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FF"/>
    <a:srgbClr val="29F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83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DB4F-BE51-6B4F-924F-5E18058B5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78768-3410-F54D-AD8B-E2BEFF603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43BA5-340A-FF46-B23C-3FB92F43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ACCE-4BF0-7945-BE1C-AA6CA994A561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DFA0-B6EB-5046-A8BF-2DEB3B8A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9D239-B86E-2B4C-AB93-24E3D621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3D8-13E1-534A-8994-019E24B0B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46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A980-A46F-3046-81C4-23669974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E636A-F085-7D49-BE2C-779E0116A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AE348-70EA-AB41-850E-FF5F8784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ACCE-4BF0-7945-BE1C-AA6CA994A561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ADA47-15E9-2E4F-9021-AE9AE39D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720C-9A40-434F-8650-9842896D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3D8-13E1-534A-8994-019E24B0B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6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5921A-93EA-8D48-AF94-F7798BC88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D676D-8523-134F-A683-843C71EA6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A28E-FDF8-6045-8ECB-2E63E00F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ACCE-4BF0-7945-BE1C-AA6CA994A561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1D47-53B3-494F-8D14-6A2CB0FC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D515-FEC0-EE40-8A45-EE1D6A1C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3D8-13E1-534A-8994-019E24B0B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18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77CC-C055-8A4C-A1F0-DF9E4081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98FE-7D84-5A49-A0A3-B9074F271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7E471-E2CE-3E49-9837-CE6FC58F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ACCE-4BF0-7945-BE1C-AA6CA994A561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B1857-B3D1-B44E-85BE-2DA0784F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4C2E4-030E-1040-A010-9274A89F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3D8-13E1-534A-8994-019E24B0B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62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FBF2-10AA-0641-AE4A-24E2B4B7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1C2DF-A780-B043-914D-D987094CA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9B9F8-A964-0E42-9FFC-8B9BF8F2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ACCE-4BF0-7945-BE1C-AA6CA994A561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E06C-FA9D-5448-BF87-810A4731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606D7-559F-CA4E-8073-83EA1E7D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3D8-13E1-534A-8994-019E24B0B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55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8824-63B3-7643-A451-2F0DE616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FF69-46F7-D547-866B-4B2DC34BE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236B9-6358-404F-95AA-7B56FFD3D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3FD62-AFF1-DD4D-B4D1-086296A9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ACCE-4BF0-7945-BE1C-AA6CA994A561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2AFBB-B7DC-D94F-81D7-24550D90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53B88-9A5E-5241-BECE-B6F1B905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3D8-13E1-534A-8994-019E24B0B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6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0B66-4886-3340-B198-FBA2DDD6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1ECED-CD8C-D443-AC24-F97E53689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2503F-A5C6-3E44-A329-0A8DE7D80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49008-B941-E445-90A0-DA601066E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42FB5-97D8-B844-8D94-B1B5DDF70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DBF57-54A3-5E42-9A9F-4DFAD2EE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ACCE-4BF0-7945-BE1C-AA6CA994A561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C7A1F-0F7F-1146-8A06-E9801BF9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F5410-E431-4E44-B844-5C1EDA4E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3D8-13E1-534A-8994-019E24B0B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6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C088-FE05-5448-8C7E-47EFB1C3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8C368-7120-2440-A50E-FA8F8BB1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ACCE-4BF0-7945-BE1C-AA6CA994A561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32E8F-41D4-5545-BEA2-41EC5545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4E1BF-4051-9E41-85C4-E4FD50FA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3D8-13E1-534A-8994-019E24B0B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91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9CE77-BA8F-974F-8E7E-91F9A106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ACCE-4BF0-7945-BE1C-AA6CA994A561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6EABF-18E4-A74D-8772-AC91A149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AA94A-D97E-E943-AA01-8B1DB443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3D8-13E1-534A-8994-019E24B0B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86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1277-C57B-7443-AC82-D385770B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0456-E629-1448-A30E-E4CD84D0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E096D-F6A5-544D-842F-791F2F5D1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F8127-244F-8C46-8467-F27A9883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ACCE-4BF0-7945-BE1C-AA6CA994A561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43228-5A72-CF43-9B80-C7A500C3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A19FE-D430-A94E-AA31-1C359DE7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3D8-13E1-534A-8994-019E24B0B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96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FF60-1528-994A-8787-59BD021C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04577-367E-5841-A51C-9BC53862C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95898-1091-C049-84A6-AE382B8D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4346A-9C51-0249-96DF-A200FCE4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ACCE-4BF0-7945-BE1C-AA6CA994A561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32661-C8D4-8747-9DCB-93B2F64A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F6B23-C538-7A4B-8476-3988FB92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3D8-13E1-534A-8994-019E24B0B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86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6B30C-73B3-114D-ACE1-C035FA91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5DE9D-BEDD-EE4A-ABB6-DD5EE12C3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D066-A729-0748-A15E-86E7F1F7E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ACCE-4BF0-7945-BE1C-AA6CA994A561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CA3F5-9AC0-C14F-A044-D8A76C103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8CCB7-2D6A-CC4B-A4C7-A93BC87C4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33D8-13E1-534A-8994-019E24B0BD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80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andreif/cbb71b0498589dac93cb" TargetMode="External"/><Relationship Id="rId2" Type="http://schemas.openxmlformats.org/officeDocument/2006/relationships/hyperlink" Target="https://subscene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C6767B-2EA6-4442-91CB-66CA3BF003B2}"/>
              </a:ext>
            </a:extLst>
          </p:cNvPr>
          <p:cNvSpPr txBox="1"/>
          <p:nvPr/>
        </p:nvSpPr>
        <p:spPr>
          <a:xfrm>
            <a:off x="381600" y="381600"/>
            <a:ext cx="11421700" cy="935641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4000" b="1" cap="all" dirty="0">
                <a:latin typeface="Graphik" panose="020B0503030202060203" pitchFamily="34" charset="77"/>
              </a:rPr>
              <a:t>Python – Assessment</a:t>
            </a:r>
          </a:p>
          <a:p>
            <a:pPr>
              <a:lnSpc>
                <a:spcPct val="70000"/>
              </a:lnSpc>
            </a:pPr>
            <a:r>
              <a:rPr lang="en-US" sz="4000" b="1" cap="all" dirty="0">
                <a:solidFill>
                  <a:srgbClr val="00FF00"/>
                </a:solidFill>
                <a:latin typeface="Graphik" panose="020B0503030202060203" pitchFamily="34" charset="77"/>
              </a:rPr>
              <a:t>A movie subtitles download manager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E654DA1-D8BA-3D4A-AFF0-6AA91267F0E7}"/>
              </a:ext>
            </a:extLst>
          </p:cNvPr>
          <p:cNvSpPr txBox="1">
            <a:spLocks/>
          </p:cNvSpPr>
          <p:nvPr/>
        </p:nvSpPr>
        <p:spPr>
          <a:xfrm>
            <a:off x="381600" y="1429966"/>
            <a:ext cx="8470570" cy="5089634"/>
          </a:xfrm>
          <a:prstGeom prst="rect">
            <a:avLst/>
          </a:prstGeom>
        </p:spPr>
        <p:txBody>
          <a:bodyPr vert="horz" lIns="0" tIns="91440" rIns="0" bIns="45720" rtlCol="0">
            <a:normAutofit fontScale="85000" lnSpcReduction="20000"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600" dirty="0">
                <a:latin typeface="Graphik" panose="020B0503030202060203" pitchFamily="34" charset="77"/>
                <a:hlinkClick r:id="rId2"/>
              </a:rPr>
              <a:t>Subscene.com</a:t>
            </a:r>
            <a:r>
              <a:rPr lang="en-US" sz="2600" dirty="0">
                <a:latin typeface="Graphik" panose="020B0503030202060203" pitchFamily="34" charset="77"/>
              </a:rPr>
              <a:t> provides movie subtitles in more than 50 languages, and is a key website amongst movie enthusiasts.</a:t>
            </a:r>
          </a:p>
          <a:p>
            <a:pPr>
              <a:defRPr/>
            </a:pPr>
            <a:r>
              <a:rPr lang="en-US" sz="2600" dirty="0">
                <a:latin typeface="Graphik" panose="020B0503030202060203" pitchFamily="34" charset="77"/>
              </a:rPr>
              <a:t>The objective of this exercise is to implement a Python program to automatically download subtitles, for a given list of movies, despite the fact that </a:t>
            </a:r>
            <a:r>
              <a:rPr lang="en-US" sz="2600" dirty="0" err="1">
                <a:latin typeface="Graphik" panose="020B0503030202060203" pitchFamily="34" charset="77"/>
              </a:rPr>
              <a:t>Subscene.com</a:t>
            </a:r>
            <a:r>
              <a:rPr lang="en-US" sz="2600" dirty="0">
                <a:latin typeface="Graphik" panose="020B0503030202060203" pitchFamily="34" charset="77"/>
              </a:rPr>
              <a:t> does not expose any web API.</a:t>
            </a:r>
            <a:endParaRPr kumimoji="0" lang="en-US" sz="2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raphik" panose="020B0503030202060203" pitchFamily="34" charset="77"/>
            </a:endParaRPr>
          </a:p>
          <a:p>
            <a:pPr marL="284400" lvl="0" indent="-230400" defTabSz="9144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b="0" dirty="0">
                <a:latin typeface="Graphik" panose="020B0503030202060203" pitchFamily="34" charset="77"/>
              </a:rPr>
              <a:t>You have been provided with a ZIP archive containing directories, each associated, via their respective name, to characteristics of a particular movie (title, year of release, quality, provider…).</a:t>
            </a:r>
          </a:p>
          <a:p>
            <a:pPr marL="284400" lvl="0" indent="-230400" defTabSz="9144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b="0" dirty="0">
                <a:latin typeface="Graphik" panose="020B0503030202060203" pitchFamily="34" charset="77"/>
              </a:rPr>
              <a:t>You will need to extract the required metadata from each directory name, and use that information to download the </a:t>
            </a:r>
            <a:r>
              <a:rPr lang="en-US" sz="2200" b="0" dirty="0" err="1">
                <a:latin typeface="Graphik" panose="020B0503030202060203" pitchFamily="34" charset="77"/>
              </a:rPr>
              <a:t>Subscene.com</a:t>
            </a:r>
            <a:r>
              <a:rPr lang="en-US" sz="2200" b="0" dirty="0">
                <a:latin typeface="Graphik" panose="020B0503030202060203" pitchFamily="34" charset="77"/>
              </a:rPr>
              <a:t> ZIP archive and extract its content(s) into the relevant directory. The subtitles language and base directory path should be parametrizable in your application. </a:t>
            </a:r>
          </a:p>
          <a:p>
            <a:pPr marL="284400" indent="-230400" defTabSz="9144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b="0" dirty="0">
                <a:latin typeface="Graphik" panose="020B0503030202060203" pitchFamily="34" charset="77"/>
              </a:rPr>
              <a:t>Finally, your code is meant to be deployed on a Linux server whereby it should run as a </a:t>
            </a:r>
            <a:r>
              <a:rPr lang="en-US" sz="2200" b="0" dirty="0" err="1">
                <a:latin typeface="Graphik" panose="020B0503030202060203" pitchFamily="34" charset="77"/>
              </a:rPr>
              <a:t>daemonized</a:t>
            </a:r>
            <a:r>
              <a:rPr lang="en-US" sz="2200" b="0" dirty="0">
                <a:latin typeface="Graphik" panose="020B0503030202060203" pitchFamily="34" charset="77"/>
              </a:rPr>
              <a:t> process, scanning continuously for new movie directories, and downloading the corresponding subtitles file(s). An implementation, in Python 3, of a simple Daemon class can be found at the following address: </a:t>
            </a:r>
            <a:r>
              <a:rPr lang="en-US" sz="2200" b="0" dirty="0">
                <a:latin typeface="Graphik" panose="020B0503030202060203" pitchFamily="34" charset="77"/>
                <a:hlinkClick r:id="rId3"/>
              </a:rPr>
              <a:t>https://gist.github.com/andreif/cbb71b0498589dac93cb</a:t>
            </a:r>
            <a:r>
              <a:rPr lang="en-US" sz="2200" b="0" dirty="0">
                <a:latin typeface="Graphik" panose="020B0503030202060203" pitchFamily="34" charset="77"/>
              </a:rPr>
              <a:t>. Subclass the class and override the run() method to </a:t>
            </a:r>
            <a:r>
              <a:rPr lang="en-US" sz="2200" b="0" dirty="0" err="1">
                <a:latin typeface="Graphik" panose="020B0503030202060203" pitchFamily="34" charset="77"/>
              </a:rPr>
              <a:t>daemonize</a:t>
            </a:r>
            <a:r>
              <a:rPr lang="en-US" sz="2200" b="0" dirty="0">
                <a:latin typeface="Graphik" panose="020B0503030202060203" pitchFamily="34" charset="77"/>
              </a:rPr>
              <a:t> your program.</a:t>
            </a:r>
          </a:p>
          <a:p>
            <a:pPr marR="0" lvl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Tx/>
              <a:buSzTx/>
              <a:tabLst/>
              <a:defRPr/>
            </a:pPr>
            <a:endParaRPr kumimoji="0" lang="en-US" sz="28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CC0E3-1567-4A45-BC86-A75351CAC778}"/>
              </a:ext>
            </a:extLst>
          </p:cNvPr>
          <p:cNvSpPr txBox="1">
            <a:spLocks/>
          </p:cNvSpPr>
          <p:nvPr/>
        </p:nvSpPr>
        <p:spPr>
          <a:xfrm>
            <a:off x="381600" y="6519600"/>
            <a:ext cx="5713200" cy="2051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Graphik" panose="020B0503030202060203" pitchFamily="34" charset="77"/>
              </a:rPr>
              <a:t>© 2018, Accenture. All rights reserved.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F8C94E8-DE9B-EC46-9ED2-44F87A053E42}"/>
              </a:ext>
            </a:extLst>
          </p:cNvPr>
          <p:cNvSpPr txBox="1">
            <a:spLocks/>
          </p:cNvSpPr>
          <p:nvPr/>
        </p:nvSpPr>
        <p:spPr>
          <a:xfrm>
            <a:off x="8852170" y="2762656"/>
            <a:ext cx="2806430" cy="807395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1000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4DFF"/>
                </a:solidFill>
                <a:latin typeface="Graphik Semibold" panose="020B0503030202060203" pitchFamily="34" charset="77"/>
              </a:rPr>
              <a:t>Create a ZIP archive of your project and mail it to </a:t>
            </a:r>
            <a:r>
              <a:rPr lang="en-US" sz="1600" dirty="0" err="1">
                <a:solidFill>
                  <a:srgbClr val="004DFF"/>
                </a:solidFill>
                <a:latin typeface="Graphik Semibold" panose="020B0503030202060203" pitchFamily="34" charset="77"/>
              </a:rPr>
              <a:t>ashvin.domah@accenture.com</a:t>
            </a:r>
            <a:r>
              <a:rPr lang="en-US" sz="1600" dirty="0">
                <a:solidFill>
                  <a:srgbClr val="004DFF"/>
                </a:solidFill>
                <a:latin typeface="Graphik Semibold" panose="020B0503030202060203" pitchFamily="34" charset="77"/>
              </a:rPr>
              <a:t> </a:t>
            </a:r>
          </a:p>
          <a:p>
            <a:pPr lvl="0" algn="ctr">
              <a:spcBef>
                <a:spcPts val="1000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4DFF"/>
              </a:solidFill>
              <a:latin typeface="Graphik Semibold" panose="020B0503030202060203" pitchFamily="34" charset="77"/>
            </a:endParaRPr>
          </a:p>
          <a:p>
            <a:pPr lvl="0" algn="ctr">
              <a:spcBef>
                <a:spcPts val="10000"/>
              </a:spcBef>
              <a:spcAft>
                <a:spcPts val="0"/>
              </a:spcAft>
              <a:defRPr/>
            </a:pP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rgbClr val="004DFF"/>
              </a:solidFill>
              <a:effectLst/>
              <a:uLnTx/>
              <a:uFillTx/>
              <a:latin typeface="Graphik Semibold" panose="020B0503030202060203" pitchFamily="34" charset="77"/>
            </a:endParaRPr>
          </a:p>
          <a:p>
            <a:pPr lvl="0" algn="ctr">
              <a:spcBef>
                <a:spcPts val="10000"/>
              </a:spcBef>
              <a:spcAft>
                <a:spcPts val="0"/>
              </a:spcAft>
              <a:defRPr/>
            </a:pP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rgbClr val="004DFF"/>
              </a:solidFill>
              <a:effectLst/>
              <a:uLnTx/>
              <a:uFillTx/>
              <a:latin typeface="Graphik Semibold" panose="020B0503030202060203" pitchFamily="34" charset="77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D192E95-74B5-3747-BADC-50487A59E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54702"/>
              </p:ext>
            </p:extLst>
          </p:nvPr>
        </p:nvGraphicFramePr>
        <p:xfrm>
          <a:off x="8852170" y="1449420"/>
          <a:ext cx="24685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539">
                  <a:extLst>
                    <a:ext uri="{9D8B030D-6E8A-4147-A177-3AD203B41FA5}">
                      <a16:colId xmlns:a16="http://schemas.microsoft.com/office/drawing/2014/main" val="1331406983"/>
                    </a:ext>
                  </a:extLst>
                </a:gridCol>
                <a:gridCol w="1064961">
                  <a:extLst>
                    <a:ext uri="{9D8B030D-6E8A-4147-A177-3AD203B41FA5}">
                      <a16:colId xmlns:a16="http://schemas.microsoft.com/office/drawing/2014/main" val="3608707283"/>
                    </a:ext>
                  </a:extLst>
                </a:gridCol>
              </a:tblGrid>
              <a:tr h="207108">
                <a:tc>
                  <a:txBody>
                    <a:bodyPr/>
                    <a:lstStyle/>
                    <a:p>
                      <a:r>
                        <a:rPr lang="en-US" b="0" i="0" noProof="0" dirty="0">
                          <a:solidFill>
                            <a:schemeClr val="tx1"/>
                          </a:solidFill>
                          <a:latin typeface="Graphik Medium" panose="020B0503030202060203" pitchFamily="34" charset="77"/>
                        </a:rPr>
                        <a:t>Start time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noProof="0" dirty="0">
                          <a:solidFill>
                            <a:schemeClr val="tx1"/>
                          </a:solidFill>
                          <a:latin typeface="Graphik Medium" panose="020B0503030202060203" pitchFamily="34" charset="77"/>
                        </a:rPr>
                        <a:t>13:00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216789"/>
                  </a:ext>
                </a:extLst>
              </a:tr>
              <a:tr h="207108">
                <a:tc>
                  <a:txBody>
                    <a:bodyPr/>
                    <a:lstStyle/>
                    <a:p>
                      <a:r>
                        <a:rPr lang="en-US" b="0" i="0" noProof="0" dirty="0">
                          <a:solidFill>
                            <a:schemeClr val="tx1"/>
                          </a:solidFill>
                          <a:latin typeface="Graphik Medium" panose="020B0503030202060203" pitchFamily="34" charset="77"/>
                        </a:rPr>
                        <a:t>End time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noProof="0" dirty="0">
                          <a:solidFill>
                            <a:schemeClr val="tx1"/>
                          </a:solidFill>
                          <a:latin typeface="Graphik Medium" panose="020B0503030202060203" pitchFamily="34" charset="77"/>
                        </a:rPr>
                        <a:t>15:30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455318"/>
                  </a:ext>
                </a:extLst>
              </a:tr>
              <a:tr h="207108">
                <a:tc>
                  <a:txBody>
                    <a:bodyPr/>
                    <a:lstStyle/>
                    <a:p>
                      <a:r>
                        <a:rPr lang="en-US" b="0" i="0" noProof="0" dirty="0">
                          <a:solidFill>
                            <a:schemeClr val="tx1"/>
                          </a:solidFill>
                          <a:latin typeface="Graphik Medium" panose="020B0503030202060203" pitchFamily="34" charset="77"/>
                        </a:rPr>
                        <a:t>Duration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noProof="0" dirty="0">
                          <a:solidFill>
                            <a:schemeClr val="tx1"/>
                          </a:solidFill>
                          <a:latin typeface="Graphik Medium" panose="020B0503030202060203" pitchFamily="34" charset="77"/>
                        </a:rPr>
                        <a:t>2.5 hours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6674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74EFA8-B5CD-1A4A-90A5-EB68BB96611B}"/>
              </a:ext>
            </a:extLst>
          </p:cNvPr>
          <p:cNvSpPr txBox="1">
            <a:spLocks/>
          </p:cNvSpPr>
          <p:nvPr/>
        </p:nvSpPr>
        <p:spPr>
          <a:xfrm>
            <a:off x="11505600" y="6519600"/>
            <a:ext cx="306000" cy="2051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E1CDE113-EA6B-7D46-80A5-90BC11874971}" type="slidenum">
              <a:rPr lang="fr-FR" sz="1000" smtClean="0">
                <a:solidFill>
                  <a:schemeClr val="bg1">
                    <a:lumMod val="65000"/>
                  </a:schemeClr>
                </a:solidFill>
                <a:latin typeface="Graphik" panose="020B0503030202060203" pitchFamily="34" charset="77"/>
              </a:rPr>
              <a:pPr algn="r"/>
              <a:t>1</a:t>
            </a:fld>
            <a:endParaRPr lang="fr-FR" sz="1000" dirty="0">
              <a:solidFill>
                <a:schemeClr val="bg1">
                  <a:lumMod val="65000"/>
                </a:schemeClr>
              </a:solidFill>
              <a:latin typeface="Graphik" panose="020B0503030202060203" pitchFamily="34" charset="77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EF06F0D-62DB-FA46-954F-B176C6ABABEE}"/>
              </a:ext>
            </a:extLst>
          </p:cNvPr>
          <p:cNvSpPr txBox="1">
            <a:spLocks/>
          </p:cNvSpPr>
          <p:nvPr/>
        </p:nvSpPr>
        <p:spPr>
          <a:xfrm>
            <a:off x="8852170" y="3617777"/>
            <a:ext cx="2806430" cy="807395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1000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4DFF"/>
                </a:solidFill>
                <a:latin typeface="Graphik Semibold" panose="020B0503030202060203" pitchFamily="34" charset="77"/>
              </a:rPr>
              <a:t>Use the following naming convention for your ZIP file: </a:t>
            </a:r>
            <a:r>
              <a:rPr lang="en-US" sz="1600" i="1" dirty="0">
                <a:solidFill>
                  <a:srgbClr val="004DFF"/>
                </a:solidFill>
                <a:latin typeface="Graphik Semibold" panose="020B0503030202060203" pitchFamily="34" charset="77"/>
              </a:rPr>
              <a:t>python_&lt;</a:t>
            </a:r>
            <a:r>
              <a:rPr lang="en-US" sz="1600" i="1" dirty="0" err="1">
                <a:solidFill>
                  <a:srgbClr val="004DFF"/>
                </a:solidFill>
                <a:latin typeface="Graphik Semibold" panose="020B0503030202060203" pitchFamily="34" charset="77"/>
              </a:rPr>
              <a:t>eid</a:t>
            </a:r>
            <a:r>
              <a:rPr lang="en-US" sz="1600" i="1" dirty="0">
                <a:solidFill>
                  <a:srgbClr val="004DFF"/>
                </a:solidFill>
                <a:latin typeface="Graphik Semibold" panose="020B0503030202060203" pitchFamily="34" charset="77"/>
              </a:rPr>
              <a:t>&gt;.zip</a:t>
            </a:r>
          </a:p>
          <a:p>
            <a:pPr lvl="0" algn="ctr">
              <a:spcBef>
                <a:spcPts val="1000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4DFF"/>
              </a:solidFill>
              <a:latin typeface="Graphik Semibold" panose="020B0503030202060203" pitchFamily="34" charset="77"/>
            </a:endParaRPr>
          </a:p>
          <a:p>
            <a:pPr lvl="0" algn="ctr">
              <a:spcBef>
                <a:spcPts val="10000"/>
              </a:spcBef>
              <a:spcAft>
                <a:spcPts val="0"/>
              </a:spcAft>
              <a:defRPr/>
            </a:pP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rgbClr val="004DFF"/>
              </a:solidFill>
              <a:effectLst/>
              <a:uLnTx/>
              <a:uFillTx/>
              <a:latin typeface="Graphik Semibold" panose="020B0503030202060203" pitchFamily="34" charset="77"/>
            </a:endParaRPr>
          </a:p>
          <a:p>
            <a:pPr lvl="0" algn="ctr">
              <a:spcBef>
                <a:spcPts val="10000"/>
              </a:spcBef>
              <a:spcAft>
                <a:spcPts val="0"/>
              </a:spcAft>
              <a:defRPr/>
            </a:pP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rgbClr val="004DFF"/>
              </a:solidFill>
              <a:effectLst/>
              <a:uLnTx/>
              <a:uFillTx/>
              <a:latin typeface="Graphik Semibold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535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289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Graphik</vt:lpstr>
      <vt:lpstr>Graphik Medium</vt:lpstr>
      <vt:lpstr>Graphik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Madhoo, Bishan Kumar</dc:creator>
  <cp:lastModifiedBy>Ashvin Domah</cp:lastModifiedBy>
  <cp:revision>40</cp:revision>
  <dcterms:created xsi:type="dcterms:W3CDTF">2018-06-07T03:33:02Z</dcterms:created>
  <dcterms:modified xsi:type="dcterms:W3CDTF">2018-06-19T19:30:28Z</dcterms:modified>
</cp:coreProperties>
</file>