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3" r:id="rId2"/>
    <p:sldId id="279" r:id="rId3"/>
    <p:sldId id="257" r:id="rId4"/>
    <p:sldId id="256" r:id="rId5"/>
    <p:sldId id="266" r:id="rId6"/>
    <p:sldId id="258" r:id="rId7"/>
    <p:sldId id="272" r:id="rId8"/>
    <p:sldId id="267" r:id="rId9"/>
    <p:sldId id="260" r:id="rId10"/>
    <p:sldId id="273" r:id="rId11"/>
    <p:sldId id="268" r:id="rId12"/>
    <p:sldId id="259" r:id="rId13"/>
    <p:sldId id="274" r:id="rId14"/>
    <p:sldId id="269" r:id="rId15"/>
    <p:sldId id="261" r:id="rId16"/>
    <p:sldId id="270" r:id="rId17"/>
    <p:sldId id="263" r:id="rId18"/>
    <p:sldId id="275" r:id="rId19"/>
    <p:sldId id="271" r:id="rId20"/>
    <p:sldId id="262" r:id="rId21"/>
    <p:sldId id="276" r:id="rId22"/>
    <p:sldId id="265" r:id="rId23"/>
    <p:sldId id="264" r:id="rId24"/>
    <p:sldId id="277" r:id="rId25"/>
    <p:sldId id="282" r:id="rId26"/>
    <p:sldId id="285" r:id="rId27"/>
    <p:sldId id="284"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F99D7A-F699-42B6-84AC-4C192D70DF94}">
          <p14:sldIdLst>
            <p14:sldId id="283"/>
            <p14:sldId id="279"/>
            <p14:sldId id="257"/>
            <p14:sldId id="256"/>
            <p14:sldId id="266"/>
            <p14:sldId id="258"/>
            <p14:sldId id="272"/>
            <p14:sldId id="267"/>
            <p14:sldId id="260"/>
            <p14:sldId id="273"/>
            <p14:sldId id="268"/>
            <p14:sldId id="259"/>
            <p14:sldId id="274"/>
            <p14:sldId id="269"/>
            <p14:sldId id="261"/>
            <p14:sldId id="270"/>
            <p14:sldId id="263"/>
            <p14:sldId id="275"/>
            <p14:sldId id="271"/>
            <p14:sldId id="262"/>
            <p14:sldId id="276"/>
            <p14:sldId id="265"/>
            <p14:sldId id="264"/>
            <p14:sldId id="277"/>
            <p14:sldId id="282"/>
            <p14:sldId id="285"/>
            <p14:sldId id="284"/>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01-Mar-20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01-Mar-20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01-Mar-20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01-Mar-20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01-Mar-20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01-Mar-20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01-Mar-20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01-Mar-20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01-Mar-20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01-Mar-20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hyperlink" Target="https://www.sqlteam.com/articles/custom-auto-generated-sequences-with-sql-server" TargetMode="External"/><Relationship Id="rId2" Type="http://schemas.openxmlformats.org/officeDocument/2006/relationships/hyperlink" Target="https://www.sqlteam.com/articles/identity-and-primary-keys"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qluninterrupted.com/2012/10/16/sql-server-record-structurespart-1/"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it.ly/SQLSurat" TargetMode="External"/><Relationship Id="rId2" Type="http://schemas.openxmlformats.org/officeDocument/2006/relationships/hyperlink" Target="https://suratusergroup.pass.org/default.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sql/t-sql/data-types/data-types-transact-sql?view=sql-server-2017"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sql/t-sql/data-types/data-type-conversion-database-engine?view=sql-server-2017#data-type-conversion-behavior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 you for your time">
            <a:extLst>
              <a:ext uri="{FF2B5EF4-FFF2-40B4-BE49-F238E27FC236}">
                <a16:creationId xmlns:a16="http://schemas.microsoft.com/office/drawing/2014/main" id="{985B22CD-6EF9-4C42-B2F9-EDAC3F1EF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2" y="1888621"/>
            <a:ext cx="7341240" cy="49693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3FA4437-A740-4A94-A377-9E37AE6C4B38}"/>
              </a:ext>
            </a:extLst>
          </p:cNvPr>
          <p:cNvPicPr>
            <a:picLocks noChangeAspect="1"/>
          </p:cNvPicPr>
          <p:nvPr/>
        </p:nvPicPr>
        <p:blipFill>
          <a:blip r:embed="rId3"/>
          <a:stretch>
            <a:fillRect/>
          </a:stretch>
        </p:blipFill>
        <p:spPr>
          <a:xfrm>
            <a:off x="7514964" y="2456757"/>
            <a:ext cx="1237025" cy="1129108"/>
          </a:xfrm>
          <a:prstGeom prst="rect">
            <a:avLst/>
          </a:prstGeom>
        </p:spPr>
      </p:pic>
      <p:pic>
        <p:nvPicPr>
          <p:cNvPr id="1026" name="Picture 2" descr="Surat User Group">
            <a:extLst>
              <a:ext uri="{FF2B5EF4-FFF2-40B4-BE49-F238E27FC236}">
                <a16:creationId xmlns:a16="http://schemas.microsoft.com/office/drawing/2014/main" id="{101C4244-6A34-41D3-833A-9F683C489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001" y="2478159"/>
            <a:ext cx="1143000" cy="11291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43DE56-A227-4635-ADC6-DC9C4408D143}"/>
              </a:ext>
            </a:extLst>
          </p:cNvPr>
          <p:cNvPicPr>
            <a:picLocks noChangeAspect="1"/>
          </p:cNvPicPr>
          <p:nvPr/>
        </p:nvPicPr>
        <p:blipFill>
          <a:blip r:embed="rId5"/>
          <a:stretch>
            <a:fillRect/>
          </a:stretch>
        </p:blipFill>
        <p:spPr>
          <a:xfrm>
            <a:off x="7495913" y="4401243"/>
            <a:ext cx="4314286" cy="904762"/>
          </a:xfrm>
          <a:prstGeom prst="rect">
            <a:avLst/>
          </a:prstGeom>
        </p:spPr>
      </p:pic>
      <p:sp>
        <p:nvSpPr>
          <p:cNvPr id="13" name="TextBox 12">
            <a:extLst>
              <a:ext uri="{FF2B5EF4-FFF2-40B4-BE49-F238E27FC236}">
                <a16:creationId xmlns:a16="http://schemas.microsoft.com/office/drawing/2014/main" id="{8C825FD2-2DE7-486C-B2AD-23A1ED9CC67A}"/>
              </a:ext>
            </a:extLst>
          </p:cNvPr>
          <p:cNvSpPr txBox="1"/>
          <p:nvPr/>
        </p:nvSpPr>
        <p:spPr>
          <a:xfrm>
            <a:off x="139816" y="588641"/>
            <a:ext cx="11912367" cy="707886"/>
          </a:xfrm>
          <a:prstGeom prst="rect">
            <a:avLst/>
          </a:prstGeom>
          <a:noFill/>
        </p:spPr>
        <p:txBody>
          <a:bodyPr wrap="square" rtlCol="0">
            <a:spAutoFit/>
          </a:bodyPr>
          <a:lstStyle/>
          <a:p>
            <a:r>
              <a:rPr lang="en-US" sz="4000" dirty="0"/>
              <a:t>To all of you</a:t>
            </a:r>
          </a:p>
        </p:txBody>
      </p:sp>
    </p:spTree>
    <p:extLst>
      <p:ext uri="{BB962C8B-B14F-4D97-AF65-F5344CB8AC3E}">
        <p14:creationId xmlns:p14="http://schemas.microsoft.com/office/powerpoint/2010/main" val="136372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A4B-71D0-47CE-9003-89129353E61F}"/>
              </a:ext>
            </a:extLst>
          </p:cNvPr>
          <p:cNvSpPr>
            <a:spLocks noGrp="1"/>
          </p:cNvSpPr>
          <p:nvPr>
            <p:ph type="ctrTitle"/>
          </p:nvPr>
        </p:nvSpPr>
        <p:spPr/>
        <p:txBody>
          <a:bodyPr/>
          <a:lstStyle/>
          <a:p>
            <a:r>
              <a:rPr lang="en-US" dirty="0"/>
              <a:t>DEMO - 2</a:t>
            </a:r>
            <a:endParaRPr lang="en-IN" dirty="0"/>
          </a:p>
        </p:txBody>
      </p:sp>
      <p:sp>
        <p:nvSpPr>
          <p:cNvPr id="3" name="Subtitle 2">
            <a:extLst>
              <a:ext uri="{FF2B5EF4-FFF2-40B4-BE49-F238E27FC236}">
                <a16:creationId xmlns:a16="http://schemas.microsoft.com/office/drawing/2014/main" id="{02D66147-4D61-4144-85A3-F55C9FCB7C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9747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E369-7136-4D60-92E3-1EC2A9187F97}"/>
              </a:ext>
            </a:extLst>
          </p:cNvPr>
          <p:cNvSpPr>
            <a:spLocks noGrp="1"/>
          </p:cNvSpPr>
          <p:nvPr>
            <p:ph type="title"/>
          </p:nvPr>
        </p:nvSpPr>
        <p:spPr/>
        <p:txBody>
          <a:bodyPr/>
          <a:lstStyle/>
          <a:p>
            <a:r>
              <a:rPr lang="en-US" dirty="0"/>
              <a:t>What are these common mistakes?</a:t>
            </a:r>
            <a:endParaRPr lang="en-IN" dirty="0"/>
          </a:p>
        </p:txBody>
      </p:sp>
      <p:pic>
        <p:nvPicPr>
          <p:cNvPr id="4098" name="Picture 2" descr="Image result for identity crisis in sql server">
            <a:extLst>
              <a:ext uri="{FF2B5EF4-FFF2-40B4-BE49-F238E27FC236}">
                <a16:creationId xmlns:a16="http://schemas.microsoft.com/office/drawing/2014/main" id="{3635A8F8-5B03-4E43-8793-1830F3409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019300"/>
            <a:ext cx="34099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not for replication">
            <a:extLst>
              <a:ext uri="{FF2B5EF4-FFF2-40B4-BE49-F238E27FC236}">
                <a16:creationId xmlns:a16="http://schemas.microsoft.com/office/drawing/2014/main" id="{F580ABB5-3C98-44D2-9A0F-EB79694E0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0038" y="1970019"/>
            <a:ext cx="3752850" cy="34480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t for replication">
            <a:extLst>
              <a:ext uri="{FF2B5EF4-FFF2-40B4-BE49-F238E27FC236}">
                <a16:creationId xmlns:a16="http://schemas.microsoft.com/office/drawing/2014/main" id="{8F44409B-B11C-49CF-B41D-099406AE8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252" y="2734162"/>
            <a:ext cx="4792939"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77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sp>
        <p:nvSpPr>
          <p:cNvPr id="3" name="TextBox 2">
            <a:extLst>
              <a:ext uri="{FF2B5EF4-FFF2-40B4-BE49-F238E27FC236}">
                <a16:creationId xmlns:a16="http://schemas.microsoft.com/office/drawing/2014/main" id="{45303820-EC9C-4AEB-82CA-5E3F7071B09F}"/>
              </a:ext>
            </a:extLst>
          </p:cNvPr>
          <p:cNvSpPr txBox="1"/>
          <p:nvPr/>
        </p:nvSpPr>
        <p:spPr>
          <a:xfrm>
            <a:off x="250172" y="2667821"/>
            <a:ext cx="11131826" cy="5632311"/>
          </a:xfrm>
          <a:prstGeom prst="rect">
            <a:avLst/>
          </a:prstGeom>
          <a:noFill/>
        </p:spPr>
        <p:txBody>
          <a:bodyPr wrap="square" rtlCol="0">
            <a:spAutoFit/>
          </a:bodyPr>
          <a:lstStyle/>
          <a:p>
            <a:pPr marL="342900" indent="-342900">
              <a:buFont typeface="Arial" panose="020B0604020202020204" pitchFamily="34" charset="0"/>
              <a:buChar char="•"/>
            </a:pPr>
            <a:r>
              <a:rPr lang="en-US" dirty="0"/>
              <a:t>Using Identity values as a Primary Key</a:t>
            </a:r>
          </a:p>
          <a:p>
            <a:pPr marL="800100" lvl="1" indent="-342900">
              <a:buFont typeface="+mj-lt"/>
              <a:buAutoNum type="arabicPeriod"/>
            </a:pPr>
            <a:r>
              <a:rPr lang="en-US" dirty="0"/>
              <a:t>It causes Identity Crisis</a:t>
            </a:r>
          </a:p>
          <a:p>
            <a:pPr marL="1257300" lvl="2" indent="-342900">
              <a:buFont typeface="+mj-lt"/>
              <a:buAutoNum type="arabicPeriod"/>
            </a:pPr>
            <a:r>
              <a:rPr lang="en-US" dirty="0"/>
              <a:t>You cannot control the values</a:t>
            </a:r>
          </a:p>
          <a:p>
            <a:pPr marL="1257300" lvl="2" indent="-342900">
              <a:buFont typeface="+mj-lt"/>
              <a:buAutoNum type="arabicPeriod"/>
            </a:pPr>
            <a:r>
              <a:rPr lang="en-US" dirty="0"/>
              <a:t>You cannot add Identity property to an existing column. Only two options</a:t>
            </a:r>
          </a:p>
          <a:p>
            <a:pPr marL="1714500" lvl="3" indent="-342900">
              <a:buFont typeface="+mj-lt"/>
              <a:buAutoNum type="arabicPeriod"/>
            </a:pPr>
            <a:r>
              <a:rPr lang="en-US" dirty="0"/>
              <a:t>Drop and Add a column</a:t>
            </a:r>
          </a:p>
          <a:p>
            <a:pPr marL="1714500" lvl="3" indent="-342900">
              <a:buFont typeface="+mj-lt"/>
              <a:buAutoNum type="arabicPeriod"/>
            </a:pPr>
            <a:r>
              <a:rPr lang="en-US" dirty="0"/>
              <a:t>Add a new column</a:t>
            </a:r>
          </a:p>
          <a:p>
            <a:pPr marL="1257300" lvl="2" indent="-342900">
              <a:buFont typeface="+mj-lt"/>
              <a:buAutoNum type="arabicPeriod"/>
            </a:pPr>
            <a:r>
              <a:rPr lang="en-US" dirty="0"/>
              <a:t>Replicated Database</a:t>
            </a:r>
          </a:p>
          <a:p>
            <a:pPr marL="1714500" lvl="3" indent="-342900">
              <a:buFont typeface="+mj-lt"/>
              <a:buAutoNum type="arabicPeriod"/>
            </a:pPr>
            <a:r>
              <a:rPr lang="en-US" dirty="0"/>
              <a:t>Don’t forget to set “Not For Replication”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Reading Joy:</a:t>
            </a:r>
          </a:p>
          <a:p>
            <a:pPr marL="800100" lvl="1" indent="-342900">
              <a:buFont typeface="+mj-lt"/>
              <a:buAutoNum type="arabicPeriod"/>
            </a:pPr>
            <a:r>
              <a:rPr lang="en-US" dirty="0">
                <a:hlinkClick r:id="rId2"/>
              </a:rPr>
              <a:t>https://www.sqlteam.com/articles/identity-and-primary-keys</a:t>
            </a:r>
            <a:endParaRPr lang="en-US" dirty="0"/>
          </a:p>
          <a:p>
            <a:pPr marL="800100" lvl="1" indent="-342900">
              <a:buFont typeface="+mj-lt"/>
              <a:buAutoNum type="arabicPeriod"/>
            </a:pPr>
            <a:r>
              <a:rPr lang="en-US" dirty="0">
                <a:hlinkClick r:id="rId3"/>
              </a:rPr>
              <a:t>https://www.sqlteam.com/articles/custom-auto-generated-sequences-with-sql-server</a:t>
            </a:r>
            <a:r>
              <a:rPr lang="en-US" dirty="0"/>
              <a:t> </a:t>
            </a:r>
          </a:p>
          <a:p>
            <a:pPr marL="1257300" lvl="2" indent="-342900">
              <a:buFont typeface="+mj-lt"/>
              <a:buAutoNum type="arabicPeriod"/>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4" name="Subtitle 2">
            <a:extLst>
              <a:ext uri="{FF2B5EF4-FFF2-40B4-BE49-F238E27FC236}">
                <a16:creationId xmlns:a16="http://schemas.microsoft.com/office/drawing/2014/main" id="{3E4DCD8A-ED90-43AF-8B37-5323FCE9CA14}"/>
              </a:ext>
            </a:extLst>
          </p:cNvPr>
          <p:cNvSpPr txBox="1">
            <a:spLocks/>
          </p:cNvSpPr>
          <p:nvPr/>
        </p:nvSpPr>
        <p:spPr>
          <a:xfrm>
            <a:off x="250172" y="2232847"/>
            <a:ext cx="10572000" cy="43497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Identity property for Primary Key</a:t>
            </a:r>
            <a:endParaRPr lang="en-IN" dirty="0"/>
          </a:p>
        </p:txBody>
      </p:sp>
    </p:spTree>
    <p:extLst>
      <p:ext uri="{BB962C8B-B14F-4D97-AF65-F5344CB8AC3E}">
        <p14:creationId xmlns:p14="http://schemas.microsoft.com/office/powerpoint/2010/main" val="297036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A4B-71D0-47CE-9003-89129353E61F}"/>
              </a:ext>
            </a:extLst>
          </p:cNvPr>
          <p:cNvSpPr>
            <a:spLocks noGrp="1"/>
          </p:cNvSpPr>
          <p:nvPr>
            <p:ph type="ctrTitle"/>
          </p:nvPr>
        </p:nvSpPr>
        <p:spPr/>
        <p:txBody>
          <a:bodyPr/>
          <a:lstStyle/>
          <a:p>
            <a:r>
              <a:rPr lang="en-US" dirty="0"/>
              <a:t>DEMO - 3</a:t>
            </a:r>
            <a:endParaRPr lang="en-IN" dirty="0"/>
          </a:p>
        </p:txBody>
      </p:sp>
      <p:sp>
        <p:nvSpPr>
          <p:cNvPr id="3" name="Subtitle 2">
            <a:extLst>
              <a:ext uri="{FF2B5EF4-FFF2-40B4-BE49-F238E27FC236}">
                <a16:creationId xmlns:a16="http://schemas.microsoft.com/office/drawing/2014/main" id="{02D66147-4D61-4144-85A3-F55C9FCB7C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1956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E369-7136-4D60-92E3-1EC2A9187F97}"/>
              </a:ext>
            </a:extLst>
          </p:cNvPr>
          <p:cNvSpPr>
            <a:spLocks noGrp="1"/>
          </p:cNvSpPr>
          <p:nvPr>
            <p:ph type="title"/>
          </p:nvPr>
        </p:nvSpPr>
        <p:spPr/>
        <p:txBody>
          <a:bodyPr/>
          <a:lstStyle/>
          <a:p>
            <a:r>
              <a:rPr lang="en-US" dirty="0"/>
              <a:t>What are these common mistakes?</a:t>
            </a:r>
            <a:endParaRPr lang="en-IN" dirty="0"/>
          </a:p>
        </p:txBody>
      </p:sp>
      <p:pic>
        <p:nvPicPr>
          <p:cNvPr id="5122" name="Picture 2" descr="Image result for NULL">
            <a:extLst>
              <a:ext uri="{FF2B5EF4-FFF2-40B4-BE49-F238E27FC236}">
                <a16:creationId xmlns:a16="http://schemas.microsoft.com/office/drawing/2014/main" id="{523967E1-1420-4876-A792-4EEDA075C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878" y="2517084"/>
            <a:ext cx="7513983" cy="330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36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sp>
        <p:nvSpPr>
          <p:cNvPr id="3" name="TextBox 2">
            <a:extLst>
              <a:ext uri="{FF2B5EF4-FFF2-40B4-BE49-F238E27FC236}">
                <a16:creationId xmlns:a16="http://schemas.microsoft.com/office/drawing/2014/main" id="{45303820-EC9C-4AEB-82CA-5E3F7071B09F}"/>
              </a:ext>
            </a:extLst>
          </p:cNvPr>
          <p:cNvSpPr txBox="1"/>
          <p:nvPr/>
        </p:nvSpPr>
        <p:spPr>
          <a:xfrm>
            <a:off x="530086" y="2319131"/>
            <a:ext cx="11131826" cy="3416320"/>
          </a:xfrm>
          <a:prstGeom prst="rect">
            <a:avLst/>
          </a:prstGeom>
          <a:noFill/>
        </p:spPr>
        <p:txBody>
          <a:bodyPr wrap="square" rtlCol="0">
            <a:spAutoFit/>
          </a:bodyPr>
          <a:lstStyle/>
          <a:p>
            <a:pPr marL="342900" indent="-342900">
              <a:buFont typeface="+mj-lt"/>
              <a:buAutoNum type="arabicPeriod"/>
            </a:pPr>
            <a:r>
              <a:rPr lang="en-US" dirty="0"/>
              <a:t>Do you have NULL values?</a:t>
            </a:r>
          </a:p>
          <a:p>
            <a:pPr marL="342900" indent="-342900">
              <a:buFont typeface="+mj-lt"/>
              <a:buAutoNum type="arabicPeriod"/>
            </a:pPr>
            <a:r>
              <a:rPr lang="en-US" dirty="0"/>
              <a:t>In case you have NULL values and you can’t avoid having them it’s okay</a:t>
            </a:r>
          </a:p>
          <a:p>
            <a:pPr marL="342900" indent="-342900">
              <a:buFont typeface="+mj-lt"/>
              <a:buAutoNum type="arabicPeriod"/>
            </a:pPr>
            <a:r>
              <a:rPr lang="en-US" dirty="0"/>
              <a:t>But let’s see why you shouldn’t have a NULL values</a:t>
            </a:r>
          </a:p>
          <a:p>
            <a:pPr marL="342900" indent="-342900">
              <a:buFont typeface="+mj-lt"/>
              <a:buAutoNum type="arabicPeriod"/>
            </a:pPr>
            <a:r>
              <a:rPr lang="en-US" dirty="0"/>
              <a:t>Let’s see an example</a:t>
            </a:r>
          </a:p>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2745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E369-7136-4D60-92E3-1EC2A9187F97}"/>
              </a:ext>
            </a:extLst>
          </p:cNvPr>
          <p:cNvSpPr>
            <a:spLocks noGrp="1"/>
          </p:cNvSpPr>
          <p:nvPr>
            <p:ph type="title"/>
          </p:nvPr>
        </p:nvSpPr>
        <p:spPr/>
        <p:txBody>
          <a:bodyPr/>
          <a:lstStyle/>
          <a:p>
            <a:r>
              <a:rPr lang="en-US" dirty="0"/>
              <a:t>What are these common mistakes?</a:t>
            </a:r>
            <a:endParaRPr lang="en-IN" dirty="0"/>
          </a:p>
        </p:txBody>
      </p:sp>
      <p:pic>
        <p:nvPicPr>
          <p:cNvPr id="3" name="Picture 2">
            <a:extLst>
              <a:ext uri="{FF2B5EF4-FFF2-40B4-BE49-F238E27FC236}">
                <a16:creationId xmlns:a16="http://schemas.microsoft.com/office/drawing/2014/main" id="{89D7EC68-112F-45B4-B6E0-0F81A3A7970A}"/>
              </a:ext>
            </a:extLst>
          </p:cNvPr>
          <p:cNvPicPr>
            <a:picLocks noChangeAspect="1"/>
          </p:cNvPicPr>
          <p:nvPr/>
        </p:nvPicPr>
        <p:blipFill>
          <a:blip r:embed="rId2"/>
          <a:stretch>
            <a:fillRect/>
          </a:stretch>
        </p:blipFill>
        <p:spPr>
          <a:xfrm>
            <a:off x="1775791" y="2648529"/>
            <a:ext cx="8812695" cy="3762283"/>
          </a:xfrm>
          <a:prstGeom prst="rect">
            <a:avLst/>
          </a:prstGeom>
        </p:spPr>
      </p:pic>
    </p:spTree>
    <p:extLst>
      <p:ext uri="{BB962C8B-B14F-4D97-AF65-F5344CB8AC3E}">
        <p14:creationId xmlns:p14="http://schemas.microsoft.com/office/powerpoint/2010/main" val="123977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C7F3-8DE7-46B0-A30C-4E175ABD66CC}"/>
              </a:ext>
            </a:extLst>
          </p:cNvPr>
          <p:cNvSpPr>
            <a:spLocks noGrp="1"/>
          </p:cNvSpPr>
          <p:nvPr>
            <p:ph type="title"/>
          </p:nvPr>
        </p:nvSpPr>
        <p:spPr/>
        <p:txBody>
          <a:bodyPr/>
          <a:lstStyle/>
          <a:p>
            <a:r>
              <a:rPr lang="en-US" dirty="0"/>
              <a:t>What are these common mistakes?</a:t>
            </a:r>
            <a:endParaRPr lang="en-IN" dirty="0"/>
          </a:p>
        </p:txBody>
      </p:sp>
      <p:sp>
        <p:nvSpPr>
          <p:cNvPr id="3" name="TextBox 2">
            <a:extLst>
              <a:ext uri="{FF2B5EF4-FFF2-40B4-BE49-F238E27FC236}">
                <a16:creationId xmlns:a16="http://schemas.microsoft.com/office/drawing/2014/main" id="{4B69D3F7-71E1-429F-95CC-EE4E27FAD266}"/>
              </a:ext>
            </a:extLst>
          </p:cNvPr>
          <p:cNvSpPr txBox="1"/>
          <p:nvPr/>
        </p:nvSpPr>
        <p:spPr>
          <a:xfrm>
            <a:off x="723051" y="2915478"/>
            <a:ext cx="1074589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Null Bitmap is mask value. It is used to say if the column has null value or not. When a column has NULL value it set a bit 1 and when a column doesn’t have a NULL value it sets a bit 0.</a:t>
            </a:r>
          </a:p>
          <a:p>
            <a:pPr marL="285750" indent="-285750">
              <a:buFont typeface="Arial" panose="020B0604020202020204" pitchFamily="34" charset="0"/>
              <a:buChar char="•"/>
            </a:pPr>
            <a:r>
              <a:rPr lang="en-US" dirty="0"/>
              <a:t>NULL values occupy the space when a data type is of fixed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Joy:</a:t>
            </a:r>
          </a:p>
          <a:p>
            <a:pPr marL="742950" lvl="1" indent="-285750">
              <a:buFont typeface="Arial" panose="020B0604020202020204" pitchFamily="34" charset="0"/>
              <a:buChar char="•"/>
            </a:pPr>
            <a:r>
              <a:rPr lang="en-IN" dirty="0">
                <a:hlinkClick r:id="rId2"/>
              </a:rPr>
              <a:t>https://sqluninterrupted.com/2012/10/16/sql-server-record-structurespart-1/</a:t>
            </a:r>
            <a:r>
              <a:rPr lang="en-IN" dirty="0"/>
              <a:t>	</a:t>
            </a:r>
            <a:endParaRPr lang="en-US" dirty="0"/>
          </a:p>
          <a:p>
            <a:endParaRPr lang="en-IN" dirty="0"/>
          </a:p>
        </p:txBody>
      </p:sp>
      <p:sp>
        <p:nvSpPr>
          <p:cNvPr id="4" name="Subtitle 2">
            <a:extLst>
              <a:ext uri="{FF2B5EF4-FFF2-40B4-BE49-F238E27FC236}">
                <a16:creationId xmlns:a16="http://schemas.microsoft.com/office/drawing/2014/main" id="{3605A97A-AC96-4630-9822-A2744A55EB5C}"/>
              </a:ext>
            </a:extLst>
          </p:cNvPr>
          <p:cNvSpPr txBox="1">
            <a:spLocks/>
          </p:cNvSpPr>
          <p:nvPr/>
        </p:nvSpPr>
        <p:spPr>
          <a:xfrm>
            <a:off x="723051" y="2208835"/>
            <a:ext cx="10572000" cy="43497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Introduction to a </a:t>
            </a:r>
            <a:r>
              <a:rPr lang="en-US" dirty="0" err="1"/>
              <a:t>NULL_BitMap</a:t>
            </a:r>
            <a:endParaRPr lang="en-IN" dirty="0"/>
          </a:p>
        </p:txBody>
      </p:sp>
    </p:spTree>
    <p:extLst>
      <p:ext uri="{BB962C8B-B14F-4D97-AF65-F5344CB8AC3E}">
        <p14:creationId xmlns:p14="http://schemas.microsoft.com/office/powerpoint/2010/main" val="941936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A4B-71D0-47CE-9003-89129353E61F}"/>
              </a:ext>
            </a:extLst>
          </p:cNvPr>
          <p:cNvSpPr>
            <a:spLocks noGrp="1"/>
          </p:cNvSpPr>
          <p:nvPr>
            <p:ph type="ctrTitle"/>
          </p:nvPr>
        </p:nvSpPr>
        <p:spPr/>
        <p:txBody>
          <a:bodyPr/>
          <a:lstStyle/>
          <a:p>
            <a:r>
              <a:rPr lang="en-US" dirty="0"/>
              <a:t>DEMO - 4</a:t>
            </a:r>
            <a:endParaRPr lang="en-IN" dirty="0"/>
          </a:p>
        </p:txBody>
      </p:sp>
      <p:sp>
        <p:nvSpPr>
          <p:cNvPr id="3" name="Subtitle 2">
            <a:extLst>
              <a:ext uri="{FF2B5EF4-FFF2-40B4-BE49-F238E27FC236}">
                <a16:creationId xmlns:a16="http://schemas.microsoft.com/office/drawing/2014/main" id="{02D66147-4D61-4144-85A3-F55C9FCB7C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468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pic>
        <p:nvPicPr>
          <p:cNvPr id="6146" name="Picture 2" descr="Image result for growth">
            <a:extLst>
              <a:ext uri="{FF2B5EF4-FFF2-40B4-BE49-F238E27FC236}">
                <a16:creationId xmlns:a16="http://schemas.microsoft.com/office/drawing/2014/main" id="{E5399F1A-366D-4F7D-A67D-2637426A3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65" y="2279374"/>
            <a:ext cx="11430000" cy="440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80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E36F-5CCF-4BD3-A4A7-6908AA456E47}"/>
              </a:ext>
            </a:extLst>
          </p:cNvPr>
          <p:cNvSpPr>
            <a:spLocks noGrp="1"/>
          </p:cNvSpPr>
          <p:nvPr>
            <p:ph type="title"/>
          </p:nvPr>
        </p:nvSpPr>
        <p:spPr/>
        <p:txBody>
          <a:bodyPr/>
          <a:lstStyle/>
          <a:p>
            <a:r>
              <a:rPr lang="en-US" dirty="0"/>
              <a:t>About myself</a:t>
            </a:r>
            <a:endParaRPr lang="en-IN" dirty="0"/>
          </a:p>
        </p:txBody>
      </p:sp>
      <p:pic>
        <p:nvPicPr>
          <p:cNvPr id="3" name="Picture 2">
            <a:extLst>
              <a:ext uri="{FF2B5EF4-FFF2-40B4-BE49-F238E27FC236}">
                <a16:creationId xmlns:a16="http://schemas.microsoft.com/office/drawing/2014/main" id="{E130FA37-97CC-4B79-8A72-D693205FDA50}"/>
              </a:ext>
            </a:extLst>
          </p:cNvPr>
          <p:cNvPicPr>
            <a:picLocks noChangeAspect="1"/>
          </p:cNvPicPr>
          <p:nvPr/>
        </p:nvPicPr>
        <p:blipFill>
          <a:blip r:embed="rId2"/>
          <a:stretch>
            <a:fillRect/>
          </a:stretch>
        </p:blipFill>
        <p:spPr>
          <a:xfrm>
            <a:off x="0" y="1895061"/>
            <a:ext cx="12191999" cy="4946374"/>
          </a:xfrm>
          <a:prstGeom prst="rect">
            <a:avLst/>
          </a:prstGeom>
        </p:spPr>
      </p:pic>
    </p:spTree>
    <p:extLst>
      <p:ext uri="{BB962C8B-B14F-4D97-AF65-F5344CB8AC3E}">
        <p14:creationId xmlns:p14="http://schemas.microsoft.com/office/powerpoint/2010/main" val="1132259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sp>
        <p:nvSpPr>
          <p:cNvPr id="3" name="TextBox 2">
            <a:extLst>
              <a:ext uri="{FF2B5EF4-FFF2-40B4-BE49-F238E27FC236}">
                <a16:creationId xmlns:a16="http://schemas.microsoft.com/office/drawing/2014/main" id="{45303820-EC9C-4AEB-82CA-5E3F7071B09F}"/>
              </a:ext>
            </a:extLst>
          </p:cNvPr>
          <p:cNvSpPr txBox="1"/>
          <p:nvPr/>
        </p:nvSpPr>
        <p:spPr>
          <a:xfrm>
            <a:off x="530086" y="2319131"/>
            <a:ext cx="11131826" cy="3139321"/>
          </a:xfrm>
          <a:prstGeom prst="rect">
            <a:avLst/>
          </a:prstGeom>
          <a:noFill/>
        </p:spPr>
        <p:txBody>
          <a:bodyPr wrap="square" rtlCol="0">
            <a:spAutoFit/>
          </a:bodyPr>
          <a:lstStyle/>
          <a:p>
            <a:pPr marL="342900" indent="-342900">
              <a:buFont typeface="+mj-lt"/>
              <a:buAutoNum type="arabicPeriod"/>
            </a:pPr>
            <a:r>
              <a:rPr lang="en-US" dirty="0"/>
              <a:t>Auto Growth property</a:t>
            </a:r>
          </a:p>
          <a:p>
            <a:pPr marL="342900" indent="-342900">
              <a:buFont typeface="+mj-lt"/>
              <a:buAutoNum type="arabicPeriod"/>
            </a:pPr>
            <a:r>
              <a:rPr lang="en-US" dirty="0"/>
              <a:t>Auto Growth on or off?</a:t>
            </a:r>
          </a:p>
          <a:p>
            <a:pPr marL="800100" lvl="1" indent="-342900">
              <a:buFont typeface="Arial" panose="020B0604020202020204" pitchFamily="34" charset="0"/>
              <a:buChar char="•"/>
            </a:pPr>
            <a:r>
              <a:rPr lang="en-US" dirty="0"/>
              <a:t>Auto Growth in percentage or Fixed MB</a:t>
            </a:r>
          </a:p>
          <a:p>
            <a:pPr marL="342900" indent="-342900">
              <a:buFont typeface="+mj-lt"/>
              <a:buAutoNum type="arabicPeriod"/>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7588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A4B-71D0-47CE-9003-89129353E61F}"/>
              </a:ext>
            </a:extLst>
          </p:cNvPr>
          <p:cNvSpPr>
            <a:spLocks noGrp="1"/>
          </p:cNvSpPr>
          <p:nvPr>
            <p:ph type="ctrTitle"/>
          </p:nvPr>
        </p:nvSpPr>
        <p:spPr/>
        <p:txBody>
          <a:bodyPr/>
          <a:lstStyle/>
          <a:p>
            <a:r>
              <a:rPr lang="en-US" dirty="0"/>
              <a:t>DEMO - 5</a:t>
            </a:r>
            <a:endParaRPr lang="en-IN" dirty="0"/>
          </a:p>
        </p:txBody>
      </p:sp>
      <p:sp>
        <p:nvSpPr>
          <p:cNvPr id="3" name="Subtitle 2">
            <a:extLst>
              <a:ext uri="{FF2B5EF4-FFF2-40B4-BE49-F238E27FC236}">
                <a16:creationId xmlns:a16="http://schemas.microsoft.com/office/drawing/2014/main" id="{02D66147-4D61-4144-85A3-F55C9FCB7C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7552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C7F3-8DE7-46B0-A30C-4E175ABD66CC}"/>
              </a:ext>
            </a:extLst>
          </p:cNvPr>
          <p:cNvSpPr>
            <a:spLocks noGrp="1"/>
          </p:cNvSpPr>
          <p:nvPr>
            <p:ph type="title"/>
          </p:nvPr>
        </p:nvSpPr>
        <p:spPr/>
        <p:txBody>
          <a:bodyPr/>
          <a:lstStyle/>
          <a:p>
            <a:r>
              <a:rPr lang="en-US" dirty="0"/>
              <a:t>What are these common mistakes?</a:t>
            </a:r>
            <a:endParaRPr lang="en-IN" dirty="0"/>
          </a:p>
        </p:txBody>
      </p:sp>
      <p:pic>
        <p:nvPicPr>
          <p:cNvPr id="1026" name="Picture 2" descr="Image result for round trip">
            <a:extLst>
              <a:ext uri="{FF2B5EF4-FFF2-40B4-BE49-F238E27FC236}">
                <a16:creationId xmlns:a16="http://schemas.microsoft.com/office/drawing/2014/main" id="{A9AB54A5-E88E-425F-AADD-039713432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583" y="1534012"/>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39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C7F3-8DE7-46B0-A30C-4E175ABD66CC}"/>
              </a:ext>
            </a:extLst>
          </p:cNvPr>
          <p:cNvSpPr>
            <a:spLocks noGrp="1"/>
          </p:cNvSpPr>
          <p:nvPr>
            <p:ph type="title"/>
          </p:nvPr>
        </p:nvSpPr>
        <p:spPr/>
        <p:txBody>
          <a:bodyPr/>
          <a:lstStyle/>
          <a:p>
            <a:r>
              <a:rPr lang="en-US" dirty="0"/>
              <a:t>What are these common mistakes?</a:t>
            </a:r>
            <a:endParaRPr lang="en-IN" dirty="0"/>
          </a:p>
        </p:txBody>
      </p:sp>
      <p:sp>
        <p:nvSpPr>
          <p:cNvPr id="3" name="TextBox 2">
            <a:extLst>
              <a:ext uri="{FF2B5EF4-FFF2-40B4-BE49-F238E27FC236}">
                <a16:creationId xmlns:a16="http://schemas.microsoft.com/office/drawing/2014/main" id="{A9FB4A57-E8F6-43E2-95A8-D3B7DE853046}"/>
              </a:ext>
            </a:extLst>
          </p:cNvPr>
          <p:cNvSpPr txBox="1"/>
          <p:nvPr/>
        </p:nvSpPr>
        <p:spPr>
          <a:xfrm>
            <a:off x="834887" y="2398643"/>
            <a:ext cx="10668000" cy="1754326"/>
          </a:xfrm>
          <a:prstGeom prst="rect">
            <a:avLst/>
          </a:prstGeom>
          <a:noFill/>
        </p:spPr>
        <p:txBody>
          <a:bodyPr wrap="square" rtlCol="0">
            <a:spAutoFit/>
          </a:bodyPr>
          <a:lstStyle/>
          <a:p>
            <a:r>
              <a:rPr lang="en-US" dirty="0"/>
              <a:t>SQL Server IO – When you fire a statement like SELECT, INSERT, UPDATE or DELETE from the client side it goes to SQL Server and come back with an answer/result. It will use some disk IO. </a:t>
            </a:r>
          </a:p>
          <a:p>
            <a:endParaRPr lang="en-US" dirty="0"/>
          </a:p>
          <a:p>
            <a:r>
              <a:rPr lang="en-US" dirty="0"/>
              <a:t>For example, you want to get Order and Sub-Order details from the same table, you should write the single select statement instead two select statement.</a:t>
            </a:r>
          </a:p>
          <a:p>
            <a:r>
              <a:rPr lang="en-US" dirty="0"/>
              <a:t> </a:t>
            </a:r>
            <a:endParaRPr lang="en-IN" dirty="0"/>
          </a:p>
        </p:txBody>
      </p:sp>
    </p:spTree>
    <p:extLst>
      <p:ext uri="{BB962C8B-B14F-4D97-AF65-F5344CB8AC3E}">
        <p14:creationId xmlns:p14="http://schemas.microsoft.com/office/powerpoint/2010/main" val="3016081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A4B-71D0-47CE-9003-89129353E61F}"/>
              </a:ext>
            </a:extLst>
          </p:cNvPr>
          <p:cNvSpPr>
            <a:spLocks noGrp="1"/>
          </p:cNvSpPr>
          <p:nvPr>
            <p:ph type="ctrTitle"/>
          </p:nvPr>
        </p:nvSpPr>
        <p:spPr/>
        <p:txBody>
          <a:bodyPr/>
          <a:lstStyle/>
          <a:p>
            <a:r>
              <a:rPr lang="en-US" dirty="0"/>
              <a:t>DEMO - 6</a:t>
            </a:r>
            <a:endParaRPr lang="en-IN" dirty="0"/>
          </a:p>
        </p:txBody>
      </p:sp>
      <p:sp>
        <p:nvSpPr>
          <p:cNvPr id="3" name="Subtitle 2">
            <a:extLst>
              <a:ext uri="{FF2B5EF4-FFF2-40B4-BE49-F238E27FC236}">
                <a16:creationId xmlns:a16="http://schemas.microsoft.com/office/drawing/2014/main" id="{02D66147-4D61-4144-85A3-F55C9FCB7C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023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2F7-8ED1-489F-8B12-2F00796D2A38}"/>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176738F1-D90B-4135-BDCA-2BDDF5F3A075}"/>
              </a:ext>
            </a:extLst>
          </p:cNvPr>
          <p:cNvSpPr>
            <a:spLocks noGrp="1"/>
          </p:cNvSpPr>
          <p:nvPr>
            <p:ph idx="1"/>
          </p:nvPr>
        </p:nvSpPr>
        <p:spPr/>
        <p:txBody>
          <a:bodyPr/>
          <a:lstStyle/>
          <a:p>
            <a:r>
              <a:rPr lang="en-US" dirty="0"/>
              <a:t>Choose the proper and correct size data types, when you can’t decide go for variable length data type</a:t>
            </a:r>
          </a:p>
          <a:p>
            <a:r>
              <a:rPr lang="en-US" dirty="0"/>
              <a:t>If you have to compare values, or use join make sure you are using exact same data type to avoid Implicit conversion</a:t>
            </a:r>
          </a:p>
          <a:p>
            <a:r>
              <a:rPr lang="en-US" dirty="0"/>
              <a:t>Avoid using the Identity columns for Primary Key as much as you can</a:t>
            </a:r>
          </a:p>
          <a:p>
            <a:r>
              <a:rPr lang="en-US" dirty="0"/>
              <a:t>Consider NULL values and the size it occupy at the time of designing your application and database</a:t>
            </a:r>
          </a:p>
          <a:p>
            <a:r>
              <a:rPr lang="en-IN" dirty="0"/>
              <a:t>Make sure you choose right size of data base file and auto growth value</a:t>
            </a:r>
          </a:p>
          <a:p>
            <a:r>
              <a:rPr lang="en-IN" dirty="0"/>
              <a:t>Try to reduce the IO/CPU in order to get efficient work from application</a:t>
            </a:r>
          </a:p>
        </p:txBody>
      </p:sp>
    </p:spTree>
    <p:extLst>
      <p:ext uri="{BB962C8B-B14F-4D97-AF65-F5344CB8AC3E}">
        <p14:creationId xmlns:p14="http://schemas.microsoft.com/office/powerpoint/2010/main" val="347303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EA21342-77D3-420B-A388-C10F5DD5F8EA}"/>
              </a:ext>
            </a:extLst>
          </p:cNvPr>
          <p:cNvSpPr>
            <a:spLocks noGrp="1"/>
          </p:cNvSpPr>
          <p:nvPr>
            <p:ph idx="1"/>
          </p:nvPr>
        </p:nvSpPr>
        <p:spPr/>
        <p:txBody>
          <a:bodyPr/>
          <a:lstStyle/>
          <a:p>
            <a:endParaRPr lang="en-US"/>
          </a:p>
        </p:txBody>
      </p:sp>
      <p:pic>
        <p:nvPicPr>
          <p:cNvPr id="2050" name="Picture 2" descr="Image result for questions">
            <a:extLst>
              <a:ext uri="{FF2B5EF4-FFF2-40B4-BE49-F238E27FC236}">
                <a16:creationId xmlns:a16="http://schemas.microsoft.com/office/drawing/2014/main" id="{28B32DCB-00A3-4DD8-8F7B-673E8865A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85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2F7-8ED1-489F-8B12-2F00796D2A38}"/>
              </a:ext>
            </a:extLst>
          </p:cNvPr>
          <p:cNvSpPr>
            <a:spLocks noGrp="1"/>
          </p:cNvSpPr>
          <p:nvPr>
            <p:ph type="title"/>
          </p:nvPr>
        </p:nvSpPr>
        <p:spPr/>
        <p:txBody>
          <a:bodyPr/>
          <a:lstStyle/>
          <a:p>
            <a:r>
              <a:rPr lang="en-US" dirty="0"/>
              <a:t>Feedback </a:t>
            </a:r>
            <a:endParaRPr lang="en-IN" dirty="0"/>
          </a:p>
        </p:txBody>
      </p:sp>
      <p:sp>
        <p:nvSpPr>
          <p:cNvPr id="3" name="Content Placeholder 2">
            <a:extLst>
              <a:ext uri="{FF2B5EF4-FFF2-40B4-BE49-F238E27FC236}">
                <a16:creationId xmlns:a16="http://schemas.microsoft.com/office/drawing/2014/main" id="{176738F1-D90B-4135-BDCA-2BDDF5F3A075}"/>
              </a:ext>
            </a:extLst>
          </p:cNvPr>
          <p:cNvSpPr>
            <a:spLocks noGrp="1"/>
          </p:cNvSpPr>
          <p:nvPr>
            <p:ph idx="1"/>
          </p:nvPr>
        </p:nvSpPr>
        <p:spPr/>
        <p:txBody>
          <a:bodyPr/>
          <a:lstStyle/>
          <a:p>
            <a:r>
              <a:rPr lang="en-US" dirty="0">
                <a:hlinkClick r:id="rId2"/>
              </a:rPr>
              <a:t>Be a part of the Surat SQLPASS Chapter to get notified of new events </a:t>
            </a:r>
          </a:p>
          <a:p>
            <a:r>
              <a:rPr lang="en-US" dirty="0">
                <a:hlinkClick r:id="rId2"/>
              </a:rPr>
              <a:t>https://suratusergroup.pass.org/default.aspx</a:t>
            </a:r>
            <a:r>
              <a:rPr lang="en-US" dirty="0"/>
              <a:t> </a:t>
            </a:r>
          </a:p>
          <a:p>
            <a:r>
              <a:rPr lang="en-US" dirty="0"/>
              <a:t> </a:t>
            </a:r>
          </a:p>
          <a:p>
            <a:r>
              <a:rPr lang="en-US" dirty="0"/>
              <a:t>Please provide feedback</a:t>
            </a:r>
          </a:p>
          <a:p>
            <a:r>
              <a:rPr lang="en-IN" dirty="0">
                <a:hlinkClick r:id="rId3"/>
              </a:rPr>
              <a:t>http://bit.ly/SQLSurat</a:t>
            </a:r>
            <a:r>
              <a:rPr lang="en-IN" dirty="0"/>
              <a:t>  </a:t>
            </a:r>
          </a:p>
        </p:txBody>
      </p:sp>
    </p:spTree>
    <p:extLst>
      <p:ext uri="{BB962C8B-B14F-4D97-AF65-F5344CB8AC3E}">
        <p14:creationId xmlns:p14="http://schemas.microsoft.com/office/powerpoint/2010/main" val="424267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7A45-922C-4D7E-8258-E32E56BAC422}"/>
              </a:ext>
            </a:extLst>
          </p:cNvPr>
          <p:cNvSpPr>
            <a:spLocks noGrp="1"/>
          </p:cNvSpPr>
          <p:nvPr>
            <p:ph type="title"/>
          </p:nvPr>
        </p:nvSpPr>
        <p:spPr/>
        <p:txBody>
          <a:bodyPr/>
          <a:lstStyle/>
          <a:p>
            <a:br>
              <a:rPr lang="gu-IN" dirty="0"/>
            </a:br>
            <a:br>
              <a:rPr lang="gu-IN" dirty="0"/>
            </a:br>
            <a:br>
              <a:rPr lang="en-US" dirty="0"/>
            </a:br>
            <a:r>
              <a:rPr lang="en-US" sz="6000" dirty="0"/>
              <a:t>Thank you</a:t>
            </a:r>
            <a:endParaRPr lang="en-IN" sz="6000" dirty="0"/>
          </a:p>
        </p:txBody>
      </p:sp>
      <p:sp>
        <p:nvSpPr>
          <p:cNvPr id="3" name="Text Placeholder 2">
            <a:extLst>
              <a:ext uri="{FF2B5EF4-FFF2-40B4-BE49-F238E27FC236}">
                <a16:creationId xmlns:a16="http://schemas.microsoft.com/office/drawing/2014/main" id="{99D074CC-459C-49B3-BF7B-266CD92956A8}"/>
              </a:ext>
            </a:extLst>
          </p:cNvPr>
          <p:cNvSpPr>
            <a:spLocks noGrp="1"/>
          </p:cNvSpPr>
          <p:nvPr>
            <p:ph type="body" sz="quarter" idx="16"/>
          </p:nvPr>
        </p:nvSpPr>
        <p:spPr/>
        <p:txBody>
          <a:bodyPr>
            <a:normAutofit/>
          </a:bodyPr>
          <a:lstStyle/>
          <a:p>
            <a:r>
              <a:rPr lang="gu-IN" sz="6000" dirty="0"/>
              <a:t>આભાર</a:t>
            </a:r>
            <a:endParaRPr lang="en-IN" sz="6000" dirty="0"/>
          </a:p>
        </p:txBody>
      </p:sp>
    </p:spTree>
    <p:extLst>
      <p:ext uri="{BB962C8B-B14F-4D97-AF65-F5344CB8AC3E}">
        <p14:creationId xmlns:p14="http://schemas.microsoft.com/office/powerpoint/2010/main" val="219457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E7FC-1D61-4C36-82E3-AC71D9B903BD}"/>
              </a:ext>
            </a:extLst>
          </p:cNvPr>
          <p:cNvSpPr>
            <a:spLocks noGrp="1"/>
          </p:cNvSpPr>
          <p:nvPr>
            <p:ph type="title"/>
          </p:nvPr>
        </p:nvSpPr>
        <p:spPr/>
        <p:txBody>
          <a:bodyPr/>
          <a:lstStyle/>
          <a:p>
            <a:r>
              <a:rPr lang="en-US" dirty="0"/>
              <a:t>Take away</a:t>
            </a:r>
            <a:endParaRPr lang="en-IN" dirty="0"/>
          </a:p>
        </p:txBody>
      </p:sp>
      <p:sp>
        <p:nvSpPr>
          <p:cNvPr id="3" name="Content Placeholder 2">
            <a:extLst>
              <a:ext uri="{FF2B5EF4-FFF2-40B4-BE49-F238E27FC236}">
                <a16:creationId xmlns:a16="http://schemas.microsoft.com/office/drawing/2014/main" id="{94A696FA-1E68-45FE-B1AE-B05944AA164F}"/>
              </a:ext>
            </a:extLst>
          </p:cNvPr>
          <p:cNvSpPr>
            <a:spLocks noGrp="1"/>
          </p:cNvSpPr>
          <p:nvPr>
            <p:ph idx="1"/>
          </p:nvPr>
        </p:nvSpPr>
        <p:spPr/>
        <p:txBody>
          <a:bodyPr/>
          <a:lstStyle/>
          <a:p>
            <a:pPr marL="0" indent="0">
              <a:buNone/>
            </a:pPr>
            <a:r>
              <a:rPr lang="en-US" dirty="0"/>
              <a:t>At the end of this session you will learn to avoid some common mistakes done while working with Microsoft SQL Server. This will help SQL Server  work more efficiently for you and your organization.</a:t>
            </a:r>
            <a:endParaRPr lang="en-IN" dirty="0"/>
          </a:p>
        </p:txBody>
      </p:sp>
    </p:spTree>
    <p:extLst>
      <p:ext uri="{BB962C8B-B14F-4D97-AF65-F5344CB8AC3E}">
        <p14:creationId xmlns:p14="http://schemas.microsoft.com/office/powerpoint/2010/main" val="302795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12AE-8EFB-4FBE-90C8-D1077B5DA2E5}"/>
              </a:ext>
            </a:extLst>
          </p:cNvPr>
          <p:cNvSpPr>
            <a:spLocks noGrp="1"/>
          </p:cNvSpPr>
          <p:nvPr>
            <p:ph type="ctrTitle"/>
          </p:nvPr>
        </p:nvSpPr>
        <p:spPr/>
        <p:txBody>
          <a:bodyPr/>
          <a:lstStyle/>
          <a:p>
            <a:r>
              <a:rPr lang="en-US" dirty="0"/>
              <a:t>Let’s avoid common mistakes in SQL Server</a:t>
            </a:r>
            <a:endParaRPr lang="en-IN" dirty="0"/>
          </a:p>
        </p:txBody>
      </p:sp>
      <p:sp>
        <p:nvSpPr>
          <p:cNvPr id="5" name="Subtitle 4">
            <a:extLst>
              <a:ext uri="{FF2B5EF4-FFF2-40B4-BE49-F238E27FC236}">
                <a16:creationId xmlns:a16="http://schemas.microsoft.com/office/drawing/2014/main" id="{3455BE72-2E4D-49C8-AEC8-71B1F4EB710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721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pic>
        <p:nvPicPr>
          <p:cNvPr id="2050" name="Picture 2" descr="Image result for data types sql server">
            <a:extLst>
              <a:ext uri="{FF2B5EF4-FFF2-40B4-BE49-F238E27FC236}">
                <a16:creationId xmlns:a16="http://schemas.microsoft.com/office/drawing/2014/main" id="{56F2F699-EE25-4726-86DE-2E8B4DFBB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151" y="2013917"/>
            <a:ext cx="4124325" cy="4552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63AD86B-CE30-4BDD-841C-22843C46E607}"/>
              </a:ext>
            </a:extLst>
          </p:cNvPr>
          <p:cNvPicPr>
            <a:picLocks noChangeAspect="1"/>
          </p:cNvPicPr>
          <p:nvPr/>
        </p:nvPicPr>
        <p:blipFill>
          <a:blip r:embed="rId3"/>
          <a:stretch>
            <a:fillRect/>
          </a:stretch>
        </p:blipFill>
        <p:spPr>
          <a:xfrm>
            <a:off x="251399" y="2278961"/>
            <a:ext cx="6957784" cy="4287906"/>
          </a:xfrm>
          <a:prstGeom prst="rect">
            <a:avLst/>
          </a:prstGeom>
        </p:spPr>
      </p:pic>
    </p:spTree>
    <p:extLst>
      <p:ext uri="{BB962C8B-B14F-4D97-AF65-F5344CB8AC3E}">
        <p14:creationId xmlns:p14="http://schemas.microsoft.com/office/powerpoint/2010/main" val="415211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sp>
        <p:nvSpPr>
          <p:cNvPr id="3" name="TextBox 2">
            <a:extLst>
              <a:ext uri="{FF2B5EF4-FFF2-40B4-BE49-F238E27FC236}">
                <a16:creationId xmlns:a16="http://schemas.microsoft.com/office/drawing/2014/main" id="{45303820-EC9C-4AEB-82CA-5E3F7071B09F}"/>
              </a:ext>
            </a:extLst>
          </p:cNvPr>
          <p:cNvSpPr txBox="1"/>
          <p:nvPr/>
        </p:nvSpPr>
        <p:spPr>
          <a:xfrm>
            <a:off x="384312" y="3031434"/>
            <a:ext cx="11131826" cy="4801314"/>
          </a:xfrm>
          <a:prstGeom prst="rect">
            <a:avLst/>
          </a:prstGeom>
          <a:noFill/>
        </p:spPr>
        <p:txBody>
          <a:bodyPr wrap="square" rtlCol="0">
            <a:spAutoFit/>
          </a:bodyPr>
          <a:lstStyle/>
          <a:p>
            <a:pPr marL="342900" indent="-342900">
              <a:buFont typeface="Arial" panose="020B0604020202020204" pitchFamily="34" charset="0"/>
              <a:buChar char="•"/>
            </a:pPr>
            <a:r>
              <a:rPr lang="en-US" dirty="0"/>
              <a:t>Choose the data type wisely</a:t>
            </a:r>
          </a:p>
          <a:p>
            <a:pPr marL="800100" lvl="1" indent="-342900">
              <a:buFont typeface="+mj-lt"/>
              <a:buAutoNum type="arabicPeriod"/>
            </a:pPr>
            <a:r>
              <a:rPr lang="en-US" dirty="0"/>
              <a:t>It can make your estimation go wrong</a:t>
            </a:r>
          </a:p>
          <a:p>
            <a:pPr marL="1257300" lvl="2" indent="-342900">
              <a:buFont typeface="+mj-lt"/>
              <a:buAutoNum type="arabicPeriod"/>
            </a:pPr>
            <a:r>
              <a:rPr lang="en-US" dirty="0"/>
              <a:t>Using CHAR instead of VARCHAR</a:t>
            </a:r>
          </a:p>
          <a:p>
            <a:pPr marL="1257300" lvl="2" indent="-342900">
              <a:buFont typeface="+mj-lt"/>
              <a:buAutoNum type="arabicPeriod"/>
            </a:pPr>
            <a:endParaRPr lang="en-US" dirty="0"/>
          </a:p>
          <a:p>
            <a:pPr marL="800100" lvl="1" indent="-342900">
              <a:buFont typeface="+mj-lt"/>
              <a:buAutoNum type="arabicPeriod"/>
            </a:pPr>
            <a:r>
              <a:rPr lang="en-US" dirty="0"/>
              <a:t>It can make your execution plan costly</a:t>
            </a:r>
          </a:p>
          <a:p>
            <a:pPr marL="1257300" lvl="2" indent="-342900">
              <a:buFont typeface="+mj-lt"/>
              <a:buAutoNum type="arabicPeriod"/>
            </a:pPr>
            <a:r>
              <a:rPr lang="en-US" dirty="0"/>
              <a:t>For example, comparing two different type of data type</a:t>
            </a:r>
          </a:p>
          <a:p>
            <a:pPr marL="1257300" lvl="2" indent="-342900">
              <a:buFont typeface="+mj-lt"/>
              <a:buAutoNum type="arabicPeriod"/>
            </a:pPr>
            <a:endParaRPr lang="en-US" dirty="0"/>
          </a:p>
          <a:p>
            <a:pPr marL="285750" indent="-285750">
              <a:buFont typeface="Arial" panose="020B0604020202020204" pitchFamily="34" charset="0"/>
              <a:buChar char="•"/>
            </a:pPr>
            <a:r>
              <a:rPr lang="en-US" dirty="0"/>
              <a:t>Reading Joy: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hlinkClick r:id="rId2"/>
              </a:rPr>
              <a:t>https://docs.microsoft.com/en-us/sql/t-sql/data-types/data-types-transact-sql?view=sql-server-2017</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4" name="Subtitle 2">
            <a:extLst>
              <a:ext uri="{FF2B5EF4-FFF2-40B4-BE49-F238E27FC236}">
                <a16:creationId xmlns:a16="http://schemas.microsoft.com/office/drawing/2014/main" id="{FFA48C00-FFB9-409D-8DDF-EE0E040BEB11}"/>
              </a:ext>
            </a:extLst>
          </p:cNvPr>
          <p:cNvSpPr txBox="1">
            <a:spLocks/>
          </p:cNvSpPr>
          <p:nvPr/>
        </p:nvSpPr>
        <p:spPr>
          <a:xfrm>
            <a:off x="530086" y="2427348"/>
            <a:ext cx="10572000" cy="43497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Data Types</a:t>
            </a:r>
            <a:endParaRPr lang="en-IN" dirty="0"/>
          </a:p>
        </p:txBody>
      </p:sp>
    </p:spTree>
    <p:extLst>
      <p:ext uri="{BB962C8B-B14F-4D97-AF65-F5344CB8AC3E}">
        <p14:creationId xmlns:p14="http://schemas.microsoft.com/office/powerpoint/2010/main" val="307148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A4B-71D0-47CE-9003-89129353E61F}"/>
              </a:ext>
            </a:extLst>
          </p:cNvPr>
          <p:cNvSpPr>
            <a:spLocks noGrp="1"/>
          </p:cNvSpPr>
          <p:nvPr>
            <p:ph type="ctrTitle"/>
          </p:nvPr>
        </p:nvSpPr>
        <p:spPr/>
        <p:txBody>
          <a:bodyPr/>
          <a:lstStyle/>
          <a:p>
            <a:r>
              <a:rPr lang="en-US" dirty="0"/>
              <a:t>DEMO - 1</a:t>
            </a:r>
            <a:endParaRPr lang="en-IN" dirty="0"/>
          </a:p>
        </p:txBody>
      </p:sp>
      <p:sp>
        <p:nvSpPr>
          <p:cNvPr id="3" name="Subtitle 2">
            <a:extLst>
              <a:ext uri="{FF2B5EF4-FFF2-40B4-BE49-F238E27FC236}">
                <a16:creationId xmlns:a16="http://schemas.microsoft.com/office/drawing/2014/main" id="{02D66147-4D61-4144-85A3-F55C9FCB7C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72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pic>
        <p:nvPicPr>
          <p:cNvPr id="3074" name="Picture 2" descr="Image result for convert_implicit sql server">
            <a:extLst>
              <a:ext uri="{FF2B5EF4-FFF2-40B4-BE49-F238E27FC236}">
                <a16:creationId xmlns:a16="http://schemas.microsoft.com/office/drawing/2014/main" id="{F0FAC5BD-9665-487E-B03B-39D1E970A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896" y="2067339"/>
            <a:ext cx="4890052" cy="463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3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C80-8097-468C-AA5A-D9CD7BB42771}"/>
              </a:ext>
            </a:extLst>
          </p:cNvPr>
          <p:cNvSpPr>
            <a:spLocks noGrp="1"/>
          </p:cNvSpPr>
          <p:nvPr>
            <p:ph type="title"/>
          </p:nvPr>
        </p:nvSpPr>
        <p:spPr/>
        <p:txBody>
          <a:bodyPr/>
          <a:lstStyle/>
          <a:p>
            <a:r>
              <a:rPr lang="en-US" dirty="0"/>
              <a:t>What are these common mistakes?</a:t>
            </a:r>
            <a:endParaRPr lang="en-IN" dirty="0"/>
          </a:p>
        </p:txBody>
      </p:sp>
      <p:sp>
        <p:nvSpPr>
          <p:cNvPr id="3" name="TextBox 2">
            <a:extLst>
              <a:ext uri="{FF2B5EF4-FFF2-40B4-BE49-F238E27FC236}">
                <a16:creationId xmlns:a16="http://schemas.microsoft.com/office/drawing/2014/main" id="{45303820-EC9C-4AEB-82CA-5E3F7071B09F}"/>
              </a:ext>
            </a:extLst>
          </p:cNvPr>
          <p:cNvSpPr txBox="1"/>
          <p:nvPr/>
        </p:nvSpPr>
        <p:spPr>
          <a:xfrm>
            <a:off x="530087" y="3441680"/>
            <a:ext cx="11131826" cy="3970318"/>
          </a:xfrm>
          <a:prstGeom prst="rect">
            <a:avLst/>
          </a:prstGeom>
          <a:noFill/>
        </p:spPr>
        <p:txBody>
          <a:bodyPr wrap="square" rtlCol="0">
            <a:spAutoFit/>
          </a:bodyPr>
          <a:lstStyle/>
          <a:p>
            <a:pPr marL="342900" indent="-342900">
              <a:buFont typeface="Arial" panose="020B0604020202020204" pitchFamily="34" charset="0"/>
              <a:buChar char="•"/>
            </a:pPr>
            <a:r>
              <a:rPr lang="en-US" dirty="0" err="1"/>
              <a:t>Convert_Implicit</a:t>
            </a:r>
            <a:endParaRPr lang="en-US" dirty="0"/>
          </a:p>
          <a:p>
            <a:pPr marL="342900" indent="-342900">
              <a:buFont typeface="Arial" panose="020B0604020202020204" pitchFamily="34" charset="0"/>
              <a:buChar char="•"/>
            </a:pPr>
            <a:r>
              <a:rPr lang="en-US" dirty="0"/>
              <a:t>What is </a:t>
            </a:r>
            <a:r>
              <a:rPr lang="en-US" dirty="0" err="1"/>
              <a:t>Convert_Implicit</a:t>
            </a:r>
            <a:endParaRPr lang="en-US" dirty="0"/>
          </a:p>
          <a:p>
            <a:pPr marL="342900" indent="-342900">
              <a:buFont typeface="Arial" panose="020B0604020202020204" pitchFamily="34" charset="0"/>
              <a:buChar char="•"/>
            </a:pPr>
            <a:r>
              <a:rPr lang="en-US" dirty="0"/>
              <a:t>What impact it will make</a:t>
            </a:r>
          </a:p>
          <a:p>
            <a:pPr marL="342900" indent="-342900">
              <a:buFont typeface="Arial" panose="020B0604020202020204" pitchFamily="34" charset="0"/>
              <a:buChar char="•"/>
            </a:pPr>
            <a:r>
              <a:rPr lang="en-US" dirty="0"/>
              <a:t>Try to avoid point 1 as much as you can</a:t>
            </a:r>
          </a:p>
          <a:p>
            <a:pPr marL="342900" indent="-342900">
              <a:buFont typeface="Arial" panose="020B0604020202020204" pitchFamily="34" charset="0"/>
              <a:buChar char="•"/>
            </a:pPr>
            <a:r>
              <a:rPr lang="en-US" dirty="0"/>
              <a:t>Want to know 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Joy:</a:t>
            </a:r>
          </a:p>
          <a:p>
            <a:pPr marL="742950" lvl="1" indent="-285750">
              <a:buFont typeface="Arial" panose="020B0604020202020204" pitchFamily="34" charset="0"/>
              <a:buChar char="•"/>
            </a:pPr>
            <a:r>
              <a:rPr lang="en-US" dirty="0">
                <a:hlinkClick r:id="rId2"/>
              </a:rPr>
              <a:t>https://docs.microsoft.com/en-us/sql/t-sql/data-types/data-type-conversion-database-engine?view=sql-server-2017#data-type-conversion-behaviors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4" name="Subtitle 2">
            <a:extLst>
              <a:ext uri="{FF2B5EF4-FFF2-40B4-BE49-F238E27FC236}">
                <a16:creationId xmlns:a16="http://schemas.microsoft.com/office/drawing/2014/main" id="{E82C78BB-A12A-493F-816A-1CFB7E5154A6}"/>
              </a:ext>
            </a:extLst>
          </p:cNvPr>
          <p:cNvSpPr txBox="1">
            <a:spLocks/>
          </p:cNvSpPr>
          <p:nvPr/>
        </p:nvSpPr>
        <p:spPr>
          <a:xfrm>
            <a:off x="530087" y="2212172"/>
            <a:ext cx="10572000" cy="43497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Implicit Conversion</a:t>
            </a:r>
            <a:endParaRPr lang="en-IN" dirty="0"/>
          </a:p>
        </p:txBody>
      </p:sp>
    </p:spTree>
    <p:extLst>
      <p:ext uri="{BB962C8B-B14F-4D97-AF65-F5344CB8AC3E}">
        <p14:creationId xmlns:p14="http://schemas.microsoft.com/office/powerpoint/2010/main" val="2511067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4826</TotalTime>
  <Words>694</Words>
  <Application>Microsoft Office PowerPoint</Application>
  <PresentationFormat>Widescreen</PresentationFormat>
  <Paragraphs>116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2</vt:lpstr>
      <vt:lpstr>Quotable</vt:lpstr>
      <vt:lpstr>PowerPoint Presentation</vt:lpstr>
      <vt:lpstr>About myself</vt:lpstr>
      <vt:lpstr>Take away</vt:lpstr>
      <vt:lpstr>Let’s avoid common mistakes in SQL Server</vt:lpstr>
      <vt:lpstr>What are these common mistakes?</vt:lpstr>
      <vt:lpstr>What are these common mistakes?</vt:lpstr>
      <vt:lpstr>DEMO - 1</vt:lpstr>
      <vt:lpstr>What are these common mistakes?</vt:lpstr>
      <vt:lpstr>What are these common mistakes?</vt:lpstr>
      <vt:lpstr>DEMO - 2</vt:lpstr>
      <vt:lpstr>What are these common mistakes?</vt:lpstr>
      <vt:lpstr>What are these common mistakes?</vt:lpstr>
      <vt:lpstr>DEMO - 3</vt:lpstr>
      <vt:lpstr>What are these common mistakes?</vt:lpstr>
      <vt:lpstr>What are these common mistakes?</vt:lpstr>
      <vt:lpstr>What are these common mistakes?</vt:lpstr>
      <vt:lpstr>What are these common mistakes?</vt:lpstr>
      <vt:lpstr>DEMO - 4</vt:lpstr>
      <vt:lpstr>What are these common mistakes?</vt:lpstr>
      <vt:lpstr>What are these common mistakes?</vt:lpstr>
      <vt:lpstr>DEMO - 5</vt:lpstr>
      <vt:lpstr>What are these common mistakes?</vt:lpstr>
      <vt:lpstr>What are these common mistakes?</vt:lpstr>
      <vt:lpstr>DEMO - 6</vt:lpstr>
      <vt:lpstr>Summary</vt:lpstr>
      <vt:lpstr>PowerPoint Presentation</vt:lpstr>
      <vt:lpstr>Feedback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avoid common mistakes in SQL Server</dc:title>
  <dc:creator>Hemantgiri S. Goswami</dc:creator>
  <cp:lastModifiedBy>Hemantgiri S. Goswami</cp:lastModifiedBy>
  <cp:revision>35</cp:revision>
  <dcterms:created xsi:type="dcterms:W3CDTF">2019-07-22T05:29:20Z</dcterms:created>
  <dcterms:modified xsi:type="dcterms:W3CDTF">2020-03-01T12:02:33Z</dcterms:modified>
</cp:coreProperties>
</file>