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074" r:id="rId2"/>
  </p:sldMasterIdLst>
  <p:sldIdLst>
    <p:sldId id="256" r:id="rId3"/>
    <p:sldId id="257" r:id="rId4"/>
    <p:sldId id="258" r:id="rId5"/>
    <p:sldId id="272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CDD9-FACB-DC7E-C734-368EB877B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272CD-E612-B42D-3CCF-D92B2FA65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AFC0A-C0C6-C062-B525-83CAC831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4656-9C4B-4E85-BAE4-E3EF93A55704}" type="datetimeFigureOut">
              <a:rPr lang="en-IN" smtClean="0"/>
              <a:t>16-11-2023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C24-D9C0-EA07-6229-D8928027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4E7CA-B9E8-4757-89D4-0CD7C516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DEF1-4806-4BB8-887E-230F280E8F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63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1FA7-3A52-FB47-BF52-11973BE4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BF361-6E5D-03F6-DCF0-382E0E193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A1727-16F1-4D7B-E0BD-CBE08035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4656-9C4B-4E85-BAE4-E3EF93A55704}" type="datetimeFigureOut">
              <a:rPr lang="en-IN" smtClean="0"/>
              <a:t>16-11-2023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B98D8-0552-46A4-7D7A-334E4BB7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A6ADE-A6A3-C4AE-D34B-CE582138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DEF1-4806-4BB8-887E-230F280E8F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528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FC46C-4F21-17D3-4CF5-C29C204E1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38E9F-3B0F-58E7-A961-EE28B214D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EFDF5-9E56-C26A-B03E-EC4479A9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4656-9C4B-4E85-BAE4-E3EF93A55704}" type="datetimeFigureOut">
              <a:rPr lang="en-IN" smtClean="0"/>
              <a:t>16-11-2023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F636E-036D-9F15-C2F9-48C20AB1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06D7B-BE02-A862-DA58-011D0AFE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DEF1-4806-4BB8-887E-230F280E8F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6279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4656-9C4B-4E85-BAE4-E3EF93A55704}" type="datetimeFigureOut">
              <a:rPr lang="en-IN" smtClean="0"/>
              <a:t>16-11-2023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FC6DEF1-4806-4BB8-887E-230F280E8F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012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4656-9C4B-4E85-BAE4-E3EF93A55704}" type="datetimeFigureOut">
              <a:rPr lang="en-IN" smtClean="0"/>
              <a:t>16-11-2023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DEF1-4806-4BB8-887E-230F280E8F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082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4656-9C4B-4E85-BAE4-E3EF93A55704}" type="datetimeFigureOut">
              <a:rPr lang="en-IN" smtClean="0"/>
              <a:t>16-11-2023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C6DEF1-4806-4BB8-887E-230F280E8F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602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4656-9C4B-4E85-BAE4-E3EF93A55704}" type="datetimeFigureOut">
              <a:rPr lang="en-IN" smtClean="0"/>
              <a:t>16-11-2023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C6DEF1-4806-4BB8-887E-230F280E8F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558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4656-9C4B-4E85-BAE4-E3EF93A55704}" type="datetimeFigureOut">
              <a:rPr lang="en-IN" smtClean="0"/>
              <a:t>16-11-2023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C6DEF1-4806-4BB8-887E-230F280E8F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082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4656-9C4B-4E85-BAE4-E3EF93A55704}" type="datetimeFigureOut">
              <a:rPr lang="en-IN" smtClean="0"/>
              <a:t>16-11-2023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DEF1-4806-4BB8-887E-230F280E8F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1359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4656-9C4B-4E85-BAE4-E3EF93A55704}" type="datetimeFigureOut">
              <a:rPr lang="en-IN" smtClean="0"/>
              <a:t>16-11-2023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DEF1-4806-4BB8-887E-230F280E8F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489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4656-9C4B-4E85-BAE4-E3EF93A55704}" type="datetimeFigureOut">
              <a:rPr lang="en-IN" smtClean="0"/>
              <a:t>16-11-2023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DEF1-4806-4BB8-887E-230F280E8F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87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F9D7-5F1A-E78A-12CF-06ECDC14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56968-E817-B3FA-4A3B-9842B4A7A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E762A-D390-7456-0926-D87A4F39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4656-9C4B-4E85-BAE4-E3EF93A55704}" type="datetimeFigureOut">
              <a:rPr lang="en-IN" smtClean="0"/>
              <a:t>16-11-2023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C2A13-287B-22C8-C7C9-DFB1A0E1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3F593-5133-E52E-D205-4041D148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DEF1-4806-4BB8-887E-230F280E8F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826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4656-9C4B-4E85-BAE4-E3EF93A55704}" type="datetimeFigureOut">
              <a:rPr lang="en-IN" smtClean="0"/>
              <a:t>16-11-2023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C6DEF1-4806-4BB8-887E-230F280E8F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781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4656-9C4B-4E85-BAE4-E3EF93A55704}" type="datetimeFigureOut">
              <a:rPr lang="en-IN" smtClean="0"/>
              <a:t>16-11-2023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C6DEF1-4806-4BB8-887E-230F280E8F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0873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4656-9C4B-4E85-BAE4-E3EF93A55704}" type="datetimeFigureOut">
              <a:rPr lang="en-IN" smtClean="0"/>
              <a:t>16-11-2023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C6DEF1-4806-4BB8-887E-230F280E8F2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64716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4656-9C4B-4E85-BAE4-E3EF93A55704}" type="datetimeFigureOut">
              <a:rPr lang="en-IN" smtClean="0"/>
              <a:t>16-11-2023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C6DEF1-4806-4BB8-887E-230F280E8F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457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4656-9C4B-4E85-BAE4-E3EF93A55704}" type="datetimeFigureOut">
              <a:rPr lang="en-IN" smtClean="0"/>
              <a:t>16-11-2023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C6DEF1-4806-4BB8-887E-230F280E8F2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2044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4656-9C4B-4E85-BAE4-E3EF93A55704}" type="datetimeFigureOut">
              <a:rPr lang="en-IN" smtClean="0"/>
              <a:t>16-11-2023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C6DEF1-4806-4BB8-887E-230F280E8F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0695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4656-9C4B-4E85-BAE4-E3EF93A55704}" type="datetimeFigureOut">
              <a:rPr lang="en-IN" smtClean="0"/>
              <a:t>16-11-2023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DEF1-4806-4BB8-887E-230F280E8F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19425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4656-9C4B-4E85-BAE4-E3EF93A55704}" type="datetimeFigureOut">
              <a:rPr lang="en-IN" smtClean="0"/>
              <a:t>16-11-2023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DEF1-4806-4BB8-887E-230F280E8F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12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C91C-81A0-7B7E-3CB2-DAC606D6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EE255-7D12-4000-E894-F0042E3D0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EC539-1C8E-2626-7F3F-8657BB7E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4656-9C4B-4E85-BAE4-E3EF93A55704}" type="datetimeFigureOut">
              <a:rPr lang="en-IN" smtClean="0"/>
              <a:t>16-11-2023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17F9E-1722-1D89-A1B0-2C8911AF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BA883-5401-E99A-149F-D2AC505C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DEF1-4806-4BB8-887E-230F280E8F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51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082A-AC3C-5600-F3CA-AFD98ADA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050D6-14A6-2D30-DE57-394A6360A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98266-2486-C042-FC26-47B6238B0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F5BF9-94BF-B4F6-1FD5-3611FD8B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4656-9C4B-4E85-BAE4-E3EF93A55704}" type="datetimeFigureOut">
              <a:rPr lang="en-IN" smtClean="0"/>
              <a:t>16-11-2023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F7BB5-28DE-7553-EB3D-A70D8537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3038E-9E49-B1A0-454B-AE98D9C5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DEF1-4806-4BB8-887E-230F280E8F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4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18B2-53DF-CDAD-41C0-5B09FFA14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FD3BE-DF3D-B781-1CAB-F3B3B5038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FCD9-2FEC-0D2D-7F01-B96E58194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BF20B-66EE-AFA9-1ADE-BD1E18C6F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194C8-99F1-AF27-15AE-04104646C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98D0D-A167-AE54-4F3D-29403DB0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4656-9C4B-4E85-BAE4-E3EF93A55704}" type="datetimeFigureOut">
              <a:rPr lang="en-IN" smtClean="0"/>
              <a:t>16-11-2023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48A51-87DA-8836-42B4-E7AD5A24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D0CCC-F15C-95F4-5348-EADDC94C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DEF1-4806-4BB8-887E-230F280E8F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392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3E80-DE77-1875-FF42-A5827877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E694D-19D7-8D2A-7784-48F61021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4656-9C4B-4E85-BAE4-E3EF93A55704}" type="datetimeFigureOut">
              <a:rPr lang="en-IN" smtClean="0"/>
              <a:t>16-11-2023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29A5D-592A-FC88-7109-220116A7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A47F-AE52-98FE-98CF-2752A2A4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DEF1-4806-4BB8-887E-230F280E8F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61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4DA36-5560-68D4-F473-770A122E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4656-9C4B-4E85-BAE4-E3EF93A55704}" type="datetimeFigureOut">
              <a:rPr lang="en-IN" smtClean="0"/>
              <a:t>16-11-2023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6D01F-B384-FEE6-CC01-073BC3EC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C58B1-34D6-0744-51B4-E2C48BEB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DEF1-4806-4BB8-887E-230F280E8F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77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AD80-8079-E5C9-5B52-0E290413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25E4E-9AFF-BFFF-004A-F2005F7A7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D4BE-116B-E6A2-7675-DD33B8D2F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15A4F-6F36-6EE3-96EC-32F9ED12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4656-9C4B-4E85-BAE4-E3EF93A55704}" type="datetimeFigureOut">
              <a:rPr lang="en-IN" smtClean="0"/>
              <a:t>16-11-2023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F22D3-5DC8-3D05-64B0-BF238F5A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0612A-8AF5-7C01-E259-ABD4E463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DEF1-4806-4BB8-887E-230F280E8F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43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E735-D5B2-1E10-59F0-4ED73D741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44052-11AC-041B-F816-2C9425FE2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7C8BB-0D02-36E8-EE64-A3607A39C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1B9B2-EE5B-37A2-9EAA-C976E41D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4656-9C4B-4E85-BAE4-E3EF93A55704}" type="datetimeFigureOut">
              <a:rPr lang="en-IN" smtClean="0"/>
              <a:t>16-11-2023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BB2E8-775D-DE27-A672-8FE95316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E4F57-EE46-445A-3BE6-3DD1A15B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DEF1-4806-4BB8-887E-230F280E8F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72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9C52B-41C6-52C3-5C00-843AC621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F02E6-158C-1DBB-458C-E2A0A048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9EF25-FFC1-80AC-0FF2-BE3D50C4A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D4656-9C4B-4E85-BAE4-E3EF93A55704}" type="datetimeFigureOut">
              <a:rPr lang="en-IN" smtClean="0"/>
              <a:t>16-11-2023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AB672-17D3-3E5E-B3F6-62C26487D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14A8E-CE6C-2787-8633-5C84F63DD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6DEF1-4806-4BB8-887E-230F280E8F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63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D4656-9C4B-4E85-BAE4-E3EF93A55704}" type="datetimeFigureOut">
              <a:rPr lang="en-IN" smtClean="0"/>
              <a:t>16-11-2023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FC6DEF1-4806-4BB8-887E-230F280E8F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638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  <p:sldLayoutId id="2147484087" r:id="rId13"/>
    <p:sldLayoutId id="2147484088" r:id="rId14"/>
    <p:sldLayoutId id="2147484089" r:id="rId15"/>
    <p:sldLayoutId id="21474840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TKDE.2012.5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3">
            <a:extLst>
              <a:ext uri="{FF2B5EF4-FFF2-40B4-BE49-F238E27FC236}">
                <a16:creationId xmlns:a16="http://schemas.microsoft.com/office/drawing/2014/main" id="{C367DD1C-9193-B519-CCAC-5537F3D9FD9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" y="3877650"/>
            <a:ext cx="3131324" cy="29434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28D470-BEEF-F8A8-CFC9-9B5EEC442810}"/>
              </a:ext>
            </a:extLst>
          </p:cNvPr>
          <p:cNvSpPr txBox="1"/>
          <p:nvPr/>
        </p:nvSpPr>
        <p:spPr>
          <a:xfrm>
            <a:off x="367937" y="261256"/>
            <a:ext cx="11456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Colored Noise Minimisation using 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C7742-A7AF-3F70-95E4-DDB54C582D75}"/>
              </a:ext>
            </a:extLst>
          </p:cNvPr>
          <p:cNvSpPr txBox="1"/>
          <p:nvPr/>
        </p:nvSpPr>
        <p:spPr>
          <a:xfrm>
            <a:off x="6043158" y="5027084"/>
            <a:ext cx="5669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Candara" panose="020E0502030303020204" pitchFamily="34" charset="0"/>
              </a:rPr>
              <a:t>Akula Hemanth Kalyan Kumar   120EE0452</a:t>
            </a:r>
          </a:p>
          <a:p>
            <a:pPr algn="just"/>
            <a:r>
              <a:rPr lang="en-IN" sz="2400" dirty="0">
                <a:latin typeface="Candara" panose="020E0502030303020204" pitchFamily="34" charset="0"/>
              </a:rPr>
              <a:t>Kandimalla Vishwas Reddy         120EE0695</a:t>
            </a:r>
          </a:p>
          <a:p>
            <a:pPr algn="just"/>
            <a:r>
              <a:rPr lang="en-IN" sz="2400" dirty="0">
                <a:latin typeface="Candara" panose="020E0502030303020204" pitchFamily="34" charset="0"/>
              </a:rPr>
              <a:t>Annadanam Lakshmi Haritha     120EE1086</a:t>
            </a:r>
          </a:p>
          <a:p>
            <a:pPr algn="ctr"/>
            <a:endParaRPr lang="en-IN" sz="2400" dirty="0"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B5F09-EDE5-10F7-D4DB-67AC5BB50A65}"/>
              </a:ext>
            </a:extLst>
          </p:cNvPr>
          <p:cNvSpPr txBox="1"/>
          <p:nvPr/>
        </p:nvSpPr>
        <p:spPr>
          <a:xfrm>
            <a:off x="2494415" y="1199994"/>
            <a:ext cx="65662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400" dirty="0">
              <a:latin typeface="Candara" panose="020E0502030303020204" pitchFamily="34" charset="0"/>
            </a:endParaRPr>
          </a:p>
          <a:p>
            <a:pPr algn="ctr"/>
            <a:r>
              <a:rPr lang="en-IN" sz="2400" dirty="0">
                <a:latin typeface="Candara" panose="020E0502030303020204" pitchFamily="34" charset="0"/>
              </a:rPr>
              <a:t>Under the guidance and supervision of </a:t>
            </a:r>
          </a:p>
          <a:p>
            <a:pPr algn="ctr"/>
            <a:r>
              <a:rPr lang="en-IN" sz="2400" b="1" dirty="0">
                <a:latin typeface="Candara" panose="020E0502030303020204" pitchFamily="34" charset="0"/>
              </a:rPr>
              <a:t>Prof. Shekha Rai </a:t>
            </a:r>
          </a:p>
          <a:p>
            <a:pPr algn="ctr"/>
            <a:endParaRPr lang="en-IN" sz="2400" dirty="0">
              <a:latin typeface="Candara" panose="020E0502030303020204" pitchFamily="34" charset="0"/>
            </a:endParaRPr>
          </a:p>
          <a:p>
            <a:pPr algn="ctr"/>
            <a:r>
              <a:rPr lang="en-IN" sz="2400" dirty="0">
                <a:latin typeface="Candara" panose="020E0502030303020204" pitchFamily="34" charset="0"/>
              </a:rPr>
              <a:t>Department Of Electrical Engineering</a:t>
            </a:r>
          </a:p>
          <a:p>
            <a:pPr algn="ctr"/>
            <a:r>
              <a:rPr lang="en-IN" sz="2400" dirty="0">
                <a:latin typeface="Candara" panose="020E0502030303020204" pitchFamily="34" charset="0"/>
              </a:rPr>
              <a:t>National  Institute Of Technology </a:t>
            </a:r>
          </a:p>
          <a:p>
            <a:pPr algn="ctr"/>
            <a:r>
              <a:rPr lang="en-IN" sz="2400" dirty="0">
                <a:latin typeface="Candara" panose="020E0502030303020204" pitchFamily="34" charset="0"/>
              </a:rPr>
              <a:t>Rourkela - 769008</a:t>
            </a:r>
          </a:p>
        </p:txBody>
      </p:sp>
    </p:spTree>
    <p:extLst>
      <p:ext uri="{BB962C8B-B14F-4D97-AF65-F5344CB8AC3E}">
        <p14:creationId xmlns:p14="http://schemas.microsoft.com/office/powerpoint/2010/main" val="2319551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8C5D-4084-17E7-A784-7016AD226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8468" y="74345"/>
            <a:ext cx="7907383" cy="688385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Candara" panose="020E0502030303020204" pitchFamily="34" charset="0"/>
              </a:rPr>
              <a:t>Ensemble stacking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EE983-E2C0-EEE0-4B53-EA52273CE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399" y="3699711"/>
            <a:ext cx="8150353" cy="411439"/>
          </a:xfrm>
        </p:spPr>
        <p:txBody>
          <a:bodyPr>
            <a:normAutofit/>
          </a:bodyPr>
          <a:lstStyle/>
          <a:p>
            <a:r>
              <a:rPr lang="en-IN" sz="1400" dirty="0"/>
              <a:t>Figure 3 - : Stacked model of Machine learning algorithms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AAA897-A1DB-1845-2FFF-AE9D2794DE33}"/>
              </a:ext>
            </a:extLst>
          </p:cNvPr>
          <p:cNvSpPr/>
          <p:nvPr/>
        </p:nvSpPr>
        <p:spPr>
          <a:xfrm>
            <a:off x="2269455" y="1861729"/>
            <a:ext cx="966651" cy="688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Data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233679-9410-DA24-6997-F3B673936F48}"/>
              </a:ext>
            </a:extLst>
          </p:cNvPr>
          <p:cNvSpPr/>
          <p:nvPr/>
        </p:nvSpPr>
        <p:spPr>
          <a:xfrm>
            <a:off x="4080837" y="1253676"/>
            <a:ext cx="1789611" cy="3582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ICA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A12A7-54E9-5E18-B335-6F1C30244ABA}"/>
              </a:ext>
            </a:extLst>
          </p:cNvPr>
          <p:cNvSpPr/>
          <p:nvPr/>
        </p:nvSpPr>
        <p:spPr>
          <a:xfrm>
            <a:off x="4080837" y="1796307"/>
            <a:ext cx="1789611" cy="3582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SPCA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062156-A94F-9516-1C71-6E52A93ACB97}"/>
              </a:ext>
            </a:extLst>
          </p:cNvPr>
          <p:cNvSpPr/>
          <p:nvPr/>
        </p:nvSpPr>
        <p:spPr>
          <a:xfrm>
            <a:off x="4080837" y="2322448"/>
            <a:ext cx="1789611" cy="3582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NMF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5BBB5B-F5C2-6950-CEF7-443B37B63153}"/>
              </a:ext>
            </a:extLst>
          </p:cNvPr>
          <p:cNvSpPr/>
          <p:nvPr/>
        </p:nvSpPr>
        <p:spPr>
          <a:xfrm>
            <a:off x="4080837" y="2892554"/>
            <a:ext cx="1789611" cy="3582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XgBoost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2B3444-CB03-973E-81B5-576D4F45816E}"/>
              </a:ext>
            </a:extLst>
          </p:cNvPr>
          <p:cNvSpPr/>
          <p:nvPr/>
        </p:nvSpPr>
        <p:spPr>
          <a:xfrm>
            <a:off x="6593259" y="1861729"/>
            <a:ext cx="1384664" cy="68838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Logistic Regression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D63412D-074C-B6D1-387E-8AB7EE0244D2}"/>
              </a:ext>
            </a:extLst>
          </p:cNvPr>
          <p:cNvSpPr/>
          <p:nvPr/>
        </p:nvSpPr>
        <p:spPr>
          <a:xfrm>
            <a:off x="8209061" y="1920782"/>
            <a:ext cx="1166950" cy="484632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902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Output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E7C62A-06F9-EF22-4E5A-703AA6331C4F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236106" y="1432825"/>
            <a:ext cx="844731" cy="77309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E7E891-DE19-49AF-335B-D15AE4A1E302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236106" y="1975456"/>
            <a:ext cx="844731" cy="23046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4F82F1-56F5-5D80-D7CC-88349D84B806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236106" y="2205922"/>
            <a:ext cx="844731" cy="29567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63D7DD-FCCB-CD0A-AE85-8BDEFBA3D95C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236106" y="2205922"/>
            <a:ext cx="844731" cy="86578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AFE08F-9D58-1D63-0B45-863F37DC08E6}"/>
              </a:ext>
            </a:extLst>
          </p:cNvPr>
          <p:cNvCxnSpPr>
            <a:cxnSpLocks/>
          </p:cNvCxnSpPr>
          <p:nvPr/>
        </p:nvCxnSpPr>
        <p:spPr>
          <a:xfrm>
            <a:off x="5870447" y="1357142"/>
            <a:ext cx="722811" cy="77309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2E0DCD-47AB-BB92-CEFF-69BDB77C6534}"/>
              </a:ext>
            </a:extLst>
          </p:cNvPr>
          <p:cNvCxnSpPr>
            <a:cxnSpLocks/>
          </p:cNvCxnSpPr>
          <p:nvPr/>
        </p:nvCxnSpPr>
        <p:spPr>
          <a:xfrm>
            <a:off x="5861011" y="1932632"/>
            <a:ext cx="722811" cy="23046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1A4695-5DEC-6CDB-6EDC-9DC21FE6C030}"/>
              </a:ext>
            </a:extLst>
          </p:cNvPr>
          <p:cNvCxnSpPr>
            <a:cxnSpLocks/>
          </p:cNvCxnSpPr>
          <p:nvPr/>
        </p:nvCxnSpPr>
        <p:spPr>
          <a:xfrm flipV="1">
            <a:off x="5870447" y="2186278"/>
            <a:ext cx="722811" cy="29567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D3D852-865D-5B90-3F5F-79831A5DA260}"/>
              </a:ext>
            </a:extLst>
          </p:cNvPr>
          <p:cNvCxnSpPr>
            <a:cxnSpLocks/>
          </p:cNvCxnSpPr>
          <p:nvPr/>
        </p:nvCxnSpPr>
        <p:spPr>
          <a:xfrm flipV="1">
            <a:off x="5870447" y="2225827"/>
            <a:ext cx="722811" cy="86578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2F726CB-57B4-F788-9FF2-380E4F592EF5}"/>
              </a:ext>
            </a:extLst>
          </p:cNvPr>
          <p:cNvSpPr/>
          <p:nvPr/>
        </p:nvSpPr>
        <p:spPr>
          <a:xfrm>
            <a:off x="3699836" y="982609"/>
            <a:ext cx="2414452" cy="264249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IN" sz="14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Model Stack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BF18C6-3ABB-23AD-3C5B-1A47712140DD}"/>
              </a:ext>
            </a:extLst>
          </p:cNvPr>
          <p:cNvSpPr txBox="1"/>
          <p:nvPr/>
        </p:nvSpPr>
        <p:spPr>
          <a:xfrm>
            <a:off x="1193869" y="4131055"/>
            <a:ext cx="100570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Georgia" panose="02040502050405020303" pitchFamily="18" charset="0"/>
              </a:rPr>
              <a:t> XgBoost is an efficient open source implementation of the gradient boosting algorithm.</a:t>
            </a:r>
            <a:br>
              <a:rPr lang="en-IN" dirty="0">
                <a:latin typeface="Georgia" panose="02040502050405020303" pitchFamily="18" charset="0"/>
              </a:rPr>
            </a:br>
            <a:endParaRPr lang="en-IN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Georgia" panose="02040502050405020303" pitchFamily="18" charset="0"/>
              </a:rPr>
              <a:t>In stacking an algorithm takes the outputs of sub-models as input and attempts to learn how to best combine the input predictions to make a better output prediction</a:t>
            </a:r>
            <a:r>
              <a:rPr lang="en-IN" dirty="0"/>
              <a:t>. 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Georgia" panose="02040502050405020303" pitchFamily="18" charset="0"/>
              </a:rPr>
              <a:t>XgBoost doesn’t always give appropriate output with all the input data types, hence stacking is performed with ICA, SPCA, NMF and XgBoost for a better inclusion.</a:t>
            </a:r>
          </a:p>
        </p:txBody>
      </p:sp>
    </p:spTree>
    <p:extLst>
      <p:ext uri="{BB962C8B-B14F-4D97-AF65-F5344CB8AC3E}">
        <p14:creationId xmlns:p14="http://schemas.microsoft.com/office/powerpoint/2010/main" val="393416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47A2-A256-267B-3442-587A46E2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4096"/>
            <a:ext cx="8828314" cy="706029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Candara" panose="020E0502030303020204" pitchFamily="34" charset="0"/>
              </a:rPr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0748-1366-C46E-044B-C999942D1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31" y="920930"/>
            <a:ext cx="11704319" cy="56627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b="1" dirty="0">
              <a:latin typeface="Georgia" panose="02040502050405020303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1800" dirty="0">
                <a:latin typeface="Georgia" panose="02040502050405020303" pitchFamily="18" charset="0"/>
                <a:cs typeface="Calibri" panose="020F0502020204030204" pitchFamily="34" charset="0"/>
              </a:rPr>
              <a:t>This test signal corresponding to Ensemble stacking was simulated with a sampling frequency  of 10 Hz.</a:t>
            </a:r>
          </a:p>
          <a:p>
            <a:endParaRPr lang="en-IN" sz="1800" dirty="0"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1F6F6-7AFF-863D-7105-53B8024ADA18}"/>
              </a:ext>
            </a:extLst>
          </p:cNvPr>
          <p:cNvSpPr txBox="1"/>
          <p:nvPr/>
        </p:nvSpPr>
        <p:spPr>
          <a:xfrm>
            <a:off x="1489167" y="3967922"/>
            <a:ext cx="2316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Georgia" panose="02040502050405020303" pitchFamily="18" charset="0"/>
              </a:rPr>
              <a:t>Figure 4 : Clean signal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FE8EB5-AA8C-06F1-6DA4-6741F940D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15" y="2370657"/>
            <a:ext cx="7332859" cy="15972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A678B5-E2F6-3324-7611-F8D64AA9E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5" y="4366504"/>
            <a:ext cx="7332859" cy="15875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714928-6156-0577-9E2D-C55618A71B23}"/>
              </a:ext>
            </a:extLst>
          </p:cNvPr>
          <p:cNvSpPr txBox="1"/>
          <p:nvPr/>
        </p:nvSpPr>
        <p:spPr>
          <a:xfrm>
            <a:off x="1332411" y="6305005"/>
            <a:ext cx="5042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Georgia" panose="02040502050405020303" pitchFamily="18" charset="0"/>
              </a:rPr>
              <a:t>Figure 5 : Reconstructed signal with proposed method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746D3B1-7931-52E6-C01E-9A331A8CB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216911"/>
              </p:ext>
            </p:extLst>
          </p:nvPr>
        </p:nvGraphicFramePr>
        <p:xfrm>
          <a:off x="8386354" y="2370657"/>
          <a:ext cx="3570516" cy="3141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258">
                  <a:extLst>
                    <a:ext uri="{9D8B030D-6E8A-4147-A177-3AD203B41FA5}">
                      <a16:colId xmlns:a16="http://schemas.microsoft.com/office/drawing/2014/main" val="3007652745"/>
                    </a:ext>
                  </a:extLst>
                </a:gridCol>
                <a:gridCol w="1785258">
                  <a:extLst>
                    <a:ext uri="{9D8B030D-6E8A-4147-A177-3AD203B41FA5}">
                      <a16:colId xmlns:a16="http://schemas.microsoft.com/office/drawing/2014/main" val="1984266880"/>
                    </a:ext>
                  </a:extLst>
                </a:gridCol>
              </a:tblGrid>
              <a:tr h="52364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eorgia" panose="02040502050405020303" pitchFamily="18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eorgia" panose="02040502050405020303" pitchFamily="18" charset="0"/>
                        </a:rPr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69878"/>
                  </a:ext>
                </a:extLst>
              </a:tr>
              <a:tr h="52364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eorgia" panose="02040502050405020303" pitchFamily="18" charset="0"/>
                        </a:rPr>
                        <a:t>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118503"/>
                  </a:ext>
                </a:extLst>
              </a:tr>
              <a:tr h="52364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eorgia" panose="02040502050405020303" pitchFamily="18" charset="0"/>
                        </a:rPr>
                        <a:t>SPCA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46296"/>
                  </a:ext>
                </a:extLst>
              </a:tr>
              <a:tr h="52364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eorgia" panose="02040502050405020303" pitchFamily="18" charset="0"/>
                        </a:rPr>
                        <a:t>NMF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561387"/>
                  </a:ext>
                </a:extLst>
              </a:tr>
              <a:tr h="52364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eorgia" panose="02040502050405020303" pitchFamily="18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0.8457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754760"/>
                  </a:ext>
                </a:extLst>
              </a:tr>
              <a:tr h="52364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eorgia" panose="02040502050405020303" pitchFamily="18" charset="0"/>
                        </a:rPr>
                        <a:t>Stacking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3609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1927B2D-2857-434C-0072-068FC9B36429}"/>
              </a:ext>
            </a:extLst>
          </p:cNvPr>
          <p:cNvSpPr txBox="1"/>
          <p:nvPr/>
        </p:nvSpPr>
        <p:spPr>
          <a:xfrm>
            <a:off x="8665029" y="5721531"/>
            <a:ext cx="3274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Georgia" panose="02040502050405020303" pitchFamily="18" charset="0"/>
              </a:rPr>
              <a:t>Table 1: Errors of proposed models</a:t>
            </a:r>
          </a:p>
        </p:txBody>
      </p:sp>
    </p:spTree>
    <p:extLst>
      <p:ext uri="{BB962C8B-B14F-4D97-AF65-F5344CB8AC3E}">
        <p14:creationId xmlns:p14="http://schemas.microsoft.com/office/powerpoint/2010/main" val="1764417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B543-263A-BA89-DB10-0CB18F3C4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6866"/>
            <a:ext cx="3916680" cy="573632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Candara" panose="020E0502030303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111DE-B48B-9E2C-3F3A-82497281F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498"/>
            <a:ext cx="10515600" cy="3047365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1800" dirty="0">
                <a:latin typeface="Georgia" panose="02040502050405020303" pitchFamily="18" charset="0"/>
                <a:cs typeface="Calibri" panose="020F0502020204030204" pitchFamily="34" charset="0"/>
              </a:rPr>
              <a:t>In this paper we used different machine learning algorithms so that the proposed method is compatible with different input data types.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800" dirty="0">
                <a:latin typeface="Georgia" panose="02040502050405020303" pitchFamily="18" charset="0"/>
                <a:cs typeface="Calibri" panose="020F0502020204030204" pitchFamily="34" charset="0"/>
              </a:rPr>
              <a:t>The presence of colored noise is less of an issue with this method, which enables a more reliable and precise estimation of the modes from ambient data.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800" dirty="0">
                <a:latin typeface="Georgia" panose="02040502050405020303" pitchFamily="18" charset="0"/>
                <a:cs typeface="Calibri" panose="020F0502020204030204" pitchFamily="34" charset="0"/>
              </a:rPr>
              <a:t>The results obtained from different algorithms like ICA, SPCA, NMF and XgBoost are compared.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800" dirty="0">
                <a:latin typeface="Georgia" panose="02040502050405020303" pitchFamily="18" charset="0"/>
                <a:cs typeface="Calibri" panose="020F0502020204030204" pitchFamily="34" charset="0"/>
              </a:rPr>
              <a:t>For an optimized solution we used ensemble stacking which makes a better output prediction based on all the outputs of sub-models.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800" dirty="0">
                <a:latin typeface="Georgia" panose="02040502050405020303" pitchFamily="18" charset="0"/>
                <a:cs typeface="Calibri" panose="020F0502020204030204" pitchFamily="34" charset="0"/>
              </a:rPr>
              <a:t>Hence, it is reasonable to draw the conclusion that suggested ensemble stacking scheme which preserves the signal characteristics and gives precise results. 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51BD5A-75F5-4CB5-50DD-B25CD7C45A17}"/>
              </a:ext>
            </a:extLst>
          </p:cNvPr>
          <p:cNvSpPr txBox="1">
            <a:spLocks/>
          </p:cNvSpPr>
          <p:nvPr/>
        </p:nvSpPr>
        <p:spPr>
          <a:xfrm>
            <a:off x="838200" y="4046901"/>
            <a:ext cx="3916680" cy="573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latin typeface="Candara" panose="020E0502030303020204" pitchFamily="34" charset="0"/>
              </a:rPr>
              <a:t>Future 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E2F18D-8B2F-B5E7-A5E8-79940252655F}"/>
              </a:ext>
            </a:extLst>
          </p:cNvPr>
          <p:cNvSpPr txBox="1">
            <a:spLocks/>
          </p:cNvSpPr>
          <p:nvPr/>
        </p:nvSpPr>
        <p:spPr>
          <a:xfrm>
            <a:off x="838200" y="4846955"/>
            <a:ext cx="10515600" cy="1153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Courier New" panose="02070309020205020404" pitchFamily="49" charset="0"/>
              <a:buChar char="o"/>
            </a:pPr>
            <a:r>
              <a:rPr lang="en-US" sz="1800" dirty="0">
                <a:latin typeface="Georgia" panose="02040502050405020303" pitchFamily="18" charset="0"/>
              </a:rPr>
              <a:t>Testing of 2 area networks in practical scenarios.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800" dirty="0">
                <a:latin typeface="Georgia" panose="02040502050405020303" pitchFamily="18" charset="0"/>
              </a:rPr>
              <a:t>Testing of time signals and necessary modifications.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800" dirty="0">
                <a:latin typeface="Georgia" panose="02040502050405020303" pitchFamily="18" charset="0"/>
              </a:rPr>
              <a:t>Exploration of  other machine learning algorithms for better predictions.</a:t>
            </a:r>
            <a:endParaRPr lang="en-IN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169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2D60-18AC-13D4-12E4-37463D4E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86768"/>
            <a:ext cx="3309257" cy="706029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Candara" panose="020E0502030303020204" pitchFamily="34" charset="0"/>
              </a:rPr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FB969-BFC1-1D1B-B340-02777AC30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114698"/>
            <a:ext cx="10927080" cy="5477691"/>
          </a:xfrm>
        </p:spPr>
        <p:txBody>
          <a:bodyPr>
            <a:normAutofit/>
          </a:bodyPr>
          <a:lstStyle/>
          <a:p>
            <a:r>
              <a:rPr lang="en-IN" sz="1600" spc="-5" dirty="0">
                <a:latin typeface="Georgia" panose="02040502050405020303" pitchFamily="18" charset="0"/>
                <a:cs typeface="Calibri" panose="020F0502020204030204" pitchFamily="34" charset="0"/>
              </a:rPr>
              <a:t>[1]   </a:t>
            </a:r>
            <a:r>
              <a:rPr lang="en-US" sz="1600" dirty="0">
                <a:latin typeface="Georgia" panose="02040502050405020303" pitchFamily="18" charset="0"/>
                <a:cs typeface="Calibri" panose="020F0502020204030204" pitchFamily="34" charset="0"/>
              </a:rPr>
              <a:t>Kundur P 1994 Power system stability and control. New York, McGraw-Hill</a:t>
            </a:r>
          </a:p>
          <a:p>
            <a:r>
              <a:rPr lang="en-IN" sz="1600" spc="-5" dirty="0">
                <a:latin typeface="Georgia" panose="02040502050405020303" pitchFamily="18" charset="0"/>
                <a:cs typeface="Calibri" panose="020F0502020204030204" pitchFamily="34" charset="0"/>
              </a:rPr>
              <a:t>[2] </a:t>
            </a:r>
            <a:r>
              <a:rPr lang="en-IN" sz="1600" b="0" i="0" dirty="0">
                <a:effectLst/>
                <a:latin typeface="Georgia" panose="02040502050405020303" pitchFamily="18" charset="0"/>
                <a:cs typeface="Calibri" panose="020F0502020204030204" pitchFamily="34" charset="0"/>
              </a:rPr>
              <a:t>P. Tripathy, S. C. Srivastava and S. N. Singh, "A Modified TLS-ESPRIT-Based Method for Low-Frequency Mode Identification in Power Systems Utilizing Synchro phasor Measurements," in </a:t>
            </a:r>
            <a:r>
              <a:rPr lang="en-IN" sz="1600" b="0" i="1" dirty="0">
                <a:effectLst/>
                <a:latin typeface="Georgia" panose="02040502050405020303" pitchFamily="18" charset="0"/>
                <a:cs typeface="Calibri" panose="020F0502020204030204" pitchFamily="34" charset="0"/>
              </a:rPr>
              <a:t>IEEE Transactions on Power Systems</a:t>
            </a:r>
            <a:r>
              <a:rPr lang="en-IN" sz="1600" b="0" i="0" dirty="0">
                <a:effectLst/>
                <a:latin typeface="Georgia" panose="02040502050405020303" pitchFamily="18" charset="0"/>
                <a:cs typeface="Calibri" panose="020F0502020204030204" pitchFamily="34" charset="0"/>
              </a:rPr>
              <a:t>, vol. 26, no. 2, pp. 719-727, May 2011, doi: 10.1109/TPWRS.2010.2055901.</a:t>
            </a:r>
          </a:p>
          <a:p>
            <a:r>
              <a:rPr lang="en-IN" sz="1600" dirty="0">
                <a:latin typeface="Georgia" panose="02040502050405020303" pitchFamily="18" charset="0"/>
              </a:rPr>
              <a:t>[3] </a:t>
            </a:r>
            <a:r>
              <a:rPr lang="en-US" sz="1600" dirty="0">
                <a:latin typeface="Georgia" panose="02040502050405020303" pitchFamily="18" charset="0"/>
                <a:cs typeface="Calibri" panose="020F0502020204030204" pitchFamily="34" charset="0"/>
              </a:rPr>
              <a:t>S. Rai, P. Tripathy, and S. Nayak, “A robust TLS-ESPIRIT method using covariance approach for identification of low-frequency oscillatory mode in power systems,” in Power Systems Conference (NPSC), 2014 Eighteenth National, Dec 2014, pp. 1–6.</a:t>
            </a:r>
          </a:p>
          <a:p>
            <a:r>
              <a:rPr lang="en-US" sz="1600" dirty="0">
                <a:latin typeface="Georgia" panose="02040502050405020303" pitchFamily="18" charset="0"/>
                <a:cs typeface="Calibri" panose="020F0502020204030204" pitchFamily="34" charset="0"/>
              </a:rPr>
              <a:t>[4] </a:t>
            </a:r>
            <a:r>
              <a:rPr lang="en-IN" sz="1600" b="0" i="0" dirty="0">
                <a:effectLst/>
                <a:latin typeface="Georgia" panose="02040502050405020303" pitchFamily="18" charset="0"/>
                <a:cs typeface="Calibri" panose="020F0502020204030204" pitchFamily="34" charset="0"/>
              </a:rPr>
              <a:t>Zheng, Shiqiang &amp; Shuangyi, Zhang &amp; Song, Youyi &amp; Lin, Zhizhe &amp; Wang, Fei &amp; Zhou, Teng. (2020). A Noise-eliminated Gradient Boosting Model for  Short-term Traffic Flow Forecasting. 10.1109/ICDH51081.2020.00036. </a:t>
            </a:r>
          </a:p>
          <a:p>
            <a:r>
              <a:rPr lang="en-US" sz="1600" dirty="0">
                <a:latin typeface="Georgia" panose="02040502050405020303" pitchFamily="18" charset="0"/>
                <a:cs typeface="Calibri" panose="020F0502020204030204" pitchFamily="34" charset="0"/>
              </a:rPr>
              <a:t>[5] </a:t>
            </a:r>
            <a:r>
              <a:rPr lang="en-IN" sz="1600" b="0" i="0" dirty="0">
                <a:effectLst/>
                <a:latin typeface="Georgia" panose="02040502050405020303" pitchFamily="18" charset="0"/>
              </a:rPr>
              <a:t>S. Makeig, A.J. Bell, T.-P. Jung, and T.-J. Sejnowski. Independent component analysis of electro-encephalographic data. In Advances in Neural Information Processing Systems 8, pp. 145-151. MIT Press, 1996.</a:t>
            </a:r>
          </a:p>
          <a:p>
            <a:pPr algn="l"/>
            <a:r>
              <a:rPr lang="en-IN" sz="1600" dirty="0">
                <a:latin typeface="Georgia" panose="02040502050405020303" pitchFamily="18" charset="0"/>
                <a:cs typeface="Calibri" panose="020F0502020204030204" pitchFamily="34" charset="0"/>
              </a:rPr>
              <a:t>[6] </a:t>
            </a:r>
            <a:r>
              <a:rPr lang="en-US" sz="1600" dirty="0">
                <a:latin typeface="Georgia" panose="02040502050405020303" pitchFamily="18" charset="0"/>
              </a:rPr>
              <a:t>Yu-Xiong Wang ,Yu-Jin Zhang, “</a:t>
            </a:r>
            <a:r>
              <a:rPr lang="en-IN" sz="1600" i="0" dirty="0">
                <a:effectLst/>
                <a:latin typeface="Georgia" panose="02040502050405020303" pitchFamily="18" charset="0"/>
              </a:rPr>
              <a:t>Nonnegative Matrix Factorization: A Comprehensive Review” in </a:t>
            </a:r>
            <a:r>
              <a:rPr lang="en-IN" sz="1600" b="0" i="0" dirty="0">
                <a:effectLst/>
                <a:latin typeface="Georgia" panose="02040502050405020303" pitchFamily="18" charset="0"/>
                <a:cs typeface="Calibri" panose="020F0502020204030204" pitchFamily="34" charset="0"/>
              </a:rPr>
              <a:t> </a:t>
            </a:r>
            <a:r>
              <a:rPr lang="en-IN" sz="1600" b="0" i="1" dirty="0">
                <a:effectLst/>
                <a:latin typeface="Georgia" panose="02040502050405020303" pitchFamily="18" charset="0"/>
                <a:cs typeface="Calibri" panose="020F0502020204030204" pitchFamily="34" charset="0"/>
              </a:rPr>
              <a:t>IEEE Transactions on Knowledge and data Engineering (Volume : 25 , Issue : 6, June 2013). </a:t>
            </a:r>
            <a:r>
              <a:rPr lang="en-IN" sz="1600" i="1" dirty="0">
                <a:latin typeface="Georgia" panose="02040502050405020303" pitchFamily="18" charset="0"/>
                <a:cs typeface="Calibri" panose="020F0502020204030204" pitchFamily="34" charset="0"/>
              </a:rPr>
              <a:t>d</a:t>
            </a:r>
            <a:r>
              <a:rPr lang="en-IN" sz="1600" b="0" dirty="0">
                <a:effectLst/>
                <a:latin typeface="Georgia" panose="02040502050405020303" pitchFamily="18" charset="0"/>
                <a:cs typeface="Calibri" panose="020F0502020204030204" pitchFamily="34" charset="0"/>
              </a:rPr>
              <a:t>oi :</a:t>
            </a:r>
            <a:r>
              <a:rPr lang="en-IN" sz="1600" b="0" i="0" dirty="0">
                <a:effectLst/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10.1109/TKDE.2012.51</a:t>
            </a:r>
            <a:endParaRPr lang="en-IN" sz="1050" b="0" dirty="0">
              <a:latin typeface="Georgia" panose="02040502050405020303" pitchFamily="18" charset="0"/>
            </a:endParaRPr>
          </a:p>
          <a:p>
            <a:pPr algn="l"/>
            <a:r>
              <a:rPr lang="en-IN" sz="1600" b="0" dirty="0">
                <a:latin typeface="Georgia" panose="02040502050405020303" pitchFamily="18" charset="0"/>
              </a:rPr>
              <a:t>[7] D. L. Donoho, “Compressed sensing,” IEEE Trans. Inf. Theory, vol. 52, no. 4, pp. 1289–1306, Apr. 2006.</a:t>
            </a:r>
          </a:p>
        </p:txBody>
      </p:sp>
    </p:spTree>
    <p:extLst>
      <p:ext uri="{BB962C8B-B14F-4D97-AF65-F5344CB8AC3E}">
        <p14:creationId xmlns:p14="http://schemas.microsoft.com/office/powerpoint/2010/main" val="1404793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8059FC-3273-BCF5-8597-C446324264F2}"/>
              </a:ext>
            </a:extLst>
          </p:cNvPr>
          <p:cNvSpPr/>
          <p:nvPr/>
        </p:nvSpPr>
        <p:spPr>
          <a:xfrm>
            <a:off x="2503714" y="1669758"/>
            <a:ext cx="718457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9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ndara" panose="020E0502030303020204" pitchFamily="34" charset="0"/>
              </a:rPr>
              <a:t>THANK YOU</a:t>
            </a:r>
            <a:endParaRPr lang="en-IN" sz="9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485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97C0-2DA8-3A93-ECEE-2D167943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61023" cy="81924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Candara" panose="020E0502030303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C827-B580-94DC-7650-CB133139A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366"/>
            <a:ext cx="10515600" cy="4992597"/>
          </a:xfrm>
        </p:spPr>
        <p:txBody>
          <a:bodyPr>
            <a:normAutofit/>
          </a:bodyPr>
          <a:lstStyle/>
          <a:p>
            <a:pPr algn="just"/>
            <a:r>
              <a:rPr lang="en-IN" sz="2000" dirty="0">
                <a:latin typeface="Georgia" panose="02040502050405020303" pitchFamily="18" charset="0"/>
              </a:rPr>
              <a:t>Introduction</a:t>
            </a:r>
          </a:p>
          <a:p>
            <a:pPr algn="just"/>
            <a:r>
              <a:rPr lang="en-IN" sz="2000" dirty="0">
                <a:latin typeface="Georgia" panose="02040502050405020303" pitchFamily="18" charset="0"/>
              </a:rPr>
              <a:t>Literature Review</a:t>
            </a:r>
          </a:p>
          <a:p>
            <a:pPr algn="just"/>
            <a:r>
              <a:rPr lang="en-IN" sz="2000" dirty="0">
                <a:latin typeface="Georgia" panose="02040502050405020303" pitchFamily="18" charset="0"/>
              </a:rPr>
              <a:t>Motivation and objectives</a:t>
            </a:r>
          </a:p>
          <a:p>
            <a:pPr algn="just"/>
            <a:r>
              <a:rPr lang="en-IN" sz="2000" dirty="0">
                <a:latin typeface="Georgia" panose="02040502050405020303" pitchFamily="18" charset="0"/>
              </a:rPr>
              <a:t>Preliminary work done</a:t>
            </a:r>
          </a:p>
          <a:p>
            <a:pPr lvl="1" algn="just">
              <a:buSzPct val="65000"/>
              <a:buFont typeface="Wingdings" panose="05000000000000000000" pitchFamily="2" charset="2"/>
              <a:buChar char="Ø"/>
            </a:pPr>
            <a:r>
              <a:rPr lang="en-IN" sz="2000" dirty="0">
                <a:latin typeface="Georgia" panose="02040502050405020303" pitchFamily="18" charset="0"/>
              </a:rPr>
              <a:t>ICA,SPCA and NMF Algorithms</a:t>
            </a:r>
          </a:p>
          <a:p>
            <a:pPr lvl="1" algn="just">
              <a:buSzPct val="65000"/>
              <a:buFont typeface="Wingdings" panose="05000000000000000000" pitchFamily="2" charset="2"/>
              <a:buChar char="Ø"/>
            </a:pPr>
            <a:r>
              <a:rPr lang="en-IN" sz="2000" dirty="0">
                <a:latin typeface="Georgia" panose="02040502050405020303" pitchFamily="18" charset="0"/>
              </a:rPr>
              <a:t>Ensemble Stacking</a:t>
            </a:r>
          </a:p>
          <a:p>
            <a:pPr lvl="1" algn="just">
              <a:buSzPct val="65000"/>
              <a:buFont typeface="Wingdings" panose="05000000000000000000" pitchFamily="2" charset="2"/>
              <a:buChar char="Ø"/>
            </a:pPr>
            <a:r>
              <a:rPr lang="en-IN" sz="2000" dirty="0">
                <a:latin typeface="Georgia" panose="02040502050405020303" pitchFamily="18" charset="0"/>
              </a:rPr>
              <a:t>Results and discussion</a:t>
            </a:r>
          </a:p>
          <a:p>
            <a:pPr algn="just"/>
            <a:r>
              <a:rPr lang="en-IN" sz="2000" dirty="0">
                <a:latin typeface="Georgia" panose="02040502050405020303" pitchFamily="18" charset="0"/>
              </a:rPr>
              <a:t>Conclusion</a:t>
            </a:r>
          </a:p>
          <a:p>
            <a:pPr algn="just"/>
            <a:r>
              <a:rPr lang="en-IN" sz="2000" dirty="0">
                <a:latin typeface="Georgia" panose="02040502050405020303" pitchFamily="18" charset="0"/>
              </a:rPr>
              <a:t>References</a:t>
            </a:r>
          </a:p>
          <a:p>
            <a:pPr algn="just"/>
            <a:r>
              <a:rPr lang="en-IN" sz="2000" dirty="0">
                <a:latin typeface="Georgia" panose="02040502050405020303" pitchFamily="18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52260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7CCC-5B59-8923-C6E5-073B47C96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82989" cy="871492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andara" panose="020E0502030303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22BDF-1F72-B241-8CC2-44331D0C3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7748451" cy="5186589"/>
          </a:xfrm>
        </p:spPr>
        <p:txBody>
          <a:bodyPr>
            <a:normAutofit fontScale="475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800" dirty="0">
                <a:latin typeface="Georgia" panose="02040502050405020303" pitchFamily="18" charset="0"/>
                <a:cs typeface="Times New Roman" panose="02020603050405020304" pitchFamily="18" charset="0"/>
              </a:rPr>
              <a:t>Power System stability is an important factor for the interconnection</a:t>
            </a:r>
          </a:p>
          <a:p>
            <a:pPr marL="0" indent="0" algn="just">
              <a:buNone/>
            </a:pPr>
            <a:r>
              <a:rPr lang="en-US" sz="3800" dirty="0">
                <a:latin typeface="Georgia" panose="02040502050405020303" pitchFamily="18" charset="0"/>
                <a:cs typeface="Times New Roman" panose="02020603050405020304" pitchFamily="18" charset="0"/>
              </a:rPr>
              <a:t>      among large scale power grids [1].</a:t>
            </a:r>
            <a:endParaRPr lang="en-US" sz="3800" dirty="0">
              <a:latin typeface="Georgia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dirty="0">
                <a:latin typeface="Georgia" panose="02040502050405020303" pitchFamily="18" charset="0"/>
                <a:cs typeface="Times New Roman" panose="02020603050405020304" pitchFamily="18" charset="0"/>
              </a:rPr>
              <a:t>Low frequency oscillations, caused due to system interconnections or heavy load conditions affects the power system stability. [1].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dirty="0">
                <a:latin typeface="Georgia" panose="02040502050405020303" pitchFamily="18" charset="0"/>
                <a:cs typeface="Times New Roman" panose="02020603050405020304" pitchFamily="18" charset="0"/>
              </a:rPr>
              <a:t>Wide Area Measurement System (WAMS) provides on-line estimation of the network by installation of Phasor Measurement Units (PMU)[2].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dirty="0">
                <a:latin typeface="Georgia" panose="02040502050405020303" pitchFamily="18" charset="0"/>
                <a:cs typeface="Times New Roman" panose="02020603050405020304" pitchFamily="18" charset="0"/>
              </a:rPr>
              <a:t>The power signal from the PMU is retrieved as a minor component of additive colored noise along with additive white noise because the PMU employs an anti-aliasing filter prior to sampling[2].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dirty="0">
                <a:latin typeface="Georgia" panose="02040502050405020303" pitchFamily="18" charset="0"/>
                <a:cs typeface="Times New Roman" panose="02020603050405020304" pitchFamily="18" charset="0"/>
              </a:rPr>
              <a:t>Mitigation of these noises using some identification algorithms is important[2],[3].</a:t>
            </a:r>
            <a:endParaRPr lang="en-US" sz="3800" dirty="0">
              <a:latin typeface="Georgia" panose="02040502050405020303" pitchFamily="18" charset="0"/>
            </a:endParaRPr>
          </a:p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59F720-01F1-9D7C-65FD-0A551FA0EA6B}"/>
              </a:ext>
            </a:extLst>
          </p:cNvPr>
          <p:cNvSpPr/>
          <p:nvPr/>
        </p:nvSpPr>
        <p:spPr>
          <a:xfrm>
            <a:off x="9557658" y="740229"/>
            <a:ext cx="1611086" cy="871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Power system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72F593-F624-770E-0855-847CCC0BC68E}"/>
              </a:ext>
            </a:extLst>
          </p:cNvPr>
          <p:cNvSpPr/>
          <p:nvPr/>
        </p:nvSpPr>
        <p:spPr>
          <a:xfrm>
            <a:off x="9557658" y="2170885"/>
            <a:ext cx="1611086" cy="871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PMU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9CE690-E3D3-61CE-E1C1-B59A823F9077}"/>
              </a:ext>
            </a:extLst>
          </p:cNvPr>
          <p:cNvSpPr/>
          <p:nvPr/>
        </p:nvSpPr>
        <p:spPr>
          <a:xfrm>
            <a:off x="9557658" y="3560854"/>
            <a:ext cx="1611086" cy="871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Ensemble learning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BA2A9-9243-A0EF-D875-6ACEBF22D502}"/>
              </a:ext>
            </a:extLst>
          </p:cNvPr>
          <p:cNvSpPr/>
          <p:nvPr/>
        </p:nvSpPr>
        <p:spPr>
          <a:xfrm>
            <a:off x="9557658" y="4950823"/>
            <a:ext cx="1611086" cy="871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Reconstructed signal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F4FFD7-04CC-6B02-BB7A-FA6068E34CF4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0363201" y="1611721"/>
            <a:ext cx="0" cy="55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19E933-5EA7-0B06-2BB2-71CA8FE1DF5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0363201" y="3042377"/>
            <a:ext cx="0" cy="51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1D0BC0-E772-1AD3-C663-BA577AB35A58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0363201" y="4432346"/>
            <a:ext cx="0" cy="51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DAE1DD-BB24-E77A-305C-BF5A38D796CD}"/>
              </a:ext>
            </a:extLst>
          </p:cNvPr>
          <p:cNvSpPr txBox="1"/>
          <p:nvPr/>
        </p:nvSpPr>
        <p:spPr>
          <a:xfrm>
            <a:off x="8647612" y="6079182"/>
            <a:ext cx="3283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 1: Block diagram of proposed method for coloured noise minimisation</a:t>
            </a:r>
          </a:p>
        </p:txBody>
      </p:sp>
    </p:spTree>
    <p:extLst>
      <p:ext uri="{BB962C8B-B14F-4D97-AF65-F5344CB8AC3E}">
        <p14:creationId xmlns:p14="http://schemas.microsoft.com/office/powerpoint/2010/main" val="7993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919" y="81128"/>
            <a:ext cx="7729728" cy="841980"/>
          </a:xfrm>
        </p:spPr>
        <p:txBody>
          <a:bodyPr/>
          <a:lstStyle/>
          <a:p>
            <a:pPr algn="ctr"/>
            <a:r>
              <a:rPr lang="en-US" sz="3600" b="1" dirty="0">
                <a:latin typeface="Candara" panose="020E0502030303020204" pitchFamily="34" charset="0"/>
              </a:rPr>
              <a:t>Literature</a:t>
            </a:r>
            <a:r>
              <a:rPr lang="en-US" sz="3200" b="1" dirty="0">
                <a:latin typeface="Candara" panose="020E0502030303020204" pitchFamily="34" charset="0"/>
              </a:rPr>
              <a:t> Review</a:t>
            </a:r>
            <a:endParaRPr lang="en-US" b="1" dirty="0">
              <a:latin typeface="Candara" panose="020E0502030303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F4B090E-E19A-8EC5-0BDE-24B7A2B2A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61657"/>
              </p:ext>
            </p:extLst>
          </p:nvPr>
        </p:nvGraphicFramePr>
        <p:xfrm>
          <a:off x="230777" y="1001808"/>
          <a:ext cx="11821886" cy="555297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234598">
                  <a:extLst>
                    <a:ext uri="{9D8B030D-6E8A-4147-A177-3AD203B41FA5}">
                      <a16:colId xmlns:a16="http://schemas.microsoft.com/office/drawing/2014/main" val="3089114033"/>
                    </a:ext>
                  </a:extLst>
                </a:gridCol>
                <a:gridCol w="2415765">
                  <a:extLst>
                    <a:ext uri="{9D8B030D-6E8A-4147-A177-3AD203B41FA5}">
                      <a16:colId xmlns:a16="http://schemas.microsoft.com/office/drawing/2014/main" val="2028467668"/>
                    </a:ext>
                  </a:extLst>
                </a:gridCol>
                <a:gridCol w="6171523">
                  <a:extLst>
                    <a:ext uri="{9D8B030D-6E8A-4147-A177-3AD203B41FA5}">
                      <a16:colId xmlns:a16="http://schemas.microsoft.com/office/drawing/2014/main" val="2145310906"/>
                    </a:ext>
                  </a:extLst>
                </a:gridCol>
              </a:tblGrid>
              <a:tr h="1148268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latin typeface="Georgia" panose="02040502050405020303" pitchFamily="18" charset="0"/>
                        </a:rPr>
                        <a:t>Title of Paper</a:t>
                      </a:r>
                      <a:endParaRPr lang="en-IN" sz="1600" b="1" u="none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dirty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sz="1600" b="1" dirty="0">
                          <a:latin typeface="Georgia" panose="02040502050405020303" pitchFamily="18" charset="0"/>
                        </a:rPr>
                        <a:t>Name of the Journal/Publisher/Conference and Publication year</a:t>
                      </a:r>
                      <a:endParaRPr lang="en-IN" sz="1600" b="1" dirty="0">
                        <a:latin typeface="Georgia" panose="02040502050405020303" pitchFamily="18" charset="0"/>
                      </a:endParaRPr>
                    </a:p>
                    <a:p>
                      <a:pPr algn="ctr"/>
                      <a:endParaRPr lang="en-IN" sz="1600" b="1" u="none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latin typeface="Georgia" panose="02040502050405020303" pitchFamily="18" charset="0"/>
                        </a:rPr>
                        <a:t>Review</a:t>
                      </a:r>
                      <a:endParaRPr lang="en-IN" sz="1600" b="1" u="none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397198"/>
                  </a:ext>
                </a:extLst>
              </a:tr>
              <a:tr h="1499908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A</a:t>
                      </a: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 Modified TLS-ESPRIT Based Method for Low Frequency Mode Identification in Power Systems Utilizing Synchro phasor Measurement</a:t>
                      </a:r>
                      <a:endParaRPr lang="en-IN" sz="1600" dirty="0">
                        <a:latin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IEEE Transactions on Power Systems, vol. 26, no. 2, pp. 719-727, May 2011</a:t>
                      </a:r>
                      <a:endParaRPr lang="en-IN" sz="1600" dirty="0">
                        <a:latin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This report provides a review on how colored noise and white noise are being added to a clean signal and different algorithms to filter out high frequency components at the PMUs output.</a:t>
                      </a:r>
                      <a:endParaRPr lang="en-IN" sz="1600" dirty="0">
                        <a:latin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234920"/>
                  </a:ext>
                </a:extLst>
              </a:tr>
              <a:tr h="12293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Synchronized measurement based estimation of inter-area electromechanical modes using Ibrahim time domain method.</a:t>
                      </a:r>
                      <a:endParaRPr lang="en-IN" sz="1600" dirty="0">
                        <a:latin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IEEE Transactions on Power Systems Res 118:85-95</a:t>
                      </a:r>
                      <a:endParaRPr lang="en-IN" sz="1600" dirty="0">
                        <a:latin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Georgia" panose="02040502050405020303" pitchFamily="18" charset="0"/>
                        </a:rPr>
                        <a:t>This report provides how the Weiner filter plays a significant role in noise suppression and filtering of the clean signal.</a:t>
                      </a:r>
                      <a:endParaRPr lang="en-IN" sz="1600" dirty="0">
                        <a:latin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37264"/>
                  </a:ext>
                </a:extLst>
              </a:tr>
              <a:tr h="1513064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Georgia" panose="02040502050405020303" pitchFamily="18" charset="0"/>
                        </a:rPr>
                        <a:t>An efficient K-SVD based Algorithm for detection of Oscillatory mode from ambient data for synchro phasor application</a:t>
                      </a:r>
                      <a:endParaRPr lang="en-IN" sz="1600" dirty="0">
                        <a:latin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2021 IEEE 18th India Council International Conference (INDICON), 2021</a:t>
                      </a:r>
                      <a:endParaRPr lang="en-IN" sz="1600" dirty="0">
                        <a:latin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 Got a review on the effective application of K-SVD for the identifying and removing the oscillatory modes from ambient data</a:t>
                      </a:r>
                    </a:p>
                    <a:p>
                      <a:pPr algn="l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and how ambient data is obtained from PMU.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85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8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530" y="277151"/>
            <a:ext cx="6788767" cy="689501"/>
          </a:xfrm>
        </p:spPr>
        <p:txBody>
          <a:bodyPr>
            <a:normAutofit/>
          </a:bodyPr>
          <a:lstStyle/>
          <a:p>
            <a:r>
              <a:rPr lang="en-US" sz="3600" dirty="0"/>
              <a:t>            </a:t>
            </a:r>
            <a:r>
              <a:rPr lang="en-US" sz="3600" b="1" dirty="0">
                <a:latin typeface="Candara" panose="020E0502030303020204" pitchFamily="34" charset="0"/>
              </a:rPr>
              <a:t>Literature Review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5B8DAE-6A46-19F7-BED5-7503B032E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753490"/>
              </p:ext>
            </p:extLst>
          </p:nvPr>
        </p:nvGraphicFramePr>
        <p:xfrm>
          <a:off x="256901" y="1149531"/>
          <a:ext cx="11699967" cy="534706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201241">
                  <a:extLst>
                    <a:ext uri="{9D8B030D-6E8A-4147-A177-3AD203B41FA5}">
                      <a16:colId xmlns:a16="http://schemas.microsoft.com/office/drawing/2014/main" val="2302146113"/>
                    </a:ext>
                  </a:extLst>
                </a:gridCol>
                <a:gridCol w="2412306">
                  <a:extLst>
                    <a:ext uri="{9D8B030D-6E8A-4147-A177-3AD203B41FA5}">
                      <a16:colId xmlns:a16="http://schemas.microsoft.com/office/drawing/2014/main" val="1971962448"/>
                    </a:ext>
                  </a:extLst>
                </a:gridCol>
                <a:gridCol w="6086420">
                  <a:extLst>
                    <a:ext uri="{9D8B030D-6E8A-4147-A177-3AD203B41FA5}">
                      <a16:colId xmlns:a16="http://schemas.microsoft.com/office/drawing/2014/main" val="849874884"/>
                    </a:ext>
                  </a:extLst>
                </a:gridCol>
              </a:tblGrid>
              <a:tr h="700253"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latin typeface="Georgia" panose="02040502050405020303" pitchFamily="18" charset="0"/>
                        </a:rPr>
                        <a:t>Title of Paper</a:t>
                      </a:r>
                      <a:endParaRPr lang="en-IN" b="1" u="none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latin typeface="Georgia" panose="02040502050405020303" pitchFamily="18" charset="0"/>
                        </a:rPr>
                        <a:t> Year of Publication</a:t>
                      </a:r>
                      <a:endParaRPr lang="en-IN" b="1" u="none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latin typeface="Georgia" panose="02040502050405020303" pitchFamily="18" charset="0"/>
                        </a:rPr>
                        <a:t>Review</a:t>
                      </a:r>
                      <a:endParaRPr lang="en-IN" b="1" u="none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75062"/>
                  </a:ext>
                </a:extLst>
              </a:tr>
              <a:tr h="14956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Using sparsity to estimate oscillatory mode from ambient data</a:t>
                      </a:r>
                    </a:p>
                    <a:p>
                      <a:pPr algn="l"/>
                      <a:endParaRPr lang="en-IN" sz="1600" dirty="0">
                        <a:latin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u="none" strike="noStrike" kern="1200" baseline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Indian Academy of Sciences,</a:t>
                      </a:r>
                      <a:r>
                        <a:rPr lang="en-US" sz="1600" dirty="0">
                          <a:latin typeface="Georgia" panose="02040502050405020303" pitchFamily="18" charset="0"/>
                        </a:rPr>
                        <a:t>2018</a:t>
                      </a:r>
                      <a:endParaRPr lang="en-IN" sz="1600" dirty="0">
                        <a:latin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Got a review report on how it creates an effective dictionary from an input signal and then taking the representation coefficients that most accurately represent the noise-free signal from it.</a:t>
                      </a:r>
                      <a:endParaRPr lang="en-IN" sz="1600" dirty="0">
                        <a:latin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716268"/>
                  </a:ext>
                </a:extLst>
              </a:tr>
              <a:tr h="15755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Online Transfer Function Estimation and Control Design Using Ambient Synchro phasor Measurements</a:t>
                      </a:r>
                      <a:endParaRPr lang="en-IN" sz="1600" dirty="0">
                        <a:latin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IEEE Transactions on Power Systems</a:t>
                      </a:r>
                      <a:r>
                        <a:rPr lang="en-US" sz="1600" dirty="0">
                          <a:latin typeface="Georgia" panose="02040502050405020303" pitchFamily="18" charset="0"/>
                        </a:rPr>
                        <a:t>,2022</a:t>
                      </a:r>
                      <a:endParaRPr lang="en-IN" sz="1600" dirty="0">
                        <a:latin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Georgia" panose="02040502050405020303" pitchFamily="18" charset="0"/>
                        </a:rPr>
                        <a:t>In this report, a methodology for identifying and designing adaptive controls for low-frequency oscillations in power systems is given and the design is based upon ambient synchro phasor measurements.</a:t>
                      </a:r>
                      <a:endParaRPr lang="en-IN" sz="1600" dirty="0">
                        <a:latin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495444"/>
                  </a:ext>
                </a:extLst>
              </a:tr>
              <a:tr h="1575562"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Georgia" panose="02040502050405020303" pitchFamily="18" charset="0"/>
                        </a:rPr>
                        <a:t>An XgBoost based method for identifying electromechanical oscillations from ambient measurements using WAMS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IEEE Conference, ICSTNSN, 2023</a:t>
                      </a:r>
                      <a:endParaRPr lang="en-IN" sz="1600" dirty="0">
                        <a:latin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 This report provides a review on how we are minimizing  colored noise using XgBoost algorithm which enables more reliable and precise estimation.</a:t>
                      </a:r>
                      <a:endParaRPr lang="en-IN" sz="1600" dirty="0">
                        <a:latin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90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62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17A8-B614-4000-1F65-69F0716A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640" y="340377"/>
            <a:ext cx="2775858" cy="59348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andara" panose="020E0502030303020204" pitchFamily="34" charset="0"/>
              </a:rPr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3A02B7-0465-E4ED-6FCA-DFD2E6A53108}"/>
              </a:ext>
            </a:extLst>
          </p:cNvPr>
          <p:cNvSpPr txBox="1"/>
          <p:nvPr/>
        </p:nvSpPr>
        <p:spPr>
          <a:xfrm>
            <a:off x="855617" y="973892"/>
            <a:ext cx="10839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On-site PMUs often face varying degrees of data quality difficulties that need to be handled. These issues might be caused as PMU uses anti-aliasing filter before sampling.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Colored noise causes an estimation bias that greatly lowers the accuracy of the predicted data when utilizing the current techniques. </a:t>
            </a:r>
          </a:p>
          <a:p>
            <a:pPr algn="just"/>
            <a:endParaRPr lang="en-US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Proposing few other methods with XgBoost algorithm to implement a better solution for colored noise reduction.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44D9B3-C5C6-FAFE-38B5-604131DBBFF9}"/>
              </a:ext>
            </a:extLst>
          </p:cNvPr>
          <p:cNvSpPr txBox="1"/>
          <p:nvPr/>
        </p:nvSpPr>
        <p:spPr>
          <a:xfrm>
            <a:off x="855617" y="3599593"/>
            <a:ext cx="29151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Candara" panose="020E0502030303020204" pitchFamily="34" charset="0"/>
              </a:rPr>
              <a:t>Objectives</a:t>
            </a:r>
            <a:endParaRPr lang="en-IN" sz="1600" dirty="0">
              <a:latin typeface="Candara" panose="020E05020303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0E8AEE-E1F3-A0AD-3E73-7C3BB0B7CB71}"/>
              </a:ext>
            </a:extLst>
          </p:cNvPr>
          <p:cNvSpPr txBox="1"/>
          <p:nvPr/>
        </p:nvSpPr>
        <p:spPr>
          <a:xfrm>
            <a:off x="843640" y="4264430"/>
            <a:ext cx="10839995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Georgia" panose="02040502050405020303" pitchFamily="18" charset="0"/>
                <a:cs typeface="Times New Roman" panose="02020603050405020304" pitchFamily="18" charset="0"/>
              </a:rPr>
              <a:t>To pass the PMU data through Ensemble learning to remove outliers and recover the data loss due to faulty PMU, communication loss etc.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Georgia" panose="02040502050405020303" pitchFamily="18" charset="0"/>
                <a:cs typeface="Times New Roman" panose="02020603050405020304" pitchFamily="18" charset="0"/>
              </a:rPr>
              <a:t>To minimise the error of the reconstructed signal using Stacking and comparing reconstructed signal with clear signal.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92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B0A7-43FB-F16D-F070-0A7B9B6E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178" y="0"/>
            <a:ext cx="5521644" cy="1010829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Candara" panose="020E0502030303020204" pitchFamily="34" charset="0"/>
              </a:rPr>
              <a:t>Machines Learning Algorithms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D6D0679-BC00-9A20-DAC6-8CE4C7749316}"/>
              </a:ext>
            </a:extLst>
          </p:cNvPr>
          <p:cNvSpPr txBox="1">
            <a:spLocks/>
          </p:cNvSpPr>
          <p:nvPr/>
        </p:nvSpPr>
        <p:spPr>
          <a:xfrm>
            <a:off x="951847" y="901336"/>
            <a:ext cx="9144000" cy="529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Candara" panose="020E0502030303020204" pitchFamily="34" charset="0"/>
              </a:rPr>
              <a:t>Independent component analysis </a:t>
            </a:r>
          </a:p>
        </p:txBody>
      </p:sp>
      <p:sp>
        <p:nvSpPr>
          <p:cNvPr id="4" name="Rectangle 3"/>
          <p:cNvSpPr/>
          <p:nvPr/>
        </p:nvSpPr>
        <p:spPr>
          <a:xfrm>
            <a:off x="951847" y="1430355"/>
            <a:ext cx="753901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eorgia" panose="02040502050405020303" pitchFamily="18" charset="0"/>
              </a:rPr>
              <a:t>Independent component analysis (ICA) is a statistical technique to decompose multivariate data into statistically independent components. [5]</a:t>
            </a:r>
            <a:endParaRPr lang="en-US" dirty="0">
              <a:latin typeface="Georgia" panose="02040502050405020303" pitchFamily="18" charset="0"/>
            </a:endParaRPr>
          </a:p>
          <a:p>
            <a:pPr algn="just"/>
            <a:endParaRPr lang="en-US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ICA assumes that the observed data is a linear combination of independent, non-Gaussian signals. The goal of ICA is to find a linear transformation of the data that results in a set of independent components.</a:t>
            </a:r>
          </a:p>
          <a:p>
            <a:pPr algn="just"/>
            <a:endParaRPr lang="en-US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Ability to separate mixed signals: ICA is a powerful tool for separating mixed signals into their independent components. This is useful in a variety of applications, such as signal processing, image analysis, and data compression.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FastICA is an iterative algorithm that uses a non-linear optimization technique to find the independent components.</a:t>
            </a:r>
          </a:p>
          <a:p>
            <a:pPr algn="just"/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9418320" y="901336"/>
            <a:ext cx="1821833" cy="529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9418319" y="2115957"/>
            <a:ext cx="1821833" cy="529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Whitening the data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9418319" y="3445052"/>
            <a:ext cx="1821833" cy="529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Decorrelation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9418319" y="4751055"/>
            <a:ext cx="1821833" cy="529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Component extraction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 flipH="1">
            <a:off x="10329236" y="1430355"/>
            <a:ext cx="1" cy="68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10329236" y="2644976"/>
            <a:ext cx="0" cy="80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0329236" y="3974071"/>
            <a:ext cx="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BA91F0-A566-185D-C85F-524AB26BAD83}"/>
              </a:ext>
            </a:extLst>
          </p:cNvPr>
          <p:cNvSpPr txBox="1"/>
          <p:nvPr/>
        </p:nvSpPr>
        <p:spPr>
          <a:xfrm>
            <a:off x="9418319" y="5643154"/>
            <a:ext cx="2355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dirty="0">
                <a:latin typeface="Georgia" panose="02040502050405020303" pitchFamily="18" charset="0"/>
              </a:rPr>
              <a:t>Figure 2 : Block diagram illustrating working of ICA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0679-BC00-9A20-DAC6-8CE4C7749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567" y="608268"/>
            <a:ext cx="9144000" cy="529019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latin typeface="Candara" panose="020E0502030303020204" pitchFamily="34" charset="0"/>
              </a:rPr>
              <a:t>Sparse Principal component analysis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6F91E-09B4-E184-E95C-53761076C392}"/>
              </a:ext>
            </a:extLst>
          </p:cNvPr>
          <p:cNvSpPr txBox="1"/>
          <p:nvPr/>
        </p:nvSpPr>
        <p:spPr>
          <a:xfrm>
            <a:off x="1678386" y="1842577"/>
            <a:ext cx="88352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  <a:cs typeface="Times New Roman" panose="02020603050405020304" pitchFamily="18" charset="0"/>
              </a:rPr>
              <a:t>Sparse Component Analysis (SCA) is a dimensionality reduction technique aiming to extract meaningful components from high-dimensional data while promoting sparsity in the representation. [7]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  <a:cs typeface="Times New Roman" panose="02020603050405020304" pitchFamily="18" charset="0"/>
              </a:rPr>
              <a:t>X≈W⋅Z,   where X is the original data matrix,  </a:t>
            </a:r>
          </a:p>
          <a:p>
            <a:pPr algn="just"/>
            <a:r>
              <a:rPr lang="en-IN" dirty="0">
                <a:latin typeface="Georgia" panose="02040502050405020303" pitchFamily="18" charset="0"/>
                <a:cs typeface="Times New Roman" panose="02020603050405020304" pitchFamily="18" charset="0"/>
              </a:rPr>
              <a:t>                      W is the sparse loading matrix, and   </a:t>
            </a:r>
          </a:p>
          <a:p>
            <a:pPr algn="just"/>
            <a:r>
              <a:rPr lang="en-IN" dirty="0">
                <a:latin typeface="Georgia" panose="02040502050405020303" pitchFamily="18" charset="0"/>
                <a:cs typeface="Times New Roman" panose="02020603050405020304" pitchFamily="18" charset="0"/>
              </a:rPr>
              <a:t>                       Z is the sparse representation matrix.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  <a:cs typeface="Times New Roman" panose="02020603050405020304" pitchFamily="18" charset="0"/>
              </a:rPr>
              <a:t>Minimizing ∥X−W⋅Z∥</a:t>
            </a:r>
            <a:r>
              <a:rPr lang="en-IN" baseline="30000" dirty="0">
                <a:latin typeface="Georgia" panose="02040502050405020303" pitchFamily="18" charset="0"/>
                <a:cs typeface="Times New Roman" panose="02020603050405020304" pitchFamily="18" charset="0"/>
              </a:rPr>
              <a:t>2 </a:t>
            </a:r>
            <a:r>
              <a:rPr lang="en-IN" dirty="0">
                <a:latin typeface="Georgia" panose="02040502050405020303" pitchFamily="18" charset="0"/>
                <a:cs typeface="Times New Roman" panose="02020603050405020304" pitchFamily="18" charset="0"/>
              </a:rPr>
              <a:t>+ λ∥Z∥ where λ controls sparsity encouraging many coefficients in  W to be zero.</a:t>
            </a:r>
          </a:p>
        </p:txBody>
      </p:sp>
    </p:spTree>
    <p:extLst>
      <p:ext uri="{BB962C8B-B14F-4D97-AF65-F5344CB8AC3E}">
        <p14:creationId xmlns:p14="http://schemas.microsoft.com/office/powerpoint/2010/main" val="105528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50F7-588D-5CDA-B230-0EE195541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1" y="486637"/>
            <a:ext cx="9875519" cy="549683"/>
          </a:xfrm>
        </p:spPr>
        <p:txBody>
          <a:bodyPr>
            <a:noAutofit/>
          </a:bodyPr>
          <a:lstStyle/>
          <a:p>
            <a:r>
              <a:rPr lang="en-IN" sz="3200" dirty="0">
                <a:latin typeface="Candara" panose="020E0502030303020204" pitchFamily="34" charset="0"/>
              </a:rPr>
              <a:t>Non-Negative Matrix factorization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581D1-C762-610A-924C-B7C504991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863" y="1288869"/>
            <a:ext cx="9875519" cy="4859383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Georgia" panose="02040502050405020303" pitchFamily="18" charset="0"/>
              </a:rPr>
              <a:t>Non-Negative matrix factorization is commonly used for dimensionality reduction and feature extraction. For a signal if applying NMF will separate a signal into additive components.[6]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Georgia" panose="02040502050405020303" pitchFamily="18" charset="0"/>
              </a:rPr>
              <a:t>NMF decomposes a matrix into the product of two lower-rank matrices with non-negative elements. </a:t>
            </a:r>
            <a:r>
              <a:rPr lang="en-US" sz="1800" dirty="0">
                <a:latin typeface="Georgia" panose="02040502050405020303" pitchFamily="18" charset="0"/>
              </a:rPr>
              <a:t>So a signal matrix containing noise</a:t>
            </a:r>
            <a:r>
              <a:rPr lang="en-US" sz="1800" b="0" i="0" dirty="0">
                <a:effectLst/>
                <a:latin typeface="Georgia" panose="02040502050405020303" pitchFamily="18" charset="0"/>
              </a:rPr>
              <a:t> can be represented as the product of two matrices representing the signal and the noise. [6] </a:t>
            </a:r>
          </a:p>
          <a:p>
            <a:pPr algn="just"/>
            <a:r>
              <a:rPr lang="en-US" sz="1800" dirty="0">
                <a:latin typeface="Georgia" panose="02040502050405020303" pitchFamily="18" charset="0"/>
              </a:rPr>
              <a:t>			</a:t>
            </a:r>
          </a:p>
          <a:p>
            <a:pPr algn="just"/>
            <a:r>
              <a:rPr lang="en-US" sz="1800" dirty="0">
                <a:latin typeface="Georgia" panose="02040502050405020303" pitchFamily="18" charset="0"/>
              </a:rPr>
              <a:t>				X ≈ W • H</a:t>
            </a:r>
          </a:p>
          <a:p>
            <a:pPr algn="just"/>
            <a:r>
              <a:rPr lang="en-US" sz="1800" dirty="0">
                <a:latin typeface="Georgia" panose="02040502050405020303" pitchFamily="18" charset="0"/>
              </a:rPr>
              <a:t>			where X = signal matrix with noise</a:t>
            </a:r>
          </a:p>
          <a:p>
            <a:pPr algn="just"/>
            <a:r>
              <a:rPr lang="en-US" sz="1800" dirty="0">
                <a:latin typeface="Georgia" panose="02040502050405020303" pitchFamily="18" charset="0"/>
              </a:rPr>
              <a:t>			           W = appropriate signal matrix</a:t>
            </a:r>
          </a:p>
          <a:p>
            <a:pPr algn="just"/>
            <a:r>
              <a:rPr lang="en-US" sz="1800" dirty="0">
                <a:latin typeface="Georgia" panose="02040502050405020303" pitchFamily="18" charset="0"/>
              </a:rPr>
              <a:t>			            H = Noise matrix</a:t>
            </a:r>
          </a:p>
          <a:p>
            <a:pPr algn="just"/>
            <a:endParaRPr lang="en-US" sz="18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Georgia" panose="02040502050405020303" pitchFamily="18" charset="0"/>
              </a:rPr>
              <a:t>We need to choose our rank of the matrix such that there is no problem of overfitting and simplification of data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23010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655</TotalTime>
  <Words>1621</Words>
  <Application>Microsoft Office PowerPoint</Application>
  <PresentationFormat>Widescreen</PresentationFormat>
  <Paragraphs>166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Candara</vt:lpstr>
      <vt:lpstr>Century Gothic</vt:lpstr>
      <vt:lpstr>Courier New</vt:lpstr>
      <vt:lpstr>Georgia</vt:lpstr>
      <vt:lpstr>Wingdings</vt:lpstr>
      <vt:lpstr>Wingdings 3</vt:lpstr>
      <vt:lpstr>Office Theme</vt:lpstr>
      <vt:lpstr>Wisp</vt:lpstr>
      <vt:lpstr>PowerPoint Presentation</vt:lpstr>
      <vt:lpstr>Contents</vt:lpstr>
      <vt:lpstr>Introduction</vt:lpstr>
      <vt:lpstr>Literature Review</vt:lpstr>
      <vt:lpstr>            Literature Review</vt:lpstr>
      <vt:lpstr>Motivation</vt:lpstr>
      <vt:lpstr>Machines Learning Algorithms</vt:lpstr>
      <vt:lpstr>Sparse Principal component analysis </vt:lpstr>
      <vt:lpstr>Non-Negative Matrix factorization</vt:lpstr>
      <vt:lpstr>Ensemble stacking</vt:lpstr>
      <vt:lpstr>Results and Discussion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KANDIMALLAVISHWAS REDDY</dc:creator>
  <cp:lastModifiedBy>KANDIMALLAVISHWAS REDDY</cp:lastModifiedBy>
  <cp:revision>26</cp:revision>
  <dcterms:created xsi:type="dcterms:W3CDTF">2023-11-11T09:15:32Z</dcterms:created>
  <dcterms:modified xsi:type="dcterms:W3CDTF">2023-11-16T09:20:28Z</dcterms:modified>
</cp:coreProperties>
</file>