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7" r:id="rId2"/>
    <p:sldId id="256" r:id="rId3"/>
    <p:sldId id="257" r:id="rId4"/>
    <p:sldId id="258" r:id="rId5"/>
    <p:sldId id="259" r:id="rId6"/>
    <p:sldId id="260" r:id="rId7"/>
    <p:sldId id="261" r:id="rId8"/>
    <p:sldId id="281" r:id="rId9"/>
    <p:sldId id="280" r:id="rId10"/>
    <p:sldId id="265" r:id="rId11"/>
    <p:sldId id="266" r:id="rId12"/>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92" y="-2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C72F68BB-2186-476A-B724-8D0FE4639152}" type="datetimeFigureOut">
              <a:rPr lang="en-IN" smtClean="0"/>
              <a:t>16-11-2023</a:t>
            </a:fld>
            <a:endParaRPr lang="en-IN" dirty="0"/>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E712CCF0-6027-4B32-9DF0-1186348317E1}" type="slidenum">
              <a:rPr lang="en-IN" smtClean="0"/>
              <a:t>‹#›</a:t>
            </a:fld>
            <a:endParaRPr lang="en-IN" dirty="0"/>
          </a:p>
        </p:txBody>
      </p:sp>
    </p:spTree>
    <p:extLst>
      <p:ext uri="{BB962C8B-B14F-4D97-AF65-F5344CB8AC3E}">
        <p14:creationId xmlns:p14="http://schemas.microsoft.com/office/powerpoint/2010/main" val="83334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08080"/>
                </a:solidFill>
                <a:latin typeface="Times New Roman"/>
                <a:cs typeface="Times New Roman"/>
              </a:defRPr>
            </a:lvl1p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10EDF85-256B-44D5-9388-B3D62F29CDAC}" type="datetime1">
              <a:rPr lang="en-US" smtClean="0"/>
              <a:t>11/16/2023</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08080"/>
                </a:solidFill>
                <a:latin typeface="Times New Roman"/>
                <a:cs typeface="Times New Roman"/>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08080"/>
                </a:solidFill>
                <a:latin typeface="Times New Roman"/>
                <a:cs typeface="Times New Roman"/>
              </a:defRPr>
            </a:lvl1p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1C4C805-2D46-4907-9D5D-F7DFE84714D9}" type="datetime1">
              <a:rPr lang="en-US" smtClean="0"/>
              <a:t>11/16/2023</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08080"/>
                </a:solidFill>
                <a:latin typeface="Times New Roman"/>
                <a:cs typeface="Times New Roman"/>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808080"/>
                </a:solidFill>
                <a:latin typeface="Times New Roman"/>
                <a:cs typeface="Times New Roman"/>
              </a:defRPr>
            </a:lvl1p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651A2C7-1A6B-4141-AF02-18D36425B3D4}" type="datetime1">
              <a:rPr lang="en-US" smtClean="0"/>
              <a:t>11/16/2023</a:t>
            </a:fld>
            <a:endParaRPr lang="en-US" dirty="0"/>
          </a:p>
        </p:txBody>
      </p:sp>
      <p:sp>
        <p:nvSpPr>
          <p:cNvPr id="7" name="Holder 7"/>
          <p:cNvSpPr>
            <a:spLocks noGrp="1"/>
          </p:cNvSpPr>
          <p:nvPr>
            <p:ph type="sldNum" sz="quarter" idx="7"/>
          </p:nvPr>
        </p:nvSpPr>
        <p:spPr/>
        <p:txBody>
          <a:bodyPr lIns="0" tIns="0" rIns="0" bIns="0"/>
          <a:lstStyle>
            <a:lvl1pPr>
              <a:defRPr sz="900" b="0" i="0">
                <a:solidFill>
                  <a:srgbClr val="808080"/>
                </a:solidFill>
                <a:latin typeface="Times New Roman"/>
                <a:cs typeface="Times New Roman"/>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808080"/>
                </a:solidFill>
                <a:latin typeface="Times New Roman"/>
                <a:cs typeface="Times New Roman"/>
              </a:defRPr>
            </a:lvl1p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3DD5C97-9E5F-4FB2-A673-EEDD569E852E}" type="datetime1">
              <a:rPr lang="en-US" smtClean="0"/>
              <a:t>11/16/2023</a:t>
            </a:fld>
            <a:endParaRPr lang="en-US" dirty="0"/>
          </a:p>
        </p:txBody>
      </p:sp>
      <p:sp>
        <p:nvSpPr>
          <p:cNvPr id="5" name="Holder 5"/>
          <p:cNvSpPr>
            <a:spLocks noGrp="1"/>
          </p:cNvSpPr>
          <p:nvPr>
            <p:ph type="sldNum" sz="quarter" idx="7"/>
          </p:nvPr>
        </p:nvSpPr>
        <p:spPr/>
        <p:txBody>
          <a:bodyPr lIns="0" tIns="0" rIns="0" bIns="0"/>
          <a:lstStyle>
            <a:lvl1pPr>
              <a:defRPr sz="900" b="0" i="0">
                <a:solidFill>
                  <a:srgbClr val="808080"/>
                </a:solidFill>
                <a:latin typeface="Times New Roman"/>
                <a:cs typeface="Times New Roman"/>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808080"/>
                </a:solidFill>
                <a:latin typeface="Times New Roman"/>
                <a:cs typeface="Times New Roman"/>
              </a:defRPr>
            </a:lvl1p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4A8F9D5-952B-446C-A763-A1449745FCD9}" type="datetime1">
              <a:rPr lang="en-US" smtClean="0"/>
              <a:t>11/16/2023</a:t>
            </a:fld>
            <a:endParaRPr lang="en-US" dirty="0"/>
          </a:p>
        </p:txBody>
      </p:sp>
      <p:sp>
        <p:nvSpPr>
          <p:cNvPr id="4" name="Holder 4"/>
          <p:cNvSpPr>
            <a:spLocks noGrp="1"/>
          </p:cNvSpPr>
          <p:nvPr>
            <p:ph type="sldNum" sz="quarter" idx="7"/>
          </p:nvPr>
        </p:nvSpPr>
        <p:spPr/>
        <p:txBody>
          <a:bodyPr lIns="0" tIns="0" rIns="0" bIns="0"/>
          <a:lstStyle>
            <a:lvl1pPr>
              <a:defRPr sz="900" b="0" i="0">
                <a:solidFill>
                  <a:srgbClr val="808080"/>
                </a:solidFill>
                <a:latin typeface="Times New Roman"/>
                <a:cs typeface="Times New Roman"/>
              </a:defRPr>
            </a:lvl1pPr>
          </a:lstStyle>
          <a:p>
            <a:pPr marL="38100">
              <a:lnSpc>
                <a:spcPct val="10000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266189" y="9862768"/>
            <a:ext cx="1997710" cy="152400"/>
          </a:xfrm>
          <a:prstGeom prst="rect">
            <a:avLst/>
          </a:prstGeom>
        </p:spPr>
        <p:txBody>
          <a:bodyPr wrap="square" lIns="0" tIns="0" rIns="0" bIns="0">
            <a:spAutoFit/>
          </a:bodyPr>
          <a:lstStyle>
            <a:lvl1pPr>
              <a:defRPr sz="900" b="0" i="0">
                <a:solidFill>
                  <a:srgbClr val="808080"/>
                </a:solidFill>
                <a:latin typeface="Times New Roman"/>
                <a:cs typeface="Times New Roman"/>
              </a:defRPr>
            </a:lvl1p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3D171AC-D591-4959-8BAA-572547E8A8F1}" type="datetime1">
              <a:rPr lang="en-US" smtClean="0"/>
              <a:t>11/16/2023</a:t>
            </a:fld>
            <a:endParaRPr lang="en-US" dirty="0"/>
          </a:p>
        </p:txBody>
      </p:sp>
      <p:sp>
        <p:nvSpPr>
          <p:cNvPr id="6" name="Holder 6"/>
          <p:cNvSpPr>
            <a:spLocks noGrp="1"/>
          </p:cNvSpPr>
          <p:nvPr>
            <p:ph type="sldNum" sz="quarter" idx="7"/>
          </p:nvPr>
        </p:nvSpPr>
        <p:spPr>
          <a:xfrm>
            <a:off x="6711442" y="9862768"/>
            <a:ext cx="205104" cy="152400"/>
          </a:xfrm>
          <a:prstGeom prst="rect">
            <a:avLst/>
          </a:prstGeom>
        </p:spPr>
        <p:txBody>
          <a:bodyPr wrap="square" lIns="0" tIns="0" rIns="0" bIns="0">
            <a:spAutoFit/>
          </a:bodyPr>
          <a:lstStyle>
            <a:lvl1pPr>
              <a:defRPr sz="900" b="0" i="0">
                <a:solidFill>
                  <a:srgbClr val="808080"/>
                </a:solidFill>
                <a:latin typeface="Times New Roman"/>
                <a:cs typeface="Times New Roman"/>
              </a:defRPr>
            </a:lvl1pPr>
          </a:lstStyle>
          <a:p>
            <a:pPr marL="38100">
              <a:lnSpc>
                <a:spcPct val="1000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9/TKDE.2012.51"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120ee0695@nitrkl.ac.in" TargetMode="External"/><Relationship Id="rId2" Type="http://schemas.openxmlformats.org/officeDocument/2006/relationships/hyperlink" Target="mailto:120ee0462@nitrkl.ac.in"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850" y="909828"/>
            <a:ext cx="6806565" cy="409728"/>
          </a:xfrm>
          <a:prstGeom prst="rect">
            <a:avLst/>
          </a:prstGeom>
        </p:spPr>
        <p:txBody>
          <a:bodyPr vert="horz" wrap="square" lIns="0" tIns="40640" rIns="0" bIns="0" rtlCol="0">
            <a:spAutoFit/>
          </a:bodyPr>
          <a:lstStyle/>
          <a:p>
            <a:pPr marL="554990" marR="5080" indent="-542925">
              <a:lnSpc>
                <a:spcPts val="3220"/>
              </a:lnSpc>
              <a:spcBef>
                <a:spcPts val="320"/>
              </a:spcBef>
            </a:pPr>
            <a:r>
              <a:rPr lang="en-IN" spc="-5" dirty="0"/>
              <a:t>Colored Noise Minimisation using machine learning algorithms</a:t>
            </a:r>
            <a:endParaRPr dirty="0"/>
          </a:p>
        </p:txBody>
      </p:sp>
      <p:sp>
        <p:nvSpPr>
          <p:cNvPr id="3" name="object 3"/>
          <p:cNvSpPr txBox="1">
            <a:spLocks noGrp="1"/>
          </p:cNvSpPr>
          <p:nvPr>
            <p:ph type="body" idx="1"/>
          </p:nvPr>
        </p:nvSpPr>
        <p:spPr>
          <a:xfrm>
            <a:off x="56783" y="1765300"/>
            <a:ext cx="7607667" cy="4895956"/>
          </a:xfrm>
          <a:prstGeom prst="rect">
            <a:avLst/>
          </a:prstGeom>
        </p:spPr>
        <p:txBody>
          <a:bodyPr vert="horz" wrap="square" lIns="0" tIns="12700" rIns="0" bIns="0" rtlCol="0">
            <a:spAutoFit/>
          </a:bodyPr>
          <a:lstStyle/>
          <a:p>
            <a:pPr marL="12065" marR="5080" algn="ctr">
              <a:lnSpc>
                <a:spcPct val="137500"/>
              </a:lnSpc>
              <a:spcBef>
                <a:spcPts val="100"/>
              </a:spcBef>
            </a:pPr>
            <a:r>
              <a:rPr lang="en-US" dirty="0"/>
              <a:t>A report </a:t>
            </a:r>
            <a:r>
              <a:rPr dirty="0"/>
              <a:t>submitted</a:t>
            </a:r>
            <a:r>
              <a:rPr spc="5" dirty="0"/>
              <a:t> </a:t>
            </a:r>
            <a:r>
              <a:rPr dirty="0"/>
              <a:t>in</a:t>
            </a:r>
            <a:r>
              <a:rPr spc="5" dirty="0"/>
              <a:t> </a:t>
            </a:r>
            <a:r>
              <a:rPr spc="-5" dirty="0"/>
              <a:t>partial</a:t>
            </a:r>
            <a:r>
              <a:rPr spc="5" dirty="0"/>
              <a:t> </a:t>
            </a:r>
            <a:r>
              <a:rPr spc="-5" dirty="0"/>
              <a:t>fulfilment</a:t>
            </a:r>
            <a:r>
              <a:rPr spc="10" dirty="0"/>
              <a:t> </a:t>
            </a:r>
            <a:r>
              <a:rPr dirty="0"/>
              <a:t>of</a:t>
            </a:r>
            <a:r>
              <a:rPr spc="5" dirty="0"/>
              <a:t> </a:t>
            </a:r>
            <a:r>
              <a:rPr dirty="0"/>
              <a:t>the</a:t>
            </a:r>
            <a:r>
              <a:rPr spc="5" dirty="0"/>
              <a:t> </a:t>
            </a:r>
            <a:r>
              <a:rPr spc="-5" dirty="0"/>
              <a:t>requirements</a:t>
            </a:r>
            <a:r>
              <a:rPr spc="5" dirty="0"/>
              <a:t> </a:t>
            </a:r>
            <a:r>
              <a:rPr dirty="0"/>
              <a:t>for the</a:t>
            </a:r>
            <a:r>
              <a:rPr spc="5" dirty="0"/>
              <a:t> </a:t>
            </a:r>
            <a:r>
              <a:rPr spc="-5" dirty="0"/>
              <a:t>award </a:t>
            </a:r>
            <a:r>
              <a:rPr spc="-285" dirty="0"/>
              <a:t> </a:t>
            </a:r>
            <a:endParaRPr lang="en-IN" spc="-285" dirty="0"/>
          </a:p>
          <a:p>
            <a:pPr marL="12065" marR="5080" algn="ctr">
              <a:lnSpc>
                <a:spcPct val="137500"/>
              </a:lnSpc>
              <a:spcBef>
                <a:spcPts val="100"/>
              </a:spcBef>
            </a:pPr>
            <a:r>
              <a:rPr dirty="0"/>
              <a:t>of</a:t>
            </a:r>
            <a:r>
              <a:rPr spc="-5" dirty="0"/>
              <a:t> </a:t>
            </a:r>
            <a:r>
              <a:rPr dirty="0"/>
              <a:t>the</a:t>
            </a:r>
            <a:r>
              <a:rPr spc="-10" dirty="0"/>
              <a:t> </a:t>
            </a:r>
            <a:r>
              <a:rPr spc="-5" dirty="0"/>
              <a:t>degree </a:t>
            </a:r>
            <a:r>
              <a:rPr dirty="0"/>
              <a:t>of</a:t>
            </a:r>
          </a:p>
          <a:p>
            <a:pPr marL="3175" algn="ctr">
              <a:lnSpc>
                <a:spcPct val="100000"/>
              </a:lnSpc>
              <a:spcBef>
                <a:spcPts val="530"/>
              </a:spcBef>
            </a:pPr>
            <a:r>
              <a:rPr sz="1400" b="1" spc="-5" dirty="0">
                <a:latin typeface="Times New Roman"/>
                <a:cs typeface="Times New Roman"/>
              </a:rPr>
              <a:t>Bachelor</a:t>
            </a:r>
            <a:r>
              <a:rPr sz="1400" b="1" spc="-15" dirty="0">
                <a:latin typeface="Times New Roman"/>
                <a:cs typeface="Times New Roman"/>
              </a:rPr>
              <a:t> </a:t>
            </a:r>
            <a:r>
              <a:rPr sz="1400" b="1" dirty="0">
                <a:latin typeface="Times New Roman"/>
                <a:cs typeface="Times New Roman"/>
              </a:rPr>
              <a:t>of</a:t>
            </a:r>
            <a:r>
              <a:rPr sz="1400" b="1" spc="-10" dirty="0">
                <a:latin typeface="Times New Roman"/>
                <a:cs typeface="Times New Roman"/>
              </a:rPr>
              <a:t> </a:t>
            </a:r>
            <a:r>
              <a:rPr sz="1400" b="1" spc="-5" dirty="0">
                <a:latin typeface="Times New Roman"/>
                <a:cs typeface="Times New Roman"/>
              </a:rPr>
              <a:t>Technology</a:t>
            </a:r>
            <a:endParaRPr sz="1400" dirty="0">
              <a:latin typeface="Times New Roman"/>
              <a:cs typeface="Times New Roman"/>
            </a:endParaRPr>
          </a:p>
          <a:p>
            <a:pPr algn="ctr">
              <a:lnSpc>
                <a:spcPct val="100000"/>
              </a:lnSpc>
              <a:spcBef>
                <a:spcPts val="535"/>
              </a:spcBef>
            </a:pPr>
            <a:r>
              <a:rPr lang="en-US" spc="-20" dirty="0"/>
              <a:t>In</a:t>
            </a:r>
            <a:endParaRPr spc="-20" dirty="0"/>
          </a:p>
          <a:p>
            <a:pPr marL="5080" algn="ctr">
              <a:lnSpc>
                <a:spcPct val="100000"/>
              </a:lnSpc>
              <a:spcBef>
                <a:spcPts val="535"/>
              </a:spcBef>
            </a:pPr>
            <a:r>
              <a:rPr sz="1400" b="1" spc="-5" dirty="0">
                <a:latin typeface="Times New Roman"/>
                <a:cs typeface="Times New Roman"/>
              </a:rPr>
              <a:t>Electrical Engineering</a:t>
            </a:r>
            <a:r>
              <a:rPr sz="1400" b="1" spc="-50" dirty="0">
                <a:latin typeface="Times New Roman"/>
                <a:cs typeface="Times New Roman"/>
              </a:rPr>
              <a:t> </a:t>
            </a:r>
            <a:endParaRPr lang="en-US" sz="1400" b="1" spc="-50" dirty="0">
              <a:latin typeface="Times New Roman"/>
              <a:cs typeface="Times New Roman"/>
            </a:endParaRPr>
          </a:p>
          <a:p>
            <a:pPr marL="5080" algn="ctr">
              <a:lnSpc>
                <a:spcPct val="100000"/>
              </a:lnSpc>
              <a:spcBef>
                <a:spcPts val="535"/>
              </a:spcBef>
            </a:pPr>
            <a:r>
              <a:rPr lang="en-IN" sz="1400" b="1" spc="-50" dirty="0">
                <a:latin typeface="Times New Roman"/>
                <a:cs typeface="Times New Roman"/>
              </a:rPr>
              <a:t>By</a:t>
            </a:r>
          </a:p>
          <a:p>
            <a:pPr marL="1858010" marR="1849120" algn="l">
              <a:lnSpc>
                <a:spcPct val="134700"/>
              </a:lnSpc>
            </a:pPr>
            <a:r>
              <a:rPr lang="en-US" spc="-5" dirty="0"/>
              <a:t>Annadanam Lakshmi Haritha 120EE1086</a:t>
            </a:r>
          </a:p>
          <a:p>
            <a:pPr marL="1858010" marR="1849120" algn="l">
              <a:lnSpc>
                <a:spcPct val="134700"/>
              </a:lnSpc>
            </a:pPr>
            <a:r>
              <a:rPr lang="en-US" spc="-5" dirty="0"/>
              <a:t>Kandimalla Vishwas Reddy 120EE0695</a:t>
            </a:r>
          </a:p>
          <a:p>
            <a:pPr marL="1858010" marR="1849120" algn="l">
              <a:lnSpc>
                <a:spcPct val="134700"/>
              </a:lnSpc>
            </a:pPr>
            <a:r>
              <a:rPr lang="en-US" spc="-5" dirty="0"/>
              <a:t>Akula Hemanth Kalyan Kumar 120EE0452</a:t>
            </a:r>
          </a:p>
          <a:p>
            <a:pPr marL="1858010" marR="1849120" algn="l">
              <a:lnSpc>
                <a:spcPct val="134700"/>
              </a:lnSpc>
            </a:pPr>
            <a:endParaRPr lang="en-US" spc="-5" dirty="0"/>
          </a:p>
          <a:p>
            <a:pPr marL="1858010" marR="1849120" algn="ctr">
              <a:lnSpc>
                <a:spcPct val="134700"/>
              </a:lnSpc>
            </a:pPr>
            <a:r>
              <a:rPr spc="-5" dirty="0"/>
              <a:t>based</a:t>
            </a:r>
            <a:r>
              <a:rPr spc="80" dirty="0"/>
              <a:t> </a:t>
            </a:r>
            <a:r>
              <a:rPr dirty="0"/>
              <a:t>on</a:t>
            </a:r>
            <a:r>
              <a:rPr spc="85" dirty="0"/>
              <a:t> </a:t>
            </a:r>
            <a:r>
              <a:rPr dirty="0"/>
              <a:t>the</a:t>
            </a:r>
            <a:r>
              <a:rPr spc="80" dirty="0"/>
              <a:t> </a:t>
            </a:r>
            <a:r>
              <a:rPr spc="-5" dirty="0"/>
              <a:t>research</a:t>
            </a:r>
            <a:r>
              <a:rPr spc="85" dirty="0"/>
              <a:t> </a:t>
            </a:r>
            <a:r>
              <a:rPr spc="-5" dirty="0"/>
              <a:t>carried </a:t>
            </a:r>
            <a:r>
              <a:rPr dirty="0"/>
              <a:t> out</a:t>
            </a:r>
            <a:r>
              <a:rPr spc="-5" dirty="0"/>
              <a:t> </a:t>
            </a:r>
            <a:r>
              <a:rPr dirty="0"/>
              <a:t>under</a:t>
            </a:r>
            <a:r>
              <a:rPr spc="-15" dirty="0"/>
              <a:t> </a:t>
            </a:r>
            <a:r>
              <a:rPr dirty="0"/>
              <a:t>the</a:t>
            </a:r>
            <a:r>
              <a:rPr spc="-5" dirty="0"/>
              <a:t> supervision</a:t>
            </a:r>
            <a:endParaRPr sz="1400" dirty="0">
              <a:latin typeface="Times New Roman"/>
              <a:cs typeface="Times New Roman"/>
            </a:endParaRPr>
          </a:p>
          <a:p>
            <a:pPr marL="40005" algn="ctr">
              <a:lnSpc>
                <a:spcPct val="100000"/>
              </a:lnSpc>
              <a:spcBef>
                <a:spcPts val="540"/>
              </a:spcBef>
            </a:pPr>
            <a:r>
              <a:rPr dirty="0"/>
              <a:t>of</a:t>
            </a:r>
          </a:p>
          <a:p>
            <a:pPr marL="45720" algn="ctr">
              <a:lnSpc>
                <a:spcPct val="100000"/>
              </a:lnSpc>
              <a:spcBef>
                <a:spcPts val="530"/>
              </a:spcBef>
            </a:pPr>
            <a:r>
              <a:rPr b="1" spc="-5" dirty="0">
                <a:latin typeface="Times New Roman"/>
                <a:cs typeface="Times New Roman"/>
              </a:rPr>
              <a:t>Prof.</a:t>
            </a:r>
            <a:r>
              <a:rPr b="1" spc="-20" dirty="0">
                <a:latin typeface="Times New Roman"/>
                <a:cs typeface="Times New Roman"/>
              </a:rPr>
              <a:t> </a:t>
            </a:r>
            <a:r>
              <a:rPr lang="en-US" b="1" spc="-20" dirty="0">
                <a:latin typeface="Times New Roman"/>
                <a:cs typeface="Times New Roman"/>
              </a:rPr>
              <a:t>Shekha Rai</a:t>
            </a:r>
            <a:endParaRPr dirty="0">
              <a:latin typeface="Times New Roman"/>
              <a:cs typeface="Times New Roman"/>
            </a:endParaRPr>
          </a:p>
        </p:txBody>
      </p:sp>
      <p:sp>
        <p:nvSpPr>
          <p:cNvPr id="4" name="object 4"/>
          <p:cNvSpPr txBox="1"/>
          <p:nvPr/>
        </p:nvSpPr>
        <p:spPr>
          <a:xfrm>
            <a:off x="1913389" y="8603932"/>
            <a:ext cx="3894454" cy="648335"/>
          </a:xfrm>
          <a:prstGeom prst="rect">
            <a:avLst/>
          </a:prstGeom>
        </p:spPr>
        <p:txBody>
          <a:bodyPr vert="horz" wrap="square" lIns="0" tIns="12700" rIns="0" bIns="0" rtlCol="0">
            <a:spAutoFit/>
          </a:bodyPr>
          <a:lstStyle/>
          <a:p>
            <a:pPr algn="ctr">
              <a:lnSpc>
                <a:spcPct val="100000"/>
              </a:lnSpc>
              <a:spcBef>
                <a:spcPts val="100"/>
              </a:spcBef>
            </a:pPr>
            <a:r>
              <a:rPr sz="1400" b="1" spc="-5" dirty="0">
                <a:latin typeface="Times New Roman"/>
                <a:cs typeface="Times New Roman"/>
              </a:rPr>
              <a:t>D</a:t>
            </a:r>
            <a:r>
              <a:rPr sz="1100" b="1" spc="-5" dirty="0">
                <a:latin typeface="Times New Roman"/>
                <a:cs typeface="Times New Roman"/>
              </a:rPr>
              <a:t>EPARTMENT</a:t>
            </a:r>
            <a:r>
              <a:rPr sz="1100" b="1" spc="60" dirty="0">
                <a:latin typeface="Times New Roman"/>
                <a:cs typeface="Times New Roman"/>
              </a:rPr>
              <a:t> </a:t>
            </a:r>
            <a:r>
              <a:rPr sz="1200" b="1" dirty="0">
                <a:latin typeface="Times New Roman"/>
                <a:cs typeface="Times New Roman"/>
              </a:rPr>
              <a:t>OF</a:t>
            </a:r>
            <a:r>
              <a:rPr sz="1200" b="1" spc="40" dirty="0">
                <a:latin typeface="Times New Roman"/>
                <a:cs typeface="Times New Roman"/>
              </a:rPr>
              <a:t> </a:t>
            </a:r>
            <a:r>
              <a:rPr sz="1400" b="1" spc="-5" dirty="0">
                <a:latin typeface="Times New Roman"/>
                <a:cs typeface="Times New Roman"/>
              </a:rPr>
              <a:t>E</a:t>
            </a:r>
            <a:r>
              <a:rPr sz="1100" b="1" spc="-5" dirty="0">
                <a:latin typeface="Times New Roman"/>
                <a:cs typeface="Times New Roman"/>
              </a:rPr>
              <a:t>LECTRICAL</a:t>
            </a:r>
            <a:r>
              <a:rPr sz="1100" b="1" spc="65" dirty="0">
                <a:latin typeface="Times New Roman"/>
                <a:cs typeface="Times New Roman"/>
              </a:rPr>
              <a:t> </a:t>
            </a:r>
            <a:r>
              <a:rPr sz="1400" b="1" dirty="0">
                <a:latin typeface="Times New Roman"/>
                <a:cs typeface="Times New Roman"/>
              </a:rPr>
              <a:t>E</a:t>
            </a:r>
            <a:r>
              <a:rPr sz="1100" b="1" dirty="0">
                <a:latin typeface="Times New Roman"/>
                <a:cs typeface="Times New Roman"/>
              </a:rPr>
              <a:t>NGINEERING</a:t>
            </a:r>
            <a:endParaRPr sz="1100" dirty="0">
              <a:latin typeface="Times New Roman"/>
              <a:cs typeface="Times New Roman"/>
            </a:endParaRPr>
          </a:p>
          <a:p>
            <a:pPr>
              <a:lnSpc>
                <a:spcPct val="100000"/>
              </a:lnSpc>
              <a:spcBef>
                <a:spcPts val="45"/>
              </a:spcBef>
            </a:pPr>
            <a:endParaRPr sz="1300" dirty="0">
              <a:latin typeface="Times New Roman"/>
              <a:cs typeface="Times New Roman"/>
            </a:endParaRPr>
          </a:p>
          <a:p>
            <a:pPr algn="ctr">
              <a:lnSpc>
                <a:spcPct val="100000"/>
              </a:lnSpc>
            </a:pPr>
            <a:r>
              <a:rPr sz="1400" b="1" spc="-5" dirty="0">
                <a:latin typeface="Times New Roman"/>
                <a:cs typeface="Times New Roman"/>
              </a:rPr>
              <a:t>N</a:t>
            </a:r>
            <a:r>
              <a:rPr sz="1100" b="1" spc="-5" dirty="0">
                <a:latin typeface="Times New Roman"/>
                <a:cs typeface="Times New Roman"/>
              </a:rPr>
              <a:t>ATIONAL</a:t>
            </a:r>
            <a:r>
              <a:rPr sz="1100" b="1" spc="70" dirty="0">
                <a:latin typeface="Times New Roman"/>
                <a:cs typeface="Times New Roman"/>
              </a:rPr>
              <a:t> </a:t>
            </a:r>
            <a:r>
              <a:rPr sz="1400" b="1" spc="-5" dirty="0">
                <a:latin typeface="Times New Roman"/>
                <a:cs typeface="Times New Roman"/>
              </a:rPr>
              <a:t>I</a:t>
            </a:r>
            <a:r>
              <a:rPr sz="1100" b="1" spc="-5" dirty="0">
                <a:latin typeface="Times New Roman"/>
                <a:cs typeface="Times New Roman"/>
              </a:rPr>
              <a:t>NSTITUTE</a:t>
            </a:r>
            <a:r>
              <a:rPr sz="1100" b="1" spc="70" dirty="0">
                <a:latin typeface="Times New Roman"/>
                <a:cs typeface="Times New Roman"/>
              </a:rPr>
              <a:t> </a:t>
            </a:r>
            <a:r>
              <a:rPr sz="1200" b="1" dirty="0">
                <a:latin typeface="Times New Roman"/>
                <a:cs typeface="Times New Roman"/>
              </a:rPr>
              <a:t>OF</a:t>
            </a:r>
            <a:r>
              <a:rPr sz="1200" b="1" spc="50" dirty="0">
                <a:latin typeface="Times New Roman"/>
                <a:cs typeface="Times New Roman"/>
              </a:rPr>
              <a:t> </a:t>
            </a:r>
            <a:r>
              <a:rPr sz="1400" b="1" spc="-5" dirty="0">
                <a:latin typeface="Times New Roman"/>
                <a:cs typeface="Times New Roman"/>
              </a:rPr>
              <a:t>T</a:t>
            </a:r>
            <a:r>
              <a:rPr sz="1100" b="1" spc="-5" dirty="0">
                <a:latin typeface="Times New Roman"/>
                <a:cs typeface="Times New Roman"/>
              </a:rPr>
              <a:t>ECHNOLOGY</a:t>
            </a:r>
            <a:r>
              <a:rPr sz="1400" b="1" spc="-5" dirty="0">
                <a:latin typeface="Times New Roman"/>
                <a:cs typeface="Times New Roman"/>
              </a:rPr>
              <a:t>,</a:t>
            </a:r>
            <a:r>
              <a:rPr sz="1400" b="1" dirty="0">
                <a:latin typeface="Times New Roman"/>
                <a:cs typeface="Times New Roman"/>
              </a:rPr>
              <a:t> </a:t>
            </a:r>
            <a:r>
              <a:rPr sz="1400" b="1" spc="-5" dirty="0">
                <a:latin typeface="Times New Roman"/>
                <a:cs typeface="Times New Roman"/>
              </a:rPr>
              <a:t>R</a:t>
            </a:r>
            <a:r>
              <a:rPr sz="1100" b="1" spc="-5" dirty="0">
                <a:latin typeface="Times New Roman"/>
                <a:cs typeface="Times New Roman"/>
              </a:rPr>
              <a:t>OURKELA</a:t>
            </a:r>
            <a:endParaRPr sz="1100" dirty="0">
              <a:latin typeface="Times New Roman"/>
              <a:cs typeface="Times New Roman"/>
            </a:endParaRPr>
          </a:p>
        </p:txBody>
      </p:sp>
      <p:pic>
        <p:nvPicPr>
          <p:cNvPr id="5" name="object 5"/>
          <p:cNvPicPr/>
          <p:nvPr/>
        </p:nvPicPr>
        <p:blipFill>
          <a:blip r:embed="rId2" cstate="print"/>
          <a:stretch>
            <a:fillRect/>
          </a:stretch>
        </p:blipFill>
        <p:spPr>
          <a:xfrm>
            <a:off x="3136716" y="6908694"/>
            <a:ext cx="1447800" cy="1447800"/>
          </a:xfrm>
          <a:prstGeom prst="rect">
            <a:avLst/>
          </a:prstGeom>
        </p:spPr>
      </p:pic>
      <p:sp>
        <p:nvSpPr>
          <p:cNvPr id="6" name="Footer Placeholder 5">
            <a:extLst>
              <a:ext uri="{FF2B5EF4-FFF2-40B4-BE49-F238E27FC236}">
                <a16:creationId xmlns:a16="http://schemas.microsoft.com/office/drawing/2014/main" id="{F7813B2D-C28C-B2A8-11A1-5EE630106D08}"/>
              </a:ext>
            </a:extLst>
          </p:cNvPr>
          <p:cNvSpPr>
            <a:spLocks noGrp="1"/>
          </p:cNvSpPr>
          <p:nvPr>
            <p:ph type="ftr" sz="quarter" idx="5"/>
          </p:nvPr>
        </p:nvSpPr>
        <p:spPr/>
        <p:txBody>
          <a:bodyPr/>
          <a:lstStyle/>
          <a:p>
            <a:pPr marL="12700">
              <a:lnSpc>
                <a:spcPct val="100000"/>
              </a:lnSpc>
            </a:pPr>
            <a:r>
              <a:rPr lang="en-US" dirty="0"/>
              <a:t>National</a:t>
            </a:r>
            <a:r>
              <a:rPr lang="en-US" spc="-20" dirty="0"/>
              <a:t> </a:t>
            </a:r>
            <a:r>
              <a:rPr lang="en-US" dirty="0"/>
              <a:t>Institute</a:t>
            </a:r>
            <a:r>
              <a:rPr lang="en-US" spc="-30" dirty="0"/>
              <a:t> </a:t>
            </a:r>
            <a:r>
              <a:rPr lang="en-US" dirty="0"/>
              <a:t>of</a:t>
            </a:r>
            <a:r>
              <a:rPr lang="en-US" spc="-20" dirty="0"/>
              <a:t> </a:t>
            </a:r>
            <a:r>
              <a:rPr lang="en-US" dirty="0"/>
              <a:t>Technology,</a:t>
            </a:r>
            <a:r>
              <a:rPr lang="en-US" spc="-25" dirty="0"/>
              <a:t> </a:t>
            </a:r>
            <a:r>
              <a:rPr lang="en-US" spc="-10" dirty="0"/>
              <a:t>Rourkela</a:t>
            </a:r>
          </a:p>
        </p:txBody>
      </p:sp>
      <p:sp>
        <p:nvSpPr>
          <p:cNvPr id="7" name="Slide Number Placeholder 6">
            <a:extLst>
              <a:ext uri="{FF2B5EF4-FFF2-40B4-BE49-F238E27FC236}">
                <a16:creationId xmlns:a16="http://schemas.microsoft.com/office/drawing/2014/main" id="{D8B30BFD-F8A4-2FE8-FD5C-86BFE2AB468B}"/>
              </a:ext>
            </a:extLst>
          </p:cNvPr>
          <p:cNvSpPr>
            <a:spLocks noGrp="1"/>
          </p:cNvSpPr>
          <p:nvPr>
            <p:ph type="sldNum" sz="quarter" idx="7"/>
          </p:nvPr>
        </p:nvSpPr>
        <p:spPr/>
        <p:txBody>
          <a:bodyPr/>
          <a:lstStyle/>
          <a:p>
            <a:pPr marL="38100">
              <a:lnSpc>
                <a:spcPct val="100000"/>
              </a:lnSpc>
            </a:pPr>
            <a:fld id="{81D60167-4931-47E6-BA6A-407CBD079E47}" type="slidenum">
              <a:rPr lang="en-IN" spc="-25" smtClean="0"/>
              <a:t>1</a:t>
            </a:fld>
            <a:endParaRPr lang="en-IN" spc="-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54050" y="546100"/>
            <a:ext cx="5943600" cy="5934958"/>
          </a:xfrm>
          <a:prstGeom prst="rect">
            <a:avLst/>
          </a:prstGeom>
        </p:spPr>
        <p:txBody>
          <a:bodyPr vert="horz" wrap="square" lIns="0" tIns="12700" rIns="0" bIns="0" rtlCol="0">
            <a:spAutoFit/>
          </a:bodyPr>
          <a:lstStyle/>
          <a:p>
            <a:pPr marL="12700">
              <a:lnSpc>
                <a:spcPct val="100000"/>
              </a:lnSpc>
              <a:spcBef>
                <a:spcPts val="100"/>
              </a:spcBef>
              <a:tabLst>
                <a:tab pos="286385" algn="l"/>
              </a:tabLst>
            </a:pPr>
            <a:r>
              <a:rPr lang="en-US" sz="1400" b="1" dirty="0">
                <a:latin typeface="Times New Roman"/>
                <a:cs typeface="Times New Roman"/>
              </a:rPr>
              <a:t>9. </a:t>
            </a:r>
            <a:r>
              <a:rPr lang="en-IN" sz="1400" b="1" dirty="0">
                <a:latin typeface="Times New Roman"/>
                <a:cs typeface="Times New Roman"/>
              </a:rPr>
              <a:t>Future</a:t>
            </a:r>
            <a:r>
              <a:rPr lang="en-IN" sz="1400" b="1" spc="-45" dirty="0">
                <a:latin typeface="Times New Roman"/>
                <a:cs typeface="Times New Roman"/>
              </a:rPr>
              <a:t> </a:t>
            </a:r>
            <a:r>
              <a:rPr lang="en-IN" sz="1400" b="1" spc="-10" dirty="0">
                <a:latin typeface="Times New Roman"/>
                <a:cs typeface="Times New Roman"/>
              </a:rPr>
              <a:t>agendas</a:t>
            </a:r>
          </a:p>
          <a:p>
            <a:pPr marL="12700">
              <a:lnSpc>
                <a:spcPct val="100000"/>
              </a:lnSpc>
              <a:spcBef>
                <a:spcPts val="100"/>
              </a:spcBef>
              <a:tabLst>
                <a:tab pos="286385" algn="l"/>
              </a:tabLst>
            </a:pPr>
            <a:r>
              <a:rPr lang="en-US" sz="1200" spc="-10" dirty="0">
                <a:latin typeface="Times New Roman"/>
                <a:cs typeface="Times New Roman"/>
              </a:rPr>
              <a:t>The XgBoost algorithm was convenient but it was only allowed for a few data types. So the proposed ensemble stacking with ICA, SPCA, NMF and XgBoost will allow all the data types. In practical scenarios for testing 2 area networks and real time signals we may do the necessary modifications in future</a:t>
            </a:r>
            <a:endParaRPr lang="en-IN" sz="1200" spc="-10" dirty="0">
              <a:latin typeface="Times New Roman"/>
              <a:cs typeface="Times New Roman"/>
            </a:endParaRPr>
          </a:p>
          <a:p>
            <a:pPr algn="just">
              <a:lnSpc>
                <a:spcPct val="100000"/>
              </a:lnSpc>
              <a:spcBef>
                <a:spcPts val="30"/>
              </a:spcBef>
            </a:pPr>
            <a:r>
              <a:rPr lang="en-IN" sz="1200" dirty="0">
                <a:latin typeface="Times New Roman" panose="02020603050405020304" pitchFamily="18" charset="0"/>
                <a:cs typeface="Times New Roman" panose="02020603050405020304" pitchFamily="18" charset="0"/>
              </a:rPr>
              <a:t>  </a:t>
            </a:r>
          </a:p>
          <a:p>
            <a:pPr algn="just">
              <a:lnSpc>
                <a:spcPct val="100000"/>
              </a:lnSpc>
              <a:spcBef>
                <a:spcPts val="30"/>
              </a:spcBef>
            </a:pPr>
            <a:r>
              <a:rPr lang="en-IN" sz="1400" b="1" dirty="0">
                <a:latin typeface="Times New Roman" panose="02020603050405020304" pitchFamily="18" charset="0"/>
                <a:cs typeface="Times New Roman" panose="02020603050405020304" pitchFamily="18" charset="0"/>
              </a:rPr>
              <a:t>10. Conclusion</a:t>
            </a:r>
            <a:endParaRPr lang="en-IN" sz="1200" b="1" dirty="0">
              <a:latin typeface="Times New Roman" panose="02020603050405020304" pitchFamily="18" charset="0"/>
              <a:cs typeface="Times New Roman" panose="02020603050405020304" pitchFamily="18" charset="0"/>
            </a:endParaRPr>
          </a:p>
          <a:p>
            <a:pPr algn="just">
              <a:lnSpc>
                <a:spcPct val="100000"/>
              </a:lnSpc>
              <a:spcBef>
                <a:spcPts val="30"/>
              </a:spcBef>
            </a:pPr>
            <a:endParaRPr lang="en-IN" sz="1200" dirty="0">
              <a:latin typeface="Times New Roman" panose="02020603050405020304" pitchFamily="18" charset="0"/>
              <a:cs typeface="Times New Roman" panose="02020603050405020304" pitchFamily="18" charset="0"/>
            </a:endParaRPr>
          </a:p>
          <a:p>
            <a:pPr algn="just">
              <a:lnSpc>
                <a:spcPct val="100000"/>
              </a:lnSpc>
              <a:spcBef>
                <a:spcPts val="30"/>
              </a:spcBef>
            </a:pPr>
            <a:r>
              <a:rPr lang="en-IN" sz="1200" dirty="0">
                <a:latin typeface="Times New Roman" panose="02020603050405020304" pitchFamily="18" charset="0"/>
                <a:cs typeface="Times New Roman" panose="02020603050405020304" pitchFamily="18" charset="0"/>
              </a:rPr>
              <a:t>In summary, our research introduced a comprehensive approach, employing a diverse suite of machine learning algorithms to enhance the versatility of our methodology in the context of Phasor Measurement Units (PMUs) and diverse data types. Significantly addressing the challenge of colored noise, our method showcased a remarkable reduction in its impact, facilitating more accurate and reliable mode estimations derived from ambient data. The comparative analysis of algorithms such as Independent Component Analysis (ICA), Sparse Principal Component Analysis (SPCA), Non-negative Matrix Factorization (NMF), and XgBoost unveiled their unique strengths and contributions. To optimize our solution, we incorporated ensemble stacking, a synergistic technique that effectively amalgamates the strengths of diverse sub-models, resulting in superior predictive accuracy. This approach not only mitigated the influence of colored noise but also preserved signal characteristics, yielding highly precise outcomes. In conclusion, the proposed ensemble stacking scheme emerged as a robust and efficient solution, affirming its effectiveness in the mitigation of colored noise for on-site PMUs.</a:t>
            </a:r>
          </a:p>
          <a:p>
            <a:pPr marL="12700">
              <a:lnSpc>
                <a:spcPct val="100000"/>
              </a:lnSpc>
              <a:spcBef>
                <a:spcPts val="100"/>
              </a:spcBef>
              <a:tabLst>
                <a:tab pos="286385" algn="l"/>
              </a:tabLst>
            </a:pPr>
            <a:endParaRPr lang="en-IN" sz="1200" dirty="0">
              <a:latin typeface="Times New Roman" panose="02020603050405020304" pitchFamily="18" charset="0"/>
              <a:cs typeface="Times New Roman" panose="02020603050405020304" pitchFamily="18" charset="0"/>
            </a:endParaRPr>
          </a:p>
          <a:p>
            <a:pPr marL="12700">
              <a:lnSpc>
                <a:spcPct val="100000"/>
              </a:lnSpc>
              <a:spcBef>
                <a:spcPts val="100"/>
              </a:spcBef>
              <a:tabLst>
                <a:tab pos="286385" algn="l"/>
              </a:tabLst>
            </a:pPr>
            <a:r>
              <a:rPr lang="en-IN" sz="1200" b="1" spc="-10" dirty="0">
                <a:latin typeface="Times New Roman" panose="02020603050405020304" pitchFamily="18" charset="0"/>
                <a:cs typeface="Times New Roman" panose="02020603050405020304" pitchFamily="18" charset="0"/>
              </a:rPr>
              <a:t>11. </a:t>
            </a:r>
            <a:r>
              <a:rPr lang="en-IN" sz="1400" b="1" spc="-10" dirty="0">
                <a:latin typeface="Times New Roman"/>
                <a:cs typeface="Times New Roman"/>
              </a:rPr>
              <a:t>Acknowledgement</a:t>
            </a:r>
            <a:endParaRPr lang="en-IN" sz="1400" dirty="0">
              <a:latin typeface="Times New Roman"/>
              <a:cs typeface="Times New Roman"/>
            </a:endParaRPr>
          </a:p>
          <a:p>
            <a:pPr>
              <a:lnSpc>
                <a:spcPct val="100000"/>
              </a:lnSpc>
              <a:spcBef>
                <a:spcPts val="30"/>
              </a:spcBef>
              <a:buFont typeface="Times New Roman"/>
              <a:buAutoNum type="arabicPeriod" startAt="8"/>
            </a:pPr>
            <a:endParaRPr lang="en-IN" sz="1600" dirty="0">
              <a:latin typeface="Times New Roman"/>
              <a:cs typeface="Times New Roman"/>
            </a:endParaRPr>
          </a:p>
          <a:p>
            <a:pPr marL="12700" marR="19685" indent="38100" algn="just">
              <a:lnSpc>
                <a:spcPts val="1380"/>
              </a:lnSpc>
              <a:spcBef>
                <a:spcPts val="5"/>
              </a:spcBef>
            </a:pPr>
            <a:r>
              <a:rPr lang="en-IN" sz="1200" dirty="0">
                <a:latin typeface="Times New Roman"/>
                <a:cs typeface="Times New Roman"/>
              </a:rPr>
              <a:t>We</a:t>
            </a:r>
            <a:r>
              <a:rPr lang="en-IN" sz="1200" spc="-35" dirty="0">
                <a:latin typeface="Times New Roman"/>
                <a:cs typeface="Times New Roman"/>
              </a:rPr>
              <a:t> </a:t>
            </a:r>
            <a:r>
              <a:rPr lang="en-IN" sz="1200" dirty="0">
                <a:latin typeface="Times New Roman"/>
                <a:cs typeface="Times New Roman"/>
              </a:rPr>
              <a:t>express</a:t>
            </a:r>
            <a:r>
              <a:rPr lang="en-IN" sz="1200" spc="-30" dirty="0">
                <a:latin typeface="Times New Roman"/>
                <a:cs typeface="Times New Roman"/>
              </a:rPr>
              <a:t> </a:t>
            </a:r>
            <a:r>
              <a:rPr lang="en-IN" sz="1200" dirty="0">
                <a:latin typeface="Times New Roman"/>
                <a:cs typeface="Times New Roman"/>
              </a:rPr>
              <a:t>our</a:t>
            </a:r>
            <a:r>
              <a:rPr lang="en-IN" sz="1200" spc="-30" dirty="0">
                <a:latin typeface="Times New Roman"/>
                <a:cs typeface="Times New Roman"/>
              </a:rPr>
              <a:t> </a:t>
            </a:r>
            <a:r>
              <a:rPr lang="en-IN" sz="1200" dirty="0">
                <a:latin typeface="Times New Roman"/>
                <a:cs typeface="Times New Roman"/>
              </a:rPr>
              <a:t>sincere</a:t>
            </a:r>
            <a:r>
              <a:rPr lang="en-IN" sz="1200" spc="-35" dirty="0">
                <a:latin typeface="Times New Roman"/>
                <a:cs typeface="Times New Roman"/>
              </a:rPr>
              <a:t> </a:t>
            </a:r>
            <a:r>
              <a:rPr lang="en-IN" sz="1200" dirty="0">
                <a:latin typeface="Times New Roman"/>
                <a:cs typeface="Times New Roman"/>
              </a:rPr>
              <a:t>appreciation</a:t>
            </a:r>
            <a:r>
              <a:rPr lang="en-IN" sz="1200" spc="-30" dirty="0">
                <a:latin typeface="Times New Roman"/>
                <a:cs typeface="Times New Roman"/>
              </a:rPr>
              <a:t> </a:t>
            </a:r>
            <a:r>
              <a:rPr lang="en-IN" sz="1200" dirty="0">
                <a:latin typeface="Times New Roman"/>
                <a:cs typeface="Times New Roman"/>
              </a:rPr>
              <a:t>for</a:t>
            </a:r>
            <a:r>
              <a:rPr lang="en-IN" sz="1200" spc="-30" dirty="0">
                <a:latin typeface="Times New Roman"/>
                <a:cs typeface="Times New Roman"/>
              </a:rPr>
              <a:t> </a:t>
            </a:r>
            <a:r>
              <a:rPr lang="en-IN" sz="1200" dirty="0">
                <a:latin typeface="Times New Roman"/>
                <a:cs typeface="Times New Roman"/>
              </a:rPr>
              <a:t>the</a:t>
            </a:r>
            <a:r>
              <a:rPr lang="en-IN" sz="1200" spc="-35" dirty="0">
                <a:latin typeface="Times New Roman"/>
                <a:cs typeface="Times New Roman"/>
              </a:rPr>
              <a:t> </a:t>
            </a:r>
            <a:r>
              <a:rPr lang="en-IN" sz="1200" dirty="0">
                <a:latin typeface="Times New Roman"/>
                <a:cs typeface="Times New Roman"/>
              </a:rPr>
              <a:t>invaluable</a:t>
            </a:r>
            <a:r>
              <a:rPr lang="en-IN" sz="1200" spc="-30" dirty="0">
                <a:latin typeface="Times New Roman"/>
                <a:cs typeface="Times New Roman"/>
              </a:rPr>
              <a:t> </a:t>
            </a:r>
            <a:r>
              <a:rPr lang="en-IN" sz="1200" dirty="0">
                <a:latin typeface="Times New Roman"/>
                <a:cs typeface="Times New Roman"/>
              </a:rPr>
              <a:t>direction</a:t>
            </a:r>
            <a:r>
              <a:rPr lang="en-IN" sz="1200" spc="-30" dirty="0">
                <a:latin typeface="Times New Roman"/>
                <a:cs typeface="Times New Roman"/>
              </a:rPr>
              <a:t> </a:t>
            </a:r>
            <a:r>
              <a:rPr lang="en-IN" sz="1200" dirty="0">
                <a:latin typeface="Times New Roman"/>
                <a:cs typeface="Times New Roman"/>
              </a:rPr>
              <a:t>provided</a:t>
            </a:r>
            <a:r>
              <a:rPr lang="en-IN" sz="1200" spc="-25" dirty="0">
                <a:latin typeface="Times New Roman"/>
                <a:cs typeface="Times New Roman"/>
              </a:rPr>
              <a:t> </a:t>
            </a:r>
            <a:r>
              <a:rPr lang="en-IN" sz="1200" dirty="0">
                <a:latin typeface="Times New Roman"/>
                <a:cs typeface="Times New Roman"/>
              </a:rPr>
              <a:t>by</a:t>
            </a:r>
            <a:r>
              <a:rPr lang="en-IN" sz="1200" spc="-30" dirty="0">
                <a:latin typeface="Times New Roman"/>
                <a:cs typeface="Times New Roman"/>
              </a:rPr>
              <a:t> </a:t>
            </a:r>
            <a:r>
              <a:rPr lang="en-IN" sz="1200" dirty="0">
                <a:latin typeface="Times New Roman"/>
                <a:cs typeface="Times New Roman"/>
              </a:rPr>
              <a:t>our</a:t>
            </a:r>
            <a:r>
              <a:rPr lang="en-IN" sz="1200" spc="-35" dirty="0">
                <a:latin typeface="Times New Roman"/>
                <a:cs typeface="Times New Roman"/>
              </a:rPr>
              <a:t> </a:t>
            </a:r>
            <a:r>
              <a:rPr lang="en-IN" sz="1200" spc="-10" dirty="0">
                <a:latin typeface="Times New Roman"/>
                <a:cs typeface="Times New Roman"/>
              </a:rPr>
              <a:t>supervisor, </a:t>
            </a:r>
            <a:r>
              <a:rPr lang="en-IN" sz="1200" dirty="0">
                <a:latin typeface="Times New Roman"/>
                <a:cs typeface="Times New Roman"/>
              </a:rPr>
              <a:t>Prof.</a:t>
            </a:r>
            <a:r>
              <a:rPr lang="en-IN" sz="1200" spc="-15" dirty="0">
                <a:latin typeface="Times New Roman"/>
                <a:cs typeface="Times New Roman"/>
              </a:rPr>
              <a:t> Shekha Rai ma’am</a:t>
            </a:r>
            <a:r>
              <a:rPr lang="en-IN" sz="1200" dirty="0">
                <a:latin typeface="Times New Roman"/>
                <a:cs typeface="Times New Roman"/>
              </a:rPr>
              <a:t>,</a:t>
            </a:r>
            <a:r>
              <a:rPr lang="en-IN" sz="1200" spc="-15" dirty="0">
                <a:latin typeface="Times New Roman"/>
                <a:cs typeface="Times New Roman"/>
              </a:rPr>
              <a:t> </a:t>
            </a:r>
            <a:r>
              <a:rPr lang="en-IN" sz="1200" dirty="0">
                <a:latin typeface="Times New Roman"/>
                <a:cs typeface="Times New Roman"/>
              </a:rPr>
              <a:t>the</a:t>
            </a:r>
            <a:r>
              <a:rPr lang="en-IN" sz="1200" spc="-15" dirty="0">
                <a:latin typeface="Times New Roman"/>
                <a:cs typeface="Times New Roman"/>
              </a:rPr>
              <a:t> </a:t>
            </a:r>
            <a:r>
              <a:rPr lang="en-IN" sz="1200" spc="-10" dirty="0">
                <a:latin typeface="Times New Roman"/>
                <a:cs typeface="Times New Roman"/>
              </a:rPr>
              <a:t>cooperative</a:t>
            </a:r>
            <a:r>
              <a:rPr lang="en-IN" sz="1200" spc="-20" dirty="0">
                <a:latin typeface="Times New Roman"/>
                <a:cs typeface="Times New Roman"/>
              </a:rPr>
              <a:t> </a:t>
            </a:r>
            <a:r>
              <a:rPr lang="en-IN" sz="1200" dirty="0">
                <a:latin typeface="Times New Roman"/>
                <a:cs typeface="Times New Roman"/>
              </a:rPr>
              <a:t>endeavours</a:t>
            </a:r>
            <a:r>
              <a:rPr lang="en-IN" sz="1200" spc="-15" dirty="0">
                <a:latin typeface="Times New Roman"/>
                <a:cs typeface="Times New Roman"/>
              </a:rPr>
              <a:t> </a:t>
            </a:r>
            <a:r>
              <a:rPr lang="en-IN" sz="1200" dirty="0">
                <a:latin typeface="Times New Roman"/>
                <a:cs typeface="Times New Roman"/>
              </a:rPr>
              <a:t>of</a:t>
            </a:r>
            <a:r>
              <a:rPr lang="en-IN" sz="1200" spc="-25" dirty="0">
                <a:latin typeface="Times New Roman"/>
                <a:cs typeface="Times New Roman"/>
              </a:rPr>
              <a:t> </a:t>
            </a:r>
            <a:r>
              <a:rPr lang="en-IN" sz="1200" dirty="0">
                <a:latin typeface="Times New Roman"/>
                <a:cs typeface="Times New Roman"/>
              </a:rPr>
              <a:t>our</a:t>
            </a:r>
            <a:r>
              <a:rPr lang="en-IN" sz="1200" spc="-10" dirty="0">
                <a:latin typeface="Times New Roman"/>
                <a:cs typeface="Times New Roman"/>
              </a:rPr>
              <a:t> </a:t>
            </a:r>
            <a:r>
              <a:rPr lang="en-IN" sz="1200" dirty="0">
                <a:latin typeface="Times New Roman"/>
                <a:cs typeface="Times New Roman"/>
              </a:rPr>
              <a:t>research</a:t>
            </a:r>
            <a:r>
              <a:rPr lang="en-IN" sz="1200" spc="-15" dirty="0">
                <a:latin typeface="Times New Roman"/>
                <a:cs typeface="Times New Roman"/>
              </a:rPr>
              <a:t> </a:t>
            </a:r>
            <a:r>
              <a:rPr lang="en-IN" sz="1200" dirty="0">
                <a:latin typeface="Times New Roman"/>
                <a:cs typeface="Times New Roman"/>
              </a:rPr>
              <a:t>team,</a:t>
            </a:r>
            <a:r>
              <a:rPr lang="en-IN" sz="1200" spc="-15" dirty="0">
                <a:latin typeface="Times New Roman"/>
                <a:cs typeface="Times New Roman"/>
              </a:rPr>
              <a:t> </a:t>
            </a:r>
            <a:r>
              <a:rPr lang="en-IN" sz="1200" dirty="0">
                <a:latin typeface="Times New Roman"/>
                <a:cs typeface="Times New Roman"/>
              </a:rPr>
              <a:t>and</a:t>
            </a:r>
            <a:r>
              <a:rPr lang="en-IN" sz="1200" spc="-15" dirty="0">
                <a:latin typeface="Times New Roman"/>
                <a:cs typeface="Times New Roman"/>
              </a:rPr>
              <a:t> </a:t>
            </a:r>
            <a:r>
              <a:rPr lang="en-IN" sz="1200" spc="-25" dirty="0">
                <a:latin typeface="Times New Roman"/>
                <a:cs typeface="Times New Roman"/>
              </a:rPr>
              <a:t>the </a:t>
            </a:r>
            <a:r>
              <a:rPr lang="en-IN" sz="1200" dirty="0">
                <a:latin typeface="Times New Roman"/>
                <a:cs typeface="Times New Roman"/>
              </a:rPr>
              <a:t>backing</a:t>
            </a:r>
            <a:r>
              <a:rPr lang="en-IN" sz="1200" spc="-30" dirty="0">
                <a:latin typeface="Times New Roman"/>
                <a:cs typeface="Times New Roman"/>
              </a:rPr>
              <a:t> </a:t>
            </a:r>
            <a:r>
              <a:rPr lang="en-IN" sz="1200" dirty="0">
                <a:latin typeface="Times New Roman"/>
                <a:cs typeface="Times New Roman"/>
              </a:rPr>
              <a:t>of</a:t>
            </a:r>
            <a:r>
              <a:rPr lang="en-IN" sz="1200" spc="-30" dirty="0">
                <a:latin typeface="Times New Roman"/>
                <a:cs typeface="Times New Roman"/>
              </a:rPr>
              <a:t> </a:t>
            </a:r>
            <a:r>
              <a:rPr lang="en-IN" sz="1200" dirty="0">
                <a:latin typeface="Times New Roman"/>
                <a:cs typeface="Times New Roman"/>
              </a:rPr>
              <a:t>our</a:t>
            </a:r>
            <a:r>
              <a:rPr lang="en-IN" sz="1200" spc="-35" dirty="0">
                <a:latin typeface="Times New Roman"/>
                <a:cs typeface="Times New Roman"/>
              </a:rPr>
              <a:t> </a:t>
            </a:r>
            <a:r>
              <a:rPr lang="en-IN" sz="1200" dirty="0">
                <a:latin typeface="Times New Roman"/>
                <a:cs typeface="Times New Roman"/>
              </a:rPr>
              <a:t>institution.</a:t>
            </a:r>
            <a:r>
              <a:rPr lang="en-IN" sz="1200" spc="-25" dirty="0">
                <a:latin typeface="Times New Roman"/>
                <a:cs typeface="Times New Roman"/>
              </a:rPr>
              <a:t> </a:t>
            </a:r>
            <a:r>
              <a:rPr lang="en-IN" sz="1200" dirty="0">
                <a:latin typeface="Times New Roman"/>
                <a:cs typeface="Times New Roman"/>
              </a:rPr>
              <a:t>We</a:t>
            </a:r>
            <a:r>
              <a:rPr lang="en-IN" sz="1200" spc="-35" dirty="0">
                <a:latin typeface="Times New Roman"/>
                <a:cs typeface="Times New Roman"/>
              </a:rPr>
              <a:t> </a:t>
            </a:r>
            <a:r>
              <a:rPr lang="en-IN" sz="1200" dirty="0">
                <a:latin typeface="Times New Roman"/>
                <a:cs typeface="Times New Roman"/>
              </a:rPr>
              <a:t>extend</a:t>
            </a:r>
            <a:r>
              <a:rPr lang="en-IN" sz="1200" spc="-30" dirty="0">
                <a:latin typeface="Times New Roman"/>
                <a:cs typeface="Times New Roman"/>
              </a:rPr>
              <a:t> </a:t>
            </a:r>
            <a:r>
              <a:rPr lang="en-IN" sz="1200" dirty="0">
                <a:latin typeface="Times New Roman"/>
                <a:cs typeface="Times New Roman"/>
              </a:rPr>
              <a:t>our</a:t>
            </a:r>
            <a:r>
              <a:rPr lang="en-IN" sz="1200" spc="-25" dirty="0">
                <a:latin typeface="Times New Roman"/>
                <a:cs typeface="Times New Roman"/>
              </a:rPr>
              <a:t> </a:t>
            </a:r>
            <a:r>
              <a:rPr lang="en-IN" sz="1200" dirty="0">
                <a:latin typeface="Times New Roman"/>
                <a:cs typeface="Times New Roman"/>
              </a:rPr>
              <a:t>heartfelt</a:t>
            </a:r>
            <a:r>
              <a:rPr lang="en-IN" sz="1200" spc="-20" dirty="0">
                <a:latin typeface="Times New Roman"/>
                <a:cs typeface="Times New Roman"/>
              </a:rPr>
              <a:t> </a:t>
            </a:r>
            <a:r>
              <a:rPr lang="en-IN" sz="1200" dirty="0">
                <a:latin typeface="Times New Roman"/>
                <a:cs typeface="Times New Roman"/>
              </a:rPr>
              <a:t>gratitude</a:t>
            </a:r>
            <a:r>
              <a:rPr lang="en-IN" sz="1200" spc="-30" dirty="0">
                <a:latin typeface="Times New Roman"/>
                <a:cs typeface="Times New Roman"/>
              </a:rPr>
              <a:t> </a:t>
            </a:r>
            <a:r>
              <a:rPr lang="en-IN" sz="1200" dirty="0">
                <a:latin typeface="Times New Roman"/>
                <a:cs typeface="Times New Roman"/>
              </a:rPr>
              <a:t>to</a:t>
            </a:r>
            <a:r>
              <a:rPr lang="en-IN" sz="1200" spc="-30" dirty="0">
                <a:latin typeface="Times New Roman"/>
                <a:cs typeface="Times New Roman"/>
              </a:rPr>
              <a:t> </a:t>
            </a:r>
            <a:r>
              <a:rPr lang="en-IN" sz="1200" dirty="0">
                <a:latin typeface="Times New Roman"/>
                <a:cs typeface="Times New Roman"/>
              </a:rPr>
              <a:t>the</a:t>
            </a:r>
            <a:r>
              <a:rPr lang="en-IN" sz="1200" spc="-25" dirty="0">
                <a:latin typeface="Times New Roman"/>
                <a:cs typeface="Times New Roman"/>
              </a:rPr>
              <a:t> </a:t>
            </a:r>
            <a:r>
              <a:rPr lang="en-IN" sz="1200" dirty="0">
                <a:latin typeface="Times New Roman"/>
                <a:cs typeface="Times New Roman"/>
              </a:rPr>
              <a:t>scholarly</a:t>
            </a:r>
            <a:r>
              <a:rPr lang="en-IN" sz="1200" spc="-20" dirty="0">
                <a:latin typeface="Times New Roman"/>
                <a:cs typeface="Times New Roman"/>
              </a:rPr>
              <a:t> </a:t>
            </a:r>
            <a:r>
              <a:rPr lang="en-IN" sz="1200" dirty="0">
                <a:latin typeface="Times New Roman"/>
                <a:cs typeface="Times New Roman"/>
              </a:rPr>
              <a:t>and</a:t>
            </a:r>
            <a:r>
              <a:rPr lang="en-IN" sz="1200" spc="-30" dirty="0">
                <a:latin typeface="Times New Roman"/>
                <a:cs typeface="Times New Roman"/>
              </a:rPr>
              <a:t> </a:t>
            </a:r>
            <a:r>
              <a:rPr lang="en-IN" sz="1200" spc="-10" dirty="0">
                <a:latin typeface="Times New Roman"/>
                <a:cs typeface="Times New Roman"/>
              </a:rPr>
              <a:t>scientific </a:t>
            </a:r>
            <a:r>
              <a:rPr lang="en-IN" sz="1200" dirty="0">
                <a:latin typeface="Times New Roman"/>
                <a:cs typeface="Times New Roman"/>
              </a:rPr>
              <a:t>community</a:t>
            </a:r>
            <a:r>
              <a:rPr lang="en-IN" sz="1200" spc="-35" dirty="0">
                <a:latin typeface="Times New Roman"/>
                <a:cs typeface="Times New Roman"/>
              </a:rPr>
              <a:t> </a:t>
            </a:r>
            <a:r>
              <a:rPr lang="en-IN" sz="1200" dirty="0">
                <a:latin typeface="Times New Roman"/>
                <a:cs typeface="Times New Roman"/>
              </a:rPr>
              <a:t>for</a:t>
            </a:r>
            <a:r>
              <a:rPr lang="en-IN" sz="1200" spc="-45" dirty="0">
                <a:latin typeface="Times New Roman"/>
                <a:cs typeface="Times New Roman"/>
              </a:rPr>
              <a:t> </a:t>
            </a:r>
            <a:r>
              <a:rPr lang="en-IN" sz="1200" dirty="0">
                <a:latin typeface="Times New Roman"/>
                <a:cs typeface="Times New Roman"/>
              </a:rPr>
              <a:t>their</a:t>
            </a:r>
            <a:r>
              <a:rPr lang="en-IN" sz="1200" spc="-40" dirty="0">
                <a:latin typeface="Times New Roman"/>
                <a:cs typeface="Times New Roman"/>
              </a:rPr>
              <a:t> </a:t>
            </a:r>
            <a:r>
              <a:rPr lang="en-IN" sz="1200" dirty="0">
                <a:latin typeface="Times New Roman"/>
                <a:cs typeface="Times New Roman"/>
              </a:rPr>
              <a:t>valuable</a:t>
            </a:r>
            <a:r>
              <a:rPr lang="en-IN" sz="1200" spc="-35" dirty="0">
                <a:latin typeface="Times New Roman"/>
                <a:cs typeface="Times New Roman"/>
              </a:rPr>
              <a:t> </a:t>
            </a:r>
            <a:r>
              <a:rPr lang="en-IN" sz="1200" dirty="0">
                <a:latin typeface="Times New Roman"/>
                <a:cs typeface="Times New Roman"/>
              </a:rPr>
              <a:t>contributions.</a:t>
            </a:r>
            <a:r>
              <a:rPr lang="en-IN" sz="1200" spc="-25" dirty="0">
                <a:latin typeface="Times New Roman"/>
                <a:cs typeface="Times New Roman"/>
              </a:rPr>
              <a:t> </a:t>
            </a:r>
            <a:r>
              <a:rPr lang="en-IN" sz="1200" dirty="0">
                <a:latin typeface="Times New Roman"/>
                <a:cs typeface="Times New Roman"/>
              </a:rPr>
              <a:t>In</a:t>
            </a:r>
            <a:r>
              <a:rPr lang="en-IN" sz="1200" spc="-35" dirty="0">
                <a:latin typeface="Times New Roman"/>
                <a:cs typeface="Times New Roman"/>
              </a:rPr>
              <a:t> </a:t>
            </a:r>
            <a:r>
              <a:rPr lang="en-IN" sz="1200" dirty="0">
                <a:latin typeface="Times New Roman"/>
                <a:cs typeface="Times New Roman"/>
              </a:rPr>
              <a:t>combination,</a:t>
            </a:r>
            <a:r>
              <a:rPr lang="en-IN" sz="1200" spc="-35" dirty="0">
                <a:latin typeface="Times New Roman"/>
                <a:cs typeface="Times New Roman"/>
              </a:rPr>
              <a:t> </a:t>
            </a:r>
            <a:r>
              <a:rPr lang="en-IN" sz="1200" dirty="0">
                <a:latin typeface="Times New Roman"/>
                <a:cs typeface="Times New Roman"/>
              </a:rPr>
              <a:t>these</a:t>
            </a:r>
            <a:r>
              <a:rPr lang="en-IN" sz="1200" spc="-45" dirty="0">
                <a:latin typeface="Times New Roman"/>
                <a:cs typeface="Times New Roman"/>
              </a:rPr>
              <a:t> </a:t>
            </a:r>
            <a:r>
              <a:rPr lang="en-IN" sz="1200" dirty="0">
                <a:latin typeface="Times New Roman"/>
                <a:cs typeface="Times New Roman"/>
              </a:rPr>
              <a:t>constituents</a:t>
            </a:r>
            <a:r>
              <a:rPr lang="en-IN" sz="1200" spc="-35" dirty="0">
                <a:latin typeface="Times New Roman"/>
                <a:cs typeface="Times New Roman"/>
              </a:rPr>
              <a:t> </a:t>
            </a:r>
            <a:r>
              <a:rPr lang="en-IN" sz="1200" dirty="0">
                <a:latin typeface="Times New Roman"/>
                <a:cs typeface="Times New Roman"/>
              </a:rPr>
              <a:t>have</a:t>
            </a:r>
            <a:r>
              <a:rPr lang="en-IN" sz="1200" spc="-45" dirty="0">
                <a:latin typeface="Times New Roman"/>
                <a:cs typeface="Times New Roman"/>
              </a:rPr>
              <a:t> </a:t>
            </a:r>
            <a:r>
              <a:rPr lang="en-IN" sz="1200" spc="-10" dirty="0">
                <a:latin typeface="Times New Roman"/>
                <a:cs typeface="Times New Roman"/>
              </a:rPr>
              <a:t>enhanced </a:t>
            </a:r>
            <a:r>
              <a:rPr lang="en-IN" sz="1200" dirty="0">
                <a:latin typeface="Times New Roman"/>
                <a:cs typeface="Times New Roman"/>
              </a:rPr>
              <a:t>our</a:t>
            </a:r>
            <a:r>
              <a:rPr lang="en-IN" sz="1200" spc="-30" dirty="0">
                <a:latin typeface="Times New Roman"/>
                <a:cs typeface="Times New Roman"/>
              </a:rPr>
              <a:t> </a:t>
            </a:r>
            <a:r>
              <a:rPr lang="en-IN" sz="1200" dirty="0">
                <a:latin typeface="Times New Roman"/>
                <a:cs typeface="Times New Roman"/>
              </a:rPr>
              <a:t>investigation</a:t>
            </a:r>
            <a:r>
              <a:rPr lang="en-IN" sz="1200" spc="-30" dirty="0">
                <a:latin typeface="Times New Roman"/>
                <a:cs typeface="Times New Roman"/>
              </a:rPr>
              <a:t> </a:t>
            </a:r>
            <a:r>
              <a:rPr lang="en-IN" sz="1200" dirty="0">
                <a:latin typeface="Times New Roman"/>
                <a:cs typeface="Times New Roman"/>
              </a:rPr>
              <a:t>on colored noise minimization using machine learning algorithms.</a:t>
            </a:r>
          </a:p>
          <a:p>
            <a:pPr algn="just">
              <a:lnSpc>
                <a:spcPct val="100000"/>
              </a:lnSpc>
              <a:spcBef>
                <a:spcPts val="30"/>
              </a:spcBef>
            </a:pPr>
            <a:endParaRPr lang="en-IN" sz="14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2" name="Slide Number Placeholder 1">
            <a:extLst>
              <a:ext uri="{FF2B5EF4-FFF2-40B4-BE49-F238E27FC236}">
                <a16:creationId xmlns:a16="http://schemas.microsoft.com/office/drawing/2014/main" id="{D7608C5B-D8FD-F213-29A3-1A5CD5DB6E8C}"/>
              </a:ext>
            </a:extLst>
          </p:cNvPr>
          <p:cNvSpPr>
            <a:spLocks noGrp="1"/>
          </p:cNvSpPr>
          <p:nvPr>
            <p:ph type="sldNum" sz="quarter" idx="7"/>
          </p:nvPr>
        </p:nvSpPr>
        <p:spPr/>
        <p:txBody>
          <a:bodyPr/>
          <a:lstStyle/>
          <a:p>
            <a:pPr marL="38100">
              <a:lnSpc>
                <a:spcPct val="100000"/>
              </a:lnSpc>
            </a:pPr>
            <a:fld id="{81D60167-4931-47E6-BA6A-407CBD079E47}" type="slidenum">
              <a:rPr lang="en-IN" spc="-25" smtClean="0"/>
              <a:t>10</a:t>
            </a:fld>
            <a:endParaRPr lang="en-IN"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2" name="object 2"/>
          <p:cNvSpPr txBox="1"/>
          <p:nvPr/>
        </p:nvSpPr>
        <p:spPr>
          <a:xfrm>
            <a:off x="902004" y="889761"/>
            <a:ext cx="5759450" cy="4752583"/>
          </a:xfrm>
          <a:prstGeom prst="rect">
            <a:avLst/>
          </a:prstGeom>
        </p:spPr>
        <p:txBody>
          <a:bodyPr vert="horz" wrap="square" lIns="0" tIns="12700" rIns="0" bIns="0" rtlCol="0">
            <a:spAutoFit/>
          </a:bodyPr>
          <a:lstStyle/>
          <a:p>
            <a:pPr marL="12700">
              <a:lnSpc>
                <a:spcPct val="100000"/>
              </a:lnSpc>
              <a:tabLst>
                <a:tab pos="286385" algn="l"/>
              </a:tabLst>
            </a:pPr>
            <a:endParaRPr lang="en-IN" sz="1400" dirty="0">
              <a:latin typeface="Times New Roman"/>
              <a:cs typeface="Times New Roman"/>
            </a:endParaRPr>
          </a:p>
          <a:p>
            <a:pPr marL="12700">
              <a:lnSpc>
                <a:spcPct val="100000"/>
              </a:lnSpc>
              <a:tabLst>
                <a:tab pos="286385" algn="l"/>
              </a:tabLst>
            </a:pPr>
            <a:r>
              <a:rPr lang="en-IN" sz="1400" b="1" spc="-10" dirty="0">
                <a:latin typeface="Times New Roman"/>
                <a:cs typeface="Times New Roman"/>
              </a:rPr>
              <a:t>12. References:</a:t>
            </a:r>
          </a:p>
          <a:p>
            <a:pPr marL="12700">
              <a:lnSpc>
                <a:spcPct val="100000"/>
              </a:lnSpc>
              <a:tabLst>
                <a:tab pos="286385" algn="l"/>
              </a:tabLst>
            </a:pPr>
            <a:endParaRPr lang="en-US" sz="1400" b="1" spc="-10" dirty="0">
              <a:latin typeface="Times New Roman"/>
              <a:cs typeface="Times New Roman"/>
            </a:endParaRPr>
          </a:p>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Kundur P 1994 Power system stability and control. New York, McGraw-Hill</a:t>
            </a:r>
          </a:p>
          <a:p>
            <a:pPr marL="228600" indent="-228600" algn="just">
              <a:buFont typeface="+mj-lt"/>
              <a:buAutoNum type="arabicPeriod"/>
            </a:pPr>
            <a:r>
              <a:rPr lang="en-IN" sz="1200" spc="-5" dirty="0">
                <a:latin typeface="Times New Roman" panose="02020603050405020304" pitchFamily="18" charset="0"/>
                <a:cs typeface="Times New Roman" panose="02020603050405020304" pitchFamily="18" charset="0"/>
              </a:rPr>
              <a:t> </a:t>
            </a:r>
            <a:r>
              <a:rPr lang="en-IN" sz="1200" b="0" i="0" dirty="0">
                <a:solidFill>
                  <a:srgbClr val="333333"/>
                </a:solidFill>
                <a:effectLst/>
                <a:latin typeface="Times New Roman" panose="02020603050405020304" pitchFamily="18" charset="0"/>
                <a:cs typeface="Times New Roman" panose="02020603050405020304" pitchFamily="18" charset="0"/>
              </a:rPr>
              <a:t>P. Tripathy, S. C. Srivastava and S. N. Singh, "A Modified TLS-ESPRIT-Based Method for Low-Frequency Mode Identification in Power Systems Utilizing Synchro phasor Measurements," in </a:t>
            </a:r>
            <a:r>
              <a:rPr lang="en-IN" sz="1200" b="0" i="1" dirty="0">
                <a:solidFill>
                  <a:srgbClr val="333333"/>
                </a:solidFill>
                <a:effectLst/>
                <a:latin typeface="Times New Roman" panose="02020603050405020304" pitchFamily="18" charset="0"/>
                <a:cs typeface="Times New Roman" panose="02020603050405020304" pitchFamily="18" charset="0"/>
              </a:rPr>
              <a:t>IEEE Transactions on Power Systems</a:t>
            </a:r>
            <a:r>
              <a:rPr lang="en-IN" sz="1200" b="0" i="0" dirty="0">
                <a:solidFill>
                  <a:srgbClr val="333333"/>
                </a:solidFill>
                <a:effectLst/>
                <a:latin typeface="Times New Roman" panose="02020603050405020304" pitchFamily="18" charset="0"/>
                <a:cs typeface="Times New Roman" panose="02020603050405020304" pitchFamily="18" charset="0"/>
              </a:rPr>
              <a:t>, vol. 26, no. 2, pp. 719-727, May 2011, doi: 10.1109/TPWRS.2010.2055901.</a:t>
            </a:r>
          </a:p>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S. Rai, P. Tripathy, and S. Nayak, “A robust TLS-ESPIRIT method using covariance approach for identification of low-frequency oscillatory mode in power systems,” in Power Systems Conference (NPSC), 2014 Eighteenth National, Dec 2014, pp. 1–6.</a:t>
            </a:r>
          </a:p>
          <a:p>
            <a:pPr marL="228600" indent="-228600" algn="just">
              <a:buFont typeface="+mj-lt"/>
              <a:buAutoNum type="arabicPeriod"/>
            </a:pPr>
            <a:r>
              <a:rPr lang="en-IN" sz="1200" b="0" i="0" dirty="0">
                <a:solidFill>
                  <a:srgbClr val="333333"/>
                </a:solidFill>
                <a:effectLst/>
                <a:latin typeface="Times New Roman" panose="02020603050405020304" pitchFamily="18" charset="0"/>
                <a:cs typeface="Times New Roman" panose="02020603050405020304" pitchFamily="18" charset="0"/>
              </a:rPr>
              <a:t>Zheng, Shiqiang &amp; Shuangyi, Zhang &amp; Song, Youyi &amp; Lin, Zhizhe &amp; Wang, Fei &amp; Zhou, Teng. (2020). A Noise-eliminated Gradient Boosting Model for  Short-term Traffic Flow Forecasting. 10.1109/ICDH51081.2020.00036. </a:t>
            </a:r>
            <a:endParaRPr lang="en-US" sz="12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IN" sz="1200" b="0" i="0" dirty="0">
                <a:solidFill>
                  <a:schemeClr val="tx1"/>
                </a:solidFill>
                <a:effectLst/>
                <a:latin typeface="Times New Roman" panose="02020603050405020304" pitchFamily="18" charset="0"/>
                <a:cs typeface="Times New Roman" panose="02020603050405020304" pitchFamily="18" charset="0"/>
              </a:rPr>
              <a:t>S. </a:t>
            </a:r>
            <a:r>
              <a:rPr lang="en-IN" sz="1200" b="0" i="0" dirty="0" err="1">
                <a:solidFill>
                  <a:schemeClr val="tx1"/>
                </a:solidFill>
                <a:effectLst/>
                <a:latin typeface="Times New Roman" panose="02020603050405020304" pitchFamily="18" charset="0"/>
                <a:cs typeface="Times New Roman" panose="02020603050405020304" pitchFamily="18" charset="0"/>
              </a:rPr>
              <a:t>Makeig</a:t>
            </a:r>
            <a:r>
              <a:rPr lang="en-IN" sz="1200" b="0" i="0" dirty="0">
                <a:solidFill>
                  <a:schemeClr val="tx1"/>
                </a:solidFill>
                <a:effectLst/>
                <a:latin typeface="Times New Roman" panose="02020603050405020304" pitchFamily="18" charset="0"/>
                <a:cs typeface="Times New Roman" panose="02020603050405020304" pitchFamily="18" charset="0"/>
              </a:rPr>
              <a:t>, A.J. Bell, T.-P. Jung, and T.-J. </a:t>
            </a:r>
            <a:r>
              <a:rPr lang="en-IN" sz="1200" b="0" i="0" dirty="0" err="1">
                <a:solidFill>
                  <a:schemeClr val="tx1"/>
                </a:solidFill>
                <a:effectLst/>
                <a:latin typeface="Times New Roman" panose="02020603050405020304" pitchFamily="18" charset="0"/>
                <a:cs typeface="Times New Roman" panose="02020603050405020304" pitchFamily="18" charset="0"/>
              </a:rPr>
              <a:t>Sejnowski</a:t>
            </a:r>
            <a:r>
              <a:rPr lang="en-IN" sz="1200" b="0" i="0" dirty="0">
                <a:solidFill>
                  <a:schemeClr val="tx1"/>
                </a:solidFill>
                <a:effectLst/>
                <a:latin typeface="Times New Roman" panose="02020603050405020304" pitchFamily="18" charset="0"/>
                <a:cs typeface="Times New Roman" panose="02020603050405020304" pitchFamily="18" charset="0"/>
              </a:rPr>
              <a:t>. Independent component analysis of electro-encephalographic data. In Advances in Neural Information Processing Systems 8, pp. 145-151. MIT Press, 1996.</a:t>
            </a:r>
          </a:p>
          <a:p>
            <a:pPr marL="228600" indent="-228600" algn="l">
              <a:buFont typeface="+mj-lt"/>
              <a:buAutoNum type="arabicPeriod"/>
            </a:pPr>
            <a:r>
              <a:rPr lang="en-US" sz="1200" dirty="0">
                <a:solidFill>
                  <a:schemeClr val="tx1"/>
                </a:solidFill>
                <a:latin typeface="Times New Roman" panose="02020603050405020304" pitchFamily="18" charset="0"/>
                <a:cs typeface="Times New Roman" panose="02020603050405020304" pitchFamily="18" charset="0"/>
              </a:rPr>
              <a:t>Yu-Xiong Wang ,Yu-Jin Zhang, “</a:t>
            </a:r>
            <a:r>
              <a:rPr lang="en-IN" sz="1200" i="0" dirty="0">
                <a:solidFill>
                  <a:schemeClr val="tx1"/>
                </a:solidFill>
                <a:effectLst/>
                <a:latin typeface="Times New Roman" panose="02020603050405020304" pitchFamily="18" charset="0"/>
                <a:cs typeface="Times New Roman" panose="02020603050405020304" pitchFamily="18" charset="0"/>
              </a:rPr>
              <a:t>Nonnegative Matrix Factorization: A Comprehensive Review” in </a:t>
            </a:r>
            <a:r>
              <a:rPr lang="en-IN" sz="1200" b="0" i="0" dirty="0">
                <a:solidFill>
                  <a:schemeClr val="tx1"/>
                </a:solidFill>
                <a:effectLst/>
                <a:latin typeface="Times New Roman" panose="02020603050405020304" pitchFamily="18" charset="0"/>
                <a:cs typeface="Times New Roman" panose="02020603050405020304" pitchFamily="18" charset="0"/>
              </a:rPr>
              <a:t> </a:t>
            </a:r>
            <a:r>
              <a:rPr lang="en-IN" sz="1200" b="0" i="1" dirty="0">
                <a:solidFill>
                  <a:schemeClr val="tx1"/>
                </a:solidFill>
                <a:effectLst/>
                <a:latin typeface="Times New Roman" panose="02020603050405020304" pitchFamily="18" charset="0"/>
                <a:cs typeface="Times New Roman" panose="02020603050405020304" pitchFamily="18" charset="0"/>
              </a:rPr>
              <a:t>IEEE Transactions on Knowledge and data Engineering (Volume : 25 , Issue : 6, June 2013). </a:t>
            </a:r>
            <a:r>
              <a:rPr lang="en-IN" sz="1200" i="1" dirty="0" err="1">
                <a:solidFill>
                  <a:schemeClr val="tx1"/>
                </a:solidFill>
                <a:latin typeface="Times New Roman" panose="02020603050405020304" pitchFamily="18" charset="0"/>
                <a:cs typeface="Times New Roman" panose="02020603050405020304" pitchFamily="18" charset="0"/>
              </a:rPr>
              <a:t>d</a:t>
            </a:r>
            <a:r>
              <a:rPr lang="en-IN" sz="1200" b="0" dirty="0" err="1">
                <a:solidFill>
                  <a:schemeClr val="tx1"/>
                </a:solidFill>
                <a:effectLst/>
                <a:latin typeface="Times New Roman" panose="02020603050405020304" pitchFamily="18" charset="0"/>
                <a:cs typeface="Times New Roman" panose="02020603050405020304" pitchFamily="18" charset="0"/>
              </a:rPr>
              <a:t>oi</a:t>
            </a:r>
            <a:r>
              <a:rPr lang="en-IN" sz="1200" b="0" dirty="0">
                <a:solidFill>
                  <a:schemeClr val="tx1"/>
                </a:solidFill>
                <a:effectLst/>
                <a:latin typeface="Times New Roman" panose="02020603050405020304" pitchFamily="18" charset="0"/>
                <a:cs typeface="Times New Roman" panose="02020603050405020304" pitchFamily="18" charset="0"/>
              </a:rPr>
              <a:t> :</a:t>
            </a:r>
            <a:r>
              <a:rPr lang="en-IN" sz="1200" b="0" i="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10.1109/TKDE.2012.51</a:t>
            </a:r>
            <a:endParaRPr lang="en-IN" sz="1200" b="0" dirty="0">
              <a:solidFill>
                <a:schemeClr val="tx1"/>
              </a:solidFill>
              <a:latin typeface="Times New Roman" panose="02020603050405020304" pitchFamily="18" charset="0"/>
              <a:cs typeface="Times New Roman" panose="02020603050405020304" pitchFamily="18" charset="0"/>
            </a:endParaRPr>
          </a:p>
          <a:p>
            <a:pPr marL="228600" indent="-228600" algn="l">
              <a:buFont typeface="+mj-lt"/>
              <a:buAutoNum type="arabicPeriod"/>
            </a:pPr>
            <a:r>
              <a:rPr lang="en-IN" sz="1200" b="0" dirty="0">
                <a:solidFill>
                  <a:schemeClr val="tx1"/>
                </a:solidFill>
                <a:latin typeface="Times New Roman" panose="02020603050405020304" pitchFamily="18" charset="0"/>
                <a:cs typeface="Times New Roman" panose="02020603050405020304" pitchFamily="18" charset="0"/>
              </a:rPr>
              <a:t>D. L. </a:t>
            </a:r>
            <a:r>
              <a:rPr lang="en-IN" sz="1200" b="0" dirty="0" err="1">
                <a:solidFill>
                  <a:schemeClr val="tx1"/>
                </a:solidFill>
                <a:latin typeface="Times New Roman" panose="02020603050405020304" pitchFamily="18" charset="0"/>
                <a:cs typeface="Times New Roman" panose="02020603050405020304" pitchFamily="18" charset="0"/>
              </a:rPr>
              <a:t>Donoho</a:t>
            </a:r>
            <a:r>
              <a:rPr lang="en-IN" sz="1200" b="0" dirty="0">
                <a:solidFill>
                  <a:schemeClr val="tx1"/>
                </a:solidFill>
                <a:latin typeface="Times New Roman" panose="02020603050405020304" pitchFamily="18" charset="0"/>
                <a:cs typeface="Times New Roman" panose="02020603050405020304" pitchFamily="18" charset="0"/>
              </a:rPr>
              <a:t>, “Compressed sensing,” IEEE Trans. Inf. Theory, vol. 52, no. 4, pp. 1289–1306, Apr. 2006.</a:t>
            </a:r>
          </a:p>
          <a:p>
            <a:pPr marL="228600" indent="-228600" algn="l">
              <a:buFont typeface="+mj-lt"/>
              <a:buAutoNum type="arabicPeriod"/>
            </a:pPr>
            <a:endParaRPr lang="en-IN" sz="1200" b="0" i="0" dirty="0">
              <a:solidFill>
                <a:schemeClr val="tx1"/>
              </a:solidFill>
              <a:effectLst/>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marL="286385" indent="-273685">
              <a:lnSpc>
                <a:spcPct val="100000"/>
              </a:lnSpc>
              <a:buAutoNum type="arabicPeriod" startAt="9"/>
              <a:tabLst>
                <a:tab pos="286385" algn="l"/>
              </a:tabLst>
            </a:pPr>
            <a:endParaRPr sz="1400" dirty="0">
              <a:latin typeface="Times New Roman"/>
              <a:cs typeface="Times New Roman"/>
            </a:endParaRPr>
          </a:p>
        </p:txBody>
      </p:sp>
      <p:sp>
        <p:nvSpPr>
          <p:cNvPr id="5" name="Slide Number Placeholder 4">
            <a:extLst>
              <a:ext uri="{FF2B5EF4-FFF2-40B4-BE49-F238E27FC236}">
                <a16:creationId xmlns:a16="http://schemas.microsoft.com/office/drawing/2014/main" id="{4E9E119E-7CE1-3E3C-A1F3-F803F232AC70}"/>
              </a:ext>
            </a:extLst>
          </p:cNvPr>
          <p:cNvSpPr>
            <a:spLocks noGrp="1"/>
          </p:cNvSpPr>
          <p:nvPr>
            <p:ph type="sldNum" sz="quarter" idx="7"/>
          </p:nvPr>
        </p:nvSpPr>
        <p:spPr/>
        <p:txBody>
          <a:bodyPr/>
          <a:lstStyle/>
          <a:p>
            <a:pPr marL="38100">
              <a:lnSpc>
                <a:spcPct val="100000"/>
              </a:lnSpc>
            </a:pPr>
            <a:fld id="{81D60167-4931-47E6-BA6A-407CBD079E47}" type="slidenum">
              <a:rPr lang="en-IN" spc="-25" smtClean="0"/>
              <a:t>11</a:t>
            </a:fld>
            <a:endParaRPr lang="en-IN"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952296" y="885189"/>
            <a:ext cx="5656580" cy="675826"/>
          </a:xfrm>
          <a:prstGeom prst="rect">
            <a:avLst/>
          </a:prstGeom>
        </p:spPr>
        <p:txBody>
          <a:bodyPr vert="horz" wrap="square" lIns="0" tIns="34290" rIns="0" bIns="0" rtlCol="0">
            <a:spAutoFit/>
          </a:bodyPr>
          <a:lstStyle/>
          <a:p>
            <a:pPr marL="2172335" marR="5080" indent="-2160270">
              <a:lnSpc>
                <a:spcPts val="2290"/>
              </a:lnSpc>
              <a:spcBef>
                <a:spcPts val="270"/>
              </a:spcBef>
            </a:pPr>
            <a:r>
              <a:rPr lang="en-IN" sz="2000" dirty="0">
                <a:solidFill>
                  <a:schemeClr val="tx1"/>
                </a:solidFill>
                <a:latin typeface="Times New Roman" panose="02020603050405020304" pitchFamily="18" charset="0"/>
                <a:cs typeface="Times New Roman" panose="02020603050405020304" pitchFamily="18" charset="0"/>
              </a:rPr>
              <a:t>Colored Noise Minimisation using Machine Learning</a:t>
            </a:r>
          </a:p>
          <a:p>
            <a:pPr marL="2172335" marR="5080" indent="-2160270">
              <a:lnSpc>
                <a:spcPts val="2290"/>
              </a:lnSpc>
              <a:spcBef>
                <a:spcPts val="270"/>
              </a:spcBef>
            </a:pPr>
            <a:endParaRPr sz="2000" dirty="0">
              <a:latin typeface="Times New Roman"/>
              <a:cs typeface="Times New Roman"/>
            </a:endParaRPr>
          </a:p>
        </p:txBody>
      </p:sp>
      <p:sp>
        <p:nvSpPr>
          <p:cNvPr id="5" name="object 5"/>
          <p:cNvSpPr txBox="1"/>
          <p:nvPr/>
        </p:nvSpPr>
        <p:spPr>
          <a:xfrm>
            <a:off x="1987867" y="1255024"/>
            <a:ext cx="3580765" cy="1407501"/>
          </a:xfrm>
          <a:prstGeom prst="rect">
            <a:avLst/>
          </a:prstGeom>
        </p:spPr>
        <p:txBody>
          <a:bodyPr vert="horz" wrap="square" lIns="0" tIns="88900" rIns="0" bIns="0" rtlCol="0">
            <a:spAutoFit/>
          </a:bodyPr>
          <a:lstStyle/>
          <a:p>
            <a:pPr algn="ctr">
              <a:lnSpc>
                <a:spcPct val="100000"/>
              </a:lnSpc>
              <a:spcBef>
                <a:spcPts val="700"/>
              </a:spcBef>
            </a:pPr>
            <a:r>
              <a:rPr sz="1200" dirty="0">
                <a:latin typeface="Times New Roman"/>
                <a:cs typeface="Times New Roman"/>
              </a:rPr>
              <a:t>Project</a:t>
            </a:r>
            <a:r>
              <a:rPr sz="1200" spc="-35" dirty="0">
                <a:latin typeface="Times New Roman"/>
                <a:cs typeface="Times New Roman"/>
              </a:rPr>
              <a:t> </a:t>
            </a:r>
            <a:r>
              <a:rPr sz="1200" dirty="0">
                <a:latin typeface="Times New Roman"/>
                <a:cs typeface="Times New Roman"/>
              </a:rPr>
              <a:t>Supervisor:</a:t>
            </a:r>
            <a:r>
              <a:rPr sz="1200" spc="-30" dirty="0">
                <a:latin typeface="Times New Roman"/>
                <a:cs typeface="Times New Roman"/>
              </a:rPr>
              <a:t> </a:t>
            </a:r>
            <a:r>
              <a:rPr sz="1200" dirty="0">
                <a:latin typeface="Times New Roman"/>
                <a:cs typeface="Times New Roman"/>
              </a:rPr>
              <a:t>Prof.</a:t>
            </a:r>
            <a:r>
              <a:rPr sz="1200" spc="-25" dirty="0">
                <a:latin typeface="Times New Roman"/>
                <a:cs typeface="Times New Roman"/>
              </a:rPr>
              <a:t> </a:t>
            </a:r>
            <a:r>
              <a:rPr lang="en-US" sz="1200" spc="-25" dirty="0">
                <a:latin typeface="Times New Roman"/>
                <a:cs typeface="Times New Roman"/>
              </a:rPr>
              <a:t>Shekha Rai</a:t>
            </a:r>
            <a:endParaRPr sz="1200" dirty="0">
              <a:latin typeface="Times New Roman"/>
              <a:cs typeface="Times New Roman"/>
            </a:endParaRPr>
          </a:p>
          <a:p>
            <a:pPr algn="ctr">
              <a:lnSpc>
                <a:spcPct val="100000"/>
              </a:lnSpc>
              <a:spcBef>
                <a:spcPts val="555"/>
              </a:spcBef>
            </a:pPr>
            <a:r>
              <a:rPr lang="sv-SE" sz="1100" dirty="0">
                <a:latin typeface="Times New Roman"/>
                <a:cs typeface="Times New Roman"/>
              </a:rPr>
              <a:t>Akula Hemanth Kalyan Kumar[120EE0452]</a:t>
            </a:r>
          </a:p>
          <a:p>
            <a:pPr algn="ctr">
              <a:lnSpc>
                <a:spcPct val="100000"/>
              </a:lnSpc>
              <a:spcBef>
                <a:spcPts val="555"/>
              </a:spcBef>
            </a:pPr>
            <a:r>
              <a:rPr lang="sv-SE" sz="1100" dirty="0">
                <a:latin typeface="Times New Roman"/>
                <a:cs typeface="Times New Roman"/>
              </a:rPr>
              <a:t>Kandimalla Vishwas Reddy[120EE0695] </a:t>
            </a:r>
          </a:p>
          <a:p>
            <a:pPr algn="ctr">
              <a:lnSpc>
                <a:spcPct val="100000"/>
              </a:lnSpc>
              <a:spcBef>
                <a:spcPts val="555"/>
              </a:spcBef>
            </a:pPr>
            <a:r>
              <a:rPr lang="sv-SE" sz="1100" dirty="0">
                <a:latin typeface="Times New Roman"/>
                <a:cs typeface="Times New Roman"/>
              </a:rPr>
              <a:t>Annadanam Lakshmi Haritha     [120EE1086]</a:t>
            </a:r>
          </a:p>
          <a:p>
            <a:pPr marL="549275" marR="509270" indent="286385">
              <a:lnSpc>
                <a:spcPct val="121000"/>
              </a:lnSpc>
              <a:spcBef>
                <a:spcPts val="290"/>
              </a:spcBef>
            </a:pPr>
            <a:r>
              <a:rPr sz="1000" dirty="0">
                <a:latin typeface="Times New Roman"/>
                <a:cs typeface="Times New Roman"/>
              </a:rPr>
              <a:t>Department</a:t>
            </a:r>
            <a:r>
              <a:rPr sz="1000" spc="-30" dirty="0">
                <a:latin typeface="Times New Roman"/>
                <a:cs typeface="Times New Roman"/>
              </a:rPr>
              <a:t> </a:t>
            </a:r>
            <a:r>
              <a:rPr sz="1000" dirty="0">
                <a:latin typeface="Times New Roman"/>
                <a:cs typeface="Times New Roman"/>
              </a:rPr>
              <a:t>of</a:t>
            </a:r>
            <a:r>
              <a:rPr sz="1000" spc="-40" dirty="0">
                <a:latin typeface="Times New Roman"/>
                <a:cs typeface="Times New Roman"/>
              </a:rPr>
              <a:t> </a:t>
            </a:r>
            <a:r>
              <a:rPr sz="1000" dirty="0">
                <a:latin typeface="Times New Roman"/>
                <a:cs typeface="Times New Roman"/>
              </a:rPr>
              <a:t>Electrical</a:t>
            </a:r>
            <a:r>
              <a:rPr sz="1000" spc="-30" dirty="0">
                <a:latin typeface="Times New Roman"/>
                <a:cs typeface="Times New Roman"/>
              </a:rPr>
              <a:t> </a:t>
            </a:r>
            <a:r>
              <a:rPr sz="1000" spc="-10" dirty="0">
                <a:latin typeface="Times New Roman"/>
                <a:cs typeface="Times New Roman"/>
              </a:rPr>
              <a:t>Engineering </a:t>
            </a:r>
            <a:r>
              <a:rPr sz="1000" dirty="0">
                <a:latin typeface="Times New Roman"/>
                <a:cs typeface="Times New Roman"/>
              </a:rPr>
              <a:t>National</a:t>
            </a:r>
            <a:r>
              <a:rPr sz="1000" spc="-35" dirty="0">
                <a:latin typeface="Times New Roman"/>
                <a:cs typeface="Times New Roman"/>
              </a:rPr>
              <a:t> </a:t>
            </a:r>
            <a:r>
              <a:rPr sz="1000" dirty="0">
                <a:latin typeface="Times New Roman"/>
                <a:cs typeface="Times New Roman"/>
              </a:rPr>
              <a:t>Institute</a:t>
            </a:r>
            <a:r>
              <a:rPr sz="1000" spc="-30" dirty="0">
                <a:latin typeface="Times New Roman"/>
                <a:cs typeface="Times New Roman"/>
              </a:rPr>
              <a:t> </a:t>
            </a:r>
            <a:r>
              <a:rPr sz="1000" dirty="0">
                <a:latin typeface="Times New Roman"/>
                <a:cs typeface="Times New Roman"/>
              </a:rPr>
              <a:t>of</a:t>
            </a:r>
            <a:r>
              <a:rPr sz="1000" spc="-15" dirty="0">
                <a:latin typeface="Times New Roman"/>
                <a:cs typeface="Times New Roman"/>
              </a:rPr>
              <a:t> </a:t>
            </a:r>
            <a:r>
              <a:rPr sz="1000" dirty="0">
                <a:latin typeface="Times New Roman"/>
                <a:cs typeface="Times New Roman"/>
              </a:rPr>
              <a:t>Technology,</a:t>
            </a:r>
            <a:r>
              <a:rPr sz="1000" spc="-35" dirty="0">
                <a:latin typeface="Times New Roman"/>
                <a:cs typeface="Times New Roman"/>
              </a:rPr>
              <a:t> </a:t>
            </a:r>
            <a:r>
              <a:rPr sz="1000" dirty="0">
                <a:latin typeface="Times New Roman"/>
                <a:cs typeface="Times New Roman"/>
              </a:rPr>
              <a:t>Rourkela,</a:t>
            </a:r>
            <a:r>
              <a:rPr sz="1000" spc="-25" dirty="0">
                <a:latin typeface="Times New Roman"/>
                <a:cs typeface="Times New Roman"/>
              </a:rPr>
              <a:t> </a:t>
            </a:r>
            <a:r>
              <a:rPr sz="1000" spc="-20" dirty="0">
                <a:latin typeface="Times New Roman"/>
                <a:cs typeface="Times New Roman"/>
              </a:rPr>
              <a:t>India</a:t>
            </a:r>
            <a:endParaRPr sz="1000" dirty="0">
              <a:latin typeface="Times New Roman"/>
              <a:cs typeface="Times New Roman"/>
            </a:endParaRPr>
          </a:p>
        </p:txBody>
      </p:sp>
      <p:sp>
        <p:nvSpPr>
          <p:cNvPr id="6" name="object 6"/>
          <p:cNvSpPr txBox="1"/>
          <p:nvPr/>
        </p:nvSpPr>
        <p:spPr>
          <a:xfrm>
            <a:off x="2498356" y="2759671"/>
            <a:ext cx="2642845" cy="119905"/>
          </a:xfrm>
          <a:prstGeom prst="rect">
            <a:avLst/>
          </a:prstGeom>
        </p:spPr>
        <p:txBody>
          <a:bodyPr vert="horz" wrap="square" lIns="0" tIns="12065" rIns="0" bIns="0" rtlCol="0">
            <a:spAutoFit/>
          </a:bodyPr>
          <a:lstStyle/>
          <a:p>
            <a:pPr marL="12700">
              <a:lnSpc>
                <a:spcPct val="100000"/>
              </a:lnSpc>
              <a:spcBef>
                <a:spcPts val="95"/>
              </a:spcBef>
            </a:pPr>
            <a:r>
              <a:rPr sz="700" u="sng" spc="-10" dirty="0">
                <a:solidFill>
                  <a:srgbClr val="FF0000"/>
                </a:solidFill>
                <a:uFill>
                  <a:solidFill>
                    <a:srgbClr val="0462C1"/>
                  </a:solidFill>
                </a:uFill>
                <a:latin typeface="Times New Roman"/>
                <a:cs typeface="Times New Roman"/>
                <a:hlinkClick r:id="rId2">
                  <a:extLst>
                    <a:ext uri="{A12FA001-AC4F-418D-AE19-62706E023703}">
                      <ahyp:hlinkClr xmlns:ahyp="http://schemas.microsoft.com/office/drawing/2018/hyperlinkcolor" val="tx"/>
                    </a:ext>
                  </a:extLst>
                </a:hlinkClick>
              </a:rPr>
              <a:t>120ee04</a:t>
            </a:r>
            <a:r>
              <a:rPr lang="en-US" sz="700" u="sng" spc="-10" dirty="0">
                <a:solidFill>
                  <a:srgbClr val="FF0000"/>
                </a:solidFill>
                <a:uFill>
                  <a:solidFill>
                    <a:srgbClr val="0462C1"/>
                  </a:solidFill>
                </a:uFill>
                <a:latin typeface="Times New Roman"/>
                <a:cs typeface="Times New Roman"/>
                <a:hlinkClick r:id="rId2">
                  <a:extLst>
                    <a:ext uri="{A12FA001-AC4F-418D-AE19-62706E023703}">
                      <ahyp:hlinkClr xmlns:ahyp="http://schemas.microsoft.com/office/drawing/2018/hyperlinkcolor" val="tx"/>
                    </a:ext>
                  </a:extLst>
                </a:hlinkClick>
              </a:rPr>
              <a:t>52</a:t>
            </a:r>
            <a:r>
              <a:rPr sz="700" u="sng" spc="-10" dirty="0">
                <a:solidFill>
                  <a:srgbClr val="FF0000"/>
                </a:solidFill>
                <a:uFill>
                  <a:solidFill>
                    <a:srgbClr val="0462C1"/>
                  </a:solidFill>
                </a:uFill>
                <a:latin typeface="Times New Roman"/>
                <a:cs typeface="Times New Roman"/>
                <a:hlinkClick r:id="rId2">
                  <a:extLst>
                    <a:ext uri="{A12FA001-AC4F-418D-AE19-62706E023703}">
                      <ahyp:hlinkClr xmlns:ahyp="http://schemas.microsoft.com/office/drawing/2018/hyperlinkcolor" val="tx"/>
                    </a:ext>
                  </a:extLst>
                </a:hlinkClick>
              </a:rPr>
              <a:t>@nitrkl.ac.in</a:t>
            </a:r>
            <a:r>
              <a:rPr sz="700" spc="-10" dirty="0">
                <a:solidFill>
                  <a:srgbClr val="FF0000"/>
                </a:solidFill>
                <a:latin typeface="Times New Roman"/>
                <a:cs typeface="Times New Roman"/>
                <a:hlinkClick r:id="rId2">
                  <a:extLst>
                    <a:ext uri="{A12FA001-AC4F-418D-AE19-62706E023703}">
                      <ahyp:hlinkClr xmlns:ahyp="http://schemas.microsoft.com/office/drawing/2018/hyperlinkcolor" val="tx"/>
                    </a:ext>
                  </a:extLst>
                </a:hlinkClick>
              </a:rPr>
              <a:t>,</a:t>
            </a:r>
            <a:r>
              <a:rPr sz="700" spc="135" dirty="0">
                <a:solidFill>
                  <a:srgbClr val="FF0000"/>
                </a:solidFill>
                <a:latin typeface="Times New Roman"/>
                <a:cs typeface="Times New Roman"/>
              </a:rPr>
              <a:t> </a:t>
            </a:r>
            <a:r>
              <a:rPr sz="700" u="sng" spc="-10" dirty="0">
                <a:solidFill>
                  <a:srgbClr val="FF0000"/>
                </a:solidFill>
                <a:uFill>
                  <a:solidFill>
                    <a:srgbClr val="0462C1"/>
                  </a:solidFill>
                </a:uFill>
                <a:latin typeface="Times New Roman"/>
                <a:cs typeface="Times New Roman"/>
                <a:hlinkClick r:id="rId3">
                  <a:extLst>
                    <a:ext uri="{A12FA001-AC4F-418D-AE19-62706E023703}">
                      <ahyp:hlinkClr xmlns:ahyp="http://schemas.microsoft.com/office/drawing/2018/hyperlinkcolor" val="tx"/>
                    </a:ext>
                  </a:extLst>
                </a:hlinkClick>
              </a:rPr>
              <a:t>120ee0</a:t>
            </a:r>
            <a:r>
              <a:rPr lang="en-US" sz="700" u="sng" spc="-10" dirty="0">
                <a:solidFill>
                  <a:srgbClr val="FF0000"/>
                </a:solidFill>
                <a:uFill>
                  <a:solidFill>
                    <a:srgbClr val="0462C1"/>
                  </a:solidFill>
                </a:uFill>
                <a:latin typeface="Times New Roman"/>
                <a:cs typeface="Times New Roman"/>
                <a:hlinkClick r:id="rId3">
                  <a:extLst>
                    <a:ext uri="{A12FA001-AC4F-418D-AE19-62706E023703}">
                      <ahyp:hlinkClr xmlns:ahyp="http://schemas.microsoft.com/office/drawing/2018/hyperlinkcolor" val="tx"/>
                    </a:ext>
                  </a:extLst>
                </a:hlinkClick>
              </a:rPr>
              <a:t>695</a:t>
            </a:r>
            <a:r>
              <a:rPr sz="700" u="sng" spc="-10" dirty="0">
                <a:solidFill>
                  <a:srgbClr val="FF0000"/>
                </a:solidFill>
                <a:uFill>
                  <a:solidFill>
                    <a:srgbClr val="0462C1"/>
                  </a:solidFill>
                </a:uFill>
                <a:latin typeface="Times New Roman"/>
                <a:cs typeface="Times New Roman"/>
                <a:hlinkClick r:id="rId3">
                  <a:extLst>
                    <a:ext uri="{A12FA001-AC4F-418D-AE19-62706E023703}">
                      <ahyp:hlinkClr xmlns:ahyp="http://schemas.microsoft.com/office/drawing/2018/hyperlinkcolor" val="tx"/>
                    </a:ext>
                  </a:extLst>
                </a:hlinkClick>
              </a:rPr>
              <a:t>@nitrkl.ac.in</a:t>
            </a:r>
            <a:r>
              <a:rPr lang="en-US" sz="700" u="sng" spc="-10" dirty="0">
                <a:solidFill>
                  <a:srgbClr val="FF0000"/>
                </a:solidFill>
                <a:uFill>
                  <a:solidFill>
                    <a:srgbClr val="0462C1"/>
                  </a:solidFill>
                </a:uFill>
                <a:latin typeface="Times New Roman"/>
                <a:cs typeface="Times New Roman"/>
              </a:rPr>
              <a:t>, 120ee1086@nitrkl.ac.in</a:t>
            </a:r>
            <a:endParaRPr sz="700" dirty="0">
              <a:solidFill>
                <a:srgbClr val="FF0000"/>
              </a:solidFill>
              <a:latin typeface="Times New Roman"/>
              <a:cs typeface="Times New Roman"/>
            </a:endParaRPr>
          </a:p>
        </p:txBody>
      </p:sp>
      <p:sp>
        <p:nvSpPr>
          <p:cNvPr id="7" name="object 7"/>
          <p:cNvSpPr txBox="1"/>
          <p:nvPr/>
        </p:nvSpPr>
        <p:spPr>
          <a:xfrm>
            <a:off x="898842" y="3252272"/>
            <a:ext cx="5758815" cy="1824346"/>
          </a:xfrm>
          <a:prstGeom prst="rect">
            <a:avLst/>
          </a:prstGeom>
        </p:spPr>
        <p:txBody>
          <a:bodyPr vert="horz" wrap="square" lIns="0" tIns="20320" rIns="0" bIns="0" rtlCol="0">
            <a:spAutoFit/>
          </a:bodyPr>
          <a:lstStyle/>
          <a:p>
            <a:pPr algn="just"/>
            <a:r>
              <a:rPr sz="1200" b="1" i="1" dirty="0">
                <a:latin typeface="Times New Roman"/>
                <a:cs typeface="Times New Roman"/>
              </a:rPr>
              <a:t>Abstract</a:t>
            </a:r>
            <a:r>
              <a:rPr lang="en-US" sz="1200" b="1" i="1" dirty="0">
                <a:latin typeface="Times New Roman"/>
                <a:cs typeface="Times New Roman"/>
              </a:rPr>
              <a:t> </a:t>
            </a:r>
            <a:r>
              <a:rPr sz="1200" b="1" i="1" dirty="0">
                <a:latin typeface="Times New Roman"/>
                <a:cs typeface="Times New Roman"/>
              </a:rPr>
              <a:t>—</a:t>
            </a:r>
            <a:r>
              <a:rPr sz="1200" b="1" i="1" spc="215" dirty="0">
                <a:latin typeface="Times New Roman"/>
                <a:cs typeface="Times New Roman"/>
              </a:rPr>
              <a:t> </a:t>
            </a:r>
            <a:r>
              <a:rPr lang="en-IN" sz="1200" b="1" i="1" dirty="0">
                <a:latin typeface="Times New Roman" panose="02020603050405020304" pitchFamily="18" charset="0"/>
                <a:cs typeface="Times New Roman" panose="02020603050405020304" pitchFamily="18" charset="0"/>
              </a:rPr>
              <a:t>This paper addresses the pervasive challenge of data quality degradation in on-site Phasor Measurement Units (PMUs) resulting from the application of anti-aliasing filters, leading to the introduction of colored noise. The interference caused by colored noise poses a significant hurdle in accurately predicting results, thereby affecting the overall reliability of PMU measurements. To mitigate this issue, we propose a novel approach that integrates Independent Component Analysis (ICA), Sparse Principal Component Analysis (SPCA), and Non-negative Matrix Factorization (NMF) within an ensemble stacking framework with the XgBoost algorithm.</a:t>
            </a:r>
            <a:endParaRPr lang="en-IN" sz="1200" i="1" dirty="0">
              <a:latin typeface="Times New Roman" panose="02020603050405020304" pitchFamily="18" charset="0"/>
              <a:cs typeface="Times New Roman" panose="02020603050405020304" pitchFamily="18" charset="0"/>
            </a:endParaRPr>
          </a:p>
          <a:p>
            <a:pPr algn="just"/>
            <a:endParaRPr sz="1200" dirty="0">
              <a:latin typeface="Times New Roman"/>
              <a:cs typeface="Times New Roman"/>
            </a:endParaRPr>
          </a:p>
          <a:p>
            <a:pPr marL="12700" marR="160020">
              <a:lnSpc>
                <a:spcPts val="1140"/>
              </a:lnSpc>
            </a:pPr>
            <a:r>
              <a:rPr sz="1200" b="1" i="1" dirty="0">
                <a:latin typeface="Times New Roman"/>
                <a:cs typeface="Times New Roman"/>
              </a:rPr>
              <a:t>Keywords—</a:t>
            </a:r>
            <a:r>
              <a:rPr sz="1200" b="1" i="1" spc="-30" dirty="0">
                <a:latin typeface="Times New Roman"/>
                <a:cs typeface="Times New Roman"/>
              </a:rPr>
              <a:t> </a:t>
            </a:r>
            <a:r>
              <a:rPr lang="en-US" sz="1200" b="1" i="1" spc="-30" dirty="0">
                <a:latin typeface="Times New Roman"/>
                <a:cs typeface="Times New Roman"/>
              </a:rPr>
              <a:t>PMU, Anti-aliasing filter, ICA, SPCA, NMF, XgBoost, Ensemble stacking</a:t>
            </a:r>
            <a:endParaRPr sz="1200" dirty="0">
              <a:latin typeface="Times New Roman"/>
              <a:cs typeface="Times New Roman"/>
            </a:endParaRPr>
          </a:p>
        </p:txBody>
      </p:sp>
      <p:sp>
        <p:nvSpPr>
          <p:cNvPr id="8" name="object 8"/>
          <p:cNvSpPr txBox="1"/>
          <p:nvPr/>
        </p:nvSpPr>
        <p:spPr>
          <a:xfrm>
            <a:off x="902004" y="5802352"/>
            <a:ext cx="5552440" cy="264175"/>
          </a:xfrm>
          <a:prstGeom prst="rect">
            <a:avLst/>
          </a:prstGeom>
        </p:spPr>
        <p:txBody>
          <a:bodyPr vert="horz" wrap="square" lIns="0" tIns="48260" rIns="0" bIns="0" rtlCol="0">
            <a:spAutoFit/>
          </a:bodyPr>
          <a:lstStyle/>
          <a:p>
            <a:pPr marL="12700">
              <a:lnSpc>
                <a:spcPct val="100000"/>
              </a:lnSpc>
              <a:spcBef>
                <a:spcPts val="380"/>
              </a:spcBef>
            </a:pPr>
            <a:r>
              <a:rPr sz="1400" b="1" cap="small" dirty="0">
                <a:latin typeface="Times New Roman"/>
                <a:cs typeface="Times New Roman"/>
              </a:rPr>
              <a:t>1. </a:t>
            </a:r>
            <a:r>
              <a:rPr sz="1400" b="1" cap="small" spc="45" dirty="0">
                <a:latin typeface="Times New Roman"/>
                <a:cs typeface="Times New Roman"/>
              </a:rPr>
              <a:t> </a:t>
            </a:r>
            <a:r>
              <a:rPr sz="1400" b="1" cap="small" spc="-10" dirty="0">
                <a:latin typeface="Times New Roman"/>
                <a:cs typeface="Times New Roman"/>
              </a:rPr>
              <a:t>Introduction</a:t>
            </a:r>
            <a:endParaRPr lang="en-US" sz="1400" b="1" cap="small" spc="-10" dirty="0">
              <a:latin typeface="Times New Roman"/>
              <a:cs typeface="Times New Roman"/>
            </a:endParaRPr>
          </a:p>
        </p:txBody>
      </p:sp>
      <p:sp>
        <p:nvSpPr>
          <p:cNvPr id="63" name="object 63"/>
          <p:cNvSpPr/>
          <p:nvPr/>
        </p:nvSpPr>
        <p:spPr>
          <a:xfrm>
            <a:off x="847089" y="5368543"/>
            <a:ext cx="5877560" cy="0"/>
          </a:xfrm>
          <a:custGeom>
            <a:avLst/>
            <a:gdLst/>
            <a:ahLst/>
            <a:cxnLst/>
            <a:rect l="l" t="t" r="r" b="b"/>
            <a:pathLst>
              <a:path w="5877559">
                <a:moveTo>
                  <a:pt x="0" y="0"/>
                </a:moveTo>
                <a:lnTo>
                  <a:pt x="5877560" y="0"/>
                </a:lnTo>
              </a:path>
            </a:pathLst>
          </a:custGeom>
          <a:ln w="9525">
            <a:solidFill>
              <a:srgbClr val="000000"/>
            </a:solidFill>
          </a:ln>
        </p:spPr>
        <p:txBody>
          <a:bodyPr wrap="square" lIns="0" tIns="0" rIns="0" bIns="0" rtlCol="0"/>
          <a:lstStyle/>
          <a:p>
            <a:endParaRPr dirty="0"/>
          </a:p>
        </p:txBody>
      </p:sp>
      <p:sp>
        <p:nvSpPr>
          <p:cNvPr id="64" name="object 64"/>
          <p:cNvSpPr/>
          <p:nvPr/>
        </p:nvSpPr>
        <p:spPr>
          <a:xfrm>
            <a:off x="863282" y="3060700"/>
            <a:ext cx="5829935" cy="0"/>
          </a:xfrm>
          <a:custGeom>
            <a:avLst/>
            <a:gdLst/>
            <a:ahLst/>
            <a:cxnLst/>
            <a:rect l="l" t="t" r="r" b="b"/>
            <a:pathLst>
              <a:path w="5829934">
                <a:moveTo>
                  <a:pt x="0" y="0"/>
                </a:moveTo>
                <a:lnTo>
                  <a:pt x="5829935" y="0"/>
                </a:lnTo>
              </a:path>
            </a:pathLst>
          </a:custGeom>
          <a:ln w="9525">
            <a:solidFill>
              <a:srgbClr val="000000"/>
            </a:solidFill>
          </a:ln>
        </p:spPr>
        <p:txBody>
          <a:bodyPr wrap="square" lIns="0" tIns="0" rIns="0" bIns="0" rtlCol="0"/>
          <a:lstStyle/>
          <a:p>
            <a:endParaRPr dirty="0"/>
          </a:p>
        </p:txBody>
      </p:sp>
      <p:sp>
        <p:nvSpPr>
          <p:cNvPr id="69" name="TextBox 68">
            <a:extLst>
              <a:ext uri="{FF2B5EF4-FFF2-40B4-BE49-F238E27FC236}">
                <a16:creationId xmlns:a16="http://schemas.microsoft.com/office/drawing/2014/main" id="{B4423A0D-16C1-F3E4-779B-27D3BF4A91FA}"/>
              </a:ext>
            </a:extLst>
          </p:cNvPr>
          <p:cNvSpPr txBox="1"/>
          <p:nvPr/>
        </p:nvSpPr>
        <p:spPr>
          <a:xfrm>
            <a:off x="810922" y="6152892"/>
            <a:ext cx="5821984" cy="3046988"/>
          </a:xfrm>
          <a:prstGeom prst="rect">
            <a:avLst/>
          </a:prstGeom>
          <a:noFill/>
        </p:spPr>
        <p:txBody>
          <a:bodyPr wrap="square" rtlCol="0">
            <a:spAutoFit/>
          </a:bodyPr>
          <a:lstStyle/>
          <a:p>
            <a:pPr algn="just"/>
            <a:r>
              <a:rPr lang="en-IN" sz="1200" dirty="0">
                <a:latin typeface="Times New Roman" panose="02020603050405020304" pitchFamily="18" charset="0"/>
                <a:cs typeface="Times New Roman" panose="02020603050405020304" pitchFamily="18" charset="0"/>
              </a:rPr>
              <a:t>Modern power systems heavily rely on Phasor Measurement Units (PMUs) for real-time monitoring and control. These devices play a crucial role in capturing and analysing the dynamic behaviour of the power grid. However, the presence of colored noise, induced by anti-aliasing filters employed in the PMU sampling process, significantly compromises the accuracy of the collected data. The estimation bias introduced by colored noise hampers the precision of predicted modes, impacting the effectiveness of critical applications such as disturbance detection and system stability analysis.</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To address these challenges, our research focuses on the development of an advanced methodology for colored noise minimization in on-site PMUs. By combining the strengths of Independent Component Analysis (ICA), Sparse Principal Component Analysis (SPCA), and Non-negative Matrix Factorization (NMF) in an ensemble stacking framework, complemented by the powerful XgBoost algorithm, we aim to enhance the accuracy of mode predictions. This ensemble approach is designed to provide a versatile solution, accommodating diverse input data types commonly encountered in real-world PMU applications.</a:t>
            </a:r>
          </a:p>
        </p:txBody>
      </p:sp>
      <p:sp>
        <p:nvSpPr>
          <p:cNvPr id="3" name="Footer Placeholder 2">
            <a:extLst>
              <a:ext uri="{FF2B5EF4-FFF2-40B4-BE49-F238E27FC236}">
                <a16:creationId xmlns:a16="http://schemas.microsoft.com/office/drawing/2014/main" id="{B1579AB9-78FD-8353-D38A-C638CCAF20B0}"/>
              </a:ext>
            </a:extLst>
          </p:cNvPr>
          <p:cNvSpPr>
            <a:spLocks noGrp="1"/>
          </p:cNvSpPr>
          <p:nvPr>
            <p:ph type="ftr" sz="quarter" idx="5"/>
          </p:nvPr>
        </p:nvSpPr>
        <p:spPr/>
        <p:txBody>
          <a:bodyPr/>
          <a:lstStyle/>
          <a:p>
            <a:pPr marL="12700">
              <a:lnSpc>
                <a:spcPct val="100000"/>
              </a:lnSpc>
            </a:pPr>
            <a:r>
              <a:rPr lang="en-US" dirty="0"/>
              <a:t>National</a:t>
            </a:r>
            <a:r>
              <a:rPr lang="en-US" spc="-20" dirty="0"/>
              <a:t> </a:t>
            </a:r>
            <a:r>
              <a:rPr lang="en-US" dirty="0"/>
              <a:t>Institute</a:t>
            </a:r>
            <a:r>
              <a:rPr lang="en-US" spc="-30" dirty="0"/>
              <a:t> </a:t>
            </a:r>
            <a:r>
              <a:rPr lang="en-US" dirty="0"/>
              <a:t>of</a:t>
            </a:r>
            <a:r>
              <a:rPr lang="en-US" spc="-20" dirty="0"/>
              <a:t> </a:t>
            </a:r>
            <a:r>
              <a:rPr lang="en-US" dirty="0"/>
              <a:t>Technology,</a:t>
            </a:r>
            <a:r>
              <a:rPr lang="en-US" spc="-25" dirty="0"/>
              <a:t> </a:t>
            </a:r>
            <a:r>
              <a:rPr lang="en-US" spc="-10" dirty="0"/>
              <a:t>Rourkela</a:t>
            </a:r>
          </a:p>
        </p:txBody>
      </p:sp>
      <p:sp>
        <p:nvSpPr>
          <p:cNvPr id="9" name="Slide Number Placeholder 8">
            <a:extLst>
              <a:ext uri="{FF2B5EF4-FFF2-40B4-BE49-F238E27FC236}">
                <a16:creationId xmlns:a16="http://schemas.microsoft.com/office/drawing/2014/main" id="{584E71D7-9DD8-5C34-941D-22052A7C6435}"/>
              </a:ext>
            </a:extLst>
          </p:cNvPr>
          <p:cNvSpPr>
            <a:spLocks noGrp="1"/>
          </p:cNvSpPr>
          <p:nvPr>
            <p:ph type="sldNum" sz="quarter" idx="7"/>
          </p:nvPr>
        </p:nvSpPr>
        <p:spPr/>
        <p:txBody>
          <a:bodyPr/>
          <a:lstStyle/>
          <a:p>
            <a:pPr marL="38100">
              <a:lnSpc>
                <a:spcPct val="100000"/>
              </a:lnSpc>
            </a:pPr>
            <a:fld id="{81D60167-4931-47E6-BA6A-407CBD079E47}" type="slidenum">
              <a:rPr lang="en-IN" spc="-25" smtClean="0"/>
              <a:t>2</a:t>
            </a:fld>
            <a:endParaRPr lang="en-IN"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031"/>
            <a:ext cx="5758815" cy="4977645"/>
          </a:xfrm>
          <a:prstGeom prst="rect">
            <a:avLst/>
          </a:prstGeom>
        </p:spPr>
        <p:txBody>
          <a:bodyPr vert="horz" wrap="square" lIns="0" tIns="20320" rIns="0" bIns="0" rtlCol="0">
            <a:spAutoFit/>
          </a:bodyPr>
          <a:lstStyle/>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r>
              <a:rPr lang="en-IN" sz="1200" dirty="0">
                <a:latin typeface="Times New Roman"/>
                <a:cs typeface="Times New Roman"/>
              </a:rPr>
              <a:t>In the subsequent sections of this paper, we delve into the theoretical foundations of the proposed method, detailing the integration of ICA, SPCA, and NMF within the ensemble stacking framework. We present experimental results, demonstrating the effectiveness of our approach in reducing colored noise and improving the precision of reconstructed signals. The compatibility of our method with various input data types further underscores its practical applicability in the field of power system monitoring and control.</a:t>
            </a:r>
          </a:p>
          <a:p>
            <a:pPr marL="12700" marR="5715" indent="76200" algn="just">
              <a:lnSpc>
                <a:spcPct val="95900"/>
              </a:lnSpc>
              <a:spcBef>
                <a:spcPts val="160"/>
              </a:spcBef>
            </a:pPr>
            <a:endParaRPr lang="en-IN" sz="1200" dirty="0">
              <a:latin typeface="Times New Roman"/>
              <a:cs typeface="Times New Roman"/>
            </a:endParaRPr>
          </a:p>
          <a:p>
            <a:pPr marL="12700" marR="5715" indent="76200" algn="just">
              <a:lnSpc>
                <a:spcPct val="95900"/>
              </a:lnSpc>
              <a:spcBef>
                <a:spcPts val="160"/>
              </a:spcBef>
            </a:pPr>
            <a:endParaRPr sz="1200" dirty="0">
              <a:latin typeface="Times New Roman"/>
              <a:cs typeface="Times New Roman"/>
            </a:endParaRPr>
          </a:p>
          <a:p>
            <a:pPr marL="240665" indent="-227965">
              <a:lnSpc>
                <a:spcPct val="100000"/>
              </a:lnSpc>
              <a:buAutoNum type="arabicPeriod" startAt="2"/>
              <a:tabLst>
                <a:tab pos="240665" algn="l"/>
              </a:tabLst>
            </a:pPr>
            <a:r>
              <a:rPr sz="1400" b="1" spc="-10" dirty="0">
                <a:latin typeface="Times New Roman"/>
                <a:cs typeface="Times New Roman"/>
              </a:rPr>
              <a:t>LITERATURE REVIEW</a:t>
            </a:r>
            <a:endParaRPr lang="en-US" sz="1400" b="1" spc="-10" dirty="0">
              <a:latin typeface="Times New Roman"/>
              <a:cs typeface="Times New Roman"/>
            </a:endParaRPr>
          </a:p>
          <a:p>
            <a:pPr marL="12700">
              <a:lnSpc>
                <a:spcPct val="100000"/>
              </a:lnSpc>
              <a:tabLst>
                <a:tab pos="240665" algn="l"/>
              </a:tabLst>
            </a:pPr>
            <a:endParaRPr lang="en-US" sz="1400" b="1" spc="-10" dirty="0">
              <a:latin typeface="Times New Roman"/>
              <a:cs typeface="Times New Roman"/>
            </a:endParaRPr>
          </a:p>
          <a:p>
            <a:pPr marL="12700">
              <a:lnSpc>
                <a:spcPct val="100000"/>
              </a:lnSpc>
              <a:tabLst>
                <a:tab pos="240665" algn="l"/>
              </a:tabLst>
            </a:pPr>
            <a:endParaRPr lang="en-IN" sz="1400" dirty="0">
              <a:latin typeface="Times New Roman"/>
              <a:cs typeface="Times New Roman"/>
            </a:endParaRPr>
          </a:p>
        </p:txBody>
      </p:sp>
      <p:sp>
        <p:nvSpPr>
          <p:cNvPr id="54" name="object 54"/>
          <p:cNvSpPr txBox="1">
            <a:spLocks noGrp="1"/>
          </p:cNvSpPr>
          <p:nvPr>
            <p:ph type="ftr" sz="quarter" idx="5"/>
          </p:nvPr>
        </p:nvSpPr>
        <p:spPr>
          <a:xfrm>
            <a:off x="900507" y="9793518"/>
            <a:ext cx="2438400" cy="138499"/>
          </a:xfrm>
          <a:prstGeom prst="rect">
            <a:avLst/>
          </a:prstGeom>
        </p:spPr>
        <p:txBody>
          <a:bodyPr vert="horz" wrap="square" lIns="0" tIns="0" rIns="0" bIns="0" rtlCol="0">
            <a:spAutoFit/>
          </a:bodyPr>
          <a:lstStyle/>
          <a:p>
            <a:pPr marL="12700">
              <a:lnSpc>
                <a:spcPct val="100000"/>
              </a:lnSpc>
            </a:pPr>
            <a:r>
              <a:rPr lang="en-US" dirty="0"/>
              <a:t>National Institute of Technology, Rourkela</a:t>
            </a:r>
            <a:endParaRPr spc="-10" dirty="0"/>
          </a:p>
        </p:txBody>
      </p:sp>
      <p:pic>
        <p:nvPicPr>
          <p:cNvPr id="56" name="Picture 55">
            <a:extLst>
              <a:ext uri="{FF2B5EF4-FFF2-40B4-BE49-F238E27FC236}">
                <a16:creationId xmlns:a16="http://schemas.microsoft.com/office/drawing/2014/main" id="{EFB6FA8A-5922-51D9-73BA-13D465C4A2B9}"/>
              </a:ext>
            </a:extLst>
          </p:cNvPr>
          <p:cNvPicPr>
            <a:picLocks noChangeAspect="1"/>
          </p:cNvPicPr>
          <p:nvPr/>
        </p:nvPicPr>
        <p:blipFill>
          <a:blip r:embed="rId2"/>
          <a:stretch>
            <a:fillRect/>
          </a:stretch>
        </p:blipFill>
        <p:spPr>
          <a:xfrm>
            <a:off x="2775233" y="391362"/>
            <a:ext cx="1688817" cy="2897938"/>
          </a:xfrm>
          <a:prstGeom prst="rect">
            <a:avLst/>
          </a:prstGeom>
        </p:spPr>
      </p:pic>
      <p:pic>
        <p:nvPicPr>
          <p:cNvPr id="62" name="Picture 61">
            <a:extLst>
              <a:ext uri="{FF2B5EF4-FFF2-40B4-BE49-F238E27FC236}">
                <a16:creationId xmlns:a16="http://schemas.microsoft.com/office/drawing/2014/main" id="{6B345F1F-04DB-EC63-A8C9-AD571C86FF8F}"/>
              </a:ext>
            </a:extLst>
          </p:cNvPr>
          <p:cNvPicPr>
            <a:picLocks noChangeAspect="1"/>
          </p:cNvPicPr>
          <p:nvPr/>
        </p:nvPicPr>
        <p:blipFill>
          <a:blip r:embed="rId3"/>
          <a:stretch>
            <a:fillRect/>
          </a:stretch>
        </p:blipFill>
        <p:spPr>
          <a:xfrm>
            <a:off x="895681" y="5803900"/>
            <a:ext cx="5865019" cy="3200399"/>
          </a:xfrm>
          <a:prstGeom prst="rect">
            <a:avLst/>
          </a:prstGeom>
        </p:spPr>
      </p:pic>
      <p:sp>
        <p:nvSpPr>
          <p:cNvPr id="3" name="Slide Number Placeholder 2">
            <a:extLst>
              <a:ext uri="{FF2B5EF4-FFF2-40B4-BE49-F238E27FC236}">
                <a16:creationId xmlns:a16="http://schemas.microsoft.com/office/drawing/2014/main" id="{5F4FBCEE-7116-794B-6C47-53249B0D6CE1}"/>
              </a:ext>
            </a:extLst>
          </p:cNvPr>
          <p:cNvSpPr>
            <a:spLocks noGrp="1"/>
          </p:cNvSpPr>
          <p:nvPr>
            <p:ph type="sldNum" sz="quarter" idx="7"/>
          </p:nvPr>
        </p:nvSpPr>
        <p:spPr/>
        <p:txBody>
          <a:bodyPr/>
          <a:lstStyle/>
          <a:p>
            <a:pPr marL="38100">
              <a:lnSpc>
                <a:spcPct val="100000"/>
              </a:lnSpc>
            </a:pPr>
            <a:fld id="{81D60167-4931-47E6-BA6A-407CBD079E47}" type="slidenum">
              <a:rPr lang="en-IN" spc="-25" smtClean="0"/>
              <a:t>3</a:t>
            </a:fld>
            <a:endParaRPr lang="en-IN" spc="-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1031"/>
            <a:ext cx="5758815" cy="200055"/>
          </a:xfrm>
          <a:prstGeom prst="rect">
            <a:avLst/>
          </a:prstGeom>
        </p:spPr>
        <p:txBody>
          <a:bodyPr vert="horz" wrap="square" lIns="0" tIns="20320" rIns="0" bIns="0" rtlCol="0">
            <a:spAutoFit/>
          </a:bodyPr>
          <a:lstStyle/>
          <a:p>
            <a:pPr marL="241300" marR="5080" algn="just">
              <a:lnSpc>
                <a:spcPts val="1380"/>
              </a:lnSpc>
              <a:spcBef>
                <a:spcPts val="1185"/>
              </a:spcBef>
            </a:pPr>
            <a:endParaRPr lang="en-IN" sz="1200" dirty="0">
              <a:latin typeface="Times New Roman"/>
              <a:cs typeface="Times New Roman"/>
            </a:endParaRPr>
          </a:p>
        </p:txBody>
      </p:sp>
      <p:sp>
        <p:nvSpPr>
          <p:cNvPr id="152" name="object 152"/>
          <p:cNvSpPr txBox="1">
            <a:spLocks noGrp="1"/>
          </p:cNvSpPr>
          <p:nvPr>
            <p:ph type="ftr" sz="quarter" idx="5"/>
          </p:nvPr>
        </p:nvSpPr>
        <p:spPr>
          <a:xfrm>
            <a:off x="1187450" y="10513569"/>
            <a:ext cx="5257800" cy="138499"/>
          </a:xfrm>
          <a:prstGeom prst="rect">
            <a:avLst/>
          </a:prstGeom>
        </p:spPr>
        <p:txBody>
          <a:bodyPr vert="horz" wrap="square" lIns="0" tIns="0" rIns="0" bIns="0" rtlCol="0">
            <a:spAutoFit/>
          </a:bodyPr>
          <a:lstStyle/>
          <a:p>
            <a:pPr marL="12700">
              <a:lnSpc>
                <a:spcPct val="100000"/>
              </a:lnSpc>
            </a:pPr>
            <a:r>
              <a:rPr lang="en-US" dirty="0"/>
              <a:t>National Institute of Technology, Rourkela</a:t>
            </a:r>
            <a:endParaRPr spc="-10" dirty="0"/>
          </a:p>
        </p:txBody>
      </p:sp>
      <p:pic>
        <p:nvPicPr>
          <p:cNvPr id="154" name="Picture 153">
            <a:extLst>
              <a:ext uri="{FF2B5EF4-FFF2-40B4-BE49-F238E27FC236}">
                <a16:creationId xmlns:a16="http://schemas.microsoft.com/office/drawing/2014/main" id="{76E6B6FB-09C4-02A0-EC20-CFC51F46E747}"/>
              </a:ext>
            </a:extLst>
          </p:cNvPr>
          <p:cNvPicPr>
            <a:picLocks noChangeAspect="1"/>
          </p:cNvPicPr>
          <p:nvPr/>
        </p:nvPicPr>
        <p:blipFill>
          <a:blip r:embed="rId2"/>
          <a:stretch>
            <a:fillRect/>
          </a:stretch>
        </p:blipFill>
        <p:spPr>
          <a:xfrm>
            <a:off x="749042" y="554288"/>
            <a:ext cx="5962400" cy="3192212"/>
          </a:xfrm>
          <a:prstGeom prst="rect">
            <a:avLst/>
          </a:prstGeom>
        </p:spPr>
      </p:pic>
      <p:sp>
        <p:nvSpPr>
          <p:cNvPr id="156" name="TextBox 155">
            <a:extLst>
              <a:ext uri="{FF2B5EF4-FFF2-40B4-BE49-F238E27FC236}">
                <a16:creationId xmlns:a16="http://schemas.microsoft.com/office/drawing/2014/main" id="{99910AD3-3805-63FC-33BB-86A748551D66}"/>
              </a:ext>
            </a:extLst>
          </p:cNvPr>
          <p:cNvSpPr txBox="1"/>
          <p:nvPr/>
        </p:nvSpPr>
        <p:spPr>
          <a:xfrm>
            <a:off x="639953" y="3897075"/>
            <a:ext cx="6071489" cy="5940088"/>
          </a:xfrm>
          <a:prstGeom prst="rect">
            <a:avLst/>
          </a:prstGeom>
          <a:noFill/>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3. Power System Dynamics</a:t>
            </a:r>
          </a:p>
          <a:p>
            <a:pPr algn="just"/>
            <a:endParaRPr lang="en-IN" sz="1400" b="1"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Power systems operate as intricate networks of generators, transformers, and transmission lines, where dynamic interactions between various components govern system behaviour. The stability and reliability of the power grid are paramount for ensuring a consistent and efficient supply of electricity.</a:t>
            </a:r>
          </a:p>
          <a:p>
            <a:pPr algn="just"/>
            <a:endParaRPr lang="en-IN" sz="12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4. Phasor Measurement Units (PMUs)</a:t>
            </a:r>
          </a:p>
          <a:p>
            <a:pPr algn="just"/>
            <a:endParaRPr lang="en-IN" sz="1400" b="1"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PMUs are advanced devices strategically placed within the power grid to capture precise information about voltage and current waveforms. Unlike conventional measurement devices, PMUs provide synchronized measurements at a high sampling rate, enabling the real-time monitoring of power system dynamics with unparalleled accuracy.</a:t>
            </a: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a:t>
            </a:r>
          </a:p>
          <a:p>
            <a:pPr algn="ctr"/>
            <a:r>
              <a:rPr lang="en-IN" sz="900" dirty="0">
                <a:latin typeface="Times New Roman" panose="02020603050405020304" pitchFamily="18" charset="0"/>
                <a:cs typeface="Times New Roman" panose="02020603050405020304" pitchFamily="18" charset="0"/>
              </a:rPr>
              <a:t>Figure 2: Phasor measurement units (</a:t>
            </a:r>
            <a:r>
              <a:rPr lang="en-IN" sz="900" b="0" i="0" dirty="0">
                <a:solidFill>
                  <a:srgbClr val="111111"/>
                </a:solidFill>
                <a:effectLst/>
                <a:latin typeface="Times New Roman" panose="02020603050405020304" pitchFamily="18" charset="0"/>
                <a:cs typeface="Times New Roman" panose="02020603050405020304" pitchFamily="18" charset="0"/>
              </a:rPr>
              <a:t>PMU) terminal interfaces and outputs</a:t>
            </a:r>
            <a:r>
              <a:rPr lang="en-IN" sz="900" b="0" i="0" dirty="0">
                <a:solidFill>
                  <a:srgbClr val="111111"/>
                </a:solidFill>
                <a:effectLst/>
                <a:latin typeface="Roboto" panose="020F0502020204030204" pitchFamily="2" charset="0"/>
              </a:rPr>
              <a:t>.</a:t>
            </a:r>
          </a:p>
          <a:p>
            <a:pPr algn="ctr"/>
            <a:endParaRPr lang="en-IN" sz="120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4.1 Data Flow from Power System to PMU:</a:t>
            </a:r>
          </a:p>
          <a:p>
            <a:pPr algn="just"/>
            <a:endParaRPr lang="en-IN" sz="120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4.1.1 Phasor Measurements:</a:t>
            </a:r>
          </a:p>
          <a:p>
            <a:pPr algn="just"/>
            <a:r>
              <a:rPr lang="en-IN" sz="1200" dirty="0">
                <a:latin typeface="Times New Roman" panose="02020603050405020304" pitchFamily="18" charset="0"/>
                <a:cs typeface="Times New Roman" panose="02020603050405020304" pitchFamily="18" charset="0"/>
              </a:rPr>
              <a:t>Capturing Time-Synchronized Data:</a:t>
            </a:r>
          </a:p>
          <a:p>
            <a:pPr algn="just"/>
            <a:r>
              <a:rPr lang="en-IN" sz="1200" dirty="0">
                <a:latin typeface="Times New Roman" panose="02020603050405020304" pitchFamily="18" charset="0"/>
                <a:cs typeface="Times New Roman" panose="02020603050405020304" pitchFamily="18" charset="0"/>
              </a:rPr>
              <a:t>PMUs capture voltage and current phasors, representing the amplitude and phase angle of sinusoidal waveforms. These measurements are timestamped with high precision, facilitating the synchronization of data across different locations within the power system.</a:t>
            </a:r>
          </a:p>
        </p:txBody>
      </p:sp>
      <p:pic>
        <p:nvPicPr>
          <p:cNvPr id="158" name="Picture 157" descr="A diagram of a power supply unit&#10;&#10;Description automatically generated">
            <a:extLst>
              <a:ext uri="{FF2B5EF4-FFF2-40B4-BE49-F238E27FC236}">
                <a16:creationId xmlns:a16="http://schemas.microsoft.com/office/drawing/2014/main" id="{B9B35FB0-8CA1-DBC9-3419-6449D293F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650" y="6642100"/>
            <a:ext cx="2819400" cy="1475574"/>
          </a:xfrm>
          <a:prstGeom prst="rect">
            <a:avLst/>
          </a:prstGeom>
        </p:spPr>
      </p:pic>
      <p:sp>
        <p:nvSpPr>
          <p:cNvPr id="3" name="Slide Number Placeholder 2">
            <a:extLst>
              <a:ext uri="{FF2B5EF4-FFF2-40B4-BE49-F238E27FC236}">
                <a16:creationId xmlns:a16="http://schemas.microsoft.com/office/drawing/2014/main" id="{29207906-5849-EC5B-C172-8B6E87952B78}"/>
              </a:ext>
            </a:extLst>
          </p:cNvPr>
          <p:cNvSpPr>
            <a:spLocks noGrp="1"/>
          </p:cNvSpPr>
          <p:nvPr>
            <p:ph type="sldNum" sz="quarter" idx="7"/>
          </p:nvPr>
        </p:nvSpPr>
        <p:spPr/>
        <p:txBody>
          <a:bodyPr/>
          <a:lstStyle/>
          <a:p>
            <a:pPr marL="38100">
              <a:lnSpc>
                <a:spcPct val="100000"/>
              </a:lnSpc>
            </a:pPr>
            <a:fld id="{81D60167-4931-47E6-BA6A-407CBD079E47}" type="slidenum">
              <a:rPr lang="en-IN" spc="-25" smtClean="0"/>
              <a:t>4</a:t>
            </a:fld>
            <a:endParaRPr lang="en-IN"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 name="object 16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169" name="TextBox 168">
            <a:extLst>
              <a:ext uri="{FF2B5EF4-FFF2-40B4-BE49-F238E27FC236}">
                <a16:creationId xmlns:a16="http://schemas.microsoft.com/office/drawing/2014/main" id="{0D6E218D-811D-5572-EC51-92DF1CEE7EF2}"/>
              </a:ext>
            </a:extLst>
          </p:cNvPr>
          <p:cNvSpPr txBox="1"/>
          <p:nvPr/>
        </p:nvSpPr>
        <p:spPr>
          <a:xfrm>
            <a:off x="714638" y="657420"/>
            <a:ext cx="5944225" cy="9910405"/>
          </a:xfrm>
          <a:prstGeom prst="rect">
            <a:avLst/>
          </a:prstGeom>
          <a:noFill/>
        </p:spPr>
        <p:txBody>
          <a:bodyPr wrap="square">
            <a:spAutoFit/>
          </a:bodyPr>
          <a:lstStyle/>
          <a:p>
            <a:r>
              <a:rPr lang="en-IN" sz="1200" b="1" dirty="0">
                <a:latin typeface="Times New Roman" panose="02020603050405020304" pitchFamily="18" charset="0"/>
                <a:cs typeface="Times New Roman" panose="02020603050405020304" pitchFamily="18" charset="0"/>
              </a:rPr>
              <a:t>4.1.2 Synchro phasors and Time Stamps:</a:t>
            </a:r>
          </a:p>
          <a:p>
            <a:pPr algn="just"/>
            <a:r>
              <a:rPr lang="en-IN" sz="1200" dirty="0">
                <a:latin typeface="Times New Roman" panose="02020603050405020304" pitchFamily="18" charset="0"/>
                <a:cs typeface="Times New Roman" panose="02020603050405020304" pitchFamily="18" charset="0"/>
              </a:rPr>
              <a:t>Temporal Precision in Measurements:</a:t>
            </a:r>
          </a:p>
          <a:p>
            <a:pPr algn="just"/>
            <a:r>
              <a:rPr lang="en-IN" sz="1200" dirty="0">
                <a:latin typeface="Times New Roman" panose="02020603050405020304" pitchFamily="18" charset="0"/>
                <a:cs typeface="Times New Roman" panose="02020603050405020304" pitchFamily="18" charset="0"/>
              </a:rPr>
              <a:t>Synchro phasors, the time-stamped phasor measurements, play a pivotal role in understanding the temporal dynamics of the power system. The precise time stamps associated with these measurements enable the reconstruction of events and disturbances with a high degree of accuracy.</a:t>
            </a:r>
          </a:p>
          <a:p>
            <a:endParaRPr lang="en-IN" sz="14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4.1.3 Data Transmission to Centralized Systems</a:t>
            </a:r>
            <a:r>
              <a:rPr lang="en-IN" sz="1400" b="1" dirty="0">
                <a:latin typeface="Times New Roman" panose="02020603050405020304" pitchFamily="18" charset="0"/>
                <a:cs typeface="Times New Roman" panose="02020603050405020304" pitchFamily="18" charset="0"/>
              </a:rPr>
              <a:t>:</a:t>
            </a:r>
          </a:p>
          <a:p>
            <a:pPr algn="just"/>
            <a:r>
              <a:rPr lang="en-IN" sz="1200" dirty="0">
                <a:latin typeface="Times New Roman" panose="02020603050405020304" pitchFamily="18" charset="0"/>
                <a:cs typeface="Times New Roman" panose="02020603050405020304" pitchFamily="18" charset="0"/>
              </a:rPr>
              <a:t>Real-Time Communication:</a:t>
            </a:r>
          </a:p>
          <a:p>
            <a:pPr algn="just"/>
            <a:r>
              <a:rPr lang="en-IN" sz="1200" dirty="0">
                <a:latin typeface="Times New Roman" panose="02020603050405020304" pitchFamily="18" charset="0"/>
                <a:cs typeface="Times New Roman" panose="02020603050405020304" pitchFamily="18" charset="0"/>
              </a:rPr>
              <a:t>The collected synchro phasor data is transmitted to centralized systems for real-time analysis and decision-making. This data flow is crucial for monitoring the health of the power system, detecting disturbances, and implementing corrective measures promptly.</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5. Colored Noise Challenges</a:t>
            </a:r>
          </a:p>
          <a:p>
            <a:endParaRPr lang="en-IN" sz="1400" b="1"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Anti-Aliasing Filters and Data Distortion:</a:t>
            </a:r>
          </a:p>
          <a:p>
            <a:pPr algn="just"/>
            <a:r>
              <a:rPr lang="en-IN" sz="1200" dirty="0">
                <a:latin typeface="Times New Roman" panose="02020603050405020304" pitchFamily="18" charset="0"/>
                <a:cs typeface="Times New Roman" panose="02020603050405020304" pitchFamily="18" charset="0"/>
              </a:rPr>
              <a:t>Despite the advancements afforded by PMUs, the application of anti-aliasing filters introduces colored noise, complicating the accurate interpretation of synchro phasor data. This section highlights the challenges posed by colored noise and sets the stage for the proposed ensemble stacking approach to minimize its impact.</a:t>
            </a:r>
          </a:p>
          <a:p>
            <a:endParaRPr lang="en-IN" sz="12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6. Proposed Methodology</a:t>
            </a:r>
          </a:p>
          <a:p>
            <a:endParaRPr lang="en-IN" sz="1400" b="1"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Integrating ICA, SPCA, NMF, and XgBoost:</a:t>
            </a:r>
          </a:p>
          <a:p>
            <a:pPr algn="just"/>
            <a:r>
              <a:rPr lang="en-IN" sz="1200" dirty="0">
                <a:latin typeface="Times New Roman" panose="02020603050405020304" pitchFamily="18" charset="0"/>
                <a:cs typeface="Times New Roman" panose="02020603050405020304" pitchFamily="18" charset="0"/>
              </a:rPr>
              <a:t>This section introduces the novel approach to colored noise minimization, incorporating Independent Component Analysis (ICA), Sparse Principal Component Analysis (SPCA), and Non-negative Matrix Factorization (NMF) within an ensemble stacking framework. The utilization of the XgBoost algorithm further enhances the effectiveness of the proposed methodology.</a:t>
            </a:r>
          </a:p>
          <a:p>
            <a:pPr algn="just"/>
            <a:endParaRPr lang="en-IN" sz="1200"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6.1 Independent Component Analysis:</a:t>
            </a:r>
          </a:p>
          <a:p>
            <a:pPr algn="just"/>
            <a:r>
              <a:rPr lang="en-IN" sz="1200" dirty="0">
                <a:latin typeface="Times New Roman" panose="02020603050405020304" pitchFamily="18" charset="0"/>
                <a:cs typeface="Times New Roman" panose="02020603050405020304" pitchFamily="18" charset="0"/>
              </a:rPr>
              <a:t>Independent Component Analysis (ICA) is a computational technique used to separate a multivariate signal into additive, statistically independent components. The underlying assumption of ICA is that the observed signals are linear combinations of independent source signals. The goal of ICA is to identify these independent components and their mixing coefficients. The algorithm works iteratively to achieve this separation, often leveraging statistical properties of the data.</a:t>
            </a:r>
          </a:p>
          <a:p>
            <a:pPr algn="just"/>
            <a:endParaRPr lang="en-IN" sz="1200" dirty="0">
              <a:latin typeface="Times New Roman" panose="02020603050405020304" pitchFamily="18" charset="0"/>
              <a:cs typeface="Times New Roman" panose="02020603050405020304" pitchFamily="18" charset="0"/>
            </a:endParaRPr>
          </a:p>
          <a:p>
            <a:pPr algn="l"/>
            <a:r>
              <a:rPr lang="en-IN" sz="1200" b="1" dirty="0">
                <a:latin typeface="Times New Roman" panose="02020603050405020304" pitchFamily="18" charset="0"/>
                <a:cs typeface="Times New Roman" panose="02020603050405020304" pitchFamily="18" charset="0"/>
              </a:rPr>
              <a:t>6.1.1</a:t>
            </a:r>
            <a:r>
              <a:rPr lang="en-IN" sz="1200" dirty="0">
                <a:latin typeface="Times New Roman" panose="02020603050405020304" pitchFamily="18" charset="0"/>
                <a:cs typeface="Times New Roman" panose="02020603050405020304" pitchFamily="18" charset="0"/>
              </a:rPr>
              <a:t> </a:t>
            </a:r>
            <a:r>
              <a:rPr lang="en-IN" sz="1200" b="1" i="0" dirty="0">
                <a:effectLst/>
                <a:latin typeface="Times New Roman" panose="02020603050405020304" pitchFamily="18" charset="0"/>
                <a:cs typeface="Times New Roman" panose="02020603050405020304" pitchFamily="18" charset="0"/>
              </a:rPr>
              <a:t>Data Preprocessing:</a:t>
            </a:r>
          </a:p>
          <a:p>
            <a:pPr algn="just"/>
            <a:r>
              <a:rPr lang="en-IN" sz="1200" i="0" dirty="0">
                <a:solidFill>
                  <a:schemeClr val="tx1"/>
                </a:solidFill>
                <a:effectLst/>
                <a:latin typeface="Times New Roman" panose="02020603050405020304" pitchFamily="18" charset="0"/>
                <a:cs typeface="Times New Roman" panose="02020603050405020304" pitchFamily="18" charset="0"/>
              </a:rPr>
              <a:t>Input Data: </a:t>
            </a:r>
            <a:r>
              <a:rPr lang="en-IN" sz="1200" b="0" i="0" dirty="0">
                <a:solidFill>
                  <a:schemeClr val="tx1"/>
                </a:solidFill>
                <a:effectLst/>
                <a:latin typeface="Times New Roman" panose="02020603050405020304" pitchFamily="18" charset="0"/>
                <a:cs typeface="Times New Roman" panose="02020603050405020304" pitchFamily="18" charset="0"/>
              </a:rPr>
              <a:t>Assume we have a dataset represented by a matrix X, where each column </a:t>
            </a:r>
            <a:r>
              <a:rPr lang="en-IN" sz="1200" i="0" dirty="0">
                <a:solidFill>
                  <a:schemeClr val="tx1"/>
                </a:solidFill>
                <a:effectLst/>
                <a:latin typeface="Times New Roman" panose="02020603050405020304" pitchFamily="18" charset="0"/>
                <a:cs typeface="Times New Roman" panose="02020603050405020304" pitchFamily="18" charset="0"/>
              </a:rPr>
              <a:t>corresponds to a different observed signal (e.g., sensor readings, time series data).</a:t>
            </a:r>
          </a:p>
          <a:p>
            <a:pPr algn="just"/>
            <a:r>
              <a:rPr lang="en-IN" sz="1200" i="0" dirty="0">
                <a:solidFill>
                  <a:schemeClr val="tx1"/>
                </a:solidFill>
                <a:effectLst/>
                <a:latin typeface="Times New Roman" panose="02020603050405020304" pitchFamily="18" charset="0"/>
                <a:cs typeface="Times New Roman" panose="02020603050405020304" pitchFamily="18" charset="0"/>
              </a:rPr>
              <a:t>Mean-Centring: </a:t>
            </a:r>
            <a:r>
              <a:rPr lang="en-IN" sz="1200" b="0" i="0" dirty="0">
                <a:solidFill>
                  <a:schemeClr val="tx1"/>
                </a:solidFill>
                <a:effectLst/>
                <a:latin typeface="Times New Roman" panose="02020603050405020304" pitchFamily="18" charset="0"/>
                <a:cs typeface="Times New Roman" panose="02020603050405020304" pitchFamily="18" charset="0"/>
              </a:rPr>
              <a:t>The data is typically mean-centred to remove any DC offset.</a:t>
            </a:r>
          </a:p>
          <a:p>
            <a:pPr algn="l"/>
            <a:endParaRPr lang="en-IN" sz="1200" b="1" i="0" dirty="0">
              <a:effectLst/>
              <a:latin typeface="Söhne"/>
            </a:endParaRPr>
          </a:p>
          <a:p>
            <a:pPr algn="l"/>
            <a:r>
              <a:rPr lang="en-IN" sz="1200" b="1" dirty="0">
                <a:solidFill>
                  <a:schemeClr val="tx1"/>
                </a:solidFill>
                <a:latin typeface="Times New Roman" panose="02020603050405020304" pitchFamily="18" charset="0"/>
                <a:cs typeface="Times New Roman" panose="02020603050405020304" pitchFamily="18" charset="0"/>
              </a:rPr>
              <a:t>6.1.2</a:t>
            </a:r>
            <a:r>
              <a:rPr lang="en-IN" sz="1200" b="1" dirty="0">
                <a:solidFill>
                  <a:schemeClr val="tx1"/>
                </a:solidFill>
                <a:latin typeface="Söhne"/>
              </a:rPr>
              <a:t> </a:t>
            </a:r>
            <a:r>
              <a:rPr lang="en-IN" sz="1200" b="1" i="0" dirty="0">
                <a:solidFill>
                  <a:schemeClr val="tx1"/>
                </a:solidFill>
                <a:effectLst/>
                <a:latin typeface="Times New Roman" panose="02020603050405020304" pitchFamily="18" charset="0"/>
                <a:cs typeface="Times New Roman" panose="02020603050405020304" pitchFamily="18" charset="0"/>
              </a:rPr>
              <a:t>Whitening the Data:</a:t>
            </a:r>
          </a:p>
          <a:p>
            <a:pPr algn="just"/>
            <a:r>
              <a:rPr lang="en-IN" sz="1200" i="0" dirty="0">
                <a:solidFill>
                  <a:schemeClr val="tx1"/>
                </a:solidFill>
                <a:effectLst/>
                <a:latin typeface="Times New Roman" panose="02020603050405020304" pitchFamily="18" charset="0"/>
                <a:cs typeface="Times New Roman" panose="02020603050405020304" pitchFamily="18" charset="0"/>
              </a:rPr>
              <a:t>Covariance Matrix Calculation: </a:t>
            </a:r>
            <a:r>
              <a:rPr lang="en-IN" sz="1200" b="0" i="0" dirty="0">
                <a:solidFill>
                  <a:schemeClr val="tx1"/>
                </a:solidFill>
                <a:effectLst/>
                <a:latin typeface="Times New Roman" panose="02020603050405020304" pitchFamily="18" charset="0"/>
                <a:cs typeface="Times New Roman" panose="02020603050405020304" pitchFamily="18" charset="0"/>
              </a:rPr>
              <a:t>Compute the covariance matrix of the mean-cantered data.</a:t>
            </a:r>
          </a:p>
          <a:p>
            <a:pPr algn="just"/>
            <a:r>
              <a:rPr lang="en-IN" sz="1200" i="0" dirty="0">
                <a:solidFill>
                  <a:schemeClr val="tx1"/>
                </a:solidFill>
                <a:effectLst/>
                <a:latin typeface="Times New Roman" panose="02020603050405020304" pitchFamily="18" charset="0"/>
                <a:cs typeface="Times New Roman" panose="02020603050405020304" pitchFamily="18" charset="0"/>
              </a:rPr>
              <a:t>Eigenvalue Decomposition: </a:t>
            </a:r>
            <a:r>
              <a:rPr lang="en-IN" sz="1200" b="0" i="0" dirty="0">
                <a:solidFill>
                  <a:schemeClr val="tx1"/>
                </a:solidFill>
                <a:effectLst/>
                <a:latin typeface="Times New Roman" panose="02020603050405020304" pitchFamily="18" charset="0"/>
                <a:cs typeface="Times New Roman" panose="02020603050405020304" pitchFamily="18" charset="0"/>
              </a:rPr>
              <a:t>Obtain the eigenvalues and eigenvectors of the covariance matrix.</a:t>
            </a:r>
          </a:p>
          <a:p>
            <a:pPr algn="just"/>
            <a:r>
              <a:rPr lang="en-IN" sz="1200" i="0" dirty="0">
                <a:solidFill>
                  <a:schemeClr val="tx1"/>
                </a:solidFill>
                <a:effectLst/>
                <a:latin typeface="Times New Roman" panose="02020603050405020304" pitchFamily="18" charset="0"/>
                <a:cs typeface="Times New Roman" panose="02020603050405020304" pitchFamily="18" charset="0"/>
              </a:rPr>
              <a:t>Whitening Transformation: </a:t>
            </a:r>
            <a:r>
              <a:rPr lang="en-IN" sz="1200" b="0" i="0" dirty="0">
                <a:solidFill>
                  <a:schemeClr val="tx1"/>
                </a:solidFill>
                <a:effectLst/>
                <a:latin typeface="Times New Roman" panose="02020603050405020304" pitchFamily="18" charset="0"/>
                <a:cs typeface="Times New Roman" panose="02020603050405020304" pitchFamily="18" charset="0"/>
              </a:rPr>
              <a:t>Use the eigenvectors to transform the data to a new space where the covariance matrix is diagonal.</a:t>
            </a: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E40CA2-4595-9BEF-19C0-34768FA68A23}"/>
              </a:ext>
            </a:extLst>
          </p:cNvPr>
          <p:cNvSpPr>
            <a:spLocks noGrp="1"/>
          </p:cNvSpPr>
          <p:nvPr>
            <p:ph type="sldNum" sz="quarter" idx="7"/>
          </p:nvPr>
        </p:nvSpPr>
        <p:spPr/>
        <p:txBody>
          <a:bodyPr/>
          <a:lstStyle/>
          <a:p>
            <a:pPr marL="38100">
              <a:lnSpc>
                <a:spcPct val="100000"/>
              </a:lnSpc>
            </a:pPr>
            <a:fld id="{81D60167-4931-47E6-BA6A-407CBD079E47}" type="slidenum">
              <a:rPr lang="en-IN" spc="-25" smtClean="0"/>
              <a:t>5</a:t>
            </a:fld>
            <a:endParaRPr lang="en-IN"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23"/>
          <p:cNvSpPr txBox="1">
            <a:spLocks noGrp="1"/>
          </p:cNvSpPr>
          <p:nvPr>
            <p:ph type="ftr" sz="quarter" idx="5"/>
          </p:nvPr>
        </p:nvSpPr>
        <p:spPr>
          <a:xfrm>
            <a:off x="1263650" y="10375900"/>
            <a:ext cx="5029200" cy="138499"/>
          </a:xfrm>
          <a:prstGeom prst="rect">
            <a:avLst/>
          </a:prstGeom>
        </p:spPr>
        <p:txBody>
          <a:bodyPr vert="horz" wrap="square" lIns="0" tIns="0" rIns="0" bIns="0" rtlCol="0">
            <a:spAutoFit/>
          </a:bodyPr>
          <a:lstStyle/>
          <a:p>
            <a:pPr marL="12700">
              <a:lnSpc>
                <a:spcPct val="100000"/>
              </a:lnSpc>
            </a:pPr>
            <a:r>
              <a:rPr lang="en-US" dirty="0"/>
              <a:t>National Institute of Technology, Rourkela</a:t>
            </a:r>
            <a:endParaRPr spc="-10" dirty="0"/>
          </a:p>
        </p:txBody>
      </p:sp>
      <p:sp>
        <p:nvSpPr>
          <p:cNvPr id="26" name="TextBox 25">
            <a:extLst>
              <a:ext uri="{FF2B5EF4-FFF2-40B4-BE49-F238E27FC236}">
                <a16:creationId xmlns:a16="http://schemas.microsoft.com/office/drawing/2014/main" id="{7EF52A16-A8BD-154A-D9D6-B049B030119C}"/>
              </a:ext>
            </a:extLst>
          </p:cNvPr>
          <p:cNvSpPr txBox="1"/>
          <p:nvPr/>
        </p:nvSpPr>
        <p:spPr>
          <a:xfrm>
            <a:off x="577850" y="450105"/>
            <a:ext cx="6076696" cy="10064294"/>
          </a:xfrm>
          <a:prstGeom prst="rect">
            <a:avLst/>
          </a:prstGeom>
          <a:noFill/>
        </p:spPr>
        <p:txBody>
          <a:bodyPr wrap="square">
            <a:spAutoFit/>
          </a:bodyPr>
          <a:lstStyle/>
          <a:p>
            <a:pPr algn="just"/>
            <a:r>
              <a:rPr lang="en-IN" sz="1200" b="1" dirty="0">
                <a:solidFill>
                  <a:schemeClr val="tx1"/>
                </a:solidFill>
                <a:latin typeface="Times New Roman" panose="02020603050405020304" pitchFamily="18" charset="0"/>
                <a:cs typeface="Times New Roman" panose="02020603050405020304" pitchFamily="18" charset="0"/>
              </a:rPr>
              <a:t>6.1.3 Decorrelation (Rotation):</a:t>
            </a:r>
          </a:p>
          <a:p>
            <a:pPr algn="just"/>
            <a:r>
              <a:rPr lang="en-IN" sz="1200" dirty="0">
                <a:solidFill>
                  <a:schemeClr val="tx1"/>
                </a:solidFill>
                <a:latin typeface="Times New Roman" panose="02020603050405020304" pitchFamily="18" charset="0"/>
                <a:cs typeface="Times New Roman" panose="02020603050405020304" pitchFamily="18" charset="0"/>
              </a:rPr>
              <a:t>Orthogonal Transformation: Perform an orthogonal transformation on the whitened data to maximize statistical independence.</a:t>
            </a:r>
          </a:p>
          <a:p>
            <a:pPr algn="just"/>
            <a:r>
              <a:rPr lang="en-IN" sz="1200" dirty="0">
                <a:solidFill>
                  <a:schemeClr val="tx1"/>
                </a:solidFill>
                <a:latin typeface="Times New Roman" panose="02020603050405020304" pitchFamily="18" charset="0"/>
                <a:cs typeface="Times New Roman" panose="02020603050405020304" pitchFamily="18" charset="0"/>
              </a:rPr>
              <a:t>Fixed-Point Iteration: Iterate the fixed-point algorithm to find the rotation matrix that maximizes the non- Gaussianity of the components.</a:t>
            </a:r>
          </a:p>
          <a:p>
            <a:pPr algn="just"/>
            <a:r>
              <a:rPr lang="en-IN" sz="1200" dirty="0">
                <a:solidFill>
                  <a:schemeClr val="tx1"/>
                </a:solidFill>
                <a:latin typeface="Times New Roman" panose="02020603050405020304" pitchFamily="18" charset="0"/>
                <a:cs typeface="Times New Roman" panose="02020603050405020304" pitchFamily="18" charset="0"/>
              </a:rPr>
              <a:t>Negentropy Maximization: ICA often involves maximizing the negentropy (a measure of non-Gaussianity) of the estimated sources.</a:t>
            </a:r>
          </a:p>
          <a:p>
            <a:pPr algn="just"/>
            <a:endParaRPr lang="en-IN" sz="1200" dirty="0">
              <a:solidFill>
                <a:schemeClr val="tx1"/>
              </a:solidFill>
              <a:latin typeface="Times New Roman" panose="02020603050405020304" pitchFamily="18" charset="0"/>
              <a:cs typeface="Times New Roman" panose="02020603050405020304" pitchFamily="18" charset="0"/>
            </a:endParaRPr>
          </a:p>
          <a:p>
            <a:pPr algn="just"/>
            <a:r>
              <a:rPr lang="en-IN" sz="1200" b="1" dirty="0">
                <a:solidFill>
                  <a:schemeClr val="tx1"/>
                </a:solidFill>
                <a:latin typeface="Times New Roman" panose="02020603050405020304" pitchFamily="18" charset="0"/>
                <a:cs typeface="Times New Roman" panose="02020603050405020304" pitchFamily="18" charset="0"/>
              </a:rPr>
              <a:t>6.1.4 Component Extraction:</a:t>
            </a:r>
          </a:p>
          <a:p>
            <a:pPr algn="just"/>
            <a:r>
              <a:rPr lang="en-IN" sz="1200" dirty="0">
                <a:solidFill>
                  <a:schemeClr val="tx1"/>
                </a:solidFill>
                <a:latin typeface="Times New Roman" panose="02020603050405020304" pitchFamily="18" charset="0"/>
                <a:cs typeface="Times New Roman" panose="02020603050405020304" pitchFamily="18" charset="0"/>
              </a:rPr>
              <a:t>Final Independent Components: The independent components are obtained by applying the determined rotation matrix to the whitened data.</a:t>
            </a:r>
          </a:p>
          <a:p>
            <a:pPr algn="just"/>
            <a:endParaRPr lang="en-IN" sz="1200" dirty="0">
              <a:solidFill>
                <a:schemeClr val="tx1"/>
              </a:solidFill>
              <a:latin typeface="Times New Roman" panose="02020603050405020304" pitchFamily="18" charset="0"/>
              <a:cs typeface="Times New Roman" panose="02020603050405020304" pitchFamily="18" charset="0"/>
            </a:endParaRPr>
          </a:p>
          <a:p>
            <a:pPr algn="just"/>
            <a:r>
              <a:rPr lang="en-IN" sz="1200" b="1" dirty="0">
                <a:solidFill>
                  <a:schemeClr val="tx1"/>
                </a:solidFill>
                <a:latin typeface="Times New Roman" panose="02020603050405020304" pitchFamily="18" charset="0"/>
                <a:cs typeface="Times New Roman" panose="02020603050405020304" pitchFamily="18" charset="0"/>
              </a:rPr>
              <a:t>6.1.5 Postprocessing (Optional):</a:t>
            </a:r>
          </a:p>
          <a:p>
            <a:pPr algn="just"/>
            <a:r>
              <a:rPr lang="en-IN" sz="1200" dirty="0">
                <a:solidFill>
                  <a:schemeClr val="tx1"/>
                </a:solidFill>
                <a:latin typeface="Times New Roman" panose="02020603050405020304" pitchFamily="18" charset="0"/>
                <a:cs typeface="Times New Roman" panose="02020603050405020304" pitchFamily="18" charset="0"/>
              </a:rPr>
              <a:t>Scaling: The scaling of the independent components is often arbitrary. Postprocess the components to achieve desired scaling or unit variance.</a:t>
            </a:r>
          </a:p>
          <a:p>
            <a:pPr algn="just"/>
            <a:endParaRPr lang="en-IN" sz="1200" dirty="0">
              <a:solidFill>
                <a:schemeClr val="tx1"/>
              </a:solidFill>
              <a:latin typeface="Times New Roman" panose="02020603050405020304" pitchFamily="18" charset="0"/>
              <a:cs typeface="Times New Roman" panose="02020603050405020304" pitchFamily="18" charset="0"/>
            </a:endParaRPr>
          </a:p>
          <a:p>
            <a:pPr algn="just"/>
            <a:r>
              <a:rPr lang="en-IN" sz="1200" b="1" dirty="0">
                <a:solidFill>
                  <a:schemeClr val="tx1"/>
                </a:solidFill>
                <a:latin typeface="Times New Roman" panose="02020603050405020304" pitchFamily="18" charset="0"/>
                <a:cs typeface="Times New Roman" panose="02020603050405020304" pitchFamily="18" charset="0"/>
              </a:rPr>
              <a:t>6.1.6 Iterative Refinement (Optional):</a:t>
            </a:r>
          </a:p>
          <a:p>
            <a:pPr algn="just"/>
            <a:r>
              <a:rPr lang="en-IN" sz="1200" dirty="0">
                <a:solidFill>
                  <a:schemeClr val="tx1"/>
                </a:solidFill>
                <a:latin typeface="Times New Roman" panose="02020603050405020304" pitchFamily="18" charset="0"/>
                <a:cs typeface="Times New Roman" panose="02020603050405020304" pitchFamily="18" charset="0"/>
              </a:rPr>
              <a:t>Repeat Steps 2-5: In some cases, particularly when dealing with non-linear mixtures or complex source distributions, the whitening and decorrelation steps may need to be repeated to refine the separation.</a:t>
            </a:r>
          </a:p>
          <a:p>
            <a:pPr algn="just"/>
            <a:endParaRPr lang="en-IN" sz="1200" dirty="0">
              <a:solidFill>
                <a:schemeClr val="tx1"/>
              </a:solidFill>
              <a:latin typeface="Times New Roman" panose="02020603050405020304" pitchFamily="18" charset="0"/>
              <a:cs typeface="Times New Roman" panose="02020603050405020304" pitchFamily="18" charset="0"/>
            </a:endParaRPr>
          </a:p>
          <a:p>
            <a:pPr algn="just"/>
            <a:r>
              <a:rPr lang="en-IN" sz="1200" b="1" i="0" dirty="0">
                <a:solidFill>
                  <a:schemeClr val="tx1"/>
                </a:solidFill>
                <a:effectLst/>
                <a:latin typeface="Times New Roman" panose="02020603050405020304" pitchFamily="18" charset="0"/>
                <a:cs typeface="Times New Roman" panose="02020603050405020304" pitchFamily="18" charset="0"/>
              </a:rPr>
              <a:t>6.1.7 Output:</a:t>
            </a:r>
          </a:p>
          <a:p>
            <a:pPr algn="just"/>
            <a:r>
              <a:rPr lang="en-IN" sz="1200" b="1" i="0" dirty="0">
                <a:solidFill>
                  <a:schemeClr val="tx1"/>
                </a:solidFill>
                <a:effectLst/>
                <a:latin typeface="Times New Roman" panose="02020603050405020304" pitchFamily="18" charset="0"/>
                <a:cs typeface="Times New Roman" panose="02020603050405020304" pitchFamily="18" charset="0"/>
              </a:rPr>
              <a:t>Independent Components:</a:t>
            </a:r>
            <a:r>
              <a:rPr lang="en-IN" sz="1200" b="0" i="0" dirty="0">
                <a:solidFill>
                  <a:schemeClr val="tx1"/>
                </a:solidFill>
                <a:effectLst/>
                <a:latin typeface="Times New Roman" panose="02020603050405020304" pitchFamily="18" charset="0"/>
                <a:cs typeface="Times New Roman" panose="02020603050405020304" pitchFamily="18" charset="0"/>
              </a:rPr>
              <a:t> The final output of the ICA algorithm is a set of statistically independent components that, when combined linearly, reconstruct the observed signals.</a:t>
            </a:r>
          </a:p>
          <a:p>
            <a:pPr algn="just"/>
            <a:endParaRPr lang="en-IN" sz="1200" b="0" i="0" dirty="0">
              <a:solidFill>
                <a:schemeClr val="tx1"/>
              </a:solidFill>
              <a:effectLst/>
              <a:latin typeface="Times New Roman" panose="02020603050405020304" pitchFamily="18" charset="0"/>
              <a:cs typeface="Times New Roman" panose="02020603050405020304" pitchFamily="18" charset="0"/>
            </a:endParaRPr>
          </a:p>
          <a:p>
            <a:pPr algn="just"/>
            <a:r>
              <a:rPr lang="en-IN" sz="1200" b="0" i="0" dirty="0">
                <a:solidFill>
                  <a:schemeClr val="tx1"/>
                </a:solidFill>
                <a:effectLst/>
                <a:latin typeface="Times New Roman" panose="02020603050405020304" pitchFamily="18" charset="0"/>
                <a:cs typeface="Times New Roman" panose="02020603050405020304" pitchFamily="18" charset="0"/>
              </a:rPr>
              <a:t>Independent Component Analysis works by transforming the observed signals into a space where the components are statistically independent and then extracting these independent components through a rotation process. The success of the algorithm relies on meeting the assumptions of non-Gaussianity and statistical independence of the sources.</a:t>
            </a:r>
          </a:p>
          <a:p>
            <a:pPr algn="just"/>
            <a:endParaRPr lang="en-IN" sz="1200" dirty="0">
              <a:solidFill>
                <a:schemeClr val="tx1"/>
              </a:solidFill>
              <a:latin typeface="Times New Roman" panose="02020603050405020304" pitchFamily="18" charset="0"/>
              <a:cs typeface="Times New Roman" panose="02020603050405020304" pitchFamily="18" charset="0"/>
            </a:endParaRPr>
          </a:p>
          <a:p>
            <a:r>
              <a:rPr lang="en-IN" sz="1200" b="1" dirty="0">
                <a:solidFill>
                  <a:schemeClr val="tx1"/>
                </a:solidFill>
                <a:latin typeface="Times New Roman" panose="02020603050405020304" pitchFamily="18" charset="0"/>
                <a:cs typeface="Times New Roman" panose="02020603050405020304" pitchFamily="18" charset="0"/>
              </a:rPr>
              <a:t>6.2 Sparse Principal Component Analysis (Sparse PCA):</a:t>
            </a:r>
          </a:p>
          <a:p>
            <a:r>
              <a:rPr lang="en-IN" sz="1200" dirty="0">
                <a:solidFill>
                  <a:schemeClr val="tx1"/>
                </a:solidFill>
                <a:latin typeface="Times New Roman" panose="02020603050405020304" pitchFamily="18" charset="0"/>
                <a:cs typeface="Times New Roman" panose="02020603050405020304" pitchFamily="18" charset="0"/>
              </a:rPr>
              <a:t>Sparse Principal Component Analysis (Sparse PCA) is an advanced data analysis technique that extends the classical Principal Component Analysis (PCA) by incorporating sparsity constraints into the decomposition process. This methodology is particularly beneficial when dealing with high-dimensional data and aiming for a more interpretable representation of underlying components.</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b="1" dirty="0">
                <a:solidFill>
                  <a:schemeClr val="tx1"/>
                </a:solidFill>
                <a:latin typeface="Times New Roman" panose="02020603050405020304" pitchFamily="18" charset="0"/>
                <a:cs typeface="Times New Roman" panose="02020603050405020304" pitchFamily="18" charset="0"/>
              </a:rPr>
              <a:t>6.2.1 Signal Generation and Colored Noise</a:t>
            </a:r>
          </a:p>
          <a:p>
            <a:r>
              <a:rPr lang="en-IN" sz="1200" dirty="0">
                <a:solidFill>
                  <a:schemeClr val="tx1"/>
                </a:solidFill>
                <a:latin typeface="Times New Roman" panose="02020603050405020304" pitchFamily="18" charset="0"/>
                <a:cs typeface="Times New Roman" panose="02020603050405020304" pitchFamily="18" charset="0"/>
              </a:rPr>
              <a:t>The provided code begins by loading a true signal (x_sig) and introducing colored noise using a Butterworth filter. The incorporation of colored noise simulates real-world scenarios where signals are often contaminated by various forms of interference, making denoising techniques crucial for accurate analysis.</a:t>
            </a:r>
          </a:p>
          <a:p>
            <a:endParaRPr lang="en-IN" sz="1200" dirty="0">
              <a:solidFill>
                <a:schemeClr val="tx1"/>
              </a:solidFill>
              <a:latin typeface="Times New Roman" panose="02020603050405020304" pitchFamily="18" charset="0"/>
              <a:cs typeface="Times New Roman" panose="02020603050405020304" pitchFamily="18" charset="0"/>
            </a:endParaRPr>
          </a:p>
          <a:p>
            <a:r>
              <a:rPr lang="en-IN" sz="1200" b="1" dirty="0">
                <a:solidFill>
                  <a:schemeClr val="tx1"/>
                </a:solidFill>
                <a:latin typeface="Times New Roman" panose="02020603050405020304" pitchFamily="18" charset="0"/>
                <a:cs typeface="Times New Roman" panose="02020603050405020304" pitchFamily="18" charset="0"/>
              </a:rPr>
              <a:t>6.2.2 Applying Sparse PCA for Noise Reduction</a:t>
            </a:r>
          </a:p>
          <a:p>
            <a:r>
              <a:rPr lang="en-IN" sz="1200" dirty="0">
                <a:solidFill>
                  <a:schemeClr val="tx1"/>
                </a:solidFill>
                <a:latin typeface="Times New Roman" panose="02020603050405020304" pitchFamily="18" charset="0"/>
                <a:cs typeface="Times New Roman" panose="02020603050405020304" pitchFamily="18" charset="0"/>
              </a:rPr>
              <a:t>The core of the code involves applying Sparse PCA to the signal corrupted with colored noise. The key parameter, alpha, controls the sparsity of the resulting components. A higher alpha promotes sparsity, emphasizing the extraction of essential features while mitigating the impact of noise.</a:t>
            </a:r>
          </a:p>
          <a:p>
            <a:r>
              <a:rPr lang="en-IN" sz="1200" b="1" dirty="0">
                <a:solidFill>
                  <a:schemeClr val="tx1"/>
                </a:solidFill>
                <a:latin typeface="Times New Roman" panose="02020603050405020304" pitchFamily="18" charset="0"/>
                <a:cs typeface="Times New Roman" panose="02020603050405020304" pitchFamily="18" charset="0"/>
              </a:rPr>
              <a:t>6.2.3 Visualization of Results</a:t>
            </a:r>
          </a:p>
          <a:p>
            <a:r>
              <a:rPr lang="en-IN" sz="1200" dirty="0">
                <a:solidFill>
                  <a:schemeClr val="tx1"/>
                </a:solidFill>
                <a:latin typeface="Times New Roman" panose="02020603050405020304" pitchFamily="18" charset="0"/>
                <a:cs typeface="Times New Roman" panose="02020603050405020304" pitchFamily="18" charset="0"/>
              </a:rPr>
              <a:t>The denoising process is visually represented through a series of plots. These plots compare the true signal, the signal with colored noise, and the reconstructed clear signal obtained through Sparse PCA. This visual exploration provides an intuitive understanding of how Sparse PCA effectively isolates meaningful components from noisy observations.</a:t>
            </a:r>
          </a:p>
        </p:txBody>
      </p:sp>
      <p:sp>
        <p:nvSpPr>
          <p:cNvPr id="2" name="Slide Number Placeholder 1">
            <a:extLst>
              <a:ext uri="{FF2B5EF4-FFF2-40B4-BE49-F238E27FC236}">
                <a16:creationId xmlns:a16="http://schemas.microsoft.com/office/drawing/2014/main" id="{E9D055D3-DD53-A75C-CE53-80661DB9FD39}"/>
              </a:ext>
            </a:extLst>
          </p:cNvPr>
          <p:cNvSpPr>
            <a:spLocks noGrp="1"/>
          </p:cNvSpPr>
          <p:nvPr>
            <p:ph type="sldNum" sz="quarter" idx="7"/>
          </p:nvPr>
        </p:nvSpPr>
        <p:spPr/>
        <p:txBody>
          <a:bodyPr/>
          <a:lstStyle/>
          <a:p>
            <a:pPr marL="38100">
              <a:lnSpc>
                <a:spcPct val="100000"/>
              </a:lnSpc>
            </a:pPr>
            <a:fld id="{81D60167-4931-47E6-BA6A-407CBD079E47}" type="slidenum">
              <a:rPr lang="en-IN" spc="-25" smtClean="0"/>
              <a:t>6</a:t>
            </a:fld>
            <a:endParaRPr lang="en-IN" spc="-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object 4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National</a:t>
            </a:r>
            <a:r>
              <a:rPr spc="-20" dirty="0"/>
              <a:t> </a:t>
            </a:r>
            <a:r>
              <a:rPr dirty="0"/>
              <a:t>Institute</a:t>
            </a:r>
            <a:r>
              <a:rPr spc="-30" dirty="0"/>
              <a:t> </a:t>
            </a:r>
            <a:r>
              <a:rPr dirty="0"/>
              <a:t>of</a:t>
            </a:r>
            <a:r>
              <a:rPr spc="-20" dirty="0"/>
              <a:t> </a:t>
            </a:r>
            <a:r>
              <a:rPr dirty="0"/>
              <a:t>Technology,</a:t>
            </a:r>
            <a:r>
              <a:rPr spc="-25" dirty="0"/>
              <a:t> </a:t>
            </a:r>
            <a:r>
              <a:rPr spc="-10" dirty="0"/>
              <a:t>Rourkela</a:t>
            </a:r>
          </a:p>
        </p:txBody>
      </p:sp>
      <p:sp>
        <p:nvSpPr>
          <p:cNvPr id="48" name="TextBox 47">
            <a:extLst>
              <a:ext uri="{FF2B5EF4-FFF2-40B4-BE49-F238E27FC236}">
                <a16:creationId xmlns:a16="http://schemas.microsoft.com/office/drawing/2014/main" id="{32D1165B-8049-8A27-AF68-690D79955653}"/>
              </a:ext>
            </a:extLst>
          </p:cNvPr>
          <p:cNvSpPr txBox="1"/>
          <p:nvPr/>
        </p:nvSpPr>
        <p:spPr>
          <a:xfrm>
            <a:off x="902004" y="546100"/>
            <a:ext cx="6014542" cy="9171742"/>
          </a:xfrm>
          <a:prstGeom prst="rect">
            <a:avLst/>
          </a:prstGeom>
          <a:noFill/>
        </p:spPr>
        <p:txBody>
          <a:bodyPr wrap="square">
            <a:spAutoFit/>
          </a:bodyPr>
          <a:lstStyle/>
          <a:p>
            <a:pPr algn="just"/>
            <a:r>
              <a:rPr lang="en-IN" sz="1200" b="1" dirty="0">
                <a:latin typeface="Times New Roman" panose="02020603050405020304" pitchFamily="18" charset="0"/>
                <a:cs typeface="Times New Roman" panose="02020603050405020304" pitchFamily="18" charset="0"/>
              </a:rPr>
              <a:t>6.2.5 Quantifying Performance: Reconstruction Error</a:t>
            </a:r>
          </a:p>
          <a:p>
            <a:pPr algn="just"/>
            <a:r>
              <a:rPr lang="en-IN" sz="1200" dirty="0">
                <a:latin typeface="Times New Roman" panose="02020603050405020304" pitchFamily="18" charset="0"/>
                <a:cs typeface="Times New Roman" panose="02020603050405020304" pitchFamily="18" charset="0"/>
              </a:rPr>
              <a:t>To quantitatively assess the performance of Sparse PCA, a reconstruction error is calculated. The reconstruction error is computed as the normalized Euclidean distance between the true signal and the denoised signal. This metric serves as a numerical indicator of the algorithm's ability to capture essential signal features while suppressing noise.</a:t>
            </a:r>
          </a:p>
          <a:p>
            <a:pPr algn="just"/>
            <a:endParaRPr lang="en-IN" sz="1200" b="1"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6.2.6 Implications</a:t>
            </a:r>
          </a:p>
          <a:p>
            <a:pPr algn="just"/>
            <a:r>
              <a:rPr lang="en-IN" sz="1200" dirty="0">
                <a:latin typeface="Times New Roman" panose="02020603050405020304" pitchFamily="18" charset="0"/>
                <a:cs typeface="Times New Roman" panose="02020603050405020304" pitchFamily="18" charset="0"/>
              </a:rPr>
              <a:t>Sparse PCA emerges as a valuable tool for noise reduction in signal processing applications. Its application to the provided scenario demonstrates its effectiveness in enhancing signal quality and extracting meaningful information from noisy observations. The versatility of Sparse PCA makes it applicable across various domains, offering a powerful solution for data analysis challenges in fields such as image processing, finance, and biomedical signal analysis.</a:t>
            </a:r>
          </a:p>
          <a:p>
            <a:pPr algn="just"/>
            <a:endParaRPr lang="en-IN" sz="1400" b="1"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6.3 Non-Negative Matrix Factorization (NMF)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Non-negative matrix factorization (NMF) is a technique commonly used for dimensionality reduction and feature extraction. In the context of signal processing, it can be applied to separate a signal into additive components.</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6.3.1 Signal Representation:</a:t>
            </a:r>
          </a:p>
          <a:p>
            <a:pPr algn="just"/>
            <a:r>
              <a:rPr lang="en-US" sz="1200" dirty="0">
                <a:latin typeface="Times New Roman" panose="02020603050405020304" pitchFamily="18" charset="0"/>
                <a:cs typeface="Times New Roman" panose="02020603050405020304" pitchFamily="18" charset="0"/>
              </a:rPr>
              <a:t>Input Matrix with Colored Noise: Assume a non-negative data matrix V representing observed signals corrupted by colored noise. Each row corresponds to different observations, while each column represents features or variables with non-negative values.</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6.3.2 NMF Decomposition for Noise Reduction:</a:t>
            </a:r>
          </a:p>
          <a:p>
            <a:pPr algn="just"/>
            <a:r>
              <a:rPr lang="en-US" sz="1200" dirty="0">
                <a:latin typeface="Times New Roman" panose="02020603050405020304" pitchFamily="18" charset="0"/>
                <a:cs typeface="Times New Roman" panose="02020603050405020304" pitchFamily="18" charset="0"/>
              </a:rPr>
              <a:t>Factorization Process: NMF decomposes the input matrix X into two lower-dimensional non-negative matrices, W (basis matrix) and H (coefficient matrix).</a:t>
            </a:r>
          </a:p>
          <a:p>
            <a:pPr algn="just"/>
            <a:r>
              <a:rPr lang="en-US" sz="1200" dirty="0">
                <a:latin typeface="Times New Roman" panose="02020603050405020304" pitchFamily="18" charset="0"/>
                <a:cs typeface="Times New Roman" panose="02020603050405020304" pitchFamily="18" charset="0"/>
              </a:rPr>
              <a:t>		X ≈ W• H</a:t>
            </a:r>
          </a:p>
          <a:p>
            <a:pPr algn="just"/>
            <a:r>
              <a:rPr lang="en-US" sz="1200" dirty="0">
                <a:latin typeface="Times New Roman" panose="02020603050405020304" pitchFamily="18" charset="0"/>
                <a:cs typeface="Times New Roman" panose="02020603050405020304" pitchFamily="18" charset="0"/>
              </a:rPr>
              <a:t>Non-Negativity Constraints: The non-negativity constraints in both W and H ensure that the resulting factors represent only positive contributions, facilitating the extraction of meaningful components while mitigating the impact of colored noise.</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6.3.3 Objective Function for Colored Noise Minimization:</a:t>
            </a:r>
          </a:p>
          <a:p>
            <a:pPr algn="just"/>
            <a:r>
              <a:rPr lang="en-US" sz="1200" dirty="0">
                <a:latin typeface="Times New Roman" panose="02020603050405020304" pitchFamily="18" charset="0"/>
                <a:cs typeface="Times New Roman" panose="02020603050405020304" pitchFamily="18" charset="0"/>
              </a:rPr>
              <a:t>Reconstruction Error Minimization: NMF aims to minimize the reconstruction error. This process is really good at reducing the impact of colored noise in the data. It helps make a more precise estimate of the actual signal that's hidden beneath the noise. So, by doing this, we get a clearer picture of the true information we're interested in. We need to choose rank of the matrix effectively. Rank in Non-negative Matrix Factorization (NMF) determines the number of components used to approximate data. Higher ranks allow capturing more complex patterns but may risk overfitting. Lower ranks simplify data representation, potentially losing details. Choosing an optimal rank balances model complexity with the ability to represent underlying structures effectively.</a:t>
            </a:r>
          </a:p>
          <a:p>
            <a:pPr algn="just"/>
            <a:r>
              <a:rPr lang="en-US" sz="1200" dirty="0">
                <a:latin typeface="Times New Roman" panose="02020603050405020304" pitchFamily="18" charset="0"/>
                <a:cs typeface="Times New Roman" panose="02020603050405020304" pitchFamily="18" charset="0"/>
              </a:rPr>
              <a:t> </a:t>
            </a:r>
          </a:p>
          <a:p>
            <a:pPr algn="just"/>
            <a:r>
              <a:rPr lang="en-US" sz="1200" b="1" dirty="0">
                <a:latin typeface="Times New Roman" panose="02020603050405020304" pitchFamily="18" charset="0"/>
                <a:cs typeface="Times New Roman" panose="02020603050405020304" pitchFamily="18" charset="0"/>
              </a:rPr>
              <a:t>6.3.4 Interpretability and Noise Isolation:</a:t>
            </a:r>
          </a:p>
          <a:p>
            <a:pPr algn="just"/>
            <a:r>
              <a:rPr lang="en-US" sz="1200" dirty="0">
                <a:latin typeface="Times New Roman" panose="02020603050405020304" pitchFamily="18" charset="0"/>
                <a:cs typeface="Times New Roman" panose="02020603050405020304" pitchFamily="18" charset="0"/>
              </a:rPr>
              <a:t>Parts-Based Representation: NMF provides a parts-based representation of the signal, enhancing interpretability by isolating essential components while suppressing the effects of colored noise.</a:t>
            </a:r>
          </a:p>
          <a:p>
            <a:pPr algn="just"/>
            <a:r>
              <a:rPr lang="en-US" sz="1200" dirty="0">
                <a:latin typeface="Times New Roman" panose="02020603050405020304" pitchFamily="18" charset="0"/>
                <a:cs typeface="Times New Roman" panose="02020603050405020304" pitchFamily="18" charset="0"/>
              </a:rPr>
              <a:t>Colored Noise Reduction: The decomposition process inherently filters out undesirable noise components, allowing for a clearer identification and understanding of the intrinsic features in the data.</a:t>
            </a:r>
          </a:p>
        </p:txBody>
      </p:sp>
      <p:sp>
        <p:nvSpPr>
          <p:cNvPr id="2" name="Slide Number Placeholder 1">
            <a:extLst>
              <a:ext uri="{FF2B5EF4-FFF2-40B4-BE49-F238E27FC236}">
                <a16:creationId xmlns:a16="http://schemas.microsoft.com/office/drawing/2014/main" id="{0E99A703-1974-D427-1192-12D6946AA71A}"/>
              </a:ext>
            </a:extLst>
          </p:cNvPr>
          <p:cNvSpPr>
            <a:spLocks noGrp="1"/>
          </p:cNvSpPr>
          <p:nvPr>
            <p:ph type="sldNum" sz="quarter" idx="7"/>
          </p:nvPr>
        </p:nvSpPr>
        <p:spPr/>
        <p:txBody>
          <a:bodyPr/>
          <a:lstStyle/>
          <a:p>
            <a:pPr marL="38100">
              <a:lnSpc>
                <a:spcPct val="100000"/>
              </a:lnSpc>
            </a:pPr>
            <a:fld id="{81D60167-4931-47E6-BA6A-407CBD079E47}" type="slidenum">
              <a:rPr lang="en-IN" spc="-25" smtClean="0"/>
              <a:t>7</a:t>
            </a:fld>
            <a:endParaRPr lang="en-IN"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oftware process&#10;&#10;Description automatically generated">
            <a:extLst>
              <a:ext uri="{FF2B5EF4-FFF2-40B4-BE49-F238E27FC236}">
                <a16:creationId xmlns:a16="http://schemas.microsoft.com/office/drawing/2014/main" id="{432BD8EE-AD74-DC50-61CC-B74E4B08C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249" y="7937500"/>
            <a:ext cx="4291795" cy="1447800"/>
          </a:xfrm>
          <a:prstGeom prst="rect">
            <a:avLst/>
          </a:prstGeom>
        </p:spPr>
      </p:pic>
      <p:sp>
        <p:nvSpPr>
          <p:cNvPr id="4" name="TextBox 3">
            <a:extLst>
              <a:ext uri="{FF2B5EF4-FFF2-40B4-BE49-F238E27FC236}">
                <a16:creationId xmlns:a16="http://schemas.microsoft.com/office/drawing/2014/main" id="{A7D230CF-396B-27A9-6899-D77260059D61}"/>
              </a:ext>
            </a:extLst>
          </p:cNvPr>
          <p:cNvSpPr txBox="1"/>
          <p:nvPr/>
        </p:nvSpPr>
        <p:spPr>
          <a:xfrm>
            <a:off x="712656" y="393700"/>
            <a:ext cx="5943600" cy="7879080"/>
          </a:xfrm>
          <a:prstGeom prst="rect">
            <a:avLst/>
          </a:prstGeom>
          <a:noFill/>
        </p:spPr>
        <p:txBody>
          <a:bodyPr wrap="square">
            <a:spAutoFit/>
          </a:bodyPr>
          <a:lstStyle/>
          <a:p>
            <a:pPr algn="just"/>
            <a:r>
              <a:rPr lang="en-US" sz="1200" b="1" dirty="0">
                <a:latin typeface="Times New Roman" panose="02020603050405020304" pitchFamily="18" charset="0"/>
                <a:cs typeface="Times New Roman" panose="02020603050405020304" pitchFamily="18" charset="0"/>
              </a:rPr>
              <a:t>6.3.5 Applications in Colored Noise Scenarios:</a:t>
            </a:r>
          </a:p>
          <a:p>
            <a:pPr algn="just"/>
            <a:r>
              <a:rPr lang="en-US" sz="1200" dirty="0">
                <a:latin typeface="Times New Roman" panose="02020603050405020304" pitchFamily="18" charset="0"/>
                <a:cs typeface="Times New Roman" panose="02020603050405020304" pitchFamily="18" charset="0"/>
              </a:rPr>
              <a:t>Audio and Image Denoising: NMF can be applied in denoising scenarios, such as separating mixed audio sources or enhancing images corrupted by colored noise.</a:t>
            </a:r>
          </a:p>
          <a:p>
            <a:pPr algn="just"/>
            <a:r>
              <a:rPr lang="en-US" sz="1200" dirty="0">
                <a:latin typeface="Times New Roman" panose="02020603050405020304" pitchFamily="18" charset="0"/>
                <a:cs typeface="Times New Roman" panose="02020603050405020304" pitchFamily="18" charset="0"/>
              </a:rPr>
              <a:t>Signal Processing in Variable Environments: NMF proves valuable in scenarios where signals are influenced by varying environmental conditions, making it resilient to colored noise variations.</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6.3.6 Output:</a:t>
            </a:r>
          </a:p>
          <a:p>
            <a:pPr algn="just"/>
            <a:r>
              <a:rPr lang="en-US" sz="1200" dirty="0">
                <a:latin typeface="Times New Roman" panose="02020603050405020304" pitchFamily="18" charset="0"/>
                <a:cs typeface="Times New Roman" panose="02020603050405020304" pitchFamily="18" charset="0"/>
              </a:rPr>
              <a:t>The output of the NMF algorithm is a factorized representation of the input matrix, consisting of the basis matrix (W) and coefficient matrix (H). This representation effectively minimizes the influence of colored noise, providing a clearer and interpretable depiction of the underlying signal.</a:t>
            </a:r>
          </a:p>
          <a:p>
            <a:pPr algn="just"/>
            <a:endParaRPr lang="en-US" sz="12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7. Ensemble stacking </a:t>
            </a:r>
          </a:p>
          <a:p>
            <a:pPr algn="just"/>
            <a:endParaRPr lang="en-IN" sz="1200" b="1"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Ensemble stacking, also known as model stacking or stacking, is an ensemble learning technique that combines predictions from multiple diverse models to improve the overall predictive performance. It leverages the strengths of different algorithms and aims to mitigate their individual weaknesses.</a:t>
            </a:r>
          </a:p>
          <a:p>
            <a:pPr algn="just"/>
            <a:endParaRPr lang="en-IN" sz="1200" dirty="0">
              <a:solidFill>
                <a:schemeClr val="tx1"/>
              </a:solidFill>
              <a:latin typeface="Times New Roman" panose="02020603050405020304" pitchFamily="18" charset="0"/>
              <a:cs typeface="Times New Roman" panose="02020603050405020304" pitchFamily="18" charset="0"/>
            </a:endParaRPr>
          </a:p>
          <a:p>
            <a:pPr algn="just"/>
            <a:r>
              <a:rPr lang="en-IN" sz="1200" b="1" dirty="0">
                <a:solidFill>
                  <a:schemeClr val="tx1"/>
                </a:solidFill>
                <a:latin typeface="Times New Roman" panose="02020603050405020304" pitchFamily="18" charset="0"/>
                <a:cs typeface="Times New Roman" panose="02020603050405020304" pitchFamily="18" charset="0"/>
              </a:rPr>
              <a:t>7.1 </a:t>
            </a:r>
            <a:r>
              <a:rPr lang="en-IN" sz="1200" b="1" i="0" dirty="0">
                <a:solidFill>
                  <a:schemeClr val="tx1"/>
                </a:solidFill>
                <a:effectLst/>
                <a:latin typeface="Times New Roman" panose="02020603050405020304" pitchFamily="18" charset="0"/>
                <a:cs typeface="Times New Roman" panose="02020603050405020304" pitchFamily="18" charset="0"/>
              </a:rPr>
              <a:t>Base Models (ICA, SPCA, NMF):</a:t>
            </a:r>
            <a:r>
              <a:rPr lang="en-IN" sz="1200" b="0" i="0" dirty="0">
                <a:solidFill>
                  <a:schemeClr val="tx1"/>
                </a:solidFill>
                <a:effectLst/>
                <a:latin typeface="Times New Roman" panose="02020603050405020304" pitchFamily="18" charset="0"/>
                <a:cs typeface="Times New Roman" panose="02020603050405020304" pitchFamily="18" charset="0"/>
              </a:rPr>
              <a:t> </a:t>
            </a:r>
          </a:p>
          <a:p>
            <a:pPr algn="just"/>
            <a:r>
              <a:rPr lang="en-IN" sz="1200" b="0" i="0" dirty="0">
                <a:solidFill>
                  <a:schemeClr val="tx1"/>
                </a:solidFill>
                <a:effectLst/>
                <a:latin typeface="Times New Roman" panose="02020603050405020304" pitchFamily="18" charset="0"/>
                <a:cs typeface="Times New Roman" panose="02020603050405020304" pitchFamily="18" charset="0"/>
              </a:rPr>
              <a:t>Ensemble stacking typically involves using diverse base models. In this case, the base models are derived from Independent Component Analysis (ICA), Sparse Principal Component Analysis (SPCA), and Non-negative Matrix Factorization (NMF), each contributing unique perspectives on the data.</a:t>
            </a:r>
            <a:endParaRPr lang="en-IN" sz="1200" dirty="0">
              <a:solidFill>
                <a:schemeClr val="tx1"/>
              </a:solidFill>
              <a:latin typeface="Times New Roman" panose="02020603050405020304" pitchFamily="18" charset="0"/>
              <a:cs typeface="Times New Roman" panose="02020603050405020304" pitchFamily="18" charset="0"/>
            </a:endParaRPr>
          </a:p>
          <a:p>
            <a:pPr algn="just"/>
            <a:endParaRPr lang="en-IN" sz="1200" b="1" dirty="0">
              <a:solidFill>
                <a:schemeClr val="tx1"/>
              </a:solidFill>
              <a:latin typeface="Times New Roman" panose="02020603050405020304" pitchFamily="18" charset="0"/>
              <a:cs typeface="Times New Roman" panose="02020603050405020304" pitchFamily="18" charset="0"/>
            </a:endParaRPr>
          </a:p>
          <a:p>
            <a:pPr algn="just"/>
            <a:r>
              <a:rPr lang="en-IN" sz="1200" b="1" dirty="0">
                <a:solidFill>
                  <a:schemeClr val="tx1"/>
                </a:solidFill>
                <a:latin typeface="Times New Roman" panose="02020603050405020304" pitchFamily="18" charset="0"/>
                <a:cs typeface="Times New Roman" panose="02020603050405020304" pitchFamily="18" charset="0"/>
              </a:rPr>
              <a:t>7.2 </a:t>
            </a:r>
            <a:r>
              <a:rPr lang="en-IN" sz="1200" b="1" i="0" dirty="0">
                <a:solidFill>
                  <a:schemeClr val="tx1"/>
                </a:solidFill>
                <a:effectLst/>
                <a:latin typeface="Times New Roman" panose="02020603050405020304" pitchFamily="18" charset="0"/>
                <a:cs typeface="Times New Roman" panose="02020603050405020304" pitchFamily="18" charset="0"/>
              </a:rPr>
              <a:t>Advantages:</a:t>
            </a:r>
          </a:p>
          <a:p>
            <a:pPr algn="just"/>
            <a:r>
              <a:rPr lang="en-IN" sz="1200" i="0" dirty="0">
                <a:solidFill>
                  <a:schemeClr val="tx1"/>
                </a:solidFill>
                <a:effectLst/>
                <a:latin typeface="Times New Roman" panose="02020603050405020304" pitchFamily="18" charset="0"/>
                <a:cs typeface="Times New Roman" panose="02020603050405020304" pitchFamily="18" charset="0"/>
              </a:rPr>
              <a:t>Improved Robustness:</a:t>
            </a:r>
            <a:r>
              <a:rPr lang="en-IN" sz="1200" b="0" i="0" dirty="0">
                <a:solidFill>
                  <a:schemeClr val="tx1"/>
                </a:solidFill>
                <a:effectLst/>
                <a:latin typeface="Times New Roman" panose="02020603050405020304" pitchFamily="18" charset="0"/>
                <a:cs typeface="Times New Roman" panose="02020603050405020304" pitchFamily="18" charset="0"/>
              </a:rPr>
              <a:t> Ensemble stacking helps mitigate overfitting and generalization issues by combining the strengths of different models.</a:t>
            </a:r>
          </a:p>
          <a:p>
            <a:pPr algn="just"/>
            <a:r>
              <a:rPr lang="en-IN" sz="1200" i="0" dirty="0">
                <a:solidFill>
                  <a:schemeClr val="tx1"/>
                </a:solidFill>
                <a:effectLst/>
                <a:latin typeface="Times New Roman" panose="02020603050405020304" pitchFamily="18" charset="0"/>
                <a:cs typeface="Times New Roman" panose="02020603050405020304" pitchFamily="18" charset="0"/>
              </a:rPr>
              <a:t>Enhanced Predictive Power:</a:t>
            </a:r>
            <a:r>
              <a:rPr lang="en-IN" sz="1200" b="0" i="0" dirty="0">
                <a:solidFill>
                  <a:schemeClr val="tx1"/>
                </a:solidFill>
                <a:effectLst/>
                <a:latin typeface="Times New Roman" panose="02020603050405020304" pitchFamily="18" charset="0"/>
                <a:cs typeface="Times New Roman" panose="02020603050405020304" pitchFamily="18" charset="0"/>
              </a:rPr>
              <a:t> The ensemble can achieve better predictive performance compared to individual models, especially when the base models capture different aspects of the underlying patterns in the data.</a:t>
            </a:r>
          </a:p>
          <a:p>
            <a:pPr algn="just"/>
            <a:endParaRPr lang="en-IN" sz="1200" dirty="0">
              <a:solidFill>
                <a:schemeClr val="tx1"/>
              </a:solidFill>
              <a:latin typeface="Times New Roman" panose="02020603050405020304" pitchFamily="18" charset="0"/>
              <a:cs typeface="Times New Roman" panose="02020603050405020304" pitchFamily="18" charset="0"/>
            </a:endParaRPr>
          </a:p>
          <a:p>
            <a:pPr algn="just"/>
            <a:r>
              <a:rPr lang="en-IN" sz="1200" b="1" dirty="0">
                <a:solidFill>
                  <a:schemeClr val="tx1"/>
                </a:solidFill>
                <a:latin typeface="Times New Roman" panose="02020603050405020304" pitchFamily="18" charset="0"/>
                <a:cs typeface="Times New Roman" panose="02020603050405020304" pitchFamily="18" charset="0"/>
              </a:rPr>
              <a:t>7.3</a:t>
            </a:r>
            <a:r>
              <a:rPr lang="en-IN" sz="1200" dirty="0">
                <a:solidFill>
                  <a:schemeClr val="tx1"/>
                </a:solidFill>
                <a:latin typeface="Times New Roman" panose="02020603050405020304" pitchFamily="18" charset="0"/>
                <a:cs typeface="Times New Roman" panose="02020603050405020304" pitchFamily="18" charset="0"/>
              </a:rPr>
              <a:t>  </a:t>
            </a:r>
            <a:r>
              <a:rPr lang="en-IN" sz="1200" b="1" i="0" dirty="0">
                <a:effectLst/>
                <a:latin typeface="Times New Roman" panose="02020603050405020304" pitchFamily="18" charset="0"/>
                <a:cs typeface="Times New Roman" panose="02020603050405020304" pitchFamily="18" charset="0"/>
              </a:rPr>
              <a:t>Ensemble Stacking with XgBoost:</a:t>
            </a:r>
            <a:endParaRPr lang="en-IN" sz="1200" b="0" i="0" dirty="0">
              <a:effectLst/>
              <a:latin typeface="Times New Roman" panose="02020603050405020304" pitchFamily="18" charset="0"/>
              <a:cs typeface="Times New Roman" panose="02020603050405020304" pitchFamily="18" charset="0"/>
            </a:endParaRPr>
          </a:p>
          <a:p>
            <a:pPr algn="just"/>
            <a:r>
              <a:rPr lang="en-IN" sz="1200" dirty="0">
                <a:solidFill>
                  <a:schemeClr val="tx1"/>
                </a:solidFill>
                <a:latin typeface="Times New Roman" panose="02020603050405020304" pitchFamily="18" charset="0"/>
                <a:cs typeface="Times New Roman" panose="02020603050405020304" pitchFamily="18" charset="0"/>
              </a:rPr>
              <a:t>Due to the limitations of input data types with XgBoost we have stacked it with different methods but there are few input datasets where XgBoost has its own advantages so along with ICA , SPCA, and NMF we have used XgBoost in final ensemble stacking to satisfy all the datasets.</a:t>
            </a:r>
          </a:p>
          <a:p>
            <a:pPr algn="just"/>
            <a:r>
              <a:rPr lang="en-IN" sz="1200" dirty="0">
                <a:solidFill>
                  <a:schemeClr val="tx1"/>
                </a:solidFill>
                <a:latin typeface="Times New Roman" panose="02020603050405020304" pitchFamily="18" charset="0"/>
                <a:cs typeface="Times New Roman" panose="02020603050405020304" pitchFamily="18" charset="0"/>
              </a:rPr>
              <a:t>E</a:t>
            </a:r>
            <a:r>
              <a:rPr lang="en-IN" sz="1200" b="0" i="0" dirty="0">
                <a:solidFill>
                  <a:schemeClr val="tx1"/>
                </a:solidFill>
                <a:effectLst/>
                <a:latin typeface="Times New Roman" panose="02020603050405020304" pitchFamily="18" charset="0"/>
                <a:cs typeface="Times New Roman" panose="02020603050405020304" pitchFamily="18" charset="0"/>
              </a:rPr>
              <a:t>nsemble stacking combines the outputs of diverse models, including ICA, SPCA, NMF, and XgBoost</a:t>
            </a:r>
            <a:r>
              <a:rPr lang="en-IN" sz="1200" dirty="0">
                <a:solidFill>
                  <a:schemeClr val="tx1"/>
                </a:solidFill>
                <a:latin typeface="Times New Roman" panose="02020603050405020304" pitchFamily="18" charset="0"/>
                <a:cs typeface="Times New Roman" panose="02020603050405020304" pitchFamily="18" charset="0"/>
              </a:rPr>
              <a:t>. </a:t>
            </a:r>
            <a:r>
              <a:rPr lang="en-IN" sz="1200" b="0" i="0" dirty="0">
                <a:solidFill>
                  <a:schemeClr val="tx1"/>
                </a:solidFill>
                <a:effectLst/>
                <a:latin typeface="Times New Roman" panose="02020603050405020304" pitchFamily="18" charset="0"/>
                <a:cs typeface="Times New Roman" panose="02020603050405020304" pitchFamily="18" charset="0"/>
              </a:rPr>
              <a:t>This integrated approach leverages the strengths of each component to achieve enhanced performance and robustness in handling complex data patterns.</a:t>
            </a:r>
          </a:p>
        </p:txBody>
      </p:sp>
      <p:sp>
        <p:nvSpPr>
          <p:cNvPr id="7" name="object 116">
            <a:extLst>
              <a:ext uri="{FF2B5EF4-FFF2-40B4-BE49-F238E27FC236}">
                <a16:creationId xmlns:a16="http://schemas.microsoft.com/office/drawing/2014/main" id="{1A606EC0-6BE2-6BC1-4365-19128EADEEAA}"/>
              </a:ext>
            </a:extLst>
          </p:cNvPr>
          <p:cNvSpPr txBox="1">
            <a:spLocks noGrp="1"/>
          </p:cNvSpPr>
          <p:nvPr>
            <p:ph type="ftr" sz="quarter" idx="5"/>
          </p:nvPr>
        </p:nvSpPr>
        <p:spPr>
          <a:xfrm>
            <a:off x="1266189" y="9862768"/>
            <a:ext cx="1997710" cy="152400"/>
          </a:xfrm>
          <a:prstGeom prst="rect">
            <a:avLst/>
          </a:prstGeom>
        </p:spPr>
        <p:txBody>
          <a:bodyPr vert="horz" wrap="square" lIns="0" tIns="0" rIns="0" bIns="0" rtlCol="0">
            <a:spAutoFit/>
          </a:bodyPr>
          <a:lstStyle/>
          <a:p>
            <a:pPr marL="12700">
              <a:lnSpc>
                <a:spcPct val="100000"/>
              </a:lnSpc>
            </a:pPr>
            <a:r>
              <a:rPr lang="en-US" dirty="0"/>
              <a:t>National</a:t>
            </a:r>
            <a:r>
              <a:rPr lang="en-US" spc="-20" dirty="0"/>
              <a:t> </a:t>
            </a:r>
            <a:r>
              <a:rPr lang="en-US" dirty="0"/>
              <a:t>Institute</a:t>
            </a:r>
            <a:r>
              <a:rPr lang="en-US" spc="-30" dirty="0"/>
              <a:t> </a:t>
            </a:r>
            <a:r>
              <a:rPr lang="en-US" dirty="0"/>
              <a:t>of</a:t>
            </a:r>
            <a:r>
              <a:rPr lang="en-US" spc="-20" dirty="0"/>
              <a:t> </a:t>
            </a:r>
            <a:r>
              <a:rPr lang="en-US" dirty="0"/>
              <a:t>Technology,</a:t>
            </a:r>
            <a:r>
              <a:rPr lang="en-US" spc="-25" dirty="0"/>
              <a:t> </a:t>
            </a:r>
            <a:r>
              <a:rPr lang="en-US" spc="-10" dirty="0"/>
              <a:t>Rourkela</a:t>
            </a:r>
          </a:p>
        </p:txBody>
      </p:sp>
      <p:sp>
        <p:nvSpPr>
          <p:cNvPr id="8" name="TextBox 7">
            <a:extLst>
              <a:ext uri="{FF2B5EF4-FFF2-40B4-BE49-F238E27FC236}">
                <a16:creationId xmlns:a16="http://schemas.microsoft.com/office/drawing/2014/main" id="{7ACAC5B9-81BC-0CFE-08CD-61890EB83180}"/>
              </a:ext>
            </a:extLst>
          </p:cNvPr>
          <p:cNvSpPr txBox="1"/>
          <p:nvPr/>
        </p:nvSpPr>
        <p:spPr>
          <a:xfrm>
            <a:off x="2025650" y="9461500"/>
            <a:ext cx="3200400" cy="400110"/>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3 : </a:t>
            </a:r>
            <a:r>
              <a:rPr lang="en-IN" sz="1000" dirty="0">
                <a:latin typeface="Times New Roman" panose="02020603050405020304" pitchFamily="18" charset="0"/>
                <a:cs typeface="Times New Roman" panose="02020603050405020304" pitchFamily="18" charset="0"/>
              </a:rPr>
              <a:t>Stacked model of Machine learning algorithms   </a:t>
            </a:r>
          </a:p>
          <a:p>
            <a:pPr algn="ctr"/>
            <a:endParaRPr lang="en-IN" sz="10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AC29C7F2-3EFB-3B45-D90F-6C7843B9F6AC}"/>
              </a:ext>
            </a:extLst>
          </p:cNvPr>
          <p:cNvSpPr>
            <a:spLocks noGrp="1"/>
          </p:cNvSpPr>
          <p:nvPr>
            <p:ph type="sldNum" sz="quarter" idx="7"/>
          </p:nvPr>
        </p:nvSpPr>
        <p:spPr/>
        <p:txBody>
          <a:bodyPr/>
          <a:lstStyle/>
          <a:p>
            <a:pPr marL="38100">
              <a:lnSpc>
                <a:spcPct val="100000"/>
              </a:lnSpc>
            </a:pPr>
            <a:fld id="{81D60167-4931-47E6-BA6A-407CBD079E47}" type="slidenum">
              <a:rPr lang="en-IN" spc="-25" smtClean="0"/>
              <a:t>8</a:t>
            </a:fld>
            <a:endParaRPr lang="en-IN" spc="-25" dirty="0"/>
          </a:p>
        </p:txBody>
      </p:sp>
    </p:spTree>
    <p:extLst>
      <p:ext uri="{BB962C8B-B14F-4D97-AF65-F5344CB8AC3E}">
        <p14:creationId xmlns:p14="http://schemas.microsoft.com/office/powerpoint/2010/main" val="281909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47A2-A256-267B-3442-587A46E24A99}"/>
              </a:ext>
            </a:extLst>
          </p:cNvPr>
          <p:cNvSpPr>
            <a:spLocks noGrp="1"/>
          </p:cNvSpPr>
          <p:nvPr>
            <p:ph type="title"/>
          </p:nvPr>
        </p:nvSpPr>
        <p:spPr>
          <a:xfrm>
            <a:off x="825817" y="408146"/>
            <a:ext cx="5471715" cy="437591"/>
          </a:xfrm>
        </p:spPr>
        <p:txBody>
          <a:bodyPr>
            <a:normAutofit/>
          </a:bodyPr>
          <a:lstStyle/>
          <a:p>
            <a:r>
              <a:rPr lang="en-IN" sz="1400" b="1" dirty="0">
                <a:latin typeface="Times New Roman" panose="02020603050405020304" pitchFamily="18" charset="0"/>
                <a:cs typeface="Times New Roman" panose="02020603050405020304" pitchFamily="18" charset="0"/>
              </a:rPr>
              <a:t>8. Results and Discussion</a:t>
            </a:r>
          </a:p>
        </p:txBody>
      </p:sp>
      <p:sp>
        <p:nvSpPr>
          <p:cNvPr id="3" name="Content Placeholder 2">
            <a:extLst>
              <a:ext uri="{FF2B5EF4-FFF2-40B4-BE49-F238E27FC236}">
                <a16:creationId xmlns:a16="http://schemas.microsoft.com/office/drawing/2014/main" id="{B3D80748-1366-C46E-044B-C999942D1E75}"/>
              </a:ext>
            </a:extLst>
          </p:cNvPr>
          <p:cNvSpPr>
            <a:spLocks noGrp="1"/>
          </p:cNvSpPr>
          <p:nvPr>
            <p:ph idx="1"/>
          </p:nvPr>
        </p:nvSpPr>
        <p:spPr>
          <a:xfrm>
            <a:off x="825817" y="750219"/>
            <a:ext cx="5943600" cy="3509725"/>
          </a:xfrm>
        </p:spPr>
        <p:txBody>
          <a:bodyPr>
            <a:normAutofit/>
          </a:bodyPr>
          <a:lstStyle/>
          <a:p>
            <a:pPr algn="just"/>
            <a:r>
              <a:rPr lang="en-IN" sz="1200" dirty="0">
                <a:latin typeface="Times New Roman" panose="02020603050405020304" pitchFamily="18" charset="0"/>
                <a:cs typeface="Times New Roman" panose="02020603050405020304" pitchFamily="18" charset="0"/>
              </a:rPr>
              <a:t>This test signal corresponding to ensemble stacking was simulated with a sampling frequency  of 10 Hz.</a:t>
            </a:r>
          </a:p>
          <a:p>
            <a:endParaRPr lang="en-IN" sz="1116" dirty="0">
              <a:latin typeface="Georgia" panose="02040502050405020303" pitchFamily="18" charset="0"/>
            </a:endParaRPr>
          </a:p>
        </p:txBody>
      </p:sp>
      <p:sp>
        <p:nvSpPr>
          <p:cNvPr id="10" name="TextBox 9">
            <a:extLst>
              <a:ext uri="{FF2B5EF4-FFF2-40B4-BE49-F238E27FC236}">
                <a16:creationId xmlns:a16="http://schemas.microsoft.com/office/drawing/2014/main" id="{FF21F6F6-7AFF-863D-7105-53B8024ADA18}"/>
              </a:ext>
            </a:extLst>
          </p:cNvPr>
          <p:cNvSpPr txBox="1"/>
          <p:nvPr/>
        </p:nvSpPr>
        <p:spPr>
          <a:xfrm>
            <a:off x="2863850" y="2909013"/>
            <a:ext cx="1677354" cy="225896"/>
          </a:xfrm>
          <a:prstGeom prst="rect">
            <a:avLst/>
          </a:prstGeom>
          <a:noFill/>
        </p:spPr>
        <p:txBody>
          <a:bodyPr wrap="square" rtlCol="0">
            <a:spAutoFit/>
          </a:bodyPr>
          <a:lstStyle/>
          <a:p>
            <a:r>
              <a:rPr lang="en-IN" sz="868" dirty="0">
                <a:latin typeface="Georgia" panose="02040502050405020303" pitchFamily="18" charset="0"/>
              </a:rPr>
              <a:t>Figure  4 : Clean signal</a:t>
            </a:r>
          </a:p>
        </p:txBody>
      </p:sp>
      <p:pic>
        <p:nvPicPr>
          <p:cNvPr id="12" name="Picture 11">
            <a:extLst>
              <a:ext uri="{FF2B5EF4-FFF2-40B4-BE49-F238E27FC236}">
                <a16:creationId xmlns:a16="http://schemas.microsoft.com/office/drawing/2014/main" id="{75FE8EB5-AA8C-06F1-6DA4-6741F940DFB3}"/>
              </a:ext>
            </a:extLst>
          </p:cNvPr>
          <p:cNvPicPr>
            <a:picLocks noChangeAspect="1"/>
          </p:cNvPicPr>
          <p:nvPr/>
        </p:nvPicPr>
        <p:blipFill>
          <a:blip r:embed="rId2"/>
          <a:stretch>
            <a:fillRect/>
          </a:stretch>
        </p:blipFill>
        <p:spPr>
          <a:xfrm>
            <a:off x="787083" y="1331187"/>
            <a:ext cx="5943600" cy="1513011"/>
          </a:xfrm>
          <a:prstGeom prst="rect">
            <a:avLst/>
          </a:prstGeom>
        </p:spPr>
      </p:pic>
      <p:pic>
        <p:nvPicPr>
          <p:cNvPr id="14" name="Picture 13">
            <a:extLst>
              <a:ext uri="{FF2B5EF4-FFF2-40B4-BE49-F238E27FC236}">
                <a16:creationId xmlns:a16="http://schemas.microsoft.com/office/drawing/2014/main" id="{A5A678B5-E2F6-3324-7611-F8D64AA9EA29}"/>
              </a:ext>
            </a:extLst>
          </p:cNvPr>
          <p:cNvPicPr>
            <a:picLocks noChangeAspect="1"/>
          </p:cNvPicPr>
          <p:nvPr/>
        </p:nvPicPr>
        <p:blipFill>
          <a:blip r:embed="rId3"/>
          <a:stretch>
            <a:fillRect/>
          </a:stretch>
        </p:blipFill>
        <p:spPr>
          <a:xfrm>
            <a:off x="825817" y="3538997"/>
            <a:ext cx="5943600" cy="1528694"/>
          </a:xfrm>
          <a:prstGeom prst="rect">
            <a:avLst/>
          </a:prstGeom>
        </p:spPr>
      </p:pic>
      <p:sp>
        <p:nvSpPr>
          <p:cNvPr id="15" name="TextBox 14">
            <a:extLst>
              <a:ext uri="{FF2B5EF4-FFF2-40B4-BE49-F238E27FC236}">
                <a16:creationId xmlns:a16="http://schemas.microsoft.com/office/drawing/2014/main" id="{D0714928-6156-0577-9E2D-C55618A71B23}"/>
              </a:ext>
            </a:extLst>
          </p:cNvPr>
          <p:cNvSpPr txBox="1"/>
          <p:nvPr/>
        </p:nvSpPr>
        <p:spPr>
          <a:xfrm>
            <a:off x="375522" y="5218164"/>
            <a:ext cx="5943600" cy="225896"/>
          </a:xfrm>
          <a:prstGeom prst="rect">
            <a:avLst/>
          </a:prstGeom>
          <a:noFill/>
        </p:spPr>
        <p:txBody>
          <a:bodyPr wrap="square" rtlCol="0">
            <a:spAutoFit/>
          </a:bodyPr>
          <a:lstStyle/>
          <a:p>
            <a:pPr algn="ctr"/>
            <a:r>
              <a:rPr lang="en-IN" sz="868" dirty="0">
                <a:latin typeface="Georgia" panose="02040502050405020303" pitchFamily="18" charset="0"/>
              </a:rPr>
              <a:t>                                    Figure  5 : Reconstructed signal with proposed method</a:t>
            </a:r>
          </a:p>
        </p:txBody>
      </p:sp>
      <p:graphicFrame>
        <p:nvGraphicFramePr>
          <p:cNvPr id="16" name="Table 15">
            <a:extLst>
              <a:ext uri="{FF2B5EF4-FFF2-40B4-BE49-F238E27FC236}">
                <a16:creationId xmlns:a16="http://schemas.microsoft.com/office/drawing/2014/main" id="{8746D3B1-7931-52E6-C01E-9A331A8CB1D0}"/>
              </a:ext>
            </a:extLst>
          </p:cNvPr>
          <p:cNvGraphicFramePr>
            <a:graphicFrameLocks noGrp="1"/>
          </p:cNvGraphicFramePr>
          <p:nvPr>
            <p:extLst>
              <p:ext uri="{D42A27DB-BD31-4B8C-83A1-F6EECF244321}">
                <p14:modId xmlns:p14="http://schemas.microsoft.com/office/powerpoint/2010/main" val="813208905"/>
              </p:ext>
            </p:extLst>
          </p:nvPr>
        </p:nvGraphicFramePr>
        <p:xfrm>
          <a:off x="2244089" y="6138858"/>
          <a:ext cx="3068322" cy="2916164"/>
        </p:xfrm>
        <a:graphic>
          <a:graphicData uri="http://schemas.openxmlformats.org/drawingml/2006/table">
            <a:tbl>
              <a:tblPr firstRow="1" bandRow="1">
                <a:tableStyleId>{5940675A-B579-460E-94D1-54222C63F5DA}</a:tableStyleId>
              </a:tblPr>
              <a:tblGrid>
                <a:gridCol w="1534161">
                  <a:extLst>
                    <a:ext uri="{9D8B030D-6E8A-4147-A177-3AD203B41FA5}">
                      <a16:colId xmlns:a16="http://schemas.microsoft.com/office/drawing/2014/main" val="3007652745"/>
                    </a:ext>
                  </a:extLst>
                </a:gridCol>
                <a:gridCol w="1534161">
                  <a:extLst>
                    <a:ext uri="{9D8B030D-6E8A-4147-A177-3AD203B41FA5}">
                      <a16:colId xmlns:a16="http://schemas.microsoft.com/office/drawing/2014/main" val="1984266880"/>
                    </a:ext>
                  </a:extLst>
                </a:gridCol>
              </a:tblGrid>
              <a:tr h="437734">
                <a:tc>
                  <a:txBody>
                    <a:bodyPr/>
                    <a:lstStyle/>
                    <a:p>
                      <a:pPr algn="ctr"/>
                      <a:r>
                        <a:rPr lang="en-IN" sz="1100" dirty="0">
                          <a:latin typeface="Georgia" panose="02040502050405020303" pitchFamily="18" charset="0"/>
                        </a:rPr>
                        <a:t>Method</a:t>
                      </a:r>
                    </a:p>
                  </a:txBody>
                  <a:tcPr marL="56674" marR="56674" marT="28337" marB="28337"/>
                </a:tc>
                <a:tc>
                  <a:txBody>
                    <a:bodyPr/>
                    <a:lstStyle/>
                    <a:p>
                      <a:pPr algn="ctr"/>
                      <a:r>
                        <a:rPr lang="en-IN" sz="1100" dirty="0">
                          <a:latin typeface="Georgia" panose="02040502050405020303" pitchFamily="18" charset="0"/>
                        </a:rPr>
                        <a:t>MSE</a:t>
                      </a:r>
                    </a:p>
                  </a:txBody>
                  <a:tcPr marL="56674" marR="56674" marT="28337" marB="28337"/>
                </a:tc>
                <a:extLst>
                  <a:ext uri="{0D108BD9-81ED-4DB2-BD59-A6C34878D82A}">
                    <a16:rowId xmlns:a16="http://schemas.microsoft.com/office/drawing/2014/main" val="1569869878"/>
                  </a:ext>
                </a:extLst>
              </a:tr>
              <a:tr h="495686">
                <a:tc>
                  <a:txBody>
                    <a:bodyPr/>
                    <a:lstStyle/>
                    <a:p>
                      <a:pPr algn="ctr"/>
                      <a:r>
                        <a:rPr lang="en-IN" sz="1100" dirty="0">
                          <a:latin typeface="Georgia" panose="02040502050405020303" pitchFamily="18" charset="0"/>
                        </a:rPr>
                        <a:t>ICA</a:t>
                      </a:r>
                    </a:p>
                  </a:txBody>
                  <a:tcPr marL="56674" marR="56674" marT="28337" marB="28337"/>
                </a:tc>
                <a:tc>
                  <a:txBody>
                    <a:bodyPr/>
                    <a:lstStyle/>
                    <a:p>
                      <a:pPr algn="ctr"/>
                      <a:r>
                        <a:rPr lang="en-IN" sz="1100" dirty="0"/>
                        <a:t>0.9999</a:t>
                      </a:r>
                    </a:p>
                  </a:txBody>
                  <a:tcPr marL="56674" marR="56674" marT="28337" marB="28337"/>
                </a:tc>
                <a:extLst>
                  <a:ext uri="{0D108BD9-81ED-4DB2-BD59-A6C34878D82A}">
                    <a16:rowId xmlns:a16="http://schemas.microsoft.com/office/drawing/2014/main" val="3049118503"/>
                  </a:ext>
                </a:extLst>
              </a:tr>
              <a:tr h="495686">
                <a:tc>
                  <a:txBody>
                    <a:bodyPr/>
                    <a:lstStyle/>
                    <a:p>
                      <a:pPr algn="ctr"/>
                      <a:r>
                        <a:rPr lang="en-IN" sz="1100" dirty="0">
                          <a:latin typeface="Georgia" panose="02040502050405020303" pitchFamily="18" charset="0"/>
                        </a:rPr>
                        <a:t>SPCA</a:t>
                      </a:r>
                    </a:p>
                  </a:txBody>
                  <a:tcPr marL="56674" marR="56674" marT="28337" marB="28337"/>
                </a:tc>
                <a:tc>
                  <a:txBody>
                    <a:bodyPr/>
                    <a:lstStyle/>
                    <a:p>
                      <a:pPr algn="ctr"/>
                      <a:r>
                        <a:rPr lang="en-IN" sz="1100" dirty="0"/>
                        <a:t>0.2161</a:t>
                      </a:r>
                    </a:p>
                  </a:txBody>
                  <a:tcPr marL="56674" marR="56674" marT="28337" marB="28337"/>
                </a:tc>
                <a:extLst>
                  <a:ext uri="{0D108BD9-81ED-4DB2-BD59-A6C34878D82A}">
                    <a16:rowId xmlns:a16="http://schemas.microsoft.com/office/drawing/2014/main" val="1027546296"/>
                  </a:ext>
                </a:extLst>
              </a:tr>
              <a:tr h="495686">
                <a:tc>
                  <a:txBody>
                    <a:bodyPr/>
                    <a:lstStyle/>
                    <a:p>
                      <a:pPr algn="ctr"/>
                      <a:r>
                        <a:rPr lang="en-IN" sz="1100" dirty="0">
                          <a:latin typeface="Georgia" panose="02040502050405020303" pitchFamily="18" charset="0"/>
                        </a:rPr>
                        <a:t>NMF</a:t>
                      </a:r>
                    </a:p>
                  </a:txBody>
                  <a:tcPr marL="56674" marR="56674" marT="28337" marB="28337"/>
                </a:tc>
                <a:tc>
                  <a:txBody>
                    <a:bodyPr/>
                    <a:lstStyle/>
                    <a:p>
                      <a:pPr algn="ctr"/>
                      <a:r>
                        <a:rPr lang="en-IN" sz="1100" dirty="0"/>
                        <a:t>0.7115</a:t>
                      </a:r>
                    </a:p>
                  </a:txBody>
                  <a:tcPr marL="56674" marR="56674" marT="28337" marB="28337"/>
                </a:tc>
                <a:extLst>
                  <a:ext uri="{0D108BD9-81ED-4DB2-BD59-A6C34878D82A}">
                    <a16:rowId xmlns:a16="http://schemas.microsoft.com/office/drawing/2014/main" val="915561387"/>
                  </a:ext>
                </a:extLst>
              </a:tr>
              <a:tr h="495686">
                <a:tc>
                  <a:txBody>
                    <a:bodyPr/>
                    <a:lstStyle/>
                    <a:p>
                      <a:pPr algn="ctr"/>
                      <a:r>
                        <a:rPr lang="en-IN" sz="1100" dirty="0">
                          <a:latin typeface="Georgia" panose="02040502050405020303" pitchFamily="18" charset="0"/>
                        </a:rPr>
                        <a:t>XgBoost</a:t>
                      </a:r>
                    </a:p>
                  </a:txBody>
                  <a:tcPr marL="56674" marR="56674" marT="28337" marB="28337"/>
                </a:tc>
                <a:tc>
                  <a:txBody>
                    <a:bodyPr/>
                    <a:lstStyle/>
                    <a:p>
                      <a:pPr algn="ctr"/>
                      <a:r>
                        <a:rPr lang="en-IN" sz="1100" dirty="0"/>
                        <a:t>0.8457</a:t>
                      </a:r>
                    </a:p>
                  </a:txBody>
                  <a:tcPr marL="56674" marR="56674" marT="28337" marB="28337"/>
                </a:tc>
                <a:extLst>
                  <a:ext uri="{0D108BD9-81ED-4DB2-BD59-A6C34878D82A}">
                    <a16:rowId xmlns:a16="http://schemas.microsoft.com/office/drawing/2014/main" val="4063754760"/>
                  </a:ext>
                </a:extLst>
              </a:tr>
              <a:tr h="495686">
                <a:tc>
                  <a:txBody>
                    <a:bodyPr/>
                    <a:lstStyle/>
                    <a:p>
                      <a:pPr algn="ctr"/>
                      <a:r>
                        <a:rPr lang="en-IN" sz="1100" dirty="0">
                          <a:latin typeface="Georgia" panose="02040502050405020303" pitchFamily="18" charset="0"/>
                        </a:rPr>
                        <a:t>Stacking</a:t>
                      </a:r>
                    </a:p>
                  </a:txBody>
                  <a:tcPr marL="56674" marR="56674" marT="28337" marB="28337"/>
                </a:tc>
                <a:tc>
                  <a:txBody>
                    <a:bodyPr/>
                    <a:lstStyle/>
                    <a:p>
                      <a:pPr algn="ctr"/>
                      <a:r>
                        <a:rPr lang="en-IN" sz="1100"/>
                        <a:t>0.0017</a:t>
                      </a:r>
                      <a:endParaRPr lang="en-IN" sz="1100" dirty="0"/>
                    </a:p>
                  </a:txBody>
                  <a:tcPr marL="56674" marR="56674" marT="28337" marB="28337"/>
                </a:tc>
                <a:extLst>
                  <a:ext uri="{0D108BD9-81ED-4DB2-BD59-A6C34878D82A}">
                    <a16:rowId xmlns:a16="http://schemas.microsoft.com/office/drawing/2014/main" val="604936098"/>
                  </a:ext>
                </a:extLst>
              </a:tr>
            </a:tbl>
          </a:graphicData>
        </a:graphic>
      </p:graphicFrame>
      <p:sp>
        <p:nvSpPr>
          <p:cNvPr id="4" name="object 116">
            <a:extLst>
              <a:ext uri="{FF2B5EF4-FFF2-40B4-BE49-F238E27FC236}">
                <a16:creationId xmlns:a16="http://schemas.microsoft.com/office/drawing/2014/main" id="{E9E83621-A7D6-0B0B-4377-154C851E1227}"/>
              </a:ext>
            </a:extLst>
          </p:cNvPr>
          <p:cNvSpPr txBox="1">
            <a:spLocks noGrp="1"/>
          </p:cNvSpPr>
          <p:nvPr>
            <p:ph type="ftr" sz="quarter" idx="5"/>
          </p:nvPr>
        </p:nvSpPr>
        <p:spPr>
          <a:xfrm>
            <a:off x="1266189" y="9862768"/>
            <a:ext cx="1997710" cy="152400"/>
          </a:xfrm>
          <a:prstGeom prst="rect">
            <a:avLst/>
          </a:prstGeom>
        </p:spPr>
        <p:txBody>
          <a:bodyPr vert="horz" wrap="square" lIns="0" tIns="0" rIns="0" bIns="0" rtlCol="0">
            <a:spAutoFit/>
          </a:bodyPr>
          <a:lstStyle/>
          <a:p>
            <a:pPr marL="12700">
              <a:lnSpc>
                <a:spcPct val="100000"/>
              </a:lnSpc>
            </a:pPr>
            <a:r>
              <a:rPr lang="en-US" dirty="0"/>
              <a:t>National</a:t>
            </a:r>
            <a:r>
              <a:rPr lang="en-US" spc="-20" dirty="0"/>
              <a:t> </a:t>
            </a:r>
            <a:r>
              <a:rPr lang="en-US" dirty="0"/>
              <a:t>Institute</a:t>
            </a:r>
            <a:r>
              <a:rPr lang="en-US" spc="-30" dirty="0"/>
              <a:t> </a:t>
            </a:r>
            <a:r>
              <a:rPr lang="en-US" dirty="0"/>
              <a:t>of</a:t>
            </a:r>
            <a:r>
              <a:rPr lang="en-US" spc="-20" dirty="0"/>
              <a:t> </a:t>
            </a:r>
            <a:r>
              <a:rPr lang="en-US" dirty="0"/>
              <a:t>Technology,</a:t>
            </a:r>
            <a:r>
              <a:rPr lang="en-US" spc="-25" dirty="0"/>
              <a:t> </a:t>
            </a:r>
            <a:r>
              <a:rPr lang="en-US" spc="-10" dirty="0"/>
              <a:t>Rourkela</a:t>
            </a:r>
          </a:p>
        </p:txBody>
      </p:sp>
      <p:sp>
        <p:nvSpPr>
          <p:cNvPr id="5" name="Slide Number Placeholder 4">
            <a:extLst>
              <a:ext uri="{FF2B5EF4-FFF2-40B4-BE49-F238E27FC236}">
                <a16:creationId xmlns:a16="http://schemas.microsoft.com/office/drawing/2014/main" id="{A108EBBB-5690-ABBA-C07C-E4656B7C1927}"/>
              </a:ext>
            </a:extLst>
          </p:cNvPr>
          <p:cNvSpPr>
            <a:spLocks noGrp="1"/>
          </p:cNvSpPr>
          <p:nvPr>
            <p:ph type="sldNum" sz="quarter" idx="7"/>
          </p:nvPr>
        </p:nvSpPr>
        <p:spPr/>
        <p:txBody>
          <a:bodyPr/>
          <a:lstStyle/>
          <a:p>
            <a:pPr marL="38100">
              <a:lnSpc>
                <a:spcPct val="100000"/>
              </a:lnSpc>
            </a:pPr>
            <a:fld id="{81D60167-4931-47E6-BA6A-407CBD079E47}" type="slidenum">
              <a:rPr lang="en-IN" spc="-25" smtClean="0"/>
              <a:t>9</a:t>
            </a:fld>
            <a:endParaRPr lang="en-IN" spc="-25" dirty="0"/>
          </a:p>
        </p:txBody>
      </p:sp>
    </p:spTree>
    <p:extLst>
      <p:ext uri="{BB962C8B-B14F-4D97-AF65-F5344CB8AC3E}">
        <p14:creationId xmlns:p14="http://schemas.microsoft.com/office/powerpoint/2010/main" val="1764417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3201</Words>
  <Application>Microsoft Office PowerPoint</Application>
  <PresentationFormat>Custom</PresentationFormat>
  <Paragraphs>235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Georgia</vt:lpstr>
      <vt:lpstr>Roboto</vt:lpstr>
      <vt:lpstr>Söhne</vt:lpstr>
      <vt:lpstr>Times New Roman</vt:lpstr>
      <vt:lpstr>Office Theme</vt:lpstr>
      <vt:lpstr>Colored Noise Minimisation using 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Results and 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Paper Template in A4 (V1)</dc:title>
  <dc:creator>National Institute of Technology, Rourkela</dc:creator>
  <cp:lastModifiedBy>KANDIMALLAVISHWAS REDDY</cp:lastModifiedBy>
  <cp:revision>15</cp:revision>
  <dcterms:created xsi:type="dcterms:W3CDTF">2023-11-15T09:33:10Z</dcterms:created>
  <dcterms:modified xsi:type="dcterms:W3CDTF">2023-11-16T07:46:01Z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2023-11-14T00:00:00Z</vt:filetime>
  </property>
  <property fmtid="{D5CDD505-2E9C-101B-9397-08002B2CF9AE}" pid="3" name="Creator">
    <vt:lpwstr>Microsoft® Word for Microsoft 365</vt:lpwstr>
  </property>
  <property fmtid="{D5CDD505-2E9C-101B-9397-08002B2CF9AE}" pid="4" name="LastSaved">
    <vt:filetime>2023-11-15T00:00:00Z</vt:filetime>
  </property>
  <property fmtid="{D5CDD505-2E9C-101B-9397-08002B2CF9AE}" pid="5" name="Producer">
    <vt:lpwstr>Microsoft® Word for Microsoft 365</vt:lpwstr>
  </property>
</Properties>
</file>