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72" r:id="rId2"/>
    <p:sldId id="273" r:id="rId3"/>
    <p:sldId id="274" r:id="rId4"/>
    <p:sldId id="276" r:id="rId5"/>
    <p:sldId id="277" r:id="rId6"/>
    <p:sldId id="279" r:id="rId7"/>
    <p:sldId id="280"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1/17/2023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1/17/2023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1/17/2023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1/17/2023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1/17/2023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1/17/2023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1/17/2023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1/17/2023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1/17/2023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97EC5-4AC5-DB51-E4F0-54DC66916AC9}"/>
              </a:ext>
            </a:extLst>
          </p:cNvPr>
          <p:cNvSpPr txBox="1"/>
          <p:nvPr/>
        </p:nvSpPr>
        <p:spPr>
          <a:xfrm>
            <a:off x="384628" y="1257298"/>
            <a:ext cx="10179958" cy="1077218"/>
          </a:xfrm>
          <a:prstGeom prst="rect">
            <a:avLst/>
          </a:prstGeom>
          <a:noFill/>
          <a:ln>
            <a:solidFill>
              <a:schemeClr val="bg2"/>
            </a:solidFill>
          </a:ln>
        </p:spPr>
        <p:txBody>
          <a:bodyPr wrap="square" rtlCol="0">
            <a:spAutoFit/>
          </a:bodyPr>
          <a:lstStyle/>
          <a:p>
            <a:r>
              <a:rPr lang="en-US" sz="3200" dirty="0"/>
              <a:t>MADANAPALLE INSTITUTE OF TECHNOLOGY 				AND SCIENCE</a:t>
            </a:r>
            <a:endParaRPr lang="en-IN" sz="3200" dirty="0" err="1"/>
          </a:p>
        </p:txBody>
      </p:sp>
      <p:pic>
        <p:nvPicPr>
          <p:cNvPr id="6" name="Picture 5">
            <a:extLst>
              <a:ext uri="{FF2B5EF4-FFF2-40B4-BE49-F238E27FC236}">
                <a16:creationId xmlns:a16="http://schemas.microsoft.com/office/drawing/2014/main" id="{44482022-96B6-0E83-69D8-C61843873735}"/>
              </a:ext>
            </a:extLst>
          </p:cNvPr>
          <p:cNvPicPr>
            <a:picLocks noChangeAspect="1"/>
          </p:cNvPicPr>
          <p:nvPr/>
        </p:nvPicPr>
        <p:blipFill>
          <a:blip r:embed="rId3"/>
          <a:stretch>
            <a:fillRect/>
          </a:stretch>
        </p:blipFill>
        <p:spPr>
          <a:xfrm>
            <a:off x="10350453" y="901569"/>
            <a:ext cx="1845330" cy="1788675"/>
          </a:xfrm>
          <a:prstGeom prst="rect">
            <a:avLst/>
          </a:prstGeom>
        </p:spPr>
      </p:pic>
      <p:sp>
        <p:nvSpPr>
          <p:cNvPr id="16" name="Title 15">
            <a:extLst>
              <a:ext uri="{FF2B5EF4-FFF2-40B4-BE49-F238E27FC236}">
                <a16:creationId xmlns:a16="http://schemas.microsoft.com/office/drawing/2014/main" id="{0E26EAC8-1EC7-DB5C-2284-ED6581750C64}"/>
              </a:ext>
            </a:extLst>
          </p:cNvPr>
          <p:cNvSpPr>
            <a:spLocks noGrp="1"/>
          </p:cNvSpPr>
          <p:nvPr>
            <p:ph type="title"/>
          </p:nvPr>
        </p:nvSpPr>
        <p:spPr>
          <a:xfrm>
            <a:off x="575128" y="4185931"/>
            <a:ext cx="4780643" cy="2041069"/>
          </a:xfrm>
        </p:spPr>
        <p:txBody>
          <a:bodyPr>
            <a:noAutofit/>
          </a:bodyPr>
          <a:lstStyle/>
          <a:p>
            <a:r>
              <a:rPr lang="en-US" sz="2000" dirty="0"/>
              <a:t>Presented By:</a:t>
            </a:r>
            <a:br>
              <a:rPr lang="en-US" sz="2000" dirty="0"/>
            </a:br>
            <a:r>
              <a:rPr lang="en-US" sz="2000" dirty="0"/>
              <a:t>M.Abdul Gani Baig – 19691A0501</a:t>
            </a:r>
            <a:br>
              <a:rPr lang="en-US" sz="2000" dirty="0"/>
            </a:br>
            <a:r>
              <a:rPr lang="en-US" sz="2000" dirty="0"/>
              <a:t>R.Hemanth Kumar  – 19691A0547</a:t>
            </a:r>
            <a:br>
              <a:rPr lang="en-US" sz="2000" dirty="0"/>
            </a:br>
            <a:r>
              <a:rPr lang="en-US" sz="2000" dirty="0"/>
              <a:t>S.Ameer Suhail        – 19691A0506</a:t>
            </a:r>
            <a:br>
              <a:rPr lang="en-US" sz="2000" dirty="0"/>
            </a:br>
            <a:r>
              <a:rPr lang="en-US" sz="2000" dirty="0"/>
              <a:t>R.Arjun Reddy         – 19691A0510</a:t>
            </a:r>
            <a:endParaRPr lang="en-IN" sz="2000" dirty="0"/>
          </a:p>
        </p:txBody>
      </p:sp>
      <p:sp>
        <p:nvSpPr>
          <p:cNvPr id="11" name="Subtitle 10">
            <a:extLst>
              <a:ext uri="{FF2B5EF4-FFF2-40B4-BE49-F238E27FC236}">
                <a16:creationId xmlns:a16="http://schemas.microsoft.com/office/drawing/2014/main" id="{7F9B31C5-6028-C1E9-AAB4-FEC049D113E0}"/>
              </a:ext>
            </a:extLst>
          </p:cNvPr>
          <p:cNvSpPr>
            <a:spLocks noGrp="1"/>
          </p:cNvSpPr>
          <p:nvPr>
            <p:ph type="subTitle" idx="4294967295"/>
          </p:nvPr>
        </p:nvSpPr>
        <p:spPr>
          <a:xfrm>
            <a:off x="2158313" y="3246608"/>
            <a:ext cx="7518264" cy="709613"/>
          </a:xfrm>
        </p:spPr>
        <p:txBody>
          <a:bodyPr>
            <a:noAutofit/>
          </a:bodyPr>
          <a:lstStyle/>
          <a:p>
            <a:pPr marL="0" indent="0">
              <a:buNone/>
            </a:pPr>
            <a:r>
              <a:rPr lang="en-US" sz="3200" dirty="0">
                <a:solidFill>
                  <a:schemeClr val="accent5">
                    <a:lumMod val="50000"/>
                  </a:schemeClr>
                </a:solidFill>
                <a:latin typeface="Consolas" panose="020B0609020204030204" pitchFamily="49" charset="0"/>
                <a:cs typeface="Times New Roman" panose="02020603050405020304" pitchFamily="18" charset="0"/>
              </a:rPr>
              <a:t>Smart Screen Monitoring using AI</a:t>
            </a:r>
            <a:endParaRPr lang="en-IN" sz="3200" dirty="0">
              <a:solidFill>
                <a:schemeClr val="accent5">
                  <a:lumMod val="50000"/>
                </a:schemeClr>
              </a:solidFill>
              <a:latin typeface="Consolas" panose="020B0609020204030204" pitchFamily="49" charset="0"/>
              <a:cs typeface="Times New Roman" panose="02020603050405020304" pitchFamily="18" charset="0"/>
            </a:endParaRPr>
          </a:p>
          <a:p>
            <a:endParaRPr lang="en-IN" sz="3200" dirty="0">
              <a:solidFill>
                <a:schemeClr val="accent5">
                  <a:lumMod val="50000"/>
                </a:schemeClr>
              </a:solidFill>
              <a:latin typeface="Consolas" panose="020B0609020204030204" pitchFamily="49" charset="0"/>
            </a:endParaRPr>
          </a:p>
        </p:txBody>
      </p:sp>
      <p:sp>
        <p:nvSpPr>
          <p:cNvPr id="17" name="Title 15">
            <a:extLst>
              <a:ext uri="{FF2B5EF4-FFF2-40B4-BE49-F238E27FC236}">
                <a16:creationId xmlns:a16="http://schemas.microsoft.com/office/drawing/2014/main" id="{E79D932C-7B40-D459-E618-E5DFCAA1C6D8}"/>
              </a:ext>
            </a:extLst>
          </p:cNvPr>
          <p:cNvSpPr txBox="1">
            <a:spLocks/>
          </p:cNvSpPr>
          <p:nvPr/>
        </p:nvSpPr>
        <p:spPr>
          <a:xfrm>
            <a:off x="8061609" y="5708457"/>
            <a:ext cx="4399707" cy="518543"/>
          </a:xfrm>
          <a:prstGeom prst="rect">
            <a:avLst/>
          </a:prstGeom>
        </p:spPr>
        <p:txBody>
          <a:bodyPr vert="horz" lIns="0" tIns="45720" rIns="0" bIns="0" anchor="b">
            <a:noAutofit/>
            <a:scene3d>
              <a:camera prst="orthographicFront"/>
              <a:lightRig rig="freezing" dir="t">
                <a:rot lat="0" lon="0" rev="5640000"/>
              </a:lightRig>
            </a:scene3d>
            <a:sp3d prstMaterial="flat">
              <a:contourClr>
                <a:schemeClr val="tx2"/>
              </a:contourClr>
            </a:sp3d>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2000" dirty="0"/>
              <a:t>Under the Guidance of</a:t>
            </a:r>
          </a:p>
          <a:p>
            <a:r>
              <a:rPr lang="en-US" sz="2000" dirty="0"/>
              <a:t>   Dr. Mahboob Basha </a:t>
            </a:r>
            <a:endParaRPr lang="en-IN" sz="2000"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CONTENTS</a:t>
            </a:r>
          </a:p>
        </p:txBody>
      </p:sp>
      <p:sp>
        <p:nvSpPr>
          <p:cNvPr id="2" name="Content Placeholder 1"/>
          <p:cNvSpPr>
            <a:spLocks noGrp="1"/>
          </p:cNvSpPr>
          <p:nvPr>
            <p:ph idx="1"/>
          </p:nvPr>
        </p:nvSpPr>
        <p:spPr/>
        <p:txBody>
          <a:bodyPr>
            <a:normAutofit/>
          </a:bodyPr>
          <a:lstStyle/>
          <a:p>
            <a:r>
              <a:rPr lang="en-US" sz="3600" dirty="0"/>
              <a:t>Problem Formulation</a:t>
            </a:r>
          </a:p>
          <a:p>
            <a:r>
              <a:rPr lang="en-US" sz="3600" dirty="0"/>
              <a:t>Literature Survey</a:t>
            </a:r>
          </a:p>
          <a:p>
            <a:r>
              <a:rPr lang="en-US" sz="3600" dirty="0"/>
              <a:t>Requirements</a:t>
            </a:r>
          </a:p>
          <a:p>
            <a:r>
              <a:rPr lang="en-US" sz="3600" dirty="0"/>
              <a:t>Proposed System</a:t>
            </a:r>
          </a:p>
          <a:p>
            <a:r>
              <a:rPr lang="en-US" sz="3600" dirty="0"/>
              <a:t>objectives</a:t>
            </a:r>
          </a:p>
          <a:p>
            <a:r>
              <a:rPr lang="en-US" sz="3600" dirty="0"/>
              <a:t>Reference</a:t>
            </a:r>
          </a:p>
          <a:p>
            <a:endParaRPr lang="en-US" sz="3600"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Formulation</a:t>
            </a:r>
          </a:p>
        </p:txBody>
      </p:sp>
      <p:sp>
        <p:nvSpPr>
          <p:cNvPr id="2" name="Content Placeholder 1"/>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With the development of ubiquitous computing, current user interaction approaches with keyboard, mouse and pen are not sufficient. Due to the limitation of these devices the usable command set is also limited. Direct use of hands can be used as an input device for providing natural interaction. In this project, we are developing an advanced media player which plays and pauses the video by detecting the users face looking at screen or not and also the field of computer vision based hand gesture interfaces for Human-Computer Interaction (HCI). System monitors whether the user is looking at the screen or not using a web camera. If yes then doesn't interrupts the video and allows it to play. Along with these, the web camera will also detect the users hand gestures which can be used for performing various events like increasing or decreasing the volume, changing to next video or previous video, etc. In case if the user is not looking at the or say the system couldn't detect the users face then it immediately stops the video.</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Literature Survey</a:t>
            </a:r>
          </a:p>
        </p:txBody>
      </p:sp>
      <p:graphicFrame>
        <p:nvGraphicFramePr>
          <p:cNvPr id="4" name="Table 4">
            <a:extLst>
              <a:ext uri="{FF2B5EF4-FFF2-40B4-BE49-F238E27FC236}">
                <a16:creationId xmlns:a16="http://schemas.microsoft.com/office/drawing/2014/main" id="{A463C1CC-9601-EADC-B9AA-19E9BA742A5A}"/>
              </a:ext>
            </a:extLst>
          </p:cNvPr>
          <p:cNvGraphicFramePr>
            <a:graphicFrameLocks noGrp="1"/>
          </p:cNvGraphicFramePr>
          <p:nvPr>
            <p:ph idx="1"/>
            <p:extLst>
              <p:ext uri="{D42A27DB-BD31-4B8C-83A1-F6EECF244321}">
                <p14:modId xmlns:p14="http://schemas.microsoft.com/office/powerpoint/2010/main" val="1570663208"/>
              </p:ext>
            </p:extLst>
          </p:nvPr>
        </p:nvGraphicFramePr>
        <p:xfrm>
          <a:off x="609600" y="1935163"/>
          <a:ext cx="10972800" cy="4206240"/>
        </p:xfrm>
        <a:graphic>
          <a:graphicData uri="http://schemas.openxmlformats.org/drawingml/2006/table">
            <a:tbl>
              <a:tblPr firstRow="1" bandRow="1">
                <a:tableStyleId>{8799B23B-EC83-4686-B30A-512413B5E67A}</a:tableStyleId>
              </a:tblPr>
              <a:tblGrid>
                <a:gridCol w="667265">
                  <a:extLst>
                    <a:ext uri="{9D8B030D-6E8A-4147-A177-3AD203B41FA5}">
                      <a16:colId xmlns:a16="http://schemas.microsoft.com/office/drawing/2014/main" val="2848776516"/>
                    </a:ext>
                  </a:extLst>
                </a:gridCol>
                <a:gridCol w="2561967">
                  <a:extLst>
                    <a:ext uri="{9D8B030D-6E8A-4147-A177-3AD203B41FA5}">
                      <a16:colId xmlns:a16="http://schemas.microsoft.com/office/drawing/2014/main" val="3822898015"/>
                    </a:ext>
                  </a:extLst>
                </a:gridCol>
                <a:gridCol w="2265406">
                  <a:extLst>
                    <a:ext uri="{9D8B030D-6E8A-4147-A177-3AD203B41FA5}">
                      <a16:colId xmlns:a16="http://schemas.microsoft.com/office/drawing/2014/main" val="1438001631"/>
                    </a:ext>
                  </a:extLst>
                </a:gridCol>
                <a:gridCol w="2504303">
                  <a:extLst>
                    <a:ext uri="{9D8B030D-6E8A-4147-A177-3AD203B41FA5}">
                      <a16:colId xmlns:a16="http://schemas.microsoft.com/office/drawing/2014/main" val="3116454701"/>
                    </a:ext>
                  </a:extLst>
                </a:gridCol>
                <a:gridCol w="2973859">
                  <a:extLst>
                    <a:ext uri="{9D8B030D-6E8A-4147-A177-3AD203B41FA5}">
                      <a16:colId xmlns:a16="http://schemas.microsoft.com/office/drawing/2014/main" val="449054751"/>
                    </a:ext>
                  </a:extLst>
                </a:gridCol>
              </a:tblGrid>
              <a:tr h="370840">
                <a:tc>
                  <a:txBody>
                    <a:bodyPr/>
                    <a:lstStyle/>
                    <a:p>
                      <a:r>
                        <a:rPr lang="en-IN" dirty="0" err="1"/>
                        <a:t>S.No</a:t>
                      </a:r>
                      <a:endParaRPr lang="en-IN" dirty="0"/>
                    </a:p>
                  </a:txBody>
                  <a:tcPr/>
                </a:tc>
                <a:tc>
                  <a:txBody>
                    <a:bodyPr/>
                    <a:lstStyle/>
                    <a:p>
                      <a:r>
                        <a:rPr lang="en-IN" dirty="0"/>
                        <a:t>TITLE</a:t>
                      </a:r>
                    </a:p>
                  </a:txBody>
                  <a:tcPr/>
                </a:tc>
                <a:tc>
                  <a:txBody>
                    <a:bodyPr/>
                    <a:lstStyle/>
                    <a:p>
                      <a:r>
                        <a:rPr lang="en-IN" dirty="0"/>
                        <a:t>AUTHOR’S NAME</a:t>
                      </a:r>
                    </a:p>
                  </a:txBody>
                  <a:tcPr/>
                </a:tc>
                <a:tc>
                  <a:txBody>
                    <a:bodyPr/>
                    <a:lstStyle/>
                    <a:p>
                      <a:r>
                        <a:rPr lang="en-IN" dirty="0"/>
                        <a:t>RESULT</a:t>
                      </a:r>
                    </a:p>
                  </a:txBody>
                  <a:tcPr/>
                </a:tc>
                <a:tc>
                  <a:txBody>
                    <a:bodyPr/>
                    <a:lstStyle/>
                    <a:p>
                      <a:r>
                        <a:rPr lang="en-IN" dirty="0"/>
                        <a:t>DISADVANTAGES</a:t>
                      </a:r>
                    </a:p>
                  </a:txBody>
                  <a:tcPr/>
                </a:tc>
                <a:extLst>
                  <a:ext uri="{0D108BD9-81ED-4DB2-BD59-A6C34878D82A}">
                    <a16:rowId xmlns:a16="http://schemas.microsoft.com/office/drawing/2014/main" val="2508684971"/>
                  </a:ext>
                </a:extLst>
              </a:tr>
              <a:tr h="370840">
                <a:tc>
                  <a:txBody>
                    <a:bodyPr/>
                    <a:lstStyle/>
                    <a:p>
                      <a:r>
                        <a:rPr lang="en-IN" dirty="0"/>
                        <a:t>1</a:t>
                      </a:r>
                    </a:p>
                  </a:txBody>
                  <a:tcPr/>
                </a:tc>
                <a:tc>
                  <a:txBody>
                    <a:bodyPr/>
                    <a:lstStyle/>
                    <a:p>
                      <a:r>
                        <a:rPr lang="en-IN" dirty="0"/>
                        <a:t>Emotion Detection Using Facial Expression</a:t>
                      </a:r>
                    </a:p>
                  </a:txBody>
                  <a:tcPr/>
                </a:tc>
                <a:tc>
                  <a:txBody>
                    <a:bodyPr/>
                    <a:lstStyle/>
                    <a:p>
                      <a:r>
                        <a:rPr lang="en-IN" dirty="0"/>
                        <a:t>Jyoti Rani ,etc ,All</a:t>
                      </a:r>
                    </a:p>
                  </a:txBody>
                  <a:tcPr/>
                </a:tc>
                <a:tc>
                  <a:txBody>
                    <a:bodyPr/>
                    <a:lstStyle/>
                    <a:p>
                      <a:r>
                        <a:rPr lang="en-IN" dirty="0"/>
                        <a:t>Automated Facial Expression Recognition System</a:t>
                      </a:r>
                    </a:p>
                  </a:txBody>
                  <a:tcPr/>
                </a:tc>
                <a:tc>
                  <a:txBody>
                    <a:bodyPr/>
                    <a:lstStyle/>
                    <a:p>
                      <a:r>
                        <a:rPr lang="en-IN" dirty="0"/>
                        <a:t>May occur delay while displaying results</a:t>
                      </a:r>
                    </a:p>
                  </a:txBody>
                  <a:tcPr/>
                </a:tc>
                <a:extLst>
                  <a:ext uri="{0D108BD9-81ED-4DB2-BD59-A6C34878D82A}">
                    <a16:rowId xmlns:a16="http://schemas.microsoft.com/office/drawing/2014/main" val="1597796751"/>
                  </a:ext>
                </a:extLst>
              </a:tr>
              <a:tr h="370840">
                <a:tc>
                  <a:txBody>
                    <a:bodyPr/>
                    <a:lstStyle/>
                    <a:p>
                      <a:r>
                        <a:rPr lang="en-IN" dirty="0"/>
                        <a:t>2</a:t>
                      </a:r>
                    </a:p>
                  </a:txBody>
                  <a:tcPr/>
                </a:tc>
                <a:tc>
                  <a:txBody>
                    <a:bodyPr/>
                    <a:lstStyle/>
                    <a:p>
                      <a:r>
                        <a:rPr lang="en-US" dirty="0"/>
                        <a:t>A Vision Based Hand Gesture Interface for Controlling VLC Media Player</a:t>
                      </a:r>
                      <a:endParaRPr lang="en-IN" dirty="0"/>
                    </a:p>
                  </a:txBody>
                  <a:tcPr/>
                </a:tc>
                <a:tc>
                  <a:txBody>
                    <a:bodyPr/>
                    <a:lstStyle/>
                    <a:p>
                      <a:r>
                        <a:rPr lang="en-IN" dirty="0"/>
                        <a:t>Sidharth </a:t>
                      </a:r>
                      <a:r>
                        <a:rPr lang="en-IN" dirty="0" err="1"/>
                        <a:t>Rauta</a:t>
                      </a:r>
                      <a:r>
                        <a:rPr lang="en-IN" dirty="0"/>
                        <a:t> </a:t>
                      </a:r>
                      <a:r>
                        <a:rPr lang="en-IN" dirty="0" err="1"/>
                        <a:t>ray,etc,All</a:t>
                      </a:r>
                      <a:endParaRPr lang="en-IN" dirty="0"/>
                    </a:p>
                  </a:txBody>
                  <a:tcPr/>
                </a:tc>
                <a:tc>
                  <a:txBody>
                    <a:bodyPr/>
                    <a:lstStyle/>
                    <a:p>
                      <a:r>
                        <a:rPr lang="en-US" dirty="0"/>
                        <a:t>Can easily control VLC Media player using Hand gestures</a:t>
                      </a:r>
                      <a:endParaRPr lang="en-IN" dirty="0"/>
                    </a:p>
                  </a:txBody>
                  <a:tcPr/>
                </a:tc>
                <a:tc>
                  <a:txBody>
                    <a:bodyPr/>
                    <a:lstStyle/>
                    <a:p>
                      <a:r>
                        <a:rPr lang="en-US" dirty="0"/>
                        <a:t>Use of complex algorithms such </a:t>
                      </a:r>
                      <a:r>
                        <a:rPr lang="en-US" dirty="0" err="1"/>
                        <a:t>knearest</a:t>
                      </a:r>
                      <a:r>
                        <a:rPr lang="en-US" dirty="0"/>
                        <a:t>, neighbor hood pyramid , </a:t>
                      </a:r>
                      <a:r>
                        <a:rPr lang="en-US" dirty="0" err="1"/>
                        <a:t>lucas</a:t>
                      </a:r>
                      <a:r>
                        <a:rPr lang="en-US" dirty="0"/>
                        <a:t> </a:t>
                      </a:r>
                      <a:r>
                        <a:rPr lang="en-US" dirty="0" err="1"/>
                        <a:t>kanade</a:t>
                      </a:r>
                      <a:r>
                        <a:rPr lang="en-US" dirty="0"/>
                        <a:t> optical flow</a:t>
                      </a:r>
                      <a:endParaRPr lang="en-IN" dirty="0"/>
                    </a:p>
                  </a:txBody>
                  <a:tcPr/>
                </a:tc>
                <a:extLst>
                  <a:ext uri="{0D108BD9-81ED-4DB2-BD59-A6C34878D82A}">
                    <a16:rowId xmlns:a16="http://schemas.microsoft.com/office/drawing/2014/main" val="3368917939"/>
                  </a:ext>
                </a:extLst>
              </a:tr>
              <a:tr h="370840">
                <a:tc>
                  <a:txBody>
                    <a:bodyPr/>
                    <a:lstStyle/>
                    <a:p>
                      <a:r>
                        <a:rPr lang="en-IN" dirty="0"/>
                        <a:t>3</a:t>
                      </a:r>
                    </a:p>
                  </a:txBody>
                  <a:tcPr/>
                </a:tc>
                <a:tc>
                  <a:txBody>
                    <a:bodyPr/>
                    <a:lstStyle/>
                    <a:p>
                      <a:r>
                        <a:rPr lang="en-US" dirty="0"/>
                        <a:t>Controlling Multimedia Applications Using Hand Gesture Recognition</a:t>
                      </a:r>
                      <a:endParaRPr lang="en-IN" dirty="0"/>
                    </a:p>
                  </a:txBody>
                  <a:tcPr/>
                </a:tc>
                <a:tc>
                  <a:txBody>
                    <a:bodyPr/>
                    <a:lstStyle/>
                    <a:p>
                      <a:r>
                        <a:rPr lang="en-IN" dirty="0"/>
                        <a:t>Neha Roka </a:t>
                      </a:r>
                      <a:r>
                        <a:rPr lang="en-IN" dirty="0" err="1"/>
                        <a:t>de,etc,All</a:t>
                      </a:r>
                      <a:endParaRPr lang="en-IN" dirty="0"/>
                    </a:p>
                  </a:txBody>
                  <a:tcPr/>
                </a:tc>
                <a:tc>
                  <a:txBody>
                    <a:bodyPr/>
                    <a:lstStyle/>
                    <a:p>
                      <a:r>
                        <a:rPr lang="en-US" dirty="0"/>
                        <a:t>Easy &amp; simple to control Real time system such as multimedia apps</a:t>
                      </a:r>
                      <a:endParaRPr lang="en-IN" dirty="0"/>
                    </a:p>
                  </a:txBody>
                  <a:tcPr/>
                </a:tc>
                <a:tc>
                  <a:txBody>
                    <a:bodyPr/>
                    <a:lstStyle/>
                    <a:p>
                      <a:r>
                        <a:rPr lang="en-US" dirty="0"/>
                        <a:t>Conversion of original image into so many forms such as HSV Scale image, Threshold image, Filtered </a:t>
                      </a:r>
                      <a:r>
                        <a:rPr lang="en-US" dirty="0" err="1"/>
                        <a:t>imag</a:t>
                      </a:r>
                      <a:endParaRPr lang="en-IN" dirty="0"/>
                    </a:p>
                  </a:txBody>
                  <a:tcPr/>
                </a:tc>
                <a:extLst>
                  <a:ext uri="{0D108BD9-81ED-4DB2-BD59-A6C34878D82A}">
                    <a16:rowId xmlns:a16="http://schemas.microsoft.com/office/drawing/2014/main" val="450091752"/>
                  </a:ext>
                </a:extLst>
              </a:tr>
            </a:tbl>
          </a:graphicData>
        </a:graphic>
      </p:graphicFrame>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Requirements</a:t>
            </a:r>
          </a:p>
        </p:txBody>
      </p:sp>
      <p:sp>
        <p:nvSpPr>
          <p:cNvPr id="2" name="Content Placeholder 1"/>
          <p:cNvSpPr>
            <a:spLocks noGrp="1"/>
          </p:cNvSpPr>
          <p:nvPr>
            <p:ph idx="1"/>
          </p:nvPr>
        </p:nvSpPr>
        <p:spPr/>
        <p:txBody>
          <a:bodyPr>
            <a:normAutofit fontScale="77500" lnSpcReduction="20000"/>
          </a:bodyPr>
          <a:lstStyle/>
          <a:p>
            <a:r>
              <a:rPr lang="en-US" dirty="0"/>
              <a:t>HARDWARE REQUIREMENTS:</a:t>
            </a:r>
          </a:p>
          <a:p>
            <a:pPr marL="0" indent="0">
              <a:buNone/>
            </a:pPr>
            <a:endParaRPr lang="en-US" dirty="0"/>
          </a:p>
          <a:p>
            <a:pPr marL="0" indent="0">
              <a:buNone/>
            </a:pPr>
            <a:r>
              <a:rPr lang="en-US" dirty="0"/>
              <a:t>	1 GB ram</a:t>
            </a:r>
          </a:p>
          <a:p>
            <a:pPr marL="0" indent="0">
              <a:buNone/>
            </a:pPr>
            <a:r>
              <a:rPr lang="en-US" dirty="0"/>
              <a:t>	200 GB HDD</a:t>
            </a:r>
          </a:p>
          <a:p>
            <a:pPr marL="0" indent="0">
              <a:buNone/>
            </a:pPr>
            <a:r>
              <a:rPr lang="en-US" dirty="0"/>
              <a:t>	Intel 1.66 GHz Processor Pentium 4</a:t>
            </a:r>
          </a:p>
          <a:p>
            <a:pPr marL="0" indent="0">
              <a:buNone/>
            </a:pPr>
            <a:r>
              <a:rPr lang="en-US" dirty="0"/>
              <a:t>	Web Camera</a:t>
            </a:r>
          </a:p>
          <a:p>
            <a:pPr marL="667512" lvl="2" indent="0">
              <a:buNone/>
            </a:pPr>
            <a:endParaRPr lang="en-US" dirty="0"/>
          </a:p>
          <a:p>
            <a:pPr marL="0" indent="0">
              <a:buNone/>
            </a:pPr>
            <a:endParaRPr lang="en-US" dirty="0"/>
          </a:p>
          <a:p>
            <a:r>
              <a:rPr lang="en-US" dirty="0"/>
              <a:t>SOFTWARE REQUIREMENTS:</a:t>
            </a:r>
          </a:p>
          <a:p>
            <a:pPr marL="0" indent="0">
              <a:buNone/>
            </a:pPr>
            <a:endParaRPr lang="en-US" dirty="0"/>
          </a:p>
          <a:p>
            <a:pPr marL="0" indent="0">
              <a:buNone/>
            </a:pPr>
            <a:r>
              <a:rPr lang="en-US" dirty="0"/>
              <a:t>	Windows XP, Windows 7,8 and above versions</a:t>
            </a:r>
          </a:p>
          <a:p>
            <a:pPr marL="0" indent="0">
              <a:buNone/>
            </a:pPr>
            <a:r>
              <a:rPr lang="en-US" dirty="0"/>
              <a:t>	Python 3 and above version</a:t>
            </a:r>
          </a:p>
          <a:p>
            <a:pPr marL="0" indent="0">
              <a:buNone/>
            </a:pPr>
            <a:r>
              <a:rPr lang="en-US" dirty="0"/>
              <a:t>	Visual Studio 2010</a:t>
            </a:r>
          </a:p>
          <a:p>
            <a:pPr marL="0" indent="0">
              <a:buNone/>
            </a:pPr>
            <a:r>
              <a:rPr lang="en-US" dirty="0"/>
              <a:t>	Windows Operating System</a:t>
            </a: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BDDB-EBFC-A257-F430-DEB7CD608E8C}"/>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4B6DC037-D44A-7A5A-2CE6-850F73290994}"/>
              </a:ext>
            </a:extLst>
          </p:cNvPr>
          <p:cNvSpPr>
            <a:spLocks noGrp="1"/>
          </p:cNvSpPr>
          <p:nvPr>
            <p:ph idx="1"/>
          </p:nvPr>
        </p:nvSpPr>
        <p:spPr/>
        <p:txBody>
          <a:bodyPr/>
          <a:lstStyle/>
          <a:p>
            <a:r>
              <a:rPr lang="en-US" dirty="0"/>
              <a:t>In our project, we implement a </a:t>
            </a:r>
          </a:p>
          <a:p>
            <a:pPr marL="0" indent="0">
              <a:buNone/>
            </a:pPr>
            <a:r>
              <a:rPr lang="en-US" dirty="0"/>
              <a:t>recognition system for incoming </a:t>
            </a:r>
          </a:p>
          <a:p>
            <a:pPr marL="0" indent="0">
              <a:buNone/>
            </a:pPr>
            <a:r>
              <a:rPr lang="en-US" dirty="0"/>
              <a:t>hand images as well as </a:t>
            </a:r>
          </a:p>
          <a:p>
            <a:pPr marL="0" indent="0">
              <a:buNone/>
            </a:pPr>
            <a:r>
              <a:rPr lang="en-US" dirty="0"/>
              <a:t>detecting face in </a:t>
            </a:r>
            <a:r>
              <a:rPr lang="en-US" dirty="0" err="1"/>
              <a:t>realtime</a:t>
            </a:r>
            <a:r>
              <a:rPr lang="en-US" dirty="0"/>
              <a:t> as shown </a:t>
            </a:r>
          </a:p>
          <a:p>
            <a:pPr marL="0" indent="0">
              <a:buNone/>
            </a:pPr>
            <a:r>
              <a:rPr lang="en-US" dirty="0"/>
              <a:t>In the figure.</a:t>
            </a:r>
            <a:endParaRPr lang="en-IN" dirty="0"/>
          </a:p>
        </p:txBody>
      </p:sp>
      <p:pic>
        <p:nvPicPr>
          <p:cNvPr id="7" name="Picture 6">
            <a:extLst>
              <a:ext uri="{FF2B5EF4-FFF2-40B4-BE49-F238E27FC236}">
                <a16:creationId xmlns:a16="http://schemas.microsoft.com/office/drawing/2014/main" id="{49E5E8E9-13C3-34D7-D50A-57AD0AAA7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53442"/>
            <a:ext cx="5301286" cy="4771158"/>
          </a:xfrm>
          <a:prstGeom prst="rect">
            <a:avLst/>
          </a:prstGeom>
        </p:spPr>
      </p:pic>
    </p:spTree>
    <p:extLst>
      <p:ext uri="{BB962C8B-B14F-4D97-AF65-F5344CB8AC3E}">
        <p14:creationId xmlns:p14="http://schemas.microsoft.com/office/powerpoint/2010/main" val="362960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BF0D-5F2D-C0B5-8E5A-F411876134F5}"/>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8E51AB2F-7224-2ABF-CE49-B2F170ABCC56}"/>
              </a:ext>
            </a:extLst>
          </p:cNvPr>
          <p:cNvSpPr>
            <a:spLocks noGrp="1"/>
          </p:cNvSpPr>
          <p:nvPr>
            <p:ph idx="1"/>
          </p:nvPr>
        </p:nvSpPr>
        <p:spPr/>
        <p:txBody>
          <a:bodyPr/>
          <a:lstStyle/>
          <a:p>
            <a:r>
              <a:rPr lang="en-US" dirty="0"/>
              <a:t> It helps the user to interact with the media player without touching the screen.</a:t>
            </a:r>
          </a:p>
          <a:p>
            <a:r>
              <a:rPr lang="en-US" dirty="0"/>
              <a:t> This system also provides the feature of controlling other functions of media player such as volume up, volume down, forward and backward using hand gestures. </a:t>
            </a:r>
          </a:p>
          <a:p>
            <a:r>
              <a:rPr lang="en-US" dirty="0"/>
              <a:t>The media player pause the video as soon as the user face is not </a:t>
            </a:r>
            <a:r>
              <a:rPr lang="en-US"/>
              <a:t>detected.</a:t>
            </a:r>
          </a:p>
          <a:p>
            <a:r>
              <a:rPr lang="en-US"/>
              <a:t>The </a:t>
            </a:r>
            <a:r>
              <a:rPr lang="en-US" dirty="0"/>
              <a:t>hand gestures should be captured accurately and actions associated to them should performed perfectly.</a:t>
            </a:r>
            <a:endParaRPr lang="en-IN" dirty="0"/>
          </a:p>
        </p:txBody>
      </p:sp>
    </p:spTree>
    <p:extLst>
      <p:ext uri="{BB962C8B-B14F-4D97-AF65-F5344CB8AC3E}">
        <p14:creationId xmlns:p14="http://schemas.microsoft.com/office/powerpoint/2010/main" val="117035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a:t>
            </a:r>
          </a:p>
        </p:txBody>
      </p:sp>
      <p:sp>
        <p:nvSpPr>
          <p:cNvPr id="2" name="Content Placeholder 1"/>
          <p:cNvSpPr>
            <a:spLocks noGrp="1"/>
          </p:cNvSpPr>
          <p:nvPr>
            <p:ph idx="1"/>
          </p:nvPr>
        </p:nvSpPr>
        <p:spPr/>
        <p:txBody>
          <a:bodyPr>
            <a:normAutofit fontScale="62500" lnSpcReduction="20000"/>
          </a:bodyPr>
          <a:lstStyle/>
          <a:p>
            <a:r>
              <a:rPr lang="en-US" dirty="0"/>
              <a:t>Harsha Jadhav, </a:t>
            </a:r>
            <a:r>
              <a:rPr lang="en-US" dirty="0" err="1"/>
              <a:t>Sabiha</a:t>
            </a:r>
            <a:r>
              <a:rPr lang="en-US" dirty="0"/>
              <a:t> Pathan, Neha </a:t>
            </a:r>
            <a:r>
              <a:rPr lang="en-US" dirty="0" err="1"/>
              <a:t>Rokade</a:t>
            </a:r>
            <a:r>
              <a:rPr lang="en-US" dirty="0"/>
              <a:t> et Uma Annamalai “Hand Gesture Recognition System For Multimedia Applications”, International Research Journal of Engineering and Technology (IRJET) Volume: 03 Issue: 04 | Apr-2016, Apr2016.</a:t>
            </a:r>
          </a:p>
          <a:p>
            <a:pPr marL="0" indent="0">
              <a:buNone/>
            </a:pPr>
            <a:endParaRPr lang="en-US" dirty="0"/>
          </a:p>
          <a:p>
            <a:r>
              <a:rPr lang="en-US" dirty="0"/>
              <a:t> </a:t>
            </a:r>
            <a:r>
              <a:rPr lang="en-US" dirty="0" err="1"/>
              <a:t>Harshala</a:t>
            </a:r>
            <a:r>
              <a:rPr lang="en-US" dirty="0"/>
              <a:t> Chaudhari , Amrapali Waghmare , Reshma </a:t>
            </a:r>
            <a:r>
              <a:rPr lang="en-US" dirty="0" err="1"/>
              <a:t>Ganjewar</a:t>
            </a:r>
            <a:r>
              <a:rPr lang="en-US" dirty="0"/>
              <a:t> , Dr. Abhijit </a:t>
            </a:r>
            <a:r>
              <a:rPr lang="en-US" dirty="0" err="1"/>
              <a:t>Banubakode</a:t>
            </a:r>
            <a:r>
              <a:rPr lang="en-US" dirty="0"/>
              <a:t> “A Media Player which operates depending on Human Emotions” International Journal of Advanced Research in Computer and Communication Engineering Vol. 4, Issue 5, May 2015.</a:t>
            </a:r>
          </a:p>
          <a:p>
            <a:pPr marL="0" indent="0">
              <a:buNone/>
            </a:pPr>
            <a:endParaRPr lang="en-US" dirty="0"/>
          </a:p>
          <a:p>
            <a:r>
              <a:rPr lang="en-US" dirty="0"/>
              <a:t>Jyoti Rani et Kanwal Garg, “Emotion Detection Using Facial Expression”, </a:t>
            </a:r>
            <a:r>
              <a:rPr lang="en-US" dirty="0" err="1"/>
              <a:t>Journ</a:t>
            </a:r>
            <a:r>
              <a:rPr lang="en-US" dirty="0"/>
              <a:t>. International Journal Of Advanced </a:t>
            </a:r>
            <a:r>
              <a:rPr lang="en-US" dirty="0" err="1"/>
              <a:t>ResearchIn</a:t>
            </a:r>
            <a:r>
              <a:rPr lang="en-US" dirty="0"/>
              <a:t> Computer Science &amp; Software Engineering, Vol. 4, PP-465467, April 2016.</a:t>
            </a:r>
          </a:p>
          <a:p>
            <a:pPr marL="0" indent="0">
              <a:buNone/>
            </a:pPr>
            <a:endParaRPr lang="en-US" dirty="0"/>
          </a:p>
          <a:p>
            <a:r>
              <a:rPr lang="en-US" dirty="0"/>
              <a:t>N. Krishna Chaitanya et R. Janardan Rao “Controlling OF Windows Media Player Using Hand Recognition System”, </a:t>
            </a:r>
            <a:r>
              <a:rPr lang="en-US" dirty="0" err="1"/>
              <a:t>Journ</a:t>
            </a:r>
            <a:r>
              <a:rPr lang="en-US" dirty="0"/>
              <a:t>. The International Journal Of Engineering And Science (IJES), vol. 3, PP 01-04, 2014.</a:t>
            </a:r>
          </a:p>
          <a:p>
            <a:pPr marL="0" indent="0">
              <a:buNone/>
            </a:pPr>
            <a:endParaRPr lang="en-US" dirty="0"/>
          </a:p>
          <a:p>
            <a:r>
              <a:rPr lang="en-US" dirty="0"/>
              <a:t> Deepak, M. Vikas, “Speech Recognition using FIR Wiener Filter”, International Journal of Application or Innovation in Engineering &amp; management (IJAIEM),pp.204-20,2013.[6] Madhu N: Note on measures for spectral flatness. Electron. Lett 2009,45(23):1195–1196 Khoa PC: Noise robust voice activity detection. Master’s thesis, </a:t>
            </a:r>
            <a:r>
              <a:rPr lang="en-US" dirty="0" err="1"/>
              <a:t>NangYang</a:t>
            </a:r>
            <a:r>
              <a:rPr lang="en-US" dirty="0"/>
              <a:t> Technological University, 2012</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164</TotalTime>
  <Words>766</Words>
  <Application>Microsoft Office PowerPoint</Application>
  <PresentationFormat>Widescreen</PresentationFormat>
  <Paragraphs>72</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Century Gothic</vt:lpstr>
      <vt:lpstr>Consolas</vt:lpstr>
      <vt:lpstr>Palatino Linotype</vt:lpstr>
      <vt:lpstr>Times New Roman</vt:lpstr>
      <vt:lpstr>Wingdings 2</vt:lpstr>
      <vt:lpstr>Presentation on brainstorming</vt:lpstr>
      <vt:lpstr>Presented By: M.Abdul Gani Baig – 19691A0501 R.Hemanth Kumar  – 19691A0547 S.Ameer Suhail        – 19691A0506 R.Arjun Reddy         – 19691A0510</vt:lpstr>
      <vt:lpstr>CONTENTS</vt:lpstr>
      <vt:lpstr>Problem Formulation</vt:lpstr>
      <vt:lpstr>Literature Survey</vt:lpstr>
      <vt:lpstr>Requirements</vt:lpstr>
      <vt:lpstr>Proposed System</vt:lpstr>
      <vt:lpstr>Objectives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M.Abdul Gani Baig – 19691A0501 R.Hemanth Kumar  – 19691A0547 S.Ameer Suhail        – 19691A0506 R.Arjun Reddy         – 19691A0510</dc:title>
  <dc:creator>Sohail Shaik</dc:creator>
  <cp:lastModifiedBy>akram baig</cp:lastModifiedBy>
  <cp:revision>5</cp:revision>
  <dcterms:created xsi:type="dcterms:W3CDTF">2022-09-01T04:42:35Z</dcterms:created>
  <dcterms:modified xsi:type="dcterms:W3CDTF">2023-01-17T07:16:41Z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