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72" r:id="rId2"/>
    <p:sldId id="273" r:id="rId3"/>
    <p:sldId id="274" r:id="rId4"/>
    <p:sldId id="277" r:id="rId5"/>
    <p:sldId id="283" r:id="rId6"/>
    <p:sldId id="282" r:id="rId7"/>
    <p:sldId id="284" r:id="rId8"/>
    <p:sldId id="285" r:id="rId9"/>
    <p:sldId id="288" r:id="rId10"/>
    <p:sldId id="289" r:id="rId11"/>
    <p:sldId id="286" r:id="rId12"/>
    <p:sldId id="287" r:id="rId13"/>
    <p:sldId id="290" r:id="rId14"/>
    <p:sldId id="291" r:id="rId15"/>
    <p:sldId id="292" r:id="rId16"/>
    <p:sldId id="293" r:id="rId17"/>
    <p:sldId id="295" r:id="rId18"/>
    <p:sldId id="280" r:id="rId19"/>
    <p:sldId id="281"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11/5/2022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11/5/2022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11/5/2022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11/5/2022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11/5/2022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11/5/2022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11/5/2022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11/5/2022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11/5/2022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11/5/2022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11/5/2022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97EC5-4AC5-DB51-E4F0-54DC66916AC9}"/>
              </a:ext>
            </a:extLst>
          </p:cNvPr>
          <p:cNvSpPr txBox="1"/>
          <p:nvPr/>
        </p:nvSpPr>
        <p:spPr>
          <a:xfrm>
            <a:off x="384628" y="1257298"/>
            <a:ext cx="10179958" cy="1077218"/>
          </a:xfrm>
          <a:prstGeom prst="rect">
            <a:avLst/>
          </a:prstGeom>
          <a:noFill/>
          <a:ln>
            <a:solidFill>
              <a:schemeClr val="bg2"/>
            </a:solidFill>
          </a:ln>
        </p:spPr>
        <p:txBody>
          <a:bodyPr wrap="square" rtlCol="0">
            <a:spAutoFit/>
          </a:bodyPr>
          <a:lstStyle/>
          <a:p>
            <a:r>
              <a:rPr lang="en-US" sz="3200" dirty="0"/>
              <a:t>MADANAPALLE INSTITUTE OF TECHNOLOGY 				AND SCIENCE</a:t>
            </a:r>
            <a:endParaRPr lang="en-IN" sz="3200" dirty="0" err="1"/>
          </a:p>
        </p:txBody>
      </p:sp>
      <p:pic>
        <p:nvPicPr>
          <p:cNvPr id="6" name="Picture 5">
            <a:extLst>
              <a:ext uri="{FF2B5EF4-FFF2-40B4-BE49-F238E27FC236}">
                <a16:creationId xmlns:a16="http://schemas.microsoft.com/office/drawing/2014/main" id="{44482022-96B6-0E83-69D8-C61843873735}"/>
              </a:ext>
            </a:extLst>
          </p:cNvPr>
          <p:cNvPicPr>
            <a:picLocks noChangeAspect="1"/>
          </p:cNvPicPr>
          <p:nvPr/>
        </p:nvPicPr>
        <p:blipFill>
          <a:blip r:embed="rId3"/>
          <a:stretch>
            <a:fillRect/>
          </a:stretch>
        </p:blipFill>
        <p:spPr>
          <a:xfrm>
            <a:off x="10261463" y="901569"/>
            <a:ext cx="1845330" cy="1788675"/>
          </a:xfrm>
          <a:prstGeom prst="rect">
            <a:avLst/>
          </a:prstGeom>
        </p:spPr>
      </p:pic>
      <p:sp>
        <p:nvSpPr>
          <p:cNvPr id="16" name="Title 15">
            <a:extLst>
              <a:ext uri="{FF2B5EF4-FFF2-40B4-BE49-F238E27FC236}">
                <a16:creationId xmlns:a16="http://schemas.microsoft.com/office/drawing/2014/main" id="{0E26EAC8-1EC7-DB5C-2284-ED6581750C64}"/>
              </a:ext>
            </a:extLst>
          </p:cNvPr>
          <p:cNvSpPr>
            <a:spLocks noGrp="1"/>
          </p:cNvSpPr>
          <p:nvPr>
            <p:ph type="title"/>
          </p:nvPr>
        </p:nvSpPr>
        <p:spPr>
          <a:xfrm>
            <a:off x="575128" y="4185931"/>
            <a:ext cx="4780643" cy="2041069"/>
          </a:xfrm>
        </p:spPr>
        <p:txBody>
          <a:bodyPr>
            <a:noAutofit/>
          </a:bodyPr>
          <a:lstStyle/>
          <a:p>
            <a:r>
              <a:rPr lang="en-US" sz="2000" dirty="0"/>
              <a:t>Presented By:</a:t>
            </a:r>
            <a:br>
              <a:rPr lang="en-US" sz="2000" dirty="0"/>
            </a:br>
            <a:r>
              <a:rPr lang="en-US" sz="2000" dirty="0"/>
              <a:t>M.Abdul Gani Baig – 19691A0501</a:t>
            </a:r>
            <a:br>
              <a:rPr lang="en-US" sz="2000" dirty="0"/>
            </a:br>
            <a:r>
              <a:rPr lang="en-US" sz="2000" dirty="0"/>
              <a:t>R.Hemanth Kumar  – 19691A0547</a:t>
            </a:r>
            <a:br>
              <a:rPr lang="en-US" sz="2000" dirty="0"/>
            </a:br>
            <a:r>
              <a:rPr lang="en-US" sz="2000" dirty="0"/>
              <a:t>S.Ameer Suhail        – 19691A0506</a:t>
            </a:r>
            <a:br>
              <a:rPr lang="en-US" sz="2000" dirty="0"/>
            </a:br>
            <a:r>
              <a:rPr lang="en-US" sz="2000" dirty="0"/>
              <a:t>R.Arjun Reddy         – 19691A0510</a:t>
            </a:r>
            <a:endParaRPr lang="en-IN" sz="2000" dirty="0"/>
          </a:p>
        </p:txBody>
      </p:sp>
      <p:sp>
        <p:nvSpPr>
          <p:cNvPr id="11" name="Subtitle 10">
            <a:extLst>
              <a:ext uri="{FF2B5EF4-FFF2-40B4-BE49-F238E27FC236}">
                <a16:creationId xmlns:a16="http://schemas.microsoft.com/office/drawing/2014/main" id="{7F9B31C5-6028-C1E9-AAB4-FEC049D113E0}"/>
              </a:ext>
            </a:extLst>
          </p:cNvPr>
          <p:cNvSpPr>
            <a:spLocks noGrp="1"/>
          </p:cNvSpPr>
          <p:nvPr>
            <p:ph type="subTitle" idx="4294967295"/>
          </p:nvPr>
        </p:nvSpPr>
        <p:spPr>
          <a:xfrm>
            <a:off x="1647567" y="3134931"/>
            <a:ext cx="8756822" cy="709613"/>
          </a:xfrm>
        </p:spPr>
        <p:txBody>
          <a:bodyPr>
            <a:noAutofit/>
          </a:bodyPr>
          <a:lstStyle/>
          <a:p>
            <a:pPr marL="0" indent="0">
              <a:buNone/>
            </a:pPr>
            <a:r>
              <a:rPr lang="en-US" sz="3200" dirty="0">
                <a:solidFill>
                  <a:schemeClr val="accent5">
                    <a:lumMod val="50000"/>
                  </a:schemeClr>
                </a:solidFill>
                <a:latin typeface="Consolas" panose="020B0609020204030204" pitchFamily="49" charset="0"/>
                <a:cs typeface="Times New Roman" panose="02020603050405020304" pitchFamily="18" charset="0"/>
              </a:rPr>
              <a:t>Smart Screen Monitoring using AI(SSM)</a:t>
            </a:r>
            <a:endParaRPr lang="en-IN" sz="3200" dirty="0">
              <a:solidFill>
                <a:schemeClr val="accent5">
                  <a:lumMod val="50000"/>
                </a:schemeClr>
              </a:solidFill>
              <a:latin typeface="Consolas" panose="020B0609020204030204" pitchFamily="49" charset="0"/>
              <a:cs typeface="Times New Roman" panose="02020603050405020304" pitchFamily="18" charset="0"/>
            </a:endParaRPr>
          </a:p>
          <a:p>
            <a:endParaRPr lang="en-IN" sz="3200" dirty="0">
              <a:solidFill>
                <a:schemeClr val="accent5">
                  <a:lumMod val="50000"/>
                </a:schemeClr>
              </a:solidFill>
              <a:latin typeface="Consolas" panose="020B0609020204030204" pitchFamily="49" charset="0"/>
            </a:endParaRPr>
          </a:p>
        </p:txBody>
      </p:sp>
      <p:sp>
        <p:nvSpPr>
          <p:cNvPr id="17" name="Title 15">
            <a:extLst>
              <a:ext uri="{FF2B5EF4-FFF2-40B4-BE49-F238E27FC236}">
                <a16:creationId xmlns:a16="http://schemas.microsoft.com/office/drawing/2014/main" id="{E79D932C-7B40-D459-E618-E5DFCAA1C6D8}"/>
              </a:ext>
            </a:extLst>
          </p:cNvPr>
          <p:cNvSpPr txBox="1">
            <a:spLocks/>
          </p:cNvSpPr>
          <p:nvPr/>
        </p:nvSpPr>
        <p:spPr>
          <a:xfrm>
            <a:off x="8061609" y="5708457"/>
            <a:ext cx="4399707" cy="518543"/>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000" dirty="0"/>
              <a:t>Under the Guidance of</a:t>
            </a:r>
          </a:p>
          <a:p>
            <a:r>
              <a:rPr lang="en-US" sz="2000" dirty="0"/>
              <a:t>   Dr. Mahboob Basha </a:t>
            </a:r>
            <a:endParaRPr lang="en-IN" sz="20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1FF6-30F1-F50B-1943-2C1F9E596BC4}"/>
              </a:ext>
            </a:extLst>
          </p:cNvPr>
          <p:cNvSpPr>
            <a:spLocks noGrp="1"/>
          </p:cNvSpPr>
          <p:nvPr>
            <p:ph type="title"/>
          </p:nvPr>
        </p:nvSpPr>
        <p:spPr/>
        <p:txBody>
          <a:bodyPr/>
          <a:lstStyle/>
          <a:p>
            <a:r>
              <a:rPr lang="en-IN" dirty="0"/>
              <a:t>Distance between two points</a:t>
            </a:r>
          </a:p>
        </p:txBody>
      </p:sp>
      <p:sp>
        <p:nvSpPr>
          <p:cNvPr id="3" name="Content Placeholder 2">
            <a:extLst>
              <a:ext uri="{FF2B5EF4-FFF2-40B4-BE49-F238E27FC236}">
                <a16:creationId xmlns:a16="http://schemas.microsoft.com/office/drawing/2014/main" id="{1B516B0B-3D22-E12B-67B0-043C4FAF4B49}"/>
              </a:ext>
            </a:extLst>
          </p:cNvPr>
          <p:cNvSpPr>
            <a:spLocks noGrp="1"/>
          </p:cNvSpPr>
          <p:nvPr>
            <p:ph idx="1"/>
          </p:nvPr>
        </p:nvSpPr>
        <p:spPr/>
        <p:txBody>
          <a:bodyPr/>
          <a:lstStyle/>
          <a:p>
            <a:r>
              <a:rPr lang="en-IN" dirty="0"/>
              <a:t>It is used to calculate the distance between two points.</a:t>
            </a:r>
          </a:p>
          <a:p>
            <a:endParaRPr lang="en-IN" dirty="0"/>
          </a:p>
        </p:txBody>
      </p:sp>
      <p:pic>
        <p:nvPicPr>
          <p:cNvPr id="4098" name="Picture 2" descr="Distance Between Two Points 2D Formula">
            <a:extLst>
              <a:ext uri="{FF2B5EF4-FFF2-40B4-BE49-F238E27FC236}">
                <a16:creationId xmlns:a16="http://schemas.microsoft.com/office/drawing/2014/main" id="{1EBF33D1-55C0-0884-BB7E-EDD1E3DF0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424" y="2633662"/>
            <a:ext cx="8309443" cy="352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4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A7C0-B857-DA3F-BEDE-38D16AC2A707}"/>
              </a:ext>
            </a:extLst>
          </p:cNvPr>
          <p:cNvSpPr>
            <a:spLocks noGrp="1"/>
          </p:cNvSpPr>
          <p:nvPr>
            <p:ph type="title"/>
          </p:nvPr>
        </p:nvSpPr>
        <p:spPr/>
        <p:txBody>
          <a:bodyPr/>
          <a:lstStyle/>
          <a:p>
            <a:r>
              <a:rPr lang="en-IN" dirty="0"/>
              <a:t>Available Functionalities</a:t>
            </a:r>
          </a:p>
        </p:txBody>
      </p:sp>
      <p:sp>
        <p:nvSpPr>
          <p:cNvPr id="3" name="Content Placeholder 2">
            <a:extLst>
              <a:ext uri="{FF2B5EF4-FFF2-40B4-BE49-F238E27FC236}">
                <a16:creationId xmlns:a16="http://schemas.microsoft.com/office/drawing/2014/main" id="{F65706C5-626E-8B6D-7C30-189A640B7E89}"/>
              </a:ext>
            </a:extLst>
          </p:cNvPr>
          <p:cNvSpPr>
            <a:spLocks noGrp="1"/>
          </p:cNvSpPr>
          <p:nvPr>
            <p:ph idx="1"/>
          </p:nvPr>
        </p:nvSpPr>
        <p:spPr/>
        <p:txBody>
          <a:bodyPr/>
          <a:lstStyle/>
          <a:p>
            <a:r>
              <a:rPr lang="en-IN" dirty="0"/>
              <a:t>Pause</a:t>
            </a:r>
          </a:p>
          <a:p>
            <a:r>
              <a:rPr lang="en-IN" dirty="0"/>
              <a:t>Play</a:t>
            </a:r>
          </a:p>
          <a:p>
            <a:r>
              <a:rPr lang="en-IN" dirty="0"/>
              <a:t>Forward</a:t>
            </a:r>
          </a:p>
          <a:p>
            <a:r>
              <a:rPr lang="en-IN" dirty="0"/>
              <a:t>Backward</a:t>
            </a:r>
          </a:p>
          <a:p>
            <a:r>
              <a:rPr lang="en-IN" dirty="0"/>
              <a:t>Volume up</a:t>
            </a:r>
          </a:p>
          <a:p>
            <a:r>
              <a:rPr lang="en-IN" dirty="0"/>
              <a:t>Volume down</a:t>
            </a:r>
          </a:p>
          <a:p>
            <a:r>
              <a:rPr lang="en-IN" dirty="0"/>
              <a:t>Activate controls </a:t>
            </a:r>
          </a:p>
          <a:p>
            <a:r>
              <a:rPr lang="en-IN" dirty="0"/>
              <a:t>Deactivate controls</a:t>
            </a:r>
          </a:p>
          <a:p>
            <a:pPr marL="0" indent="0">
              <a:buNone/>
            </a:pPr>
            <a:endParaRPr lang="en-IN" dirty="0"/>
          </a:p>
        </p:txBody>
      </p:sp>
    </p:spTree>
    <p:extLst>
      <p:ext uri="{BB962C8B-B14F-4D97-AF65-F5344CB8AC3E}">
        <p14:creationId xmlns:p14="http://schemas.microsoft.com/office/powerpoint/2010/main" val="978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8793-4B52-49CD-4A10-305B6DA32771}"/>
              </a:ext>
            </a:extLst>
          </p:cNvPr>
          <p:cNvSpPr>
            <a:spLocks noGrp="1"/>
          </p:cNvSpPr>
          <p:nvPr>
            <p:ph type="title"/>
          </p:nvPr>
        </p:nvSpPr>
        <p:spPr/>
        <p:txBody>
          <a:bodyPr>
            <a:normAutofit/>
          </a:bodyPr>
          <a:lstStyle/>
          <a:p>
            <a:r>
              <a:rPr lang="en-IN" dirty="0"/>
              <a:t>Pause operations</a:t>
            </a:r>
          </a:p>
        </p:txBody>
      </p:sp>
      <p:sp>
        <p:nvSpPr>
          <p:cNvPr id="3" name="Content Placeholder 2">
            <a:extLst>
              <a:ext uri="{FF2B5EF4-FFF2-40B4-BE49-F238E27FC236}">
                <a16:creationId xmlns:a16="http://schemas.microsoft.com/office/drawing/2014/main" id="{00E7A260-44D1-B6E2-14CC-F687828B94B6}"/>
              </a:ext>
            </a:extLst>
          </p:cNvPr>
          <p:cNvSpPr>
            <a:spLocks noGrp="1"/>
          </p:cNvSpPr>
          <p:nvPr>
            <p:ph idx="1"/>
          </p:nvPr>
        </p:nvSpPr>
        <p:spPr/>
        <p:txBody>
          <a:bodyPr/>
          <a:lstStyle/>
          <a:p>
            <a:r>
              <a:rPr lang="en-IN" dirty="0"/>
              <a:t>By holding the fist</a:t>
            </a:r>
          </a:p>
          <a:p>
            <a:pPr marL="0" indent="0">
              <a:buNone/>
            </a:pPr>
            <a:r>
              <a:rPr lang="en-IN" dirty="0"/>
              <a:t> </a:t>
            </a:r>
          </a:p>
          <a:p>
            <a:r>
              <a:rPr lang="en-IN" dirty="0"/>
              <a:t>That means angle for every</a:t>
            </a:r>
          </a:p>
          <a:p>
            <a:pPr marL="0" indent="0">
              <a:buNone/>
            </a:pPr>
            <a:r>
              <a:rPr lang="en-IN" dirty="0"/>
              <a:t> finger must be less than </a:t>
            </a:r>
          </a:p>
          <a:p>
            <a:pPr marL="0" indent="0">
              <a:buNone/>
            </a:pPr>
            <a:r>
              <a:rPr lang="en-IN" dirty="0"/>
              <a:t>50 degrees.</a:t>
            </a:r>
          </a:p>
          <a:p>
            <a:pPr marL="0" indent="0">
              <a:buNone/>
            </a:pPr>
            <a:endParaRPr lang="en-IN" dirty="0"/>
          </a:p>
          <a:p>
            <a:r>
              <a:rPr lang="en-IN" dirty="0"/>
              <a:t>Angle is considered by</a:t>
            </a:r>
          </a:p>
          <a:p>
            <a:pPr marL="0" indent="0">
              <a:buNone/>
            </a:pPr>
            <a:r>
              <a:rPr lang="en-IN" dirty="0"/>
              <a:t> points TIP, PIP, MCP</a:t>
            </a:r>
          </a:p>
          <a:p>
            <a:endParaRPr lang="en-IN" dirty="0"/>
          </a:p>
        </p:txBody>
      </p:sp>
      <p:pic>
        <p:nvPicPr>
          <p:cNvPr id="5" name="Picture 4">
            <a:extLst>
              <a:ext uri="{FF2B5EF4-FFF2-40B4-BE49-F238E27FC236}">
                <a16:creationId xmlns:a16="http://schemas.microsoft.com/office/drawing/2014/main" id="{B81D7483-F409-05BD-2157-5F1757736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21222"/>
            <a:ext cx="5229797" cy="4241489"/>
          </a:xfrm>
          <a:prstGeom prst="rect">
            <a:avLst/>
          </a:prstGeom>
        </p:spPr>
      </p:pic>
    </p:spTree>
    <p:extLst>
      <p:ext uri="{BB962C8B-B14F-4D97-AF65-F5344CB8AC3E}">
        <p14:creationId xmlns:p14="http://schemas.microsoft.com/office/powerpoint/2010/main" val="363586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38A8-23A3-3184-13F5-50815C9EF51C}"/>
              </a:ext>
            </a:extLst>
          </p:cNvPr>
          <p:cNvSpPr>
            <a:spLocks noGrp="1"/>
          </p:cNvSpPr>
          <p:nvPr>
            <p:ph type="title"/>
          </p:nvPr>
        </p:nvSpPr>
        <p:spPr/>
        <p:txBody>
          <a:bodyPr/>
          <a:lstStyle/>
          <a:p>
            <a:r>
              <a:rPr lang="en-IN" dirty="0"/>
              <a:t>Play operation</a:t>
            </a:r>
          </a:p>
        </p:txBody>
      </p:sp>
      <p:sp>
        <p:nvSpPr>
          <p:cNvPr id="3" name="Content Placeholder 2">
            <a:extLst>
              <a:ext uri="{FF2B5EF4-FFF2-40B4-BE49-F238E27FC236}">
                <a16:creationId xmlns:a16="http://schemas.microsoft.com/office/drawing/2014/main" id="{A1D25950-E662-4622-CFEF-38541DD01264}"/>
              </a:ext>
            </a:extLst>
          </p:cNvPr>
          <p:cNvSpPr>
            <a:spLocks noGrp="1"/>
          </p:cNvSpPr>
          <p:nvPr>
            <p:ph idx="1"/>
          </p:nvPr>
        </p:nvSpPr>
        <p:spPr/>
        <p:txBody>
          <a:bodyPr/>
          <a:lstStyle/>
          <a:p>
            <a:r>
              <a:rPr lang="en-IN" dirty="0"/>
              <a:t>By opening palm</a:t>
            </a:r>
          </a:p>
          <a:p>
            <a:pPr marL="0" indent="0">
              <a:buNone/>
            </a:pPr>
            <a:endParaRPr lang="en-IN" dirty="0"/>
          </a:p>
          <a:p>
            <a:r>
              <a:rPr lang="en-IN" dirty="0"/>
              <a:t>That means angle between</a:t>
            </a:r>
          </a:p>
          <a:p>
            <a:pPr marL="0" indent="0">
              <a:buNone/>
            </a:pPr>
            <a:r>
              <a:rPr lang="en-IN" dirty="0"/>
              <a:t> every hand must be grater</a:t>
            </a:r>
          </a:p>
          <a:p>
            <a:pPr marL="0" indent="0">
              <a:buNone/>
            </a:pPr>
            <a:r>
              <a:rPr lang="en-IN" dirty="0"/>
              <a:t> than 150.</a:t>
            </a:r>
          </a:p>
          <a:p>
            <a:pPr marL="0" indent="0">
              <a:buNone/>
            </a:pPr>
            <a:endParaRPr lang="en-IN" dirty="0"/>
          </a:p>
          <a:p>
            <a:r>
              <a:rPr lang="en-IN" dirty="0"/>
              <a:t>Angle is considered by</a:t>
            </a:r>
          </a:p>
          <a:p>
            <a:pPr marL="0" indent="0">
              <a:buNone/>
            </a:pPr>
            <a:r>
              <a:rPr lang="en-IN" dirty="0"/>
              <a:t> points TIP, PIP, MCP</a:t>
            </a:r>
          </a:p>
          <a:p>
            <a:endParaRPr lang="en-IN" dirty="0"/>
          </a:p>
          <a:p>
            <a:endParaRPr lang="en-IN" dirty="0"/>
          </a:p>
        </p:txBody>
      </p:sp>
      <p:pic>
        <p:nvPicPr>
          <p:cNvPr id="5" name="Picture 4">
            <a:extLst>
              <a:ext uri="{FF2B5EF4-FFF2-40B4-BE49-F238E27FC236}">
                <a16:creationId xmlns:a16="http://schemas.microsoft.com/office/drawing/2014/main" id="{99ACF7E8-EB66-35C0-03B9-0E87060F8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35480"/>
            <a:ext cx="4820155" cy="3946550"/>
          </a:xfrm>
          <a:prstGeom prst="rect">
            <a:avLst/>
          </a:prstGeom>
        </p:spPr>
      </p:pic>
    </p:spTree>
    <p:extLst>
      <p:ext uri="{BB962C8B-B14F-4D97-AF65-F5344CB8AC3E}">
        <p14:creationId xmlns:p14="http://schemas.microsoft.com/office/powerpoint/2010/main" val="354672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A61E-329D-EF61-FE49-4F83E52BA5DA}"/>
              </a:ext>
            </a:extLst>
          </p:cNvPr>
          <p:cNvSpPr>
            <a:spLocks noGrp="1"/>
          </p:cNvSpPr>
          <p:nvPr>
            <p:ph type="title"/>
          </p:nvPr>
        </p:nvSpPr>
        <p:spPr/>
        <p:txBody>
          <a:bodyPr>
            <a:normAutofit/>
          </a:bodyPr>
          <a:lstStyle/>
          <a:p>
            <a:r>
              <a:rPr lang="en-IN" dirty="0"/>
              <a:t>Forward operation</a:t>
            </a:r>
          </a:p>
        </p:txBody>
      </p:sp>
      <p:sp>
        <p:nvSpPr>
          <p:cNvPr id="3" name="Content Placeholder 2">
            <a:extLst>
              <a:ext uri="{FF2B5EF4-FFF2-40B4-BE49-F238E27FC236}">
                <a16:creationId xmlns:a16="http://schemas.microsoft.com/office/drawing/2014/main" id="{A0A30391-32AA-4200-828D-940391CD7307}"/>
              </a:ext>
            </a:extLst>
          </p:cNvPr>
          <p:cNvSpPr>
            <a:spLocks noGrp="1"/>
          </p:cNvSpPr>
          <p:nvPr>
            <p:ph idx="1"/>
          </p:nvPr>
        </p:nvSpPr>
        <p:spPr/>
        <p:txBody>
          <a:bodyPr/>
          <a:lstStyle/>
          <a:p>
            <a:r>
              <a:rPr lang="en-IN" dirty="0"/>
              <a:t>By exposing left hand thumb </a:t>
            </a:r>
          </a:p>
          <a:p>
            <a:pPr marL="0" indent="0">
              <a:buNone/>
            </a:pPr>
            <a:r>
              <a:rPr lang="en-IN" dirty="0"/>
              <a:t>and closing remaining fingers</a:t>
            </a:r>
          </a:p>
          <a:p>
            <a:pPr marL="0" indent="0">
              <a:buNone/>
            </a:pPr>
            <a:endParaRPr lang="en-IN" dirty="0"/>
          </a:p>
          <a:p>
            <a:r>
              <a:rPr lang="en-IN" dirty="0"/>
              <a:t>That means left hand thumb </a:t>
            </a:r>
          </a:p>
          <a:p>
            <a:pPr marL="0" indent="0">
              <a:buNone/>
            </a:pPr>
            <a:r>
              <a:rPr lang="en-IN" dirty="0"/>
              <a:t>angle must be grater than 150</a:t>
            </a:r>
          </a:p>
          <a:p>
            <a:pPr marL="0" indent="0">
              <a:buNone/>
            </a:pPr>
            <a:r>
              <a:rPr lang="en-IN" dirty="0"/>
              <a:t> degrees, and remaining must</a:t>
            </a:r>
          </a:p>
          <a:p>
            <a:pPr marL="0" indent="0">
              <a:buNone/>
            </a:pPr>
            <a:r>
              <a:rPr lang="en-IN" dirty="0"/>
              <a:t> be less than 50 degrees</a:t>
            </a:r>
          </a:p>
        </p:txBody>
      </p:sp>
      <p:pic>
        <p:nvPicPr>
          <p:cNvPr id="5" name="Picture 4">
            <a:extLst>
              <a:ext uri="{FF2B5EF4-FFF2-40B4-BE49-F238E27FC236}">
                <a16:creationId xmlns:a16="http://schemas.microsoft.com/office/drawing/2014/main" id="{ED8252EF-C9A4-4444-9F08-C80D7C8F3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774" y="2114360"/>
            <a:ext cx="5244923" cy="4031359"/>
          </a:xfrm>
          <a:prstGeom prst="rect">
            <a:avLst/>
          </a:prstGeom>
        </p:spPr>
      </p:pic>
    </p:spTree>
    <p:extLst>
      <p:ext uri="{BB962C8B-B14F-4D97-AF65-F5344CB8AC3E}">
        <p14:creationId xmlns:p14="http://schemas.microsoft.com/office/powerpoint/2010/main" val="10997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3C7-71BF-F257-1C40-F40C661352E5}"/>
              </a:ext>
            </a:extLst>
          </p:cNvPr>
          <p:cNvSpPr>
            <a:spLocks noGrp="1"/>
          </p:cNvSpPr>
          <p:nvPr>
            <p:ph type="title"/>
          </p:nvPr>
        </p:nvSpPr>
        <p:spPr/>
        <p:txBody>
          <a:bodyPr/>
          <a:lstStyle/>
          <a:p>
            <a:r>
              <a:rPr lang="en-IN" dirty="0"/>
              <a:t>Backward operation</a:t>
            </a:r>
          </a:p>
        </p:txBody>
      </p:sp>
      <p:sp>
        <p:nvSpPr>
          <p:cNvPr id="3" name="Content Placeholder 2">
            <a:extLst>
              <a:ext uri="{FF2B5EF4-FFF2-40B4-BE49-F238E27FC236}">
                <a16:creationId xmlns:a16="http://schemas.microsoft.com/office/drawing/2014/main" id="{D1FB2D19-7B88-4BFF-052E-4DAB9A1AFC3F}"/>
              </a:ext>
            </a:extLst>
          </p:cNvPr>
          <p:cNvSpPr>
            <a:spLocks noGrp="1"/>
          </p:cNvSpPr>
          <p:nvPr>
            <p:ph idx="1"/>
          </p:nvPr>
        </p:nvSpPr>
        <p:spPr>
          <a:xfrm>
            <a:off x="609600" y="1962374"/>
            <a:ext cx="10972800" cy="4389120"/>
          </a:xfrm>
        </p:spPr>
        <p:txBody>
          <a:bodyPr/>
          <a:lstStyle/>
          <a:p>
            <a:r>
              <a:rPr lang="en-IN" dirty="0"/>
              <a:t>By exposing right hand thumb</a:t>
            </a:r>
          </a:p>
          <a:p>
            <a:pPr marL="0" indent="0">
              <a:buNone/>
            </a:pPr>
            <a:r>
              <a:rPr lang="en-IN" dirty="0"/>
              <a:t> and closing remaining fingers</a:t>
            </a:r>
          </a:p>
          <a:p>
            <a:pPr marL="0" indent="0">
              <a:buNone/>
            </a:pPr>
            <a:endParaRPr lang="en-IN" dirty="0"/>
          </a:p>
          <a:p>
            <a:r>
              <a:rPr lang="en-IN" dirty="0"/>
              <a:t>That means right hand thumb</a:t>
            </a:r>
          </a:p>
          <a:p>
            <a:pPr marL="0" indent="0">
              <a:buNone/>
            </a:pPr>
            <a:r>
              <a:rPr lang="en-IN" dirty="0"/>
              <a:t>angle must be grater than 150 </a:t>
            </a:r>
          </a:p>
          <a:p>
            <a:pPr marL="0" indent="0">
              <a:buNone/>
            </a:pPr>
            <a:r>
              <a:rPr lang="en-IN" dirty="0"/>
              <a:t>degrees, and remaining must </a:t>
            </a:r>
          </a:p>
          <a:p>
            <a:pPr marL="0" indent="0">
              <a:buNone/>
            </a:pPr>
            <a:r>
              <a:rPr lang="en-IN" dirty="0"/>
              <a:t>be less than 50 degrees</a:t>
            </a:r>
          </a:p>
          <a:p>
            <a:endParaRPr lang="en-IN" dirty="0"/>
          </a:p>
        </p:txBody>
      </p:sp>
      <p:pic>
        <p:nvPicPr>
          <p:cNvPr id="5" name="Picture 4">
            <a:extLst>
              <a:ext uri="{FF2B5EF4-FFF2-40B4-BE49-F238E27FC236}">
                <a16:creationId xmlns:a16="http://schemas.microsoft.com/office/drawing/2014/main" id="{C754A8BC-6782-220B-EF97-DD9ED7FBC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595" y="1935480"/>
            <a:ext cx="4671876" cy="3828550"/>
          </a:xfrm>
          <a:prstGeom prst="rect">
            <a:avLst/>
          </a:prstGeom>
        </p:spPr>
      </p:pic>
    </p:spTree>
    <p:extLst>
      <p:ext uri="{BB962C8B-B14F-4D97-AF65-F5344CB8AC3E}">
        <p14:creationId xmlns:p14="http://schemas.microsoft.com/office/powerpoint/2010/main" val="15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2DCB-B64B-3094-7F98-B55C25B3428E}"/>
              </a:ext>
            </a:extLst>
          </p:cNvPr>
          <p:cNvSpPr>
            <a:spLocks noGrp="1"/>
          </p:cNvSpPr>
          <p:nvPr>
            <p:ph type="title"/>
          </p:nvPr>
        </p:nvSpPr>
        <p:spPr/>
        <p:txBody>
          <a:bodyPr/>
          <a:lstStyle/>
          <a:p>
            <a:r>
              <a:rPr lang="en-IN" dirty="0"/>
              <a:t>Volume up and down</a:t>
            </a:r>
          </a:p>
        </p:txBody>
      </p:sp>
      <p:sp>
        <p:nvSpPr>
          <p:cNvPr id="3" name="Content Placeholder 2">
            <a:extLst>
              <a:ext uri="{FF2B5EF4-FFF2-40B4-BE49-F238E27FC236}">
                <a16:creationId xmlns:a16="http://schemas.microsoft.com/office/drawing/2014/main" id="{C20ED731-6260-2DDA-C233-06E0CC8C2940}"/>
              </a:ext>
            </a:extLst>
          </p:cNvPr>
          <p:cNvSpPr>
            <a:spLocks noGrp="1"/>
          </p:cNvSpPr>
          <p:nvPr>
            <p:ph idx="1"/>
          </p:nvPr>
        </p:nvSpPr>
        <p:spPr/>
        <p:txBody>
          <a:bodyPr/>
          <a:lstStyle/>
          <a:p>
            <a:r>
              <a:rPr lang="en-IN" dirty="0"/>
              <a:t>By maintaining distance between index finger and thumb either decrease the distance or increase for volume down and up respectively.</a:t>
            </a:r>
          </a:p>
          <a:p>
            <a:endParaRPr lang="en-IN" dirty="0"/>
          </a:p>
        </p:txBody>
      </p:sp>
      <p:pic>
        <p:nvPicPr>
          <p:cNvPr id="5" name="Picture 4">
            <a:extLst>
              <a:ext uri="{FF2B5EF4-FFF2-40B4-BE49-F238E27FC236}">
                <a16:creationId xmlns:a16="http://schemas.microsoft.com/office/drawing/2014/main" id="{1A9C0DF6-ECC2-FFCF-3D39-6A6C9C320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259" y="2950160"/>
            <a:ext cx="4366303" cy="3576145"/>
          </a:xfrm>
          <a:prstGeom prst="rect">
            <a:avLst/>
          </a:prstGeom>
        </p:spPr>
      </p:pic>
      <p:pic>
        <p:nvPicPr>
          <p:cNvPr id="7" name="Picture 6">
            <a:extLst>
              <a:ext uri="{FF2B5EF4-FFF2-40B4-BE49-F238E27FC236}">
                <a16:creationId xmlns:a16="http://schemas.microsoft.com/office/drawing/2014/main" id="{B65C137C-3E33-C9A6-181D-CEC7128AB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85" y="2950160"/>
            <a:ext cx="4253336" cy="3498819"/>
          </a:xfrm>
          <a:prstGeom prst="rect">
            <a:avLst/>
          </a:prstGeom>
        </p:spPr>
      </p:pic>
    </p:spTree>
    <p:extLst>
      <p:ext uri="{BB962C8B-B14F-4D97-AF65-F5344CB8AC3E}">
        <p14:creationId xmlns:p14="http://schemas.microsoft.com/office/powerpoint/2010/main" val="24582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4172-79D4-E058-A369-94F9D4927325}"/>
              </a:ext>
            </a:extLst>
          </p:cNvPr>
          <p:cNvSpPr>
            <a:spLocks noGrp="1"/>
          </p:cNvSpPr>
          <p:nvPr>
            <p:ph type="title"/>
          </p:nvPr>
        </p:nvSpPr>
        <p:spPr/>
        <p:txBody>
          <a:bodyPr/>
          <a:lstStyle/>
          <a:p>
            <a:r>
              <a:rPr lang="en-IN" dirty="0"/>
              <a:t>Activate and deactivate controls</a:t>
            </a:r>
          </a:p>
        </p:txBody>
      </p:sp>
      <p:sp>
        <p:nvSpPr>
          <p:cNvPr id="3" name="Content Placeholder 2">
            <a:extLst>
              <a:ext uri="{FF2B5EF4-FFF2-40B4-BE49-F238E27FC236}">
                <a16:creationId xmlns:a16="http://schemas.microsoft.com/office/drawing/2014/main" id="{A95AA01F-FB13-F278-F948-E04A9DE017A2}"/>
              </a:ext>
            </a:extLst>
          </p:cNvPr>
          <p:cNvSpPr>
            <a:spLocks noGrp="1"/>
          </p:cNvSpPr>
          <p:nvPr>
            <p:ph idx="1"/>
          </p:nvPr>
        </p:nvSpPr>
        <p:spPr/>
        <p:txBody>
          <a:bodyPr>
            <a:normAutofit fontScale="92500" lnSpcReduction="20000"/>
          </a:bodyPr>
          <a:lstStyle/>
          <a:p>
            <a:r>
              <a:rPr lang="en-IN" dirty="0"/>
              <a:t>We may get unwanted hand detection </a:t>
            </a:r>
          </a:p>
          <a:p>
            <a:pPr marL="0" indent="0">
              <a:buNone/>
            </a:pPr>
            <a:r>
              <a:rPr lang="en-IN" dirty="0"/>
              <a:t>when we won’t need. For that we can </a:t>
            </a:r>
          </a:p>
          <a:p>
            <a:pPr marL="0" indent="0">
              <a:buNone/>
            </a:pPr>
            <a:r>
              <a:rPr lang="en-IN" dirty="0"/>
              <a:t>deactivate controls and activate controls.</a:t>
            </a:r>
          </a:p>
          <a:p>
            <a:r>
              <a:rPr lang="en-IN" dirty="0"/>
              <a:t>For activation angle for index and</a:t>
            </a:r>
          </a:p>
          <a:p>
            <a:pPr marL="0" indent="0">
              <a:buNone/>
            </a:pPr>
            <a:r>
              <a:rPr lang="en-IN" dirty="0"/>
              <a:t> middle finger must be grater than </a:t>
            </a:r>
          </a:p>
          <a:p>
            <a:pPr marL="0" indent="0">
              <a:buNone/>
            </a:pPr>
            <a:r>
              <a:rPr lang="en-IN" dirty="0"/>
              <a:t>150 degrees. And remaining all must be</a:t>
            </a:r>
          </a:p>
          <a:p>
            <a:pPr marL="0" indent="0">
              <a:buNone/>
            </a:pPr>
            <a:r>
              <a:rPr lang="en-IN" dirty="0"/>
              <a:t> lesser than 50 degrees.</a:t>
            </a:r>
          </a:p>
          <a:p>
            <a:r>
              <a:rPr lang="en-IN" dirty="0"/>
              <a:t>For deactivation angle for index , middle</a:t>
            </a:r>
          </a:p>
          <a:p>
            <a:pPr marL="0" indent="0">
              <a:buNone/>
            </a:pPr>
            <a:r>
              <a:rPr lang="en-IN" dirty="0"/>
              <a:t> and ring finger must be grater than 150</a:t>
            </a:r>
          </a:p>
          <a:p>
            <a:pPr marL="0" indent="0">
              <a:buNone/>
            </a:pPr>
            <a:r>
              <a:rPr lang="en-IN" dirty="0"/>
              <a:t> degrees. And remaining all must be lesser</a:t>
            </a:r>
          </a:p>
          <a:p>
            <a:pPr marL="0" indent="0">
              <a:buNone/>
            </a:pPr>
            <a:r>
              <a:rPr lang="en-IN" dirty="0"/>
              <a:t> than 50 degrees.</a:t>
            </a:r>
          </a:p>
          <a:p>
            <a:endParaRPr lang="en-IN" dirty="0"/>
          </a:p>
        </p:txBody>
      </p:sp>
      <p:pic>
        <p:nvPicPr>
          <p:cNvPr id="7" name="Picture 6">
            <a:extLst>
              <a:ext uri="{FF2B5EF4-FFF2-40B4-BE49-F238E27FC236}">
                <a16:creationId xmlns:a16="http://schemas.microsoft.com/office/drawing/2014/main" id="{654ABB42-84A6-AD7F-5D0F-AA059F720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019" y="1935480"/>
            <a:ext cx="3484557" cy="2294606"/>
          </a:xfrm>
          <a:prstGeom prst="rect">
            <a:avLst/>
          </a:prstGeom>
        </p:spPr>
      </p:pic>
      <p:pic>
        <p:nvPicPr>
          <p:cNvPr id="9" name="Picture 8">
            <a:extLst>
              <a:ext uri="{FF2B5EF4-FFF2-40B4-BE49-F238E27FC236}">
                <a16:creationId xmlns:a16="http://schemas.microsoft.com/office/drawing/2014/main" id="{0F524700-ED8E-EDD8-E51C-3C785E2FF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018" y="4318478"/>
            <a:ext cx="3484558" cy="2321708"/>
          </a:xfrm>
          <a:prstGeom prst="rect">
            <a:avLst/>
          </a:prstGeom>
        </p:spPr>
      </p:pic>
    </p:spTree>
    <p:extLst>
      <p:ext uri="{BB962C8B-B14F-4D97-AF65-F5344CB8AC3E}">
        <p14:creationId xmlns:p14="http://schemas.microsoft.com/office/powerpoint/2010/main" val="19687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BF0D-5F2D-C0B5-8E5A-F411876134F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E51AB2F-7224-2ABF-CE49-B2F170ABCC56}"/>
              </a:ext>
            </a:extLst>
          </p:cNvPr>
          <p:cNvSpPr>
            <a:spLocks noGrp="1"/>
          </p:cNvSpPr>
          <p:nvPr>
            <p:ph idx="1"/>
          </p:nvPr>
        </p:nvSpPr>
        <p:spPr/>
        <p:txBody>
          <a:bodyPr/>
          <a:lstStyle/>
          <a:p>
            <a:r>
              <a:rPr lang="en-US" dirty="0"/>
              <a:t> It helps the user to interact with the media player without touching the screen.</a:t>
            </a:r>
          </a:p>
          <a:p>
            <a:r>
              <a:rPr lang="en-US" dirty="0"/>
              <a:t> This system also provides the feature of controlling other functions of media player such as volume up, volume down, forward and backward using hand gestures. </a:t>
            </a:r>
          </a:p>
          <a:p>
            <a:r>
              <a:rPr lang="en-US" dirty="0"/>
              <a:t>The media player pause the video as soon as the user face is not detected.</a:t>
            </a:r>
          </a:p>
          <a:p>
            <a:r>
              <a:rPr lang="en-US" dirty="0"/>
              <a:t>The hand gestures should be captured accurately and actions associated to them should performed perfectly.</a:t>
            </a:r>
            <a:endParaRPr lang="en-IN" dirty="0"/>
          </a:p>
        </p:txBody>
      </p:sp>
    </p:spTree>
    <p:extLst>
      <p:ext uri="{BB962C8B-B14F-4D97-AF65-F5344CB8AC3E}">
        <p14:creationId xmlns:p14="http://schemas.microsoft.com/office/powerpoint/2010/main" val="117035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26D5-C5CD-C142-59AA-0A3E2F3BBF69}"/>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7CE42996-09B8-DE76-2139-84DF26F1EEB5}"/>
              </a:ext>
            </a:extLst>
          </p:cNvPr>
          <p:cNvSpPr>
            <a:spLocks noGrp="1"/>
          </p:cNvSpPr>
          <p:nvPr>
            <p:ph idx="1"/>
          </p:nvPr>
        </p:nvSpPr>
        <p:spPr/>
        <p:txBody>
          <a:bodyPr/>
          <a:lstStyle/>
          <a:p>
            <a:r>
              <a:rPr lang="en-US" dirty="0"/>
              <a:t>The look based media player provides added features as compared to the standard media player which includes eye detection, gesture controls </a:t>
            </a:r>
            <a:r>
              <a:rPr lang="en-US" dirty="0" err="1"/>
              <a:t>etc</a:t>
            </a:r>
            <a:r>
              <a:rPr lang="en-US" dirty="0"/>
              <a:t> ,which makes an overall better experience for any user using this media player.</a:t>
            </a:r>
          </a:p>
          <a:p>
            <a:r>
              <a:rPr lang="en-US" dirty="0"/>
              <a:t>Eye detection feature is used to play and pause the media automatically while the hand gesture detection feature is used to access the components of the media player without touching the screen.</a:t>
            </a:r>
          </a:p>
          <a:p>
            <a:r>
              <a:rPr lang="en-US" dirty="0"/>
              <a:t> The main goal of our project is to provide a better experience for the users while using this media player</a:t>
            </a:r>
            <a:endParaRPr lang="en-IN" dirty="0"/>
          </a:p>
        </p:txBody>
      </p:sp>
    </p:spTree>
    <p:extLst>
      <p:ext uri="{BB962C8B-B14F-4D97-AF65-F5344CB8AC3E}">
        <p14:creationId xmlns:p14="http://schemas.microsoft.com/office/powerpoint/2010/main" val="297421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p>
        </p:txBody>
      </p:sp>
      <p:sp>
        <p:nvSpPr>
          <p:cNvPr id="2" name="Content Placeholder 1"/>
          <p:cNvSpPr>
            <a:spLocks noGrp="1"/>
          </p:cNvSpPr>
          <p:nvPr>
            <p:ph idx="1"/>
          </p:nvPr>
        </p:nvSpPr>
        <p:spPr/>
        <p:txBody>
          <a:bodyPr>
            <a:normAutofit fontScale="77500" lnSpcReduction="20000"/>
          </a:bodyPr>
          <a:lstStyle/>
          <a:p>
            <a:r>
              <a:rPr lang="en-US" sz="3600" dirty="0"/>
              <a:t>Problem Formulation</a:t>
            </a:r>
          </a:p>
          <a:p>
            <a:r>
              <a:rPr lang="en-US" sz="3600" dirty="0"/>
              <a:t>Literature Survey</a:t>
            </a:r>
          </a:p>
          <a:p>
            <a:r>
              <a:rPr lang="en-US" sz="3600" dirty="0" err="1"/>
              <a:t>Usecase</a:t>
            </a:r>
            <a:r>
              <a:rPr lang="en-US" sz="3600" dirty="0"/>
              <a:t> Diagram</a:t>
            </a:r>
          </a:p>
          <a:p>
            <a:r>
              <a:rPr lang="en-US" sz="3600" dirty="0"/>
              <a:t>Block Diagram</a:t>
            </a:r>
          </a:p>
          <a:p>
            <a:r>
              <a:rPr lang="en-US" sz="3600" dirty="0"/>
              <a:t>Methodology</a:t>
            </a:r>
          </a:p>
          <a:p>
            <a:r>
              <a:rPr lang="en-US" sz="3600" dirty="0"/>
              <a:t>Algorithms and Modules</a:t>
            </a:r>
          </a:p>
          <a:p>
            <a:r>
              <a:rPr lang="en-US" sz="3600" dirty="0"/>
              <a:t>Functions</a:t>
            </a:r>
          </a:p>
          <a:p>
            <a:r>
              <a:rPr lang="en-US" sz="3600" dirty="0"/>
              <a:t>Objectives</a:t>
            </a:r>
          </a:p>
          <a:p>
            <a:r>
              <a:rPr lang="en-US" sz="3600" dirty="0"/>
              <a:t>Summary</a:t>
            </a:r>
          </a:p>
          <a:p>
            <a:r>
              <a:rPr lang="en-US" sz="3600" dirty="0"/>
              <a:t>Reference</a:t>
            </a:r>
          </a:p>
          <a:p>
            <a:endParaRPr lang="en-US" sz="3600"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a:t>
            </a:r>
          </a:p>
        </p:txBody>
      </p:sp>
      <p:sp>
        <p:nvSpPr>
          <p:cNvPr id="2" name="Content Placeholder 1"/>
          <p:cNvSpPr>
            <a:spLocks noGrp="1"/>
          </p:cNvSpPr>
          <p:nvPr>
            <p:ph idx="1"/>
          </p:nvPr>
        </p:nvSpPr>
        <p:spPr/>
        <p:txBody>
          <a:bodyPr>
            <a:normAutofit fontScale="62500" lnSpcReduction="20000"/>
          </a:bodyPr>
          <a:lstStyle/>
          <a:p>
            <a:r>
              <a:rPr lang="en-US" dirty="0"/>
              <a:t>Harsha Jadhav, </a:t>
            </a:r>
            <a:r>
              <a:rPr lang="en-US" dirty="0" err="1"/>
              <a:t>Sabiha</a:t>
            </a:r>
            <a:r>
              <a:rPr lang="en-US" dirty="0"/>
              <a:t> Pathan, Neha </a:t>
            </a:r>
            <a:r>
              <a:rPr lang="en-US" dirty="0" err="1"/>
              <a:t>Rokade</a:t>
            </a:r>
            <a:r>
              <a:rPr lang="en-US" dirty="0"/>
              <a:t> et Uma Annamalai “Hand Gesture Recognition System For Multimedia Applications”, International Research Journal of Engineering and Technology (IRJET) Volume: 03 Issue: 04 | Apr-2016, Apr2016.</a:t>
            </a:r>
          </a:p>
          <a:p>
            <a:pPr marL="0" indent="0">
              <a:buNone/>
            </a:pPr>
            <a:endParaRPr lang="en-US" dirty="0"/>
          </a:p>
          <a:p>
            <a:r>
              <a:rPr lang="en-US" dirty="0"/>
              <a:t> </a:t>
            </a:r>
            <a:r>
              <a:rPr lang="en-US" dirty="0" err="1"/>
              <a:t>Harshala</a:t>
            </a:r>
            <a:r>
              <a:rPr lang="en-US" dirty="0"/>
              <a:t> Chaudhari , Amrapali Waghmare , Reshma </a:t>
            </a:r>
            <a:r>
              <a:rPr lang="en-US" dirty="0" err="1"/>
              <a:t>Ganjewar</a:t>
            </a:r>
            <a:r>
              <a:rPr lang="en-US" dirty="0"/>
              <a:t> , Dr. Abhijit </a:t>
            </a:r>
            <a:r>
              <a:rPr lang="en-US" dirty="0" err="1"/>
              <a:t>Banubakode</a:t>
            </a:r>
            <a:r>
              <a:rPr lang="en-US" dirty="0"/>
              <a:t> “A Media Player which operates depending on Human Emotions” International Journal of Advanced Research in Computer and Communication Engineering Vol. 4, Issue 5, May 2015.</a:t>
            </a:r>
          </a:p>
          <a:p>
            <a:pPr marL="0" indent="0">
              <a:buNone/>
            </a:pPr>
            <a:endParaRPr lang="en-US" dirty="0"/>
          </a:p>
          <a:p>
            <a:r>
              <a:rPr lang="en-US" dirty="0"/>
              <a:t>Jyoti Rani et Kanwal Garg, “Emotion Detection Using Facial Expression”, </a:t>
            </a:r>
            <a:r>
              <a:rPr lang="en-US" dirty="0" err="1"/>
              <a:t>Journ</a:t>
            </a:r>
            <a:r>
              <a:rPr lang="en-US" dirty="0"/>
              <a:t>. International Journal Of Advanced </a:t>
            </a:r>
            <a:r>
              <a:rPr lang="en-US" dirty="0" err="1"/>
              <a:t>ResearchIn</a:t>
            </a:r>
            <a:r>
              <a:rPr lang="en-US" dirty="0"/>
              <a:t> Computer Science &amp; Software Engineering, Vol. 4, PP-465467, April 2016.</a:t>
            </a:r>
          </a:p>
          <a:p>
            <a:pPr marL="0" indent="0">
              <a:buNone/>
            </a:pPr>
            <a:endParaRPr lang="en-US" dirty="0"/>
          </a:p>
          <a:p>
            <a:r>
              <a:rPr lang="en-US" dirty="0"/>
              <a:t>N. Krishna Chaitanya et R. Janardan Rao “Controlling OF Windows Media Player Using Hand Recognition System”, </a:t>
            </a:r>
            <a:r>
              <a:rPr lang="en-US" dirty="0" err="1"/>
              <a:t>Journ</a:t>
            </a:r>
            <a:r>
              <a:rPr lang="en-US" dirty="0"/>
              <a:t>. The International Journal Of Engineering And Science (IJES), vol. 3, PP 01-04, 2014.</a:t>
            </a:r>
          </a:p>
          <a:p>
            <a:pPr marL="0" indent="0">
              <a:buNone/>
            </a:pPr>
            <a:endParaRPr lang="en-US" dirty="0"/>
          </a:p>
          <a:p>
            <a:r>
              <a:rPr lang="en-US" dirty="0"/>
              <a:t> Deepak, M. Vikas, “Speech Recognition using FIR Wiener Filter”, International Journal of Application or Innovation in Engineering &amp; management (IJAIEM),pp.204-20,2013.[6] Madhu N: Note on measures for spectral flatness. Electron. Lett 2009,45(23):1195–1196 Khoa PC: Noise robust voice activity detection. Master’s thesis, </a:t>
            </a:r>
            <a:r>
              <a:rPr lang="en-US" dirty="0" err="1"/>
              <a:t>NangYang</a:t>
            </a:r>
            <a:r>
              <a:rPr lang="en-US" dirty="0"/>
              <a:t> Technological University, 2012</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Formulation</a:t>
            </a:r>
          </a:p>
        </p:txBody>
      </p:sp>
      <p:sp>
        <p:nvSpPr>
          <p:cNvPr id="2" name="Content Placeholder 1"/>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With the development of ubiquitous computing, current user interaction approaches with keyboard, mouse and pen are not sufficient. Due to the limitation of these devices the usable command set is also limited. Direct use of hands can be used as an input device for providing natural interaction. In this project, we are developing a python program to control media. The web camera will  detect the users hand gestures which can be used for performing various events like increasing or decreasing the volume, changing to next video or previous video, etc.</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Use Case Diagram</a:t>
            </a:r>
          </a:p>
        </p:txBody>
      </p:sp>
      <p:pic>
        <p:nvPicPr>
          <p:cNvPr id="7" name="Content Placeholder 6">
            <a:extLst>
              <a:ext uri="{FF2B5EF4-FFF2-40B4-BE49-F238E27FC236}">
                <a16:creationId xmlns:a16="http://schemas.microsoft.com/office/drawing/2014/main" id="{9D7436A8-25D4-8179-E319-819FDC0B6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942" y="1796945"/>
            <a:ext cx="6094116" cy="5061055"/>
          </a:xfr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012C-A033-92B9-B5AA-51083B6E7293}"/>
              </a:ext>
            </a:extLst>
          </p:cNvPr>
          <p:cNvSpPr>
            <a:spLocks noGrp="1"/>
          </p:cNvSpPr>
          <p:nvPr>
            <p:ph type="title"/>
          </p:nvPr>
        </p:nvSpPr>
        <p:spPr/>
        <p:txBody>
          <a:bodyPr/>
          <a:lstStyle/>
          <a:p>
            <a:r>
              <a:rPr lang="en-IN" dirty="0"/>
              <a:t>Block Diagram</a:t>
            </a:r>
          </a:p>
        </p:txBody>
      </p:sp>
      <p:pic>
        <p:nvPicPr>
          <p:cNvPr id="1026" name="Picture 2">
            <a:extLst>
              <a:ext uri="{FF2B5EF4-FFF2-40B4-BE49-F238E27FC236}">
                <a16:creationId xmlns:a16="http://schemas.microsoft.com/office/drawing/2014/main" id="{8940390B-0581-B93D-2192-FFBB3C069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929" y="1847088"/>
            <a:ext cx="9870141" cy="492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5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F5FC-7A8B-4495-91C2-BD56EAA64AD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293819F-7281-5CF8-0164-053DC27C1DE9}"/>
              </a:ext>
            </a:extLst>
          </p:cNvPr>
          <p:cNvSpPr>
            <a:spLocks noGrp="1"/>
          </p:cNvSpPr>
          <p:nvPr>
            <p:ph idx="1"/>
          </p:nvPr>
        </p:nvSpPr>
        <p:spPr/>
        <p:txBody>
          <a:bodyPr>
            <a:normAutofit fontScale="85000" lnSpcReduction="20000"/>
          </a:bodyPr>
          <a:lstStyle/>
          <a:p>
            <a:pPr marL="0" indent="0">
              <a:buNone/>
            </a:pPr>
            <a:r>
              <a:rPr lang="en-IN" dirty="0"/>
              <a:t>Steps to execute SSM</a:t>
            </a:r>
          </a:p>
          <a:p>
            <a:pPr algn="l"/>
            <a:r>
              <a:rPr lang="en-IN" b="1" i="0" dirty="0">
                <a:solidFill>
                  <a:schemeClr val="tx1">
                    <a:lumMod val="75000"/>
                    <a:lumOff val="25000"/>
                  </a:schemeClr>
                </a:solidFill>
                <a:effectLst/>
                <a:latin typeface="-apple-system"/>
              </a:rPr>
              <a:t>downloading... virtual environment</a:t>
            </a:r>
          </a:p>
          <a:p>
            <a:pPr marL="0" indent="0" algn="l">
              <a:buNone/>
            </a:pPr>
            <a:r>
              <a:rPr lang="en-IN" b="0" i="0" dirty="0">
                <a:solidFill>
                  <a:schemeClr val="tx1">
                    <a:lumMod val="75000"/>
                    <a:lumOff val="25000"/>
                  </a:schemeClr>
                </a:solidFill>
                <a:effectLst/>
                <a:latin typeface="-apple-system"/>
              </a:rPr>
              <a:t>	pip install </a:t>
            </a:r>
            <a:r>
              <a:rPr lang="en-IN" b="0" i="0" dirty="0" err="1">
                <a:solidFill>
                  <a:schemeClr val="tx1">
                    <a:lumMod val="75000"/>
                    <a:lumOff val="25000"/>
                  </a:schemeClr>
                </a:solidFill>
                <a:effectLst/>
                <a:latin typeface="-apple-system"/>
              </a:rPr>
              <a:t>virtualenv</a:t>
            </a:r>
            <a:endParaRPr lang="en-IN" b="0" i="0" dirty="0">
              <a:solidFill>
                <a:schemeClr val="tx1">
                  <a:lumMod val="75000"/>
                  <a:lumOff val="25000"/>
                </a:schemeClr>
              </a:solidFill>
              <a:effectLst/>
              <a:latin typeface="-apple-system"/>
            </a:endParaRPr>
          </a:p>
          <a:p>
            <a:pPr algn="l"/>
            <a:r>
              <a:rPr lang="en-IN" b="1" i="0" dirty="0">
                <a:solidFill>
                  <a:schemeClr val="tx1">
                    <a:lumMod val="75000"/>
                    <a:lumOff val="25000"/>
                  </a:schemeClr>
                </a:solidFill>
                <a:effectLst/>
                <a:latin typeface="-apple-system"/>
              </a:rPr>
              <a:t>ensuring pip is up to date</a:t>
            </a:r>
          </a:p>
          <a:p>
            <a:pPr marL="0" indent="0" algn="l">
              <a:buNone/>
            </a:pPr>
            <a:r>
              <a:rPr lang="en-IN" b="0" i="0" dirty="0">
                <a:solidFill>
                  <a:schemeClr val="tx1">
                    <a:lumMod val="75000"/>
                    <a:lumOff val="25000"/>
                  </a:schemeClr>
                </a:solidFill>
                <a:effectLst/>
                <a:latin typeface="-apple-system"/>
              </a:rPr>
              <a:t>	python -m pip install -U pip</a:t>
            </a:r>
          </a:p>
          <a:p>
            <a:pPr algn="l"/>
            <a:r>
              <a:rPr lang="en-IN" b="1" i="0" dirty="0">
                <a:solidFill>
                  <a:schemeClr val="tx1">
                    <a:lumMod val="75000"/>
                    <a:lumOff val="25000"/>
                  </a:schemeClr>
                </a:solidFill>
                <a:effectLst/>
                <a:latin typeface="-apple-system"/>
              </a:rPr>
              <a:t>creating virtual environment with name </a:t>
            </a:r>
            <a:r>
              <a:rPr lang="en-IN" b="1" i="0" dirty="0" err="1">
                <a:solidFill>
                  <a:schemeClr val="tx1">
                    <a:lumMod val="75000"/>
                    <a:lumOff val="25000"/>
                  </a:schemeClr>
                </a:solidFill>
                <a:effectLst/>
                <a:latin typeface="-apple-system"/>
              </a:rPr>
              <a:t>venv</a:t>
            </a:r>
            <a:endParaRPr lang="en-IN" b="1" i="0" dirty="0">
              <a:solidFill>
                <a:schemeClr val="tx1">
                  <a:lumMod val="75000"/>
                  <a:lumOff val="25000"/>
                </a:schemeClr>
              </a:solidFill>
              <a:effectLst/>
              <a:latin typeface="-apple-system"/>
            </a:endParaRPr>
          </a:p>
          <a:p>
            <a:pPr marL="0" indent="0" algn="l">
              <a:buNone/>
            </a:pPr>
            <a:r>
              <a:rPr lang="en-IN" b="0" i="0" dirty="0">
                <a:solidFill>
                  <a:schemeClr val="tx1">
                    <a:lumMod val="75000"/>
                    <a:lumOff val="25000"/>
                  </a:schemeClr>
                </a:solidFill>
                <a:effectLst/>
                <a:latin typeface="-apple-system"/>
              </a:rPr>
              <a:t>	python -m </a:t>
            </a:r>
            <a:r>
              <a:rPr lang="en-IN" b="0" i="0" dirty="0" err="1">
                <a:solidFill>
                  <a:schemeClr val="tx1">
                    <a:lumMod val="75000"/>
                    <a:lumOff val="25000"/>
                  </a:schemeClr>
                </a:solidFill>
                <a:effectLst/>
                <a:latin typeface="-apple-system"/>
              </a:rPr>
              <a:t>venv</a:t>
            </a:r>
            <a:r>
              <a:rPr lang="en-IN" b="0" i="0" dirty="0">
                <a:solidFill>
                  <a:schemeClr val="tx1">
                    <a:lumMod val="75000"/>
                    <a:lumOff val="25000"/>
                  </a:schemeClr>
                </a:solidFill>
                <a:effectLst/>
                <a:latin typeface="-apple-system"/>
              </a:rPr>
              <a:t> </a:t>
            </a:r>
            <a:r>
              <a:rPr lang="en-IN" b="0" i="0" dirty="0" err="1">
                <a:solidFill>
                  <a:schemeClr val="tx1">
                    <a:lumMod val="75000"/>
                    <a:lumOff val="25000"/>
                  </a:schemeClr>
                </a:solidFill>
                <a:effectLst/>
                <a:latin typeface="-apple-system"/>
              </a:rPr>
              <a:t>venv</a:t>
            </a:r>
            <a:endParaRPr lang="en-IN" b="0" i="0" dirty="0">
              <a:solidFill>
                <a:schemeClr val="tx1">
                  <a:lumMod val="75000"/>
                  <a:lumOff val="25000"/>
                </a:schemeClr>
              </a:solidFill>
              <a:effectLst/>
              <a:latin typeface="-apple-system"/>
            </a:endParaRPr>
          </a:p>
          <a:p>
            <a:pPr algn="l"/>
            <a:r>
              <a:rPr lang="en-IN" b="1" i="0" dirty="0">
                <a:solidFill>
                  <a:schemeClr val="tx1">
                    <a:lumMod val="75000"/>
                    <a:lumOff val="25000"/>
                  </a:schemeClr>
                </a:solidFill>
                <a:effectLst/>
                <a:latin typeface="-apple-system"/>
              </a:rPr>
              <a:t>activate virtual environment by running activate script</a:t>
            </a:r>
          </a:p>
          <a:p>
            <a:pPr marL="0" indent="0" algn="l">
              <a:buNone/>
            </a:pPr>
            <a:r>
              <a:rPr lang="en-IN" b="0" i="0" dirty="0">
                <a:solidFill>
                  <a:schemeClr val="tx1">
                    <a:lumMod val="75000"/>
                    <a:lumOff val="25000"/>
                  </a:schemeClr>
                </a:solidFill>
                <a:effectLst/>
                <a:latin typeface="-apple-system"/>
              </a:rPr>
              <a:t>	.\</a:t>
            </a:r>
            <a:r>
              <a:rPr lang="en-IN" b="0" i="0" dirty="0" err="1">
                <a:solidFill>
                  <a:schemeClr val="tx1">
                    <a:lumMod val="75000"/>
                    <a:lumOff val="25000"/>
                  </a:schemeClr>
                </a:solidFill>
                <a:effectLst/>
                <a:latin typeface="-apple-system"/>
              </a:rPr>
              <a:t>venv</a:t>
            </a:r>
            <a:r>
              <a:rPr lang="en-IN" b="0" i="0" dirty="0">
                <a:solidFill>
                  <a:schemeClr val="tx1">
                    <a:lumMod val="75000"/>
                    <a:lumOff val="25000"/>
                  </a:schemeClr>
                </a:solidFill>
                <a:effectLst/>
                <a:latin typeface="-apple-system"/>
              </a:rPr>
              <a:t>\Scripts\activate</a:t>
            </a:r>
          </a:p>
          <a:p>
            <a:pPr algn="l"/>
            <a:r>
              <a:rPr lang="en-IN" b="1" i="0" dirty="0">
                <a:solidFill>
                  <a:schemeClr val="tx1">
                    <a:lumMod val="75000"/>
                    <a:lumOff val="25000"/>
                  </a:schemeClr>
                </a:solidFill>
                <a:effectLst/>
                <a:latin typeface="-apple-system"/>
              </a:rPr>
              <a:t>installing required modules or packages</a:t>
            </a:r>
          </a:p>
          <a:p>
            <a:pPr marL="0" indent="0" algn="l">
              <a:buNone/>
            </a:pPr>
            <a:r>
              <a:rPr lang="en-IN" b="0" i="0" dirty="0">
                <a:solidFill>
                  <a:schemeClr val="tx1">
                    <a:lumMod val="75000"/>
                    <a:lumOff val="25000"/>
                  </a:schemeClr>
                </a:solidFill>
                <a:effectLst/>
                <a:latin typeface="-apple-system"/>
              </a:rPr>
              <a:t>	pip install -r requirements.txt</a:t>
            </a:r>
          </a:p>
          <a:p>
            <a:pPr algn="l"/>
            <a:r>
              <a:rPr lang="en-IN" b="1" i="0" dirty="0">
                <a:solidFill>
                  <a:schemeClr val="tx1">
                    <a:lumMod val="75000"/>
                    <a:lumOff val="25000"/>
                  </a:schemeClr>
                </a:solidFill>
                <a:effectLst/>
                <a:latin typeface="-apple-system"/>
              </a:rPr>
              <a:t>running the source file</a:t>
            </a:r>
          </a:p>
          <a:p>
            <a:pPr marL="0" indent="0" algn="l">
              <a:buNone/>
            </a:pPr>
            <a:r>
              <a:rPr lang="en-IN" b="0" i="0" dirty="0">
                <a:solidFill>
                  <a:schemeClr val="tx1">
                    <a:lumMod val="75000"/>
                    <a:lumOff val="25000"/>
                  </a:schemeClr>
                </a:solidFill>
                <a:effectLst/>
                <a:latin typeface="-apple-system"/>
              </a:rPr>
              <a:t>	python .\public\main.py</a:t>
            </a:r>
          </a:p>
          <a:p>
            <a:pPr marL="0" indent="0">
              <a:buNone/>
            </a:pPr>
            <a:endParaRPr lang="en-IN" dirty="0"/>
          </a:p>
        </p:txBody>
      </p:sp>
    </p:spTree>
    <p:extLst>
      <p:ext uri="{BB962C8B-B14F-4D97-AF65-F5344CB8AC3E}">
        <p14:creationId xmlns:p14="http://schemas.microsoft.com/office/powerpoint/2010/main" val="92897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988D-CFFE-1DDF-D46D-85E0A4306AC4}"/>
              </a:ext>
            </a:extLst>
          </p:cNvPr>
          <p:cNvSpPr>
            <a:spLocks noGrp="1"/>
          </p:cNvSpPr>
          <p:nvPr>
            <p:ph type="title"/>
          </p:nvPr>
        </p:nvSpPr>
        <p:spPr/>
        <p:txBody>
          <a:bodyPr/>
          <a:lstStyle/>
          <a:p>
            <a:r>
              <a:rPr lang="en-IN" dirty="0"/>
              <a:t>Algorithms and Modules</a:t>
            </a:r>
          </a:p>
        </p:txBody>
      </p:sp>
      <p:sp>
        <p:nvSpPr>
          <p:cNvPr id="3" name="Content Placeholder 2">
            <a:extLst>
              <a:ext uri="{FF2B5EF4-FFF2-40B4-BE49-F238E27FC236}">
                <a16:creationId xmlns:a16="http://schemas.microsoft.com/office/drawing/2014/main" id="{FEB68F50-A2B8-B01C-2C1A-491F86025F9D}"/>
              </a:ext>
            </a:extLst>
          </p:cNvPr>
          <p:cNvSpPr>
            <a:spLocks noGrp="1"/>
          </p:cNvSpPr>
          <p:nvPr>
            <p:ph idx="1"/>
          </p:nvPr>
        </p:nvSpPr>
        <p:spPr/>
        <p:txBody>
          <a:bodyPr/>
          <a:lstStyle/>
          <a:p>
            <a:pPr marL="0" indent="0">
              <a:buNone/>
            </a:pPr>
            <a:r>
              <a:rPr lang="en-IN" dirty="0"/>
              <a:t>Algorithms and formulas used:</a:t>
            </a:r>
          </a:p>
          <a:p>
            <a:r>
              <a:rPr lang="en-IN" dirty="0"/>
              <a:t>  Cosine Theorem</a:t>
            </a:r>
          </a:p>
          <a:p>
            <a:r>
              <a:rPr lang="en-IN" dirty="0"/>
              <a:t>  Distance formula</a:t>
            </a:r>
          </a:p>
          <a:p>
            <a:pPr marL="0" indent="0">
              <a:buNone/>
            </a:pPr>
            <a:r>
              <a:rPr lang="en-IN" dirty="0"/>
              <a:t>Modules Used:</a:t>
            </a:r>
          </a:p>
          <a:p>
            <a:r>
              <a:rPr lang="en-IN" dirty="0"/>
              <a:t>  OpenCV</a:t>
            </a:r>
          </a:p>
          <a:p>
            <a:r>
              <a:rPr lang="en-IN" dirty="0"/>
              <a:t>  </a:t>
            </a:r>
            <a:r>
              <a:rPr lang="en-IN" dirty="0" err="1"/>
              <a:t>Mediapipe</a:t>
            </a:r>
            <a:endParaRPr lang="en-IN" dirty="0"/>
          </a:p>
          <a:p>
            <a:r>
              <a:rPr lang="en-IN" dirty="0"/>
              <a:t>  </a:t>
            </a:r>
            <a:r>
              <a:rPr lang="en-IN" dirty="0" err="1"/>
              <a:t>Pyautogui</a:t>
            </a:r>
            <a:endParaRPr lang="en-IN" dirty="0"/>
          </a:p>
        </p:txBody>
      </p:sp>
    </p:spTree>
    <p:extLst>
      <p:ext uri="{BB962C8B-B14F-4D97-AF65-F5344CB8AC3E}">
        <p14:creationId xmlns:p14="http://schemas.microsoft.com/office/powerpoint/2010/main" val="12148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560-4883-9F93-1CA6-1E660E55D485}"/>
              </a:ext>
            </a:extLst>
          </p:cNvPr>
          <p:cNvSpPr>
            <a:spLocks noGrp="1"/>
          </p:cNvSpPr>
          <p:nvPr>
            <p:ph type="title"/>
          </p:nvPr>
        </p:nvSpPr>
        <p:spPr/>
        <p:txBody>
          <a:bodyPr/>
          <a:lstStyle/>
          <a:p>
            <a:r>
              <a:rPr lang="en-IN" dirty="0"/>
              <a:t>Hand detection using </a:t>
            </a:r>
            <a:r>
              <a:rPr lang="en-IN" dirty="0" err="1"/>
              <a:t>mediapipe</a:t>
            </a:r>
            <a:endParaRPr lang="en-IN" dirty="0"/>
          </a:p>
        </p:txBody>
      </p:sp>
      <p:pic>
        <p:nvPicPr>
          <p:cNvPr id="2050" name="Picture 2">
            <a:extLst>
              <a:ext uri="{FF2B5EF4-FFF2-40B4-BE49-F238E27FC236}">
                <a16:creationId xmlns:a16="http://schemas.microsoft.com/office/drawing/2014/main" id="{B59F97C8-2465-9B7E-66F6-F45F5ECE6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16931"/>
            <a:ext cx="10972800" cy="382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43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3AD3-3AE1-25EB-693F-5800F319D52C}"/>
              </a:ext>
            </a:extLst>
          </p:cNvPr>
          <p:cNvSpPr>
            <a:spLocks noGrp="1"/>
          </p:cNvSpPr>
          <p:nvPr>
            <p:ph type="title"/>
          </p:nvPr>
        </p:nvSpPr>
        <p:spPr/>
        <p:txBody>
          <a:bodyPr/>
          <a:lstStyle/>
          <a:p>
            <a:r>
              <a:rPr lang="en-IN" dirty="0"/>
              <a:t>Cosine theorem</a:t>
            </a:r>
          </a:p>
        </p:txBody>
      </p:sp>
      <p:sp>
        <p:nvSpPr>
          <p:cNvPr id="3" name="Content Placeholder 2">
            <a:extLst>
              <a:ext uri="{FF2B5EF4-FFF2-40B4-BE49-F238E27FC236}">
                <a16:creationId xmlns:a16="http://schemas.microsoft.com/office/drawing/2014/main" id="{50583B79-4BA4-6230-B633-59FA26000BFD}"/>
              </a:ext>
            </a:extLst>
          </p:cNvPr>
          <p:cNvSpPr>
            <a:spLocks noGrp="1"/>
          </p:cNvSpPr>
          <p:nvPr>
            <p:ph idx="1"/>
          </p:nvPr>
        </p:nvSpPr>
        <p:spPr>
          <a:xfrm>
            <a:off x="609599" y="1935480"/>
            <a:ext cx="9758081" cy="4389120"/>
          </a:xfrm>
        </p:spPr>
        <p:txBody>
          <a:bodyPr/>
          <a:lstStyle/>
          <a:p>
            <a:r>
              <a:rPr lang="en-IN" dirty="0"/>
              <a:t>Cosine theorem is used for calculating angles </a:t>
            </a:r>
          </a:p>
          <a:p>
            <a:pPr marL="0" indent="0">
              <a:buNone/>
            </a:pPr>
            <a:r>
              <a:rPr lang="en-IN" dirty="0"/>
              <a:t>between three points by the distances </a:t>
            </a:r>
          </a:p>
          <a:p>
            <a:pPr marL="0" indent="0">
              <a:buNone/>
            </a:pPr>
            <a:r>
              <a:rPr lang="en-IN" dirty="0"/>
              <a:t>among the points.</a:t>
            </a:r>
          </a:p>
          <a:p>
            <a:endParaRPr lang="en-IN" dirty="0"/>
          </a:p>
          <a:p>
            <a:endParaRPr lang="en-IN" dirty="0"/>
          </a:p>
          <a:p>
            <a:endParaRPr lang="en-IN" dirty="0"/>
          </a:p>
        </p:txBody>
      </p:sp>
      <p:pic>
        <p:nvPicPr>
          <p:cNvPr id="3076" name="Picture 4" descr="The cosine rule. It is very simple because once you memorize one, you  memorize them all. | How to memorize things, Law of cosines, Math concepts">
            <a:extLst>
              <a:ext uri="{FF2B5EF4-FFF2-40B4-BE49-F238E27FC236}">
                <a16:creationId xmlns:a16="http://schemas.microsoft.com/office/drawing/2014/main" id="{1A04918F-5081-9967-D6C3-EEE989353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141" y="3146611"/>
            <a:ext cx="4504765" cy="33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1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1107</TotalTime>
  <Words>976</Words>
  <Application>Microsoft Office PowerPoint</Application>
  <PresentationFormat>Widescreen</PresentationFormat>
  <Paragraphs>127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Presentation on brainstorming</vt:lpstr>
      <vt:lpstr>Presented By: M.Abdul Gani Baig – 19691A0501 R.Hemanth Kumar  – 19691A0547 S.Ameer Suhail        – 19691A0506 R.Arjun Reddy         – 19691A0510</vt:lpstr>
      <vt:lpstr>CONTENTS</vt:lpstr>
      <vt:lpstr>Problem Formulation</vt:lpstr>
      <vt:lpstr> Use Case Diagram</vt:lpstr>
      <vt:lpstr>Block Diagram</vt:lpstr>
      <vt:lpstr>Methodology</vt:lpstr>
      <vt:lpstr>Algorithms and Modules</vt:lpstr>
      <vt:lpstr>Hand detection using mediapipe</vt:lpstr>
      <vt:lpstr>Cosine theorem</vt:lpstr>
      <vt:lpstr>Distance between two points</vt:lpstr>
      <vt:lpstr>Available Functionalities</vt:lpstr>
      <vt:lpstr>Pause operations</vt:lpstr>
      <vt:lpstr>Play operation</vt:lpstr>
      <vt:lpstr>Forward operation</vt:lpstr>
      <vt:lpstr>Backward operation</vt:lpstr>
      <vt:lpstr>Volume up and down</vt:lpstr>
      <vt:lpstr>Activate and deactivate controls</vt:lpstr>
      <vt:lpstr>Objectives</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M.Abdul Gani Baig – 19691A0501 R.Hemanth Kumar  – 19691A0547 S.Ameer Suhail        – 19691A0506 R.Arjun Reddy         – 19691A0510</dc:title>
  <dc:creator>Sohail Shaik</dc:creator>
  <cp:lastModifiedBy>akram baig</cp:lastModifiedBy>
  <cp:revision>9</cp:revision>
  <dcterms:created xsi:type="dcterms:W3CDTF">2022-09-01T04:42:35Z</dcterms:created>
  <dcterms:modified xsi:type="dcterms:W3CDTF">2022-11-05T04:41:29Z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