
<file path=[Content_Types].xml><?xml version="1.0" encoding="utf-8"?>
<Types xmlns="http://schemas.openxmlformats.org/package/2006/content-types">
  <Default Extension="bin" ContentType="image/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21"/>
  </p:notesMasterIdLst>
  <p:sldIdLst>
    <p:sldId id="257" r:id="rId2"/>
    <p:sldId id="258" r:id="rId3"/>
    <p:sldId id="259" r:id="rId4"/>
    <p:sldId id="270" r:id="rId5"/>
    <p:sldId id="260" r:id="rId6"/>
    <p:sldId id="271" r:id="rId7"/>
    <p:sldId id="272" r:id="rId8"/>
    <p:sldId id="273" r:id="rId9"/>
    <p:sldId id="261" r:id="rId10"/>
    <p:sldId id="262" r:id="rId11"/>
    <p:sldId id="274" r:id="rId12"/>
    <p:sldId id="275" r:id="rId13"/>
    <p:sldId id="277" r:id="rId14"/>
    <p:sldId id="276" r:id="rId15"/>
    <p:sldId id="263" r:id="rId16"/>
    <p:sldId id="264" r:id="rId17"/>
    <p:sldId id="265" r:id="rId18"/>
    <p:sldId id="266" r:id="rId19"/>
    <p:sldId id="267" r:id="rId2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6" y="22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2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2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2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2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26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115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99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1659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43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9811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7615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7682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5905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7921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82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4/27/2024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F15528-21DE-4FAA-801E-634DDDAF4B2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6604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latin typeface="Times New Roman" panose="02020603050405020304" pitchFamily="18" charset="0"/>
                <a:cs typeface="Times New Roman" panose="02020603050405020304" pitchFamily="18" charset="0"/>
              </a:rPr>
              <a:t>CAP</a:t>
            </a:r>
            <a:r>
              <a:rPr sz="3200" spc="35" dirty="0">
                <a:solidFill>
                  <a:srgbClr val="1382AC"/>
                </a:solidFill>
                <a:latin typeface="Times New Roman" panose="02020603050405020304" pitchFamily="18" charset="0"/>
                <a:cs typeface="Times New Roman" panose="02020603050405020304" pitchFamily="18" charset="0"/>
              </a:rPr>
              <a:t>S</a:t>
            </a:r>
            <a:r>
              <a:rPr sz="3200" spc="-10" dirty="0">
                <a:solidFill>
                  <a:srgbClr val="1382AC"/>
                </a:solidFill>
                <a:latin typeface="Times New Roman" panose="02020603050405020304" pitchFamily="18" charset="0"/>
                <a:cs typeface="Times New Roman" panose="02020603050405020304" pitchFamily="18" charset="0"/>
              </a:rPr>
              <a:t>T</a:t>
            </a:r>
            <a:r>
              <a:rPr sz="3200" spc="-20" dirty="0">
                <a:solidFill>
                  <a:srgbClr val="1382AC"/>
                </a:solidFill>
                <a:latin typeface="Times New Roman" panose="02020603050405020304" pitchFamily="18" charset="0"/>
                <a:cs typeface="Times New Roman" panose="02020603050405020304" pitchFamily="18" charset="0"/>
              </a:rPr>
              <a:t>O</a:t>
            </a:r>
            <a:r>
              <a:rPr sz="3200" spc="20" dirty="0">
                <a:solidFill>
                  <a:srgbClr val="1382AC"/>
                </a:solidFill>
                <a:latin typeface="Times New Roman" panose="02020603050405020304" pitchFamily="18" charset="0"/>
                <a:cs typeface="Times New Roman" panose="02020603050405020304" pitchFamily="18" charset="0"/>
              </a:rPr>
              <a:t>NE</a:t>
            </a:r>
            <a:r>
              <a:rPr sz="3200" spc="-200" dirty="0">
                <a:solidFill>
                  <a:srgbClr val="1382AC"/>
                </a:solidFill>
                <a:latin typeface="Times New Roman" panose="02020603050405020304" pitchFamily="18" charset="0"/>
                <a:cs typeface="Times New Roman" panose="02020603050405020304" pitchFamily="18" charset="0"/>
              </a:rPr>
              <a:t> </a:t>
            </a:r>
            <a:r>
              <a:rPr sz="3200" spc="35" dirty="0">
                <a:solidFill>
                  <a:srgbClr val="1382AC"/>
                </a:solidFill>
                <a:latin typeface="Times New Roman" panose="02020603050405020304" pitchFamily="18" charset="0"/>
                <a:cs typeface="Times New Roman" panose="02020603050405020304" pitchFamily="18" charset="0"/>
              </a:rPr>
              <a:t>P</a:t>
            </a:r>
            <a:r>
              <a:rPr sz="3200" spc="20" dirty="0">
                <a:solidFill>
                  <a:srgbClr val="1382AC"/>
                </a:solidFill>
                <a:latin typeface="Times New Roman" panose="02020603050405020304" pitchFamily="18" charset="0"/>
                <a:cs typeface="Times New Roman" panose="02020603050405020304" pitchFamily="18" charset="0"/>
              </a:rPr>
              <a:t>R</a:t>
            </a:r>
            <a:r>
              <a:rPr sz="3200" spc="-20" dirty="0">
                <a:solidFill>
                  <a:srgbClr val="1382AC"/>
                </a:solidFill>
                <a:latin typeface="Times New Roman" panose="02020603050405020304" pitchFamily="18" charset="0"/>
                <a:cs typeface="Times New Roman" panose="02020603050405020304" pitchFamily="18" charset="0"/>
              </a:rPr>
              <a:t>O</a:t>
            </a:r>
            <a:r>
              <a:rPr sz="3200" spc="15" dirty="0">
                <a:solidFill>
                  <a:srgbClr val="1382AC"/>
                </a:solidFill>
                <a:latin typeface="Times New Roman" panose="02020603050405020304" pitchFamily="18" charset="0"/>
                <a:cs typeface="Times New Roman" panose="02020603050405020304" pitchFamily="18" charset="0"/>
              </a:rPr>
              <a:t>J</a:t>
            </a:r>
            <a:r>
              <a:rPr sz="3200" spc="40" dirty="0">
                <a:solidFill>
                  <a:srgbClr val="1382AC"/>
                </a:solidFill>
                <a:latin typeface="Times New Roman" panose="02020603050405020304" pitchFamily="18" charset="0"/>
                <a:cs typeface="Times New Roman" panose="02020603050405020304" pitchFamily="18" charset="0"/>
              </a:rPr>
              <a:t>E</a:t>
            </a:r>
            <a:r>
              <a:rPr sz="3200" spc="20" dirty="0">
                <a:solidFill>
                  <a:srgbClr val="1382AC"/>
                </a:solidFill>
                <a:latin typeface="Times New Roman" panose="02020603050405020304" pitchFamily="18" charset="0"/>
                <a:cs typeface="Times New Roman" panose="02020603050405020304" pitchFamily="18" charset="0"/>
              </a:rPr>
              <a:t>CT</a:t>
            </a:r>
            <a:endParaRPr sz="3200">
              <a:latin typeface="Times New Roman" panose="02020603050405020304" pitchFamily="18" charset="0"/>
              <a:cs typeface="Times New Roman" panose="02020603050405020304" pitchFamily="18" charset="0"/>
            </a:endParaRPr>
          </a:p>
        </p:txBody>
      </p:sp>
      <p:sp>
        <p:nvSpPr>
          <p:cNvPr id="1048590"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Times New Roman" panose="02020603050405020304" pitchFamily="18" charset="0"/>
                <a:cs typeface="Times New Roman" panose="02020603050405020304" pitchFamily="18" charset="0"/>
              </a:rPr>
              <a:t>P</a:t>
            </a:r>
            <a:r>
              <a:rPr sz="2000" b="1" spc="40" dirty="0">
                <a:solidFill>
                  <a:srgbClr val="1382AC"/>
                </a:solidFill>
                <a:latin typeface="Times New Roman" panose="02020603050405020304" pitchFamily="18" charset="0"/>
                <a:cs typeface="Times New Roman" panose="02020603050405020304" pitchFamily="18" charset="0"/>
              </a:rPr>
              <a:t>r</a:t>
            </a:r>
            <a:r>
              <a:rPr sz="2000" b="1" spc="15" dirty="0">
                <a:solidFill>
                  <a:srgbClr val="1382AC"/>
                </a:solidFill>
                <a:latin typeface="Times New Roman" panose="02020603050405020304" pitchFamily="18" charset="0"/>
                <a:cs typeface="Times New Roman" panose="02020603050405020304" pitchFamily="18" charset="0"/>
              </a:rPr>
              <a:t>es</a:t>
            </a:r>
            <a:r>
              <a:rPr sz="2000" b="1" spc="5" dirty="0">
                <a:solidFill>
                  <a:srgbClr val="1382AC"/>
                </a:solidFill>
                <a:latin typeface="Times New Roman" panose="02020603050405020304" pitchFamily="18" charset="0"/>
                <a:cs typeface="Times New Roman" panose="02020603050405020304" pitchFamily="18" charset="0"/>
              </a:rPr>
              <a:t>e</a:t>
            </a:r>
            <a:r>
              <a:rPr sz="2000" b="1" spc="45" dirty="0">
                <a:solidFill>
                  <a:srgbClr val="1382AC"/>
                </a:solidFill>
                <a:latin typeface="Times New Roman" panose="02020603050405020304" pitchFamily="18" charset="0"/>
                <a:cs typeface="Times New Roman" panose="02020603050405020304" pitchFamily="18" charset="0"/>
              </a:rPr>
              <a:t>n</a:t>
            </a:r>
            <a:r>
              <a:rPr sz="2000" b="1" spc="10" dirty="0">
                <a:solidFill>
                  <a:srgbClr val="1382AC"/>
                </a:solidFill>
                <a:latin typeface="Times New Roman" panose="02020603050405020304" pitchFamily="18" charset="0"/>
                <a:cs typeface="Times New Roman" panose="02020603050405020304" pitchFamily="18" charset="0"/>
              </a:rPr>
              <a:t>ted</a:t>
            </a:r>
            <a:r>
              <a:rPr sz="2000" b="1" spc="-150" dirty="0">
                <a:solidFill>
                  <a:srgbClr val="1382AC"/>
                </a:solidFill>
                <a:latin typeface="Times New Roman" panose="02020603050405020304" pitchFamily="18" charset="0"/>
                <a:cs typeface="Times New Roman" panose="02020603050405020304" pitchFamily="18" charset="0"/>
              </a:rPr>
              <a:t> </a:t>
            </a:r>
            <a:r>
              <a:rPr sz="2000" b="1" spc="45" dirty="0">
                <a:solidFill>
                  <a:srgbClr val="1382AC"/>
                </a:solidFill>
                <a:latin typeface="Times New Roman" panose="02020603050405020304" pitchFamily="18" charset="0"/>
                <a:cs typeface="Times New Roman" panose="02020603050405020304" pitchFamily="18" charset="0"/>
              </a:rPr>
              <a:t>B</a:t>
            </a:r>
            <a:r>
              <a:rPr sz="2000" b="1" spc="10" dirty="0">
                <a:solidFill>
                  <a:srgbClr val="1382AC"/>
                </a:solidFill>
                <a:latin typeface="Times New Roman" panose="02020603050405020304" pitchFamily="18" charset="0"/>
                <a:cs typeface="Times New Roman" panose="02020603050405020304" pitchFamily="18" charset="0"/>
              </a:rPr>
              <a:t>y:</a:t>
            </a:r>
            <a:endParaRPr sz="2000" dirty="0">
              <a:latin typeface="Times New Roman" panose="02020603050405020304" pitchFamily="18" charset="0"/>
              <a:cs typeface="Times New Roman" panose="02020603050405020304" pitchFamily="18" charset="0"/>
            </a:endParaRPr>
          </a:p>
          <a:p>
            <a:pPr marL="2763520">
              <a:lnSpc>
                <a:spcPct val="100000"/>
              </a:lnSpc>
            </a:pPr>
            <a:r>
              <a:rPr sz="2000" b="1" spc="10" dirty="0">
                <a:solidFill>
                  <a:srgbClr val="1382AC"/>
                </a:solidFill>
                <a:latin typeface="Times New Roman" panose="02020603050405020304" pitchFamily="18" charset="0"/>
                <a:cs typeface="Times New Roman" panose="02020603050405020304" pitchFamily="18" charset="0"/>
              </a:rPr>
              <a:t>1.</a:t>
            </a:r>
            <a:r>
              <a:rPr sz="2000" b="1" spc="-75" dirty="0">
                <a:solidFill>
                  <a:srgbClr val="1382AC"/>
                </a:solidFill>
                <a:latin typeface="Times New Roman" panose="02020603050405020304" pitchFamily="18" charset="0"/>
                <a:cs typeface="Times New Roman" panose="02020603050405020304" pitchFamily="18" charset="0"/>
              </a:rPr>
              <a:t> </a:t>
            </a:r>
            <a:r>
              <a:rPr lang="en-US" sz="2000" b="1" spc="10" dirty="0">
                <a:solidFill>
                  <a:srgbClr val="1382AC"/>
                </a:solidFill>
                <a:latin typeface="Times New Roman" panose="02020603050405020304" pitchFamily="18" charset="0"/>
                <a:cs typeface="Times New Roman" panose="02020603050405020304" pitchFamily="18" charset="0"/>
              </a:rPr>
              <a:t>HEMANTH KUMAR K -  Btech textile technology, Alagappa college of Technology, Anna University, Chennai.</a:t>
            </a:r>
            <a:endParaRPr sz="2000" dirty="0">
              <a:latin typeface="Times New Roman" panose="02020603050405020304" pitchFamily="18" charset="0"/>
              <a:cs typeface="Times New Roman" panose="02020603050405020304" pitchFamily="18" charset="0"/>
            </a:endParaRPr>
          </a:p>
        </p:txBody>
      </p:sp>
      <p:sp>
        <p:nvSpPr>
          <p:cNvPr id="1048591" name="object 2"/>
          <p:cNvSpPr txBox="1"/>
          <p:nvPr/>
        </p:nvSpPr>
        <p:spPr>
          <a:xfrm>
            <a:off x="1993520" y="1802130"/>
            <a:ext cx="6749934" cy="2242280"/>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Times New Roman" panose="02020603050405020304" pitchFamily="18" charset="0"/>
                <a:cs typeface="Times New Roman" panose="02020603050405020304" pitchFamily="18" charset="0"/>
              </a:rPr>
              <a:t>TICKET BOOKING SYSTEM IN PYTHON WITH SOURCE CODE </a:t>
            </a:r>
            <a:endParaRPr sz="3600">
              <a:latin typeface="Times New Roman" panose="02020603050405020304" pitchFamily="18" charset="0"/>
              <a:cs typeface="Times New Roman" panose="02020603050405020304" pitchFamily="18" charset="0"/>
            </a:endParaRPr>
          </a:p>
          <a:p>
            <a:pPr marL="12700">
              <a:lnSpc>
                <a:spcPct val="100000"/>
              </a:lnSpc>
              <a:spcBef>
                <a:spcPts val="105"/>
              </a:spcBef>
            </a:pPr>
            <a:r>
              <a:rPr lang="en-US" sz="3600" b="1" spc="5" dirty="0">
                <a:solidFill>
                  <a:srgbClr val="1CACE3"/>
                </a:solidFill>
                <a:latin typeface="Times New Roman" panose="02020603050405020304" pitchFamily="18" charset="0"/>
                <a:cs typeface="Times New Roman" panose="02020603050405020304" pitchFamily="18" charset="0"/>
              </a:rPr>
              <a:t> </a:t>
            </a:r>
            <a:endParaRPr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object 2"/>
          <p:cNvSpPr txBox="1">
            <a:spLocks noGrp="1"/>
          </p:cNvSpPr>
          <p:nvPr>
            <p:ph type="title"/>
          </p:nvPr>
        </p:nvSpPr>
        <p:spPr>
          <a:xfrm>
            <a:off x="660400" y="555307"/>
            <a:ext cx="8559800" cy="1232389"/>
          </a:xfrm>
          <a:prstGeom prst="rect">
            <a:avLst/>
          </a:prstGeom>
        </p:spPr>
        <p:txBody>
          <a:bodyPr vert="horz" wrap="square" lIns="0" tIns="16510" rIns="0" bIns="0" rtlCol="0">
            <a:spAutoFit/>
          </a:bodyPr>
          <a:lstStyle/>
          <a:p>
            <a:pPr marL="12700">
              <a:lnSpc>
                <a:spcPct val="100000"/>
              </a:lnSpc>
              <a:spcBef>
                <a:spcPts val="130"/>
              </a:spcBef>
            </a:pPr>
            <a:r>
              <a:rPr lang="en-IN" sz="3950" spc="-10" dirty="0">
                <a:solidFill>
                  <a:srgbClr val="1CACE3"/>
                </a:solidFill>
                <a:latin typeface="Times New Roman" panose="02020603050405020304" pitchFamily="18" charset="0"/>
                <a:cs typeface="Times New Roman" panose="02020603050405020304" pitchFamily="18" charset="0"/>
              </a:rPr>
              <a:t>ALOGORITHM AND DEPLOYMENT </a:t>
            </a:r>
            <a:br>
              <a:rPr lang="en-IN" sz="3950" spc="-10" dirty="0">
                <a:solidFill>
                  <a:srgbClr val="1CACE3"/>
                </a:solidFill>
                <a:latin typeface="Times New Roman" panose="02020603050405020304" pitchFamily="18" charset="0"/>
                <a:cs typeface="Times New Roman" panose="02020603050405020304" pitchFamily="18" charset="0"/>
              </a:rPr>
            </a:br>
            <a:endParaRPr sz="3950" dirty="0"/>
          </a:p>
        </p:txBody>
      </p:sp>
      <p:sp>
        <p:nvSpPr>
          <p:cNvPr id="1048660" name="TextBox 1048659"/>
          <p:cNvSpPr txBox="1"/>
          <p:nvPr/>
        </p:nvSpPr>
        <p:spPr>
          <a:xfrm>
            <a:off x="660399" y="1787696"/>
            <a:ext cx="8904190" cy="1384995"/>
          </a:xfrm>
          <a:prstGeom prst="rect">
            <a:avLst/>
          </a:prstGeom>
        </p:spPr>
        <p:txBody>
          <a:bodyPr wrap="square" rtlCol="0">
            <a:spAutoFit/>
          </a:bodyPr>
          <a:lstStyle/>
          <a:p>
            <a:r>
              <a:rPr lang="en-US" sz="2800" dirty="0">
                <a:solidFill>
                  <a:srgbClr val="000000"/>
                </a:solidFill>
              </a:rPr>
              <a:t>Step 1: Create a project name.</a:t>
            </a:r>
          </a:p>
          <a:p>
            <a:r>
              <a:rPr lang="en-US" sz="2800" dirty="0">
                <a:solidFill>
                  <a:srgbClr val="000000"/>
                </a:solidFill>
              </a:rPr>
              <a:t>First open </a:t>
            </a:r>
            <a:r>
              <a:rPr lang="en-US" sz="2800" dirty="0" err="1">
                <a:solidFill>
                  <a:srgbClr val="000000"/>
                </a:solidFill>
              </a:rPr>
              <a:t>Pycharm</a:t>
            </a:r>
            <a:r>
              <a:rPr lang="en-US" sz="2800" dirty="0">
                <a:solidFill>
                  <a:srgbClr val="000000"/>
                </a:solidFill>
              </a:rPr>
              <a:t> IDE and then create a “project name” </a:t>
            </a:r>
            <a:r>
              <a:rPr lang="en-US" sz="2800" dirty="0">
                <a:solidFill>
                  <a:srgbClr val="000000"/>
                </a:solidFill>
                <a:latin typeface="Times New Roman" panose="02020603050405020304" pitchFamily="18" charset="0"/>
                <a:cs typeface="Times New Roman" panose="02020603050405020304" pitchFamily="18" charset="0"/>
              </a:rPr>
              <a:t>after</a:t>
            </a:r>
            <a:r>
              <a:rPr lang="en-US" sz="2800" dirty="0">
                <a:solidFill>
                  <a:srgbClr val="000000"/>
                </a:solidFill>
              </a:rPr>
              <a:t> creating a project name click the “create” button.</a:t>
            </a:r>
          </a:p>
        </p:txBody>
      </p:sp>
      <p:sp>
        <p:nvSpPr>
          <p:cNvPr id="1048672" name="TextBox 1048671"/>
          <p:cNvSpPr txBox="1"/>
          <p:nvPr/>
        </p:nvSpPr>
        <p:spPr>
          <a:xfrm>
            <a:off x="660399" y="3788868"/>
            <a:ext cx="8378309" cy="1815882"/>
          </a:xfrm>
          <a:prstGeom prst="rect">
            <a:avLst/>
          </a:prstGeom>
        </p:spPr>
        <p:txBody>
          <a:bodyPr wrap="square" rtlCol="0">
            <a:spAutoFit/>
          </a:bodyPr>
          <a:lstStyle/>
          <a:p>
            <a:r>
              <a:rPr lang="en-US" sz="2800" dirty="0">
                <a:solidFill>
                  <a:srgbClr val="000000"/>
                </a:solidFill>
              </a:rPr>
              <a:t>Step 2: Create a python file.</a:t>
            </a:r>
          </a:p>
          <a:p>
            <a:r>
              <a:rPr lang="en-US" sz="2800" dirty="0">
                <a:solidFill>
                  <a:srgbClr val="000000"/>
                </a:solidFill>
              </a:rPr>
              <a:t>Second after creating a project name, “right click” your </a:t>
            </a:r>
            <a:r>
              <a:rPr lang="en-US" sz="2800" dirty="0">
                <a:solidFill>
                  <a:srgbClr val="000000"/>
                </a:solidFill>
                <a:latin typeface="Times New Roman" panose="02020603050405020304" pitchFamily="18" charset="0"/>
                <a:cs typeface="Times New Roman" panose="02020603050405020304" pitchFamily="18" charset="0"/>
              </a:rPr>
              <a:t>project</a:t>
            </a:r>
            <a:r>
              <a:rPr lang="en-US" sz="2800" dirty="0">
                <a:solidFill>
                  <a:srgbClr val="000000"/>
                </a:solidFill>
              </a:rPr>
              <a:t> name and then click “new” after that click the “python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object 2"/>
          <p:cNvSpPr txBox="1">
            <a:spLocks noGrp="1"/>
          </p:cNvSpPr>
          <p:nvPr>
            <p:ph type="title"/>
          </p:nvPr>
        </p:nvSpPr>
        <p:spPr>
          <a:xfrm>
            <a:off x="660400" y="859236"/>
            <a:ext cx="7243445"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latin typeface="Times New Roman" panose="02020603050405020304" pitchFamily="18" charset="0"/>
                <a:cs typeface="Times New Roman" panose="02020603050405020304" pitchFamily="18" charset="0"/>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latin typeface="Times New Roman" panose="02020603050405020304" pitchFamily="18" charset="0"/>
                <a:cs typeface="Times New Roman" panose="02020603050405020304" pitchFamily="18" charset="0"/>
              </a:rPr>
              <a:t>DEPLOYMENT</a:t>
            </a:r>
            <a:endParaRPr sz="3950" dirty="0">
              <a:latin typeface="Times New Roman" panose="02020603050405020304" pitchFamily="18" charset="0"/>
              <a:cs typeface="Times New Roman" panose="02020603050405020304" pitchFamily="18" charset="0"/>
            </a:endParaRPr>
          </a:p>
        </p:txBody>
      </p:sp>
      <p:sp>
        <p:nvSpPr>
          <p:cNvPr id="1048666" name="TextBox 1048665"/>
          <p:cNvSpPr txBox="1"/>
          <p:nvPr/>
        </p:nvSpPr>
        <p:spPr>
          <a:xfrm>
            <a:off x="660400" y="1551443"/>
            <a:ext cx="8371903" cy="1384995"/>
          </a:xfrm>
          <a:prstGeom prst="rect">
            <a:avLst/>
          </a:prstGeom>
        </p:spPr>
        <p:txBody>
          <a:bodyPr wrap="square" rtlCol="0">
            <a:spAutoFit/>
          </a:bodyPr>
          <a:lstStyle/>
          <a:p>
            <a:r>
              <a:rPr lang="en-US" sz="2800" dirty="0">
                <a:solidFill>
                  <a:srgbClr val="000000"/>
                </a:solidFill>
              </a:rPr>
              <a:t>Step 3: Name your python file.</a:t>
            </a:r>
          </a:p>
          <a:p>
            <a:r>
              <a:rPr lang="en-US" sz="2800" dirty="0">
                <a:solidFill>
                  <a:srgbClr val="000000"/>
                </a:solidFill>
                <a:latin typeface="Times New Roman" panose="02020603050405020304" pitchFamily="18" charset="0"/>
                <a:cs typeface="Times New Roman" panose="02020603050405020304" pitchFamily="18" charset="0"/>
              </a:rPr>
              <a:t>Third</a:t>
            </a:r>
            <a:r>
              <a:rPr lang="en-US" sz="2800" dirty="0">
                <a:solidFill>
                  <a:srgbClr val="000000"/>
                </a:solidFill>
              </a:rPr>
              <a:t> after creating a python file, Name your python file after that click “enter“.</a:t>
            </a:r>
          </a:p>
        </p:txBody>
      </p:sp>
      <p:sp>
        <p:nvSpPr>
          <p:cNvPr id="1048673" name="TextBox 1048672"/>
          <p:cNvSpPr txBox="1"/>
          <p:nvPr/>
        </p:nvSpPr>
        <p:spPr>
          <a:xfrm>
            <a:off x="830767" y="3786474"/>
            <a:ext cx="8409605" cy="1348740"/>
          </a:xfrm>
          <a:prstGeom prst="rect">
            <a:avLst/>
          </a:prstGeom>
        </p:spPr>
        <p:txBody>
          <a:bodyPr wrap="square" rtlCol="0">
            <a:spAutoFit/>
          </a:bodyPr>
          <a:lstStyle/>
          <a:p>
            <a:r>
              <a:rPr lang="en-US" sz="2800" dirty="0">
                <a:solidFill>
                  <a:srgbClr val="000000"/>
                </a:solidFill>
              </a:rPr>
              <a:t>Step 4: The actual code.</a:t>
            </a:r>
          </a:p>
          <a:p>
            <a:r>
              <a:rPr lang="en-US" sz="2800" dirty="0">
                <a:solidFill>
                  <a:srgbClr val="000000"/>
                </a:solidFill>
              </a:rPr>
              <a:t>You are free to copy the code given below and download the full source code below.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2"/>
          <p:cNvSpPr txBox="1">
            <a:spLocks noGrp="1"/>
          </p:cNvSpPr>
          <p:nvPr>
            <p:ph type="title"/>
          </p:nvPr>
        </p:nvSpPr>
        <p:spPr>
          <a:xfrm>
            <a:off x="660400" y="543397"/>
            <a:ext cx="7243445"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latin typeface="Times New Roman" panose="02020603050405020304" pitchFamily="18" charset="0"/>
                <a:cs typeface="Times New Roman" panose="02020603050405020304" pitchFamily="18" charset="0"/>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pic>
        <p:nvPicPr>
          <p:cNvPr id="2097160" name="Picture 2097159"/>
          <p:cNvPicPr>
            <a:picLocks/>
          </p:cNvPicPr>
          <p:nvPr/>
        </p:nvPicPr>
        <p:blipFill>
          <a:blip r:embed="rId2"/>
          <a:stretch>
            <a:fillRect/>
          </a:stretch>
        </p:blipFill>
        <p:spPr>
          <a:xfrm>
            <a:off x="415435" y="1156016"/>
            <a:ext cx="11180917" cy="5183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a:spLocks noGrp="1"/>
          </p:cNvSpPr>
          <p:nvPr>
            <p:ph type="title"/>
          </p:nvPr>
        </p:nvSpPr>
        <p:spPr>
          <a:xfrm>
            <a:off x="228600" y="228600"/>
            <a:ext cx="7243445"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latin typeface="Times New Roman" panose="02020603050405020304" pitchFamily="18" charset="0"/>
                <a:cs typeface="Times New Roman" panose="02020603050405020304" pitchFamily="18" charset="0"/>
              </a:rPr>
              <a:t>ALGORITHM</a:t>
            </a:r>
            <a:r>
              <a:rPr sz="3950" spc="350" dirty="0">
                <a:solidFill>
                  <a:srgbClr val="1CACE3"/>
                </a:solidFill>
                <a:latin typeface="Times New Roman" panose="02020603050405020304" pitchFamily="18" charset="0"/>
                <a:cs typeface="Times New Roman" panose="02020603050405020304" pitchFamily="18" charset="0"/>
              </a:rPr>
              <a:t> </a:t>
            </a:r>
            <a:r>
              <a:rPr sz="3950" spc="20" dirty="0">
                <a:solidFill>
                  <a:srgbClr val="1CACE3"/>
                </a:solidFill>
                <a:latin typeface="Times New Roman" panose="02020603050405020304" pitchFamily="18" charset="0"/>
                <a:cs typeface="Times New Roman" panose="02020603050405020304" pitchFamily="18" charset="0"/>
              </a:rPr>
              <a:t>&amp;</a:t>
            </a:r>
            <a:r>
              <a:rPr sz="3950" spc="-20" dirty="0">
                <a:solidFill>
                  <a:srgbClr val="1CACE3"/>
                </a:solidFill>
                <a:latin typeface="Times New Roman" panose="02020603050405020304" pitchFamily="18" charset="0"/>
                <a:cs typeface="Times New Roman" panose="02020603050405020304" pitchFamily="18" charset="0"/>
              </a:rPr>
              <a:t> </a:t>
            </a:r>
            <a:r>
              <a:rPr sz="3950" spc="5" dirty="0">
                <a:solidFill>
                  <a:srgbClr val="1CACE3"/>
                </a:solidFill>
                <a:latin typeface="Times New Roman" panose="02020603050405020304" pitchFamily="18" charset="0"/>
                <a:cs typeface="Times New Roman" panose="02020603050405020304" pitchFamily="18" charset="0"/>
              </a:rPr>
              <a:t>DEPLOYMENT</a:t>
            </a:r>
            <a:endParaRPr sz="3950" dirty="0">
              <a:latin typeface="Times New Roman" panose="02020603050405020304" pitchFamily="18" charset="0"/>
              <a:cs typeface="Times New Roman" panose="02020603050405020304" pitchFamily="18" charset="0"/>
            </a:endParaRPr>
          </a:p>
        </p:txBody>
      </p:sp>
      <p:pic>
        <p:nvPicPr>
          <p:cNvPr id="2097161" name="Picture 2097160"/>
          <p:cNvPicPr>
            <a:picLocks/>
          </p:cNvPicPr>
          <p:nvPr/>
        </p:nvPicPr>
        <p:blipFill>
          <a:blip r:embed="rId2"/>
          <a:stretch>
            <a:fillRect/>
          </a:stretch>
        </p:blipFill>
        <p:spPr>
          <a:xfrm>
            <a:off x="0" y="1041861"/>
            <a:ext cx="12192000" cy="63627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object 2"/>
          <p:cNvSpPr txBox="1">
            <a:spLocks noGrp="1"/>
          </p:cNvSpPr>
          <p:nvPr>
            <p:ph type="title"/>
          </p:nvPr>
        </p:nvSpPr>
        <p:spPr>
          <a:xfrm>
            <a:off x="660400" y="525212"/>
            <a:ext cx="7243445"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latin typeface="Times New Roman" panose="02020603050405020304" pitchFamily="18" charset="0"/>
                <a:cs typeface="Times New Roman" panose="02020603050405020304" pitchFamily="18" charset="0"/>
              </a:rPr>
              <a:t>ALGORITHM</a:t>
            </a:r>
            <a:r>
              <a:rPr sz="3950" spc="350" dirty="0">
                <a:solidFill>
                  <a:srgbClr val="1CACE3"/>
                </a:solidFill>
                <a:latin typeface="Times New Roman" panose="02020603050405020304" pitchFamily="18" charset="0"/>
                <a:cs typeface="Times New Roman" panose="02020603050405020304" pitchFamily="18" charset="0"/>
              </a:rPr>
              <a:t> </a:t>
            </a:r>
            <a:r>
              <a:rPr sz="3950" spc="20" dirty="0">
                <a:solidFill>
                  <a:srgbClr val="1CACE3"/>
                </a:solidFill>
                <a:latin typeface="Times New Roman" panose="02020603050405020304" pitchFamily="18" charset="0"/>
                <a:cs typeface="Times New Roman" panose="02020603050405020304" pitchFamily="18" charset="0"/>
              </a:rPr>
              <a:t>&amp;</a:t>
            </a:r>
            <a:r>
              <a:rPr sz="3950" spc="-20" dirty="0">
                <a:solidFill>
                  <a:srgbClr val="1CACE3"/>
                </a:solidFill>
                <a:latin typeface="Times New Roman" panose="02020603050405020304" pitchFamily="18" charset="0"/>
                <a:cs typeface="Times New Roman" panose="02020603050405020304" pitchFamily="18" charset="0"/>
              </a:rPr>
              <a:t> </a:t>
            </a:r>
            <a:r>
              <a:rPr sz="3950" spc="5" dirty="0">
                <a:solidFill>
                  <a:srgbClr val="1CACE3"/>
                </a:solidFill>
                <a:latin typeface="Times New Roman" panose="02020603050405020304" pitchFamily="18" charset="0"/>
                <a:cs typeface="Times New Roman" panose="02020603050405020304" pitchFamily="18" charset="0"/>
              </a:rPr>
              <a:t>DEPLOYMENT</a:t>
            </a:r>
            <a:endParaRPr sz="3950" dirty="0">
              <a:latin typeface="Times New Roman" panose="02020603050405020304" pitchFamily="18" charset="0"/>
              <a:cs typeface="Times New Roman" panose="02020603050405020304" pitchFamily="18" charset="0"/>
            </a:endParaRPr>
          </a:p>
        </p:txBody>
      </p:sp>
      <p:pic>
        <p:nvPicPr>
          <p:cNvPr id="2097162" name="Picture 2097161"/>
          <p:cNvPicPr>
            <a:picLocks/>
          </p:cNvPicPr>
          <p:nvPr/>
        </p:nvPicPr>
        <p:blipFill>
          <a:blip r:embed="rId2"/>
          <a:stretch>
            <a:fillRect/>
          </a:stretch>
        </p:blipFill>
        <p:spPr>
          <a:xfrm>
            <a:off x="660400" y="1156016"/>
            <a:ext cx="10322995" cy="5454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object 2"/>
          <p:cNvSpPr txBox="1">
            <a:spLocks noGrp="1"/>
          </p:cNvSpPr>
          <p:nvPr>
            <p:ph type="title"/>
          </p:nvPr>
        </p:nvSpPr>
        <p:spPr>
          <a:xfrm>
            <a:off x="660400" y="555307"/>
            <a:ext cx="1993900" cy="62453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latin typeface="Times New Roman" panose="02020603050405020304" pitchFamily="18" charset="0"/>
                <a:cs typeface="Times New Roman" panose="02020603050405020304" pitchFamily="18" charset="0"/>
              </a:rPr>
              <a:t>R</a:t>
            </a:r>
            <a:r>
              <a:rPr sz="3950" spc="-10" dirty="0">
                <a:solidFill>
                  <a:srgbClr val="1CACE3"/>
                </a:solidFill>
                <a:latin typeface="Times New Roman" panose="02020603050405020304" pitchFamily="18" charset="0"/>
                <a:cs typeface="Times New Roman" panose="02020603050405020304" pitchFamily="18" charset="0"/>
              </a:rPr>
              <a:t>ES</a:t>
            </a:r>
            <a:r>
              <a:rPr sz="3950" spc="-5" dirty="0">
                <a:solidFill>
                  <a:srgbClr val="1CACE3"/>
                </a:solidFill>
                <a:latin typeface="Times New Roman" panose="02020603050405020304" pitchFamily="18" charset="0"/>
                <a:cs typeface="Times New Roman" panose="02020603050405020304" pitchFamily="18" charset="0"/>
              </a:rPr>
              <a:t>U</a:t>
            </a:r>
            <a:r>
              <a:rPr sz="3950" spc="-315" dirty="0">
                <a:solidFill>
                  <a:srgbClr val="1CACE3"/>
                </a:solidFill>
                <a:latin typeface="Times New Roman" panose="02020603050405020304" pitchFamily="18" charset="0"/>
                <a:cs typeface="Times New Roman" panose="02020603050405020304" pitchFamily="18" charset="0"/>
              </a:rPr>
              <a:t>L</a:t>
            </a:r>
            <a:r>
              <a:rPr sz="3950" spc="20" dirty="0">
                <a:solidFill>
                  <a:srgbClr val="1CACE3"/>
                </a:solidFill>
                <a:latin typeface="Times New Roman" panose="02020603050405020304" pitchFamily="18" charset="0"/>
                <a:cs typeface="Times New Roman" panose="02020603050405020304" pitchFamily="18" charset="0"/>
              </a:rPr>
              <a:t>T</a:t>
            </a:r>
            <a:endParaRPr sz="3950" dirty="0">
              <a:latin typeface="Times New Roman" panose="02020603050405020304" pitchFamily="18" charset="0"/>
              <a:cs typeface="Times New Roman" panose="02020603050405020304" pitchFamily="18" charset="0"/>
            </a:endParaRPr>
          </a:p>
        </p:txBody>
      </p:sp>
      <p:sp>
        <p:nvSpPr>
          <p:cNvPr id="1048685" name="TextBox 1048684"/>
          <p:cNvSpPr txBox="1"/>
          <p:nvPr/>
        </p:nvSpPr>
        <p:spPr>
          <a:xfrm>
            <a:off x="1066800" y="1600200"/>
            <a:ext cx="9243586" cy="954107"/>
          </a:xfrm>
          <a:prstGeom prst="rect">
            <a:avLst/>
          </a:prstGeom>
        </p:spPr>
        <p:txBody>
          <a:bodyPr wrap="square" rtlCol="0">
            <a:spAutoFit/>
          </a:bodyPr>
          <a:lstStyle/>
          <a:p>
            <a:r>
              <a:rPr lang="en-US" sz="2800">
                <a:solidFill>
                  <a:srgbClr val="000000"/>
                </a:solidFill>
                <a:latin typeface="Times New Roman" panose="02020603050405020304" pitchFamily="18" charset="0"/>
                <a:cs typeface="Times New Roman" panose="02020603050405020304" pitchFamily="18" charset="0"/>
              </a:rPr>
              <a:t>The code given is the complete source code of Ticket Booking System In Python.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object 2"/>
          <p:cNvSpPr txBox="1">
            <a:spLocks noGrp="1"/>
          </p:cNvSpPr>
          <p:nvPr>
            <p:ph type="title"/>
          </p:nvPr>
        </p:nvSpPr>
        <p:spPr>
          <a:xfrm>
            <a:off x="660400" y="555307"/>
            <a:ext cx="3454400" cy="62453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latin typeface="Times New Roman" panose="02020603050405020304" pitchFamily="18" charset="0"/>
                <a:cs typeface="Times New Roman" panose="02020603050405020304" pitchFamily="18" charset="0"/>
              </a:rPr>
              <a:t>CONCLUSION</a:t>
            </a:r>
            <a:endParaRPr sz="3950" dirty="0">
              <a:latin typeface="Times New Roman" panose="02020603050405020304" pitchFamily="18" charset="0"/>
              <a:cs typeface="Times New Roman" panose="02020603050405020304" pitchFamily="18" charset="0"/>
            </a:endParaRPr>
          </a:p>
        </p:txBody>
      </p:sp>
      <p:sp>
        <p:nvSpPr>
          <p:cNvPr id="1048686" name="TextBox 1048685"/>
          <p:cNvSpPr txBox="1"/>
          <p:nvPr/>
        </p:nvSpPr>
        <p:spPr>
          <a:xfrm>
            <a:off x="1100416" y="1661160"/>
            <a:ext cx="8586892" cy="1767840"/>
          </a:xfrm>
          <a:prstGeom prst="rect">
            <a:avLst/>
          </a:prstGeom>
        </p:spPr>
        <p:txBody>
          <a:bodyPr wrap="square" rtlCol="0">
            <a:spAutoFit/>
          </a:bodyPr>
          <a:lstStyle/>
          <a:p>
            <a:r>
              <a:rPr lang="en-US" sz="2800" dirty="0">
                <a:solidFill>
                  <a:srgbClr val="000000"/>
                </a:solidFill>
              </a:rPr>
              <a:t>The Ticket Booking System In Python is written in Python programming language, Python is very easy to research the syntax emphasizes readability and it is able to reduce time ingesting in developing.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latin typeface="Times New Roman" panose="02020603050405020304" pitchFamily="18" charset="0"/>
                <a:cs typeface="Times New Roman" panose="02020603050405020304" pitchFamily="18" charset="0"/>
              </a:rPr>
              <a:t>FUTURE</a:t>
            </a:r>
            <a:r>
              <a:rPr sz="3300" spc="-110" dirty="0">
                <a:solidFill>
                  <a:srgbClr val="1CACE3"/>
                </a:solidFill>
              </a:rPr>
              <a:t> </a:t>
            </a:r>
            <a:r>
              <a:rPr sz="3300" spc="-15" dirty="0">
                <a:solidFill>
                  <a:srgbClr val="1CACE3"/>
                </a:solidFill>
                <a:latin typeface="Times New Roman" panose="02020603050405020304" pitchFamily="18" charset="0"/>
                <a:cs typeface="Times New Roman" panose="02020603050405020304" pitchFamily="18" charset="0"/>
              </a:rPr>
              <a:t>SCOPE</a:t>
            </a:r>
            <a:endParaRPr sz="3300" dirty="0">
              <a:latin typeface="Times New Roman" panose="02020603050405020304" pitchFamily="18" charset="0"/>
              <a:cs typeface="Times New Roman" panose="02020603050405020304" pitchFamily="18" charset="0"/>
            </a:endParaRPr>
          </a:p>
        </p:txBody>
      </p:sp>
      <p:sp>
        <p:nvSpPr>
          <p:cNvPr id="1048687" name="TextBox 1048686"/>
          <p:cNvSpPr txBox="1"/>
          <p:nvPr/>
        </p:nvSpPr>
        <p:spPr>
          <a:xfrm>
            <a:off x="990100" y="1813461"/>
            <a:ext cx="9662206" cy="2246769"/>
          </a:xfrm>
          <a:prstGeom prst="rect">
            <a:avLst/>
          </a:prstGeom>
        </p:spPr>
        <p:txBody>
          <a:bodyPr wrap="square" rtlCol="0">
            <a:spAutoFit/>
          </a:bodyPr>
          <a:lstStyle/>
          <a:p>
            <a:r>
              <a:rPr lang="en-US" sz="2800" dirty="0">
                <a:solidFill>
                  <a:srgbClr val="000000"/>
                </a:solidFill>
              </a:rPr>
              <a:t>The future scope of Python extends well beyond just the technology sector. Its applications are increasingly visible in </a:t>
            </a:r>
            <a:r>
              <a:rPr lang="en-US" sz="2800" dirty="0">
                <a:solidFill>
                  <a:srgbClr val="000000"/>
                </a:solidFill>
                <a:latin typeface="Times New Roman" panose="02020603050405020304" pitchFamily="18" charset="0"/>
                <a:cs typeface="Times New Roman" panose="02020603050405020304" pitchFamily="18" charset="0"/>
              </a:rPr>
              <a:t>sectors</a:t>
            </a:r>
            <a:r>
              <a:rPr lang="en-US" sz="2800" dirty="0">
                <a:solidFill>
                  <a:srgbClr val="000000"/>
                </a:solidFill>
              </a:rPr>
              <a:t> such as finance, healthcare, and entertainment. For instance, in finance, Python is used for algorithmic trading, risk management, and data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object 2"/>
          <p:cNvSpPr txBox="1">
            <a:spLocks noGrp="1"/>
          </p:cNvSpPr>
          <p:nvPr>
            <p:ph type="title"/>
          </p:nvPr>
        </p:nvSpPr>
        <p:spPr>
          <a:xfrm>
            <a:off x="660400" y="555307"/>
            <a:ext cx="3451860" cy="62453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latin typeface="Times New Roman" panose="02020603050405020304" pitchFamily="18" charset="0"/>
                <a:cs typeface="Times New Roman" panose="02020603050405020304" pitchFamily="18" charset="0"/>
              </a:rPr>
              <a:t>R</a:t>
            </a:r>
            <a:r>
              <a:rPr sz="3950" spc="-10" dirty="0">
                <a:solidFill>
                  <a:srgbClr val="1CACE3"/>
                </a:solidFill>
                <a:latin typeface="Times New Roman" panose="02020603050405020304" pitchFamily="18" charset="0"/>
                <a:cs typeface="Times New Roman" panose="02020603050405020304" pitchFamily="18" charset="0"/>
              </a:rPr>
              <a:t>E</a:t>
            </a:r>
            <a:r>
              <a:rPr sz="3950" spc="-15" dirty="0">
                <a:solidFill>
                  <a:srgbClr val="1CACE3"/>
                </a:solidFill>
                <a:latin typeface="Times New Roman" panose="02020603050405020304" pitchFamily="18" charset="0"/>
                <a:cs typeface="Times New Roman" panose="02020603050405020304" pitchFamily="18" charset="0"/>
              </a:rPr>
              <a:t>F</a:t>
            </a:r>
            <a:r>
              <a:rPr sz="3950" spc="-10" dirty="0">
                <a:solidFill>
                  <a:srgbClr val="1CACE3"/>
                </a:solidFill>
                <a:latin typeface="Times New Roman" panose="02020603050405020304" pitchFamily="18" charset="0"/>
                <a:cs typeface="Times New Roman" panose="02020603050405020304" pitchFamily="18" charset="0"/>
              </a:rPr>
              <a:t>E</a:t>
            </a:r>
            <a:r>
              <a:rPr sz="3950" spc="-5" dirty="0">
                <a:solidFill>
                  <a:srgbClr val="1CACE3"/>
                </a:solidFill>
                <a:latin typeface="Times New Roman" panose="02020603050405020304" pitchFamily="18" charset="0"/>
                <a:cs typeface="Times New Roman" panose="02020603050405020304" pitchFamily="18" charset="0"/>
              </a:rPr>
              <a:t>R</a:t>
            </a:r>
            <a:r>
              <a:rPr sz="3950" spc="-10" dirty="0">
                <a:solidFill>
                  <a:srgbClr val="1CACE3"/>
                </a:solidFill>
                <a:latin typeface="Times New Roman" panose="02020603050405020304" pitchFamily="18" charset="0"/>
                <a:cs typeface="Times New Roman" panose="02020603050405020304" pitchFamily="18" charset="0"/>
              </a:rPr>
              <a:t>E</a:t>
            </a:r>
            <a:r>
              <a:rPr sz="3950" spc="-5" dirty="0">
                <a:solidFill>
                  <a:srgbClr val="1CACE3"/>
                </a:solidFill>
                <a:latin typeface="Times New Roman" panose="02020603050405020304" pitchFamily="18" charset="0"/>
                <a:cs typeface="Times New Roman" panose="02020603050405020304" pitchFamily="18" charset="0"/>
              </a:rPr>
              <a:t>NC</a:t>
            </a:r>
            <a:r>
              <a:rPr sz="3950" spc="-10" dirty="0">
                <a:solidFill>
                  <a:srgbClr val="1CACE3"/>
                </a:solidFill>
                <a:latin typeface="Times New Roman" panose="02020603050405020304" pitchFamily="18" charset="0"/>
                <a:cs typeface="Times New Roman" panose="02020603050405020304" pitchFamily="18" charset="0"/>
              </a:rPr>
              <a:t>E</a:t>
            </a:r>
            <a:r>
              <a:rPr sz="3950" spc="20" dirty="0">
                <a:solidFill>
                  <a:srgbClr val="1CACE3"/>
                </a:solidFill>
                <a:latin typeface="Times New Roman" panose="02020603050405020304" pitchFamily="18" charset="0"/>
                <a:cs typeface="Times New Roman" panose="02020603050405020304" pitchFamily="18" charset="0"/>
              </a:rPr>
              <a:t>S</a:t>
            </a:r>
            <a:endParaRPr sz="3950">
              <a:latin typeface="Times New Roman" panose="02020603050405020304" pitchFamily="18" charset="0"/>
              <a:cs typeface="Times New Roman" panose="02020603050405020304" pitchFamily="18" charset="0"/>
            </a:endParaRPr>
          </a:p>
        </p:txBody>
      </p:sp>
      <p:sp>
        <p:nvSpPr>
          <p:cNvPr id="1048688" name="TextBox 1048687"/>
          <p:cNvSpPr txBox="1"/>
          <p:nvPr/>
        </p:nvSpPr>
        <p:spPr>
          <a:xfrm>
            <a:off x="660399" y="1695170"/>
            <a:ext cx="10613953" cy="2246769"/>
          </a:xfrm>
          <a:prstGeom prst="rect">
            <a:avLst/>
          </a:prstGeom>
        </p:spPr>
        <p:txBody>
          <a:bodyPr wrap="square" rtlCol="0">
            <a:spAutoFit/>
          </a:bodyPr>
          <a:lstStyle/>
          <a:p>
            <a:r>
              <a:rPr lang="en-US" sz="2800" dirty="0">
                <a:solidFill>
                  <a:srgbClr val="000000"/>
                </a:solidFill>
              </a:rPr>
              <a:t>Hangman Game In Python With Source Code</a:t>
            </a:r>
          </a:p>
          <a:p>
            <a:r>
              <a:rPr lang="en-US" sz="2800" dirty="0">
                <a:solidFill>
                  <a:srgbClr val="000000"/>
                </a:solidFill>
                <a:latin typeface="Times New Roman" panose="02020603050405020304" pitchFamily="18" charset="0"/>
                <a:cs typeface="Times New Roman" panose="02020603050405020304" pitchFamily="18" charset="0"/>
              </a:rPr>
              <a:t>Aircraft</a:t>
            </a:r>
            <a:r>
              <a:rPr lang="en-US" sz="2800" dirty="0">
                <a:solidFill>
                  <a:srgbClr val="000000"/>
                </a:solidFill>
              </a:rPr>
              <a:t> War Game in Python with Source Code</a:t>
            </a:r>
          </a:p>
          <a:p>
            <a:r>
              <a:rPr lang="en-US" sz="2800" dirty="0">
                <a:solidFill>
                  <a:srgbClr val="000000"/>
                </a:solidFill>
              </a:rPr>
              <a:t>Snake Game In Python Code</a:t>
            </a:r>
          </a:p>
          <a:p>
            <a:r>
              <a:rPr lang="en-US" sz="2800" dirty="0">
                <a:solidFill>
                  <a:srgbClr val="000000"/>
                </a:solidFill>
              </a:rPr>
              <a:t>How to Make Bouncing Ball Game in Python with Source Code</a:t>
            </a:r>
          </a:p>
          <a:p>
            <a:r>
              <a:rPr lang="en-US" sz="2800" dirty="0">
                <a:solidFill>
                  <a:srgbClr val="000000"/>
                </a:solidFill>
              </a:rPr>
              <a:t>How to Create Rock-Paper-Scissor Game in Python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object 2"/>
          <p:cNvSpPr txBox="1">
            <a:spLocks noGrp="1"/>
          </p:cNvSpPr>
          <p:nvPr>
            <p:ph type="title"/>
          </p:nvPr>
        </p:nvSpPr>
        <p:spPr>
          <a:xfrm>
            <a:off x="5013070" y="3602418"/>
            <a:ext cx="2165858" cy="862416"/>
          </a:xfrm>
          <a:prstGeom prst="rect">
            <a:avLst/>
          </a:prstGeom>
        </p:spPr>
        <p:txBody>
          <a:bodyPr vert="horz" wrap="square" lIns="0" tIns="15875" rIns="0" bIns="0" rtlCol="0">
            <a:spAutoFit/>
          </a:bodyPr>
          <a:lstStyle/>
          <a:p>
            <a:pPr marL="50165">
              <a:lnSpc>
                <a:spcPct val="100000"/>
              </a:lnSpc>
              <a:spcBef>
                <a:spcPts val="125"/>
              </a:spcBef>
            </a:pPr>
            <a:r>
              <a:rPr spc="30" dirty="0">
                <a:latin typeface="Times New Roman" panose="02020603050405020304" pitchFamily="18" charset="0"/>
                <a:cs typeface="Times New Roman" panose="02020603050405020304" pitchFamily="18" charset="0"/>
              </a:rPr>
              <a:t>THANK</a:t>
            </a:r>
            <a:r>
              <a:rPr spc="-14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object 2"/>
          <p:cNvSpPr txBox="1">
            <a:spLocks noGrp="1"/>
          </p:cNvSpPr>
          <p:nvPr>
            <p:ph type="title"/>
          </p:nvPr>
        </p:nvSpPr>
        <p:spPr>
          <a:xfrm>
            <a:off x="929005" y="1330047"/>
            <a:ext cx="2804795" cy="785471"/>
          </a:xfrm>
          <a:prstGeom prst="rect">
            <a:avLst/>
          </a:prstGeom>
        </p:spPr>
        <p:txBody>
          <a:bodyPr vert="horz" wrap="square" lIns="0" tIns="15875" rIns="0" bIns="0" rtlCol="0">
            <a:spAutoFit/>
          </a:bodyPr>
          <a:lstStyle/>
          <a:p>
            <a:pPr marL="12700">
              <a:lnSpc>
                <a:spcPct val="100000"/>
              </a:lnSpc>
              <a:spcBef>
                <a:spcPts val="125"/>
              </a:spcBef>
            </a:pPr>
            <a:r>
              <a:rPr spc="30" dirty="0">
                <a:latin typeface="Times New Roman" panose="02020603050405020304" pitchFamily="18" charset="0"/>
                <a:cs typeface="Times New Roman" panose="02020603050405020304" pitchFamily="18" charset="0"/>
              </a:rPr>
              <a:t>OU</a:t>
            </a:r>
            <a:r>
              <a:rPr spc="40" dirty="0">
                <a:latin typeface="Times New Roman" panose="02020603050405020304" pitchFamily="18" charset="0"/>
                <a:cs typeface="Times New Roman" panose="02020603050405020304" pitchFamily="18" charset="0"/>
              </a:rPr>
              <a:t>TL</a:t>
            </a:r>
            <a:r>
              <a:rPr spc="-95" dirty="0">
                <a:latin typeface="Times New Roman" panose="02020603050405020304" pitchFamily="18" charset="0"/>
                <a:cs typeface="Times New Roman" panose="02020603050405020304" pitchFamily="18" charset="0"/>
              </a:rPr>
              <a:t>I</a:t>
            </a:r>
            <a:r>
              <a:rPr lang="en-IN" spc="-95" dirty="0">
                <a:latin typeface="Times New Roman" panose="02020603050405020304" pitchFamily="18" charset="0"/>
                <a:cs typeface="Times New Roman" panose="02020603050405020304" pitchFamily="18" charset="0"/>
              </a:rPr>
              <a:t>N</a:t>
            </a:r>
            <a:r>
              <a:rPr spc="15" dirty="0">
                <a:latin typeface="Times New Roman" panose="02020603050405020304" pitchFamily="18" charset="0"/>
                <a:cs typeface="Times New Roman" panose="02020603050405020304" pitchFamily="18" charset="0"/>
              </a:rPr>
              <a:t>E</a:t>
            </a:r>
          </a:p>
        </p:txBody>
      </p:sp>
      <p:sp>
        <p:nvSpPr>
          <p:cNvPr id="104859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2"/>
          <p:cNvSpPr txBox="1">
            <a:spLocks noGrp="1"/>
          </p:cNvSpPr>
          <p:nvPr>
            <p:ph type="title"/>
          </p:nvPr>
        </p:nvSpPr>
        <p:spPr>
          <a:xfrm>
            <a:off x="660400" y="555307"/>
            <a:ext cx="5691505" cy="62453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latin typeface="Times New Roman" panose="02020603050405020304" pitchFamily="18" charset="0"/>
                <a:cs typeface="Times New Roman" panose="02020603050405020304" pitchFamily="18" charset="0"/>
              </a:rPr>
              <a:t>PROBLEM</a:t>
            </a:r>
            <a:r>
              <a:rPr sz="3950" spc="204" dirty="0">
                <a:solidFill>
                  <a:srgbClr val="1CACE3"/>
                </a:solidFill>
              </a:rPr>
              <a:t> </a:t>
            </a:r>
            <a:r>
              <a:rPr sz="3950" spc="-75" dirty="0">
                <a:solidFill>
                  <a:srgbClr val="1CACE3"/>
                </a:solidFill>
              </a:rPr>
              <a:t>STATEMENT</a:t>
            </a:r>
            <a:endParaRPr sz="3950" dirty="0"/>
          </a:p>
        </p:txBody>
      </p:sp>
      <p:sp>
        <p:nvSpPr>
          <p:cNvPr id="1048630" name="TextBox 1048629"/>
          <p:cNvSpPr txBox="1"/>
          <p:nvPr/>
        </p:nvSpPr>
        <p:spPr>
          <a:xfrm>
            <a:off x="660400" y="1287780"/>
            <a:ext cx="10403298" cy="4282440"/>
          </a:xfrm>
          <a:prstGeom prst="rect">
            <a:avLst/>
          </a:prstGeom>
        </p:spPr>
        <p:txBody>
          <a:bodyPr wrap="square" rtlCol="0">
            <a:spAutoFit/>
          </a:bodyPr>
          <a:lstStyle/>
          <a:p>
            <a:r>
              <a:rPr lang="en-US" sz="2800" dirty="0">
                <a:solidFill>
                  <a:srgbClr val="000000"/>
                </a:solidFill>
              </a:rPr>
              <a:t>A Python booking system with source code may face the following problem statements:</a:t>
            </a:r>
          </a:p>
          <a:p>
            <a:r>
              <a:rPr lang="en-US" sz="2800" dirty="0">
                <a:solidFill>
                  <a:srgbClr val="000000"/>
                </a:solidFill>
              </a:rPr>
              <a:t>1. *Scalability*: Handling a large volume of bookings and users.</a:t>
            </a:r>
          </a:p>
          <a:p>
            <a:r>
              <a:rPr lang="en-US" sz="2800" dirty="0">
                <a:solidFill>
                  <a:srgbClr val="000000"/>
                </a:solidFill>
              </a:rPr>
              <a:t>2. *Data Security*: Ensuring sensitive information like payment details and user data is secure.</a:t>
            </a:r>
          </a:p>
          <a:p>
            <a:r>
              <a:rPr lang="en-US" sz="2800" dirty="0">
                <a:solidFill>
                  <a:srgbClr val="000000"/>
                </a:solidFill>
              </a:rPr>
              <a:t>3. *Concurrency*: Managing multiple bookings and updates simultaneously.</a:t>
            </a:r>
          </a:p>
          <a:p>
            <a:r>
              <a:rPr lang="en-US" sz="2800" dirty="0">
                <a:solidFill>
                  <a:srgbClr val="000000"/>
                </a:solidFill>
              </a:rPr>
              <a:t>4. *User Experience*: Providing an intuitive and user-friendly interface.</a:t>
            </a:r>
          </a:p>
          <a:p>
            <a:r>
              <a:rPr lang="en-US" sz="2800" dirty="0">
                <a:solidFill>
                  <a:srgbClr val="000000"/>
                </a:solidFill>
              </a:rPr>
              <a:t>5. *Payment Processing*: Integrating secure payment gateways.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object 2"/>
          <p:cNvSpPr txBox="1">
            <a:spLocks noGrp="1"/>
          </p:cNvSpPr>
          <p:nvPr>
            <p:ph type="title"/>
          </p:nvPr>
        </p:nvSpPr>
        <p:spPr>
          <a:xfrm>
            <a:off x="660400" y="555307"/>
            <a:ext cx="5691505" cy="62453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latin typeface="Times New Roman" panose="02020603050405020304" pitchFamily="18" charset="0"/>
                <a:cs typeface="Times New Roman" panose="02020603050405020304" pitchFamily="18" charset="0"/>
              </a:rPr>
              <a:t>PROBLEM</a:t>
            </a:r>
            <a:r>
              <a:rPr sz="3950" spc="204" dirty="0">
                <a:solidFill>
                  <a:srgbClr val="1CACE3"/>
                </a:solidFill>
              </a:rPr>
              <a:t> </a:t>
            </a:r>
            <a:r>
              <a:rPr sz="3950" spc="-75" dirty="0">
                <a:solidFill>
                  <a:srgbClr val="1CACE3"/>
                </a:solidFill>
              </a:rPr>
              <a:t>STATEMENT</a:t>
            </a:r>
            <a:endParaRPr sz="3950" dirty="0"/>
          </a:p>
        </p:txBody>
      </p:sp>
      <p:sp>
        <p:nvSpPr>
          <p:cNvPr id="1048639" name="TextBox 1048638"/>
          <p:cNvSpPr txBox="1"/>
          <p:nvPr/>
        </p:nvSpPr>
        <p:spPr>
          <a:xfrm>
            <a:off x="660400" y="1287780"/>
            <a:ext cx="10403298" cy="3108543"/>
          </a:xfrm>
          <a:prstGeom prst="rect">
            <a:avLst/>
          </a:prstGeom>
        </p:spPr>
        <p:txBody>
          <a:bodyPr wrap="square" rtlCol="0">
            <a:spAutoFit/>
          </a:bodyPr>
          <a:lstStyle/>
          <a:p>
            <a:r>
              <a:rPr lang="en-US" sz="2800" dirty="0">
                <a:solidFill>
                  <a:srgbClr val="000000"/>
                </a:solidFill>
              </a:rPr>
              <a:t>6. *Availability and Scheduling*: Managing real-time availability and </a:t>
            </a:r>
            <a:r>
              <a:rPr lang="en-US" sz="2800" dirty="0">
                <a:solidFill>
                  <a:srgbClr val="000000"/>
                </a:solidFill>
                <a:latin typeface="Times New Roman" panose="02020603050405020304" pitchFamily="18" charset="0"/>
                <a:cs typeface="Times New Roman" panose="02020603050405020304" pitchFamily="18" charset="0"/>
              </a:rPr>
              <a:t>scheduling</a:t>
            </a:r>
            <a:r>
              <a:rPr lang="en-US" sz="2800" dirty="0">
                <a:solidFill>
                  <a:srgbClr val="000000"/>
                </a:solidFill>
              </a:rPr>
              <a:t>.</a:t>
            </a:r>
          </a:p>
          <a:p>
            <a:r>
              <a:rPr lang="en-US" sz="2800" dirty="0">
                <a:solidFill>
                  <a:srgbClr val="000000"/>
                </a:solidFill>
              </a:rPr>
              <a:t>7. *Notifications and Reminders*: Sending timely notifications and reminders.</a:t>
            </a:r>
          </a:p>
          <a:p>
            <a:r>
              <a:rPr lang="en-US" sz="2800" dirty="0">
                <a:solidFill>
                  <a:srgbClr val="000000"/>
                </a:solidFill>
              </a:rPr>
              <a:t>8. *Data Analytics*: Providing insights into booking trends and user behavior.</a:t>
            </a:r>
          </a:p>
          <a:p>
            <a:endParaRPr lang="en-US" sz="28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object 2"/>
          <p:cNvSpPr txBox="1">
            <a:spLocks noGrp="1"/>
          </p:cNvSpPr>
          <p:nvPr>
            <p:ph type="title"/>
          </p:nvPr>
        </p:nvSpPr>
        <p:spPr>
          <a:xfrm>
            <a:off x="660400" y="555307"/>
            <a:ext cx="5643245" cy="60071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1048640" name="TextBox 1048639"/>
          <p:cNvSpPr txBox="1"/>
          <p:nvPr/>
        </p:nvSpPr>
        <p:spPr>
          <a:xfrm>
            <a:off x="0" y="1671191"/>
            <a:ext cx="11982683" cy="4701540"/>
          </a:xfrm>
          <a:prstGeom prst="rect">
            <a:avLst/>
          </a:prstGeom>
        </p:spPr>
        <p:txBody>
          <a:bodyPr wrap="square" rtlCol="0">
            <a:spAutoFit/>
          </a:bodyPr>
          <a:lstStyle/>
          <a:p>
            <a:r>
              <a:rPr lang="en-US" sz="2800">
                <a:solidFill>
                  <a:srgbClr val="000000"/>
                </a:solidFill>
              </a:rPr>
              <a:t>1. *Scalability*:</a:t>
            </a:r>
          </a:p>
          <a:p>
            <a:r>
              <a:rPr lang="en-US" sz="2800">
                <a:solidFill>
                  <a:srgbClr val="000000"/>
                </a:solidFill>
              </a:rPr>
              <a:t>    - Use a cloud-based infrastructure (e.g., AWS, Google Cloud) for scalability.</a:t>
            </a:r>
          </a:p>
          <a:p>
            <a:r>
              <a:rPr lang="en-US" sz="2800">
                <a:solidFill>
                  <a:srgbClr val="000000"/>
                </a:solidFill>
              </a:rPr>
              <a:t>    - Implement load balancing and auto-scaling.</a:t>
            </a:r>
          </a:p>
          <a:p>
            <a:r>
              <a:rPr lang="en-US" sz="2800">
                <a:solidFill>
                  <a:srgbClr val="000000"/>
                </a:solidFill>
              </a:rPr>
              <a:t>    - Use a distributed database (e.g., MongoDB, Cassandra) for handling large data volumes.</a:t>
            </a:r>
          </a:p>
          <a:p>
            <a:r>
              <a:rPr lang="en-US" sz="2800">
                <a:solidFill>
                  <a:srgbClr val="000000"/>
                </a:solidFill>
              </a:rPr>
              <a:t>2. *Data Security*:</a:t>
            </a:r>
          </a:p>
          <a:p>
            <a:r>
              <a:rPr lang="en-US" sz="2800">
                <a:solidFill>
                  <a:srgbClr val="000000"/>
                </a:solidFill>
              </a:rPr>
              <a:t>    - Implement encryption for sensitive data (e.g., SSL/TLS, AES).</a:t>
            </a:r>
          </a:p>
          <a:p>
            <a:r>
              <a:rPr lang="en-US" sz="2800">
                <a:solidFill>
                  <a:srgbClr val="000000"/>
                </a:solidFill>
              </a:rPr>
              <a:t>    - Use secure password hashing (e.g., bcrypt, Argon2).</a:t>
            </a:r>
          </a:p>
          <a:p>
            <a:r>
              <a:rPr lang="en-US" sz="2800">
                <a:solidFill>
                  <a:srgbClr val="000000"/>
                </a:solidFill>
              </a:rPr>
              <a:t>    - Validate and sanitize user input.</a:t>
            </a:r>
          </a:p>
          <a:p>
            <a:endParaRPr lang="en-US"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object 2"/>
          <p:cNvSpPr txBox="1">
            <a:spLocks noGrp="1"/>
          </p:cNvSpPr>
          <p:nvPr>
            <p:ph type="title"/>
          </p:nvPr>
        </p:nvSpPr>
        <p:spPr>
          <a:xfrm>
            <a:off x="685800" y="609600"/>
            <a:ext cx="5643245" cy="624530"/>
          </a:xfrm>
          <a:prstGeom prst="rect">
            <a:avLst/>
          </a:prstGeom>
        </p:spPr>
        <p:txBody>
          <a:bodyPr vert="horz" wrap="square" lIns="0" tIns="16510" rIns="0" bIns="0" rtlCol="0">
            <a:spAutoFit/>
          </a:bodyPr>
          <a:lstStyle/>
          <a:p>
            <a:pPr marL="12700">
              <a:lnSpc>
                <a:spcPct val="100000"/>
              </a:lnSpc>
              <a:spcBef>
                <a:spcPts val="130"/>
              </a:spcBef>
            </a:pPr>
            <a:r>
              <a:rPr lang="en-IN" sz="3950" spc="-5" dirty="0">
                <a:solidFill>
                  <a:srgbClr val="1CACE3"/>
                </a:solidFill>
                <a:latin typeface="Times New Roman" panose="02020603050405020304" pitchFamily="18" charset="0"/>
                <a:cs typeface="Times New Roman" panose="02020603050405020304" pitchFamily="18" charset="0"/>
              </a:rPr>
              <a:t>P</a:t>
            </a:r>
            <a:r>
              <a:rPr sz="3950" spc="-5" dirty="0">
                <a:solidFill>
                  <a:srgbClr val="1CACE3"/>
                </a:solidFill>
                <a:latin typeface="Times New Roman" panose="02020603050405020304" pitchFamily="18" charset="0"/>
                <a:cs typeface="Times New Roman" panose="02020603050405020304" pitchFamily="18" charset="0"/>
              </a:rPr>
              <a:t>ROPOSED</a:t>
            </a:r>
            <a:r>
              <a:rPr sz="3950" spc="254" dirty="0">
                <a:solidFill>
                  <a:srgbClr val="1CACE3"/>
                </a:solidFill>
                <a:latin typeface="Times New Roman" panose="02020603050405020304" pitchFamily="18" charset="0"/>
                <a:cs typeface="Times New Roman" panose="02020603050405020304" pitchFamily="18" charset="0"/>
              </a:rPr>
              <a:t> </a:t>
            </a:r>
            <a:r>
              <a:rPr sz="3950" dirty="0">
                <a:solidFill>
                  <a:srgbClr val="1CACE3"/>
                </a:solidFill>
                <a:latin typeface="Times New Roman" panose="02020603050405020304" pitchFamily="18" charset="0"/>
                <a:cs typeface="Times New Roman" panose="02020603050405020304" pitchFamily="18" charset="0"/>
              </a:rPr>
              <a:t>SOLUTION</a:t>
            </a:r>
            <a:endParaRPr sz="3950" dirty="0">
              <a:latin typeface="Times New Roman" panose="02020603050405020304" pitchFamily="18" charset="0"/>
              <a:cs typeface="Times New Roman" panose="02020603050405020304" pitchFamily="18" charset="0"/>
            </a:endParaRPr>
          </a:p>
        </p:txBody>
      </p:sp>
      <p:sp>
        <p:nvSpPr>
          <p:cNvPr id="1048645" name="TextBox 1048644"/>
          <p:cNvSpPr txBox="1"/>
          <p:nvPr/>
        </p:nvSpPr>
        <p:spPr>
          <a:xfrm>
            <a:off x="-17331" y="1156016"/>
            <a:ext cx="12209331" cy="3970318"/>
          </a:xfrm>
          <a:prstGeom prst="rect">
            <a:avLst/>
          </a:prstGeom>
        </p:spPr>
        <p:txBody>
          <a:bodyPr wrap="square" rtlCol="0">
            <a:spAutoFit/>
          </a:bodyPr>
          <a:lstStyle/>
          <a:p>
            <a:r>
              <a:rPr lang="en-US" sz="2800" dirty="0">
                <a:solidFill>
                  <a:srgbClr val="000000"/>
                </a:solidFill>
              </a:rPr>
              <a:t>3. *Concurrency*:</a:t>
            </a:r>
          </a:p>
          <a:p>
            <a:r>
              <a:rPr lang="en-US" sz="2800" dirty="0">
                <a:solidFill>
                  <a:srgbClr val="000000"/>
                </a:solidFill>
              </a:rPr>
              <a:t>    - Use a message queue (e.g., RabbitMQ, Celery) for handling concurrent bookings.</a:t>
            </a:r>
          </a:p>
          <a:p>
            <a:r>
              <a:rPr lang="en-US" sz="2800" dirty="0">
                <a:solidFill>
                  <a:srgbClr val="000000"/>
                </a:solidFill>
              </a:rPr>
              <a:t>    - </a:t>
            </a:r>
            <a:r>
              <a:rPr lang="en-US" sz="2800" dirty="0">
                <a:solidFill>
                  <a:srgbClr val="000000"/>
                </a:solidFill>
                <a:latin typeface="Times New Roman" panose="02020603050405020304" pitchFamily="18" charset="0"/>
                <a:cs typeface="Times New Roman" panose="02020603050405020304" pitchFamily="18" charset="0"/>
              </a:rPr>
              <a:t>Implement</a:t>
            </a:r>
            <a:r>
              <a:rPr lang="en-US" sz="2800" dirty="0">
                <a:solidFill>
                  <a:srgbClr val="000000"/>
                </a:solidFill>
              </a:rPr>
              <a:t> locking mechanisms (e.g., Redis, database locks) for preventing race conditions.</a:t>
            </a:r>
          </a:p>
          <a:p>
            <a:r>
              <a:rPr lang="en-US" sz="2800" dirty="0">
                <a:solidFill>
                  <a:srgbClr val="000000"/>
                </a:solidFill>
              </a:rPr>
              <a:t>4. *User Experience*:</a:t>
            </a:r>
          </a:p>
          <a:p>
            <a:r>
              <a:rPr lang="en-US" sz="2800" dirty="0">
                <a:solidFill>
                  <a:srgbClr val="000000"/>
                </a:solidFill>
              </a:rPr>
              <a:t>    - Design a user-friendly interface with clear booking steps.</a:t>
            </a:r>
          </a:p>
          <a:p>
            <a:r>
              <a:rPr lang="en-US" sz="2800" dirty="0">
                <a:solidFill>
                  <a:srgbClr val="000000"/>
                </a:solidFill>
              </a:rPr>
              <a:t>    - Implement responsive design for various devices.</a:t>
            </a:r>
          </a:p>
          <a:p>
            <a:r>
              <a:rPr lang="en-US" sz="2800" dirty="0">
                <a:solidFill>
                  <a:srgbClr val="000000"/>
                </a:solidFill>
              </a:rPr>
              <a:t>    - Use caching (e.g., Redis, Memcached) for fast data retrieval.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object 2"/>
          <p:cNvSpPr txBox="1">
            <a:spLocks noGrp="1"/>
          </p:cNvSpPr>
          <p:nvPr>
            <p:ph type="title"/>
          </p:nvPr>
        </p:nvSpPr>
        <p:spPr>
          <a:xfrm>
            <a:off x="660400" y="555307"/>
            <a:ext cx="5643245" cy="62453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latin typeface="Times New Roman" panose="02020603050405020304" pitchFamily="18" charset="0"/>
                <a:cs typeface="Times New Roman" panose="02020603050405020304" pitchFamily="18" charset="0"/>
              </a:rPr>
              <a:t>PROPOSED</a:t>
            </a:r>
            <a:r>
              <a:rPr sz="3950" spc="254" dirty="0">
                <a:solidFill>
                  <a:srgbClr val="1CACE3"/>
                </a:solidFill>
              </a:rPr>
              <a:t> </a:t>
            </a:r>
            <a:r>
              <a:rPr sz="3950" dirty="0">
                <a:solidFill>
                  <a:srgbClr val="1CACE3"/>
                </a:solidFill>
              </a:rPr>
              <a:t>SOLUTION</a:t>
            </a:r>
            <a:endParaRPr sz="3950" dirty="0"/>
          </a:p>
        </p:txBody>
      </p:sp>
      <p:sp>
        <p:nvSpPr>
          <p:cNvPr id="1048650" name="TextBox 1048649"/>
          <p:cNvSpPr txBox="1"/>
          <p:nvPr/>
        </p:nvSpPr>
        <p:spPr>
          <a:xfrm>
            <a:off x="0" y="1479803"/>
            <a:ext cx="11595018" cy="4401205"/>
          </a:xfrm>
          <a:prstGeom prst="rect">
            <a:avLst/>
          </a:prstGeom>
        </p:spPr>
        <p:txBody>
          <a:bodyPr wrap="square" rtlCol="0">
            <a:spAutoFit/>
          </a:bodyPr>
          <a:lstStyle/>
          <a:p>
            <a:r>
              <a:rPr lang="en-US" sz="2800" dirty="0">
                <a:solidFill>
                  <a:srgbClr val="000000"/>
                </a:solidFill>
              </a:rPr>
              <a:t>5. *Payment Processing*:</a:t>
            </a:r>
          </a:p>
          <a:p>
            <a:r>
              <a:rPr lang="en-US" sz="2800" dirty="0">
                <a:solidFill>
                  <a:srgbClr val="000000"/>
                </a:solidFill>
              </a:rPr>
              <a:t>    - </a:t>
            </a:r>
            <a:r>
              <a:rPr lang="en-US" sz="2800" dirty="0">
                <a:solidFill>
                  <a:srgbClr val="000000"/>
                </a:solidFill>
                <a:latin typeface="Times New Roman" panose="02020603050405020304" pitchFamily="18" charset="0"/>
                <a:cs typeface="Times New Roman" panose="02020603050405020304" pitchFamily="18" charset="0"/>
              </a:rPr>
              <a:t>Integrate</a:t>
            </a:r>
            <a:r>
              <a:rPr lang="en-US" sz="2800" dirty="0">
                <a:solidFill>
                  <a:srgbClr val="000000"/>
                </a:solidFill>
              </a:rPr>
              <a:t> a secure payment gateway (e.g., Stripe, PayPal).</a:t>
            </a:r>
          </a:p>
          <a:p>
            <a:r>
              <a:rPr lang="en-US" sz="2800" dirty="0">
                <a:solidFill>
                  <a:srgbClr val="000000"/>
                </a:solidFill>
              </a:rPr>
              <a:t>    - Implement tokenization for storing payment information.</a:t>
            </a:r>
          </a:p>
          <a:p>
            <a:r>
              <a:rPr lang="en-US" sz="2800" dirty="0">
                <a:solidFill>
                  <a:srgbClr val="000000"/>
                </a:solidFill>
              </a:rPr>
              <a:t>6. *Availability and Scheduling*:</a:t>
            </a:r>
          </a:p>
          <a:p>
            <a:r>
              <a:rPr lang="en-US" sz="2800" dirty="0">
                <a:solidFill>
                  <a:srgbClr val="000000"/>
                </a:solidFill>
              </a:rPr>
              <a:t>    - Use a scheduling algorithm (e.g., </a:t>
            </a:r>
            <a:r>
              <a:rPr lang="en-US" sz="2800" dirty="0" err="1">
                <a:solidFill>
                  <a:srgbClr val="000000"/>
                </a:solidFill>
              </a:rPr>
              <a:t>cron</a:t>
            </a:r>
            <a:r>
              <a:rPr lang="en-US" sz="2800" dirty="0">
                <a:solidFill>
                  <a:srgbClr val="000000"/>
                </a:solidFill>
              </a:rPr>
              <a:t>, schedule) for managing bookings.</a:t>
            </a:r>
          </a:p>
          <a:p>
            <a:r>
              <a:rPr lang="en-US" sz="2800" dirty="0">
                <a:solidFill>
                  <a:srgbClr val="000000"/>
                </a:solidFill>
              </a:rPr>
              <a:t>    - Implement real-time availability checks.</a:t>
            </a:r>
          </a:p>
          <a:p>
            <a:r>
              <a:rPr lang="en-US" sz="2800" dirty="0">
                <a:solidFill>
                  <a:srgbClr val="000000"/>
                </a:solidFill>
              </a:rPr>
              <a:t>7. *Notifications and Reminders*:</a:t>
            </a:r>
          </a:p>
          <a:p>
            <a:r>
              <a:rPr lang="en-US" sz="2800" dirty="0">
                <a:solidFill>
                  <a:srgbClr val="000000"/>
                </a:solidFill>
              </a:rPr>
              <a:t>    - Use a notification service (e.g., Twilio, </a:t>
            </a:r>
            <a:r>
              <a:rPr lang="en-US" sz="2800" dirty="0" err="1">
                <a:solidFill>
                  <a:srgbClr val="000000"/>
                </a:solidFill>
              </a:rPr>
              <a:t>Sendgrid</a:t>
            </a:r>
            <a:r>
              <a:rPr lang="en-US" sz="2800" dirty="0">
                <a:solidFill>
                  <a:srgbClr val="000000"/>
                </a:solidFill>
              </a:rPr>
              <a:t>) for sending emails and SMS.</a:t>
            </a:r>
          </a:p>
          <a:p>
            <a:r>
              <a:rPr lang="en-US" sz="2800" dirty="0">
                <a:solidFill>
                  <a:srgbClr val="000000"/>
                </a:solidFill>
              </a:rPr>
              <a:t>    - Implement a reminder system with customizable notifications.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txBox="1">
            <a:spLocks noGrp="1"/>
          </p:cNvSpPr>
          <p:nvPr>
            <p:ph type="title"/>
          </p:nvPr>
        </p:nvSpPr>
        <p:spPr>
          <a:xfrm>
            <a:off x="660400" y="543397"/>
            <a:ext cx="5643245" cy="62453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latin typeface="Times New Roman" panose="02020603050405020304" pitchFamily="18" charset="0"/>
                <a:cs typeface="Times New Roman" panose="02020603050405020304" pitchFamily="18" charset="0"/>
              </a:rPr>
              <a:t>PROPOSED</a:t>
            </a:r>
            <a:r>
              <a:rPr sz="3950" spc="254" dirty="0">
                <a:solidFill>
                  <a:srgbClr val="1CACE3"/>
                </a:solidFill>
              </a:rPr>
              <a:t> </a:t>
            </a:r>
            <a:r>
              <a:rPr sz="3950" dirty="0">
                <a:solidFill>
                  <a:srgbClr val="1CACE3"/>
                </a:solidFill>
              </a:rPr>
              <a:t>SOLUTION</a:t>
            </a:r>
            <a:endParaRPr sz="3950" dirty="0"/>
          </a:p>
        </p:txBody>
      </p:sp>
      <p:sp>
        <p:nvSpPr>
          <p:cNvPr id="1048659" name="TextBox 1048658"/>
          <p:cNvSpPr txBox="1"/>
          <p:nvPr/>
        </p:nvSpPr>
        <p:spPr>
          <a:xfrm>
            <a:off x="287117" y="2044057"/>
            <a:ext cx="10794513" cy="1815882"/>
          </a:xfrm>
          <a:prstGeom prst="rect">
            <a:avLst/>
          </a:prstGeom>
        </p:spPr>
        <p:txBody>
          <a:bodyPr wrap="square" rtlCol="0">
            <a:spAutoFit/>
          </a:bodyPr>
          <a:lstStyle/>
          <a:p>
            <a:r>
              <a:rPr lang="en-US" sz="2800">
                <a:solidFill>
                  <a:srgbClr val="000000"/>
                </a:solidFill>
                <a:latin typeface="Times New Roman" panose="02020603050405020304" pitchFamily="18" charset="0"/>
                <a:cs typeface="Times New Roman" panose="02020603050405020304" pitchFamily="18" charset="0"/>
              </a:rPr>
              <a:t>A Ticket Reservation System Python is a simple console application, the user can access the system freely by just entering certain keys. The user can add a customer name, view PNR status, and generate the total booked ticket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object 2"/>
          <p:cNvSpPr txBox="1">
            <a:spLocks noGrp="1"/>
          </p:cNvSpPr>
          <p:nvPr>
            <p:ph type="title"/>
          </p:nvPr>
        </p:nvSpPr>
        <p:spPr>
          <a:xfrm>
            <a:off x="660400" y="497205"/>
            <a:ext cx="524256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latin typeface="Times New Roman" panose="02020603050405020304" pitchFamily="18" charset="0"/>
                <a:cs typeface="Times New Roman" panose="02020603050405020304" pitchFamily="18" charset="0"/>
              </a:rPr>
              <a:t>SYSTEM</a:t>
            </a:r>
            <a:r>
              <a:rPr sz="3950" spc="-5" dirty="0">
                <a:solidFill>
                  <a:srgbClr val="1CACE3"/>
                </a:solidFill>
              </a:rPr>
              <a:t>	</a:t>
            </a:r>
            <a:r>
              <a:rPr sz="3950" spc="-15" dirty="0">
                <a:solidFill>
                  <a:srgbClr val="1CACE3"/>
                </a:solidFill>
                <a:latin typeface="Times New Roman" panose="02020603050405020304" pitchFamily="18" charset="0"/>
                <a:cs typeface="Times New Roman" panose="02020603050405020304" pitchFamily="18" charset="0"/>
              </a:rPr>
              <a:t>APPROACH</a:t>
            </a:r>
            <a:endParaRPr sz="3950" dirty="0">
              <a:latin typeface="Times New Roman" panose="02020603050405020304" pitchFamily="18" charset="0"/>
              <a:cs typeface="Times New Roman" panose="02020603050405020304" pitchFamily="18" charset="0"/>
            </a:endParaRPr>
          </a:p>
        </p:txBody>
      </p:sp>
      <p:sp>
        <p:nvSpPr>
          <p:cNvPr id="1048651" name="TextBox 1048650"/>
          <p:cNvSpPr txBox="1"/>
          <p:nvPr/>
        </p:nvSpPr>
        <p:spPr>
          <a:xfrm>
            <a:off x="161206" y="1318260"/>
            <a:ext cx="12030793" cy="5693866"/>
          </a:xfrm>
          <a:prstGeom prst="rect">
            <a:avLst/>
          </a:prstGeom>
        </p:spPr>
        <p:txBody>
          <a:bodyPr wrap="square" rtlCol="0">
            <a:spAutoFit/>
          </a:bodyPr>
          <a:lstStyle/>
          <a:p>
            <a:r>
              <a:rPr lang="en-US" sz="2800" dirty="0">
                <a:solidFill>
                  <a:srgbClr val="000000"/>
                </a:solidFill>
              </a:rPr>
              <a:t>1. *Presentation Layer* (Flask or Django):</a:t>
            </a:r>
          </a:p>
          <a:p>
            <a:r>
              <a:rPr lang="en-US" sz="2800" dirty="0">
                <a:solidFill>
                  <a:srgbClr val="000000"/>
                </a:solidFill>
              </a:rPr>
              <a:t>    - Handles user input and displays booking information</a:t>
            </a:r>
          </a:p>
          <a:p>
            <a:r>
              <a:rPr lang="en-US" sz="2800" dirty="0">
                <a:solidFill>
                  <a:srgbClr val="000000"/>
                </a:solidFill>
              </a:rPr>
              <a:t>    - </a:t>
            </a:r>
            <a:r>
              <a:rPr lang="en-US" sz="2800" dirty="0">
                <a:solidFill>
                  <a:srgbClr val="000000"/>
                </a:solidFill>
                <a:latin typeface="Times New Roman" panose="02020603050405020304" pitchFamily="18" charset="0"/>
                <a:cs typeface="Times New Roman" panose="02020603050405020304" pitchFamily="18" charset="0"/>
              </a:rPr>
              <a:t>Implements</a:t>
            </a:r>
            <a:r>
              <a:rPr lang="en-US" sz="2800" dirty="0">
                <a:solidFill>
                  <a:srgbClr val="000000"/>
                </a:solidFill>
              </a:rPr>
              <a:t> responsive design for various devices</a:t>
            </a:r>
          </a:p>
          <a:p>
            <a:r>
              <a:rPr lang="en-US" sz="2800" dirty="0">
                <a:solidFill>
                  <a:srgbClr val="000000"/>
                </a:solidFill>
              </a:rPr>
              <a:t>2. *Application Layer* (Flask or Django):</a:t>
            </a:r>
          </a:p>
          <a:p>
            <a:r>
              <a:rPr lang="en-US" sz="2800" dirty="0">
                <a:solidFill>
                  <a:srgbClr val="000000"/>
                </a:solidFill>
              </a:rPr>
              <a:t>    - Manages booking logic and validation</a:t>
            </a:r>
          </a:p>
          <a:p>
            <a:r>
              <a:rPr lang="en-US" sz="2800" dirty="0">
                <a:solidFill>
                  <a:srgbClr val="000000"/>
                </a:solidFill>
              </a:rPr>
              <a:t>    - Integrates with payment gateway and notification service</a:t>
            </a:r>
          </a:p>
          <a:p>
            <a:r>
              <a:rPr lang="en-US" sz="2800" dirty="0">
                <a:solidFill>
                  <a:srgbClr val="000000"/>
                </a:solidFill>
              </a:rPr>
              <a:t>3. *Business Logic Layer* (Python modules):</a:t>
            </a:r>
          </a:p>
          <a:p>
            <a:r>
              <a:rPr lang="en-US" sz="2800" dirty="0">
                <a:solidFill>
                  <a:srgbClr val="000000"/>
                </a:solidFill>
              </a:rPr>
              <a:t>    - Encapsulates booking rules and validation</a:t>
            </a:r>
          </a:p>
          <a:p>
            <a:r>
              <a:rPr lang="en-US" sz="2800" dirty="0">
                <a:solidFill>
                  <a:srgbClr val="000000"/>
                </a:solidFill>
              </a:rPr>
              <a:t>    - Implements scheduling algorithm and availability checks</a:t>
            </a:r>
          </a:p>
          <a:p>
            <a:r>
              <a:rPr lang="en-US" sz="2800" dirty="0">
                <a:solidFill>
                  <a:srgbClr val="000000"/>
                </a:solidFill>
              </a:rPr>
              <a:t>4. *Data Access Layer* (</a:t>
            </a:r>
            <a:r>
              <a:rPr lang="en-US" sz="2800" dirty="0" err="1">
                <a:solidFill>
                  <a:srgbClr val="000000"/>
                </a:solidFill>
              </a:rPr>
              <a:t>SQLAlchemy</a:t>
            </a:r>
            <a:r>
              <a:rPr lang="en-US" sz="2800" dirty="0">
                <a:solidFill>
                  <a:srgbClr val="000000"/>
                </a:solidFill>
              </a:rPr>
              <a:t> or Django ORM):</a:t>
            </a:r>
          </a:p>
          <a:p>
            <a:r>
              <a:rPr lang="en-US" sz="2800" dirty="0">
                <a:solidFill>
                  <a:srgbClr val="000000"/>
                </a:solidFill>
              </a:rPr>
              <a:t>    - Interacts with database for storing and retrieving data</a:t>
            </a:r>
          </a:p>
          <a:p>
            <a:r>
              <a:rPr lang="en-US" sz="2800" dirty="0">
                <a:solidFill>
                  <a:srgbClr val="000000"/>
                </a:solidFill>
              </a:rPr>
              <a:t>5. *Database* (MySQL or MongoDB):</a:t>
            </a:r>
          </a:p>
          <a:p>
            <a:r>
              <a:rPr lang="en-US" sz="2800" dirty="0">
                <a:solidFill>
                  <a:srgbClr val="000000"/>
                </a:solidFill>
              </a:rPr>
              <a:t>    - Stores user information, booking data, and availability.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TotalTime>
  <Words>927</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vt:lpstr>
      <vt:lpstr>Times New Roman</vt:lpstr>
      <vt:lpstr>Tw Cen MT</vt:lpstr>
      <vt:lpstr>Tw Cen MT Condensed</vt:lpstr>
      <vt:lpstr>Wingdings 3</vt:lpstr>
      <vt:lpstr>Integral</vt:lpstr>
      <vt:lpstr>CAPSTONE PROJECT</vt:lpstr>
      <vt:lpstr>OUTLINE</vt:lpstr>
      <vt:lpstr>PROBLEM STATEMENT</vt:lpstr>
      <vt:lpstr>PROBLEM STATEMENT</vt:lpstr>
      <vt:lpstr>PROPOSED SOLUTION</vt:lpstr>
      <vt:lpstr>PROPOSED SOLUTION</vt:lpstr>
      <vt:lpstr>PROPOSED SOLUTION</vt:lpstr>
      <vt:lpstr>PROPOSED SOLUTION</vt:lpstr>
      <vt:lpstr>SYSTEM APPROACH</vt:lpstr>
      <vt:lpstr>ALOGORITHM AND DEPLOYMENT  </vt:lpstr>
      <vt:lpstr>ALGORITHM &amp; DEPLOYMENT</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vivo 1915</dc:creator>
  <cp:lastModifiedBy>udisten ravikumar</cp:lastModifiedBy>
  <cp:revision>2</cp:revision>
  <dcterms:created xsi:type="dcterms:W3CDTF">2024-04-03T21:22:38Z</dcterms:created>
  <dcterms:modified xsi:type="dcterms:W3CDTF">2024-04-27T08:11:07Z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