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70" r:id="rId7"/>
    <p:sldId id="271" r:id="rId8"/>
    <p:sldId id="267" r:id="rId9"/>
    <p:sldId id="261" r:id="rId10"/>
    <p:sldId id="274" r:id="rId11"/>
    <p:sldId id="262" r:id="rId12"/>
    <p:sldId id="263" r:id="rId13"/>
    <p:sldId id="266"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5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DF31-52AC-B7BA-F387-4BA789A30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0B44CC-AD89-28CD-8C44-52B38DBF8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D67DD2-EA5D-B7D7-0CFF-0FFAB95F9387}"/>
              </a:ext>
            </a:extLst>
          </p:cNvPr>
          <p:cNvSpPr>
            <a:spLocks noGrp="1"/>
          </p:cNvSpPr>
          <p:nvPr>
            <p:ph type="dt" sz="half" idx="10"/>
          </p:nvPr>
        </p:nvSpPr>
        <p:spPr/>
        <p:txBody>
          <a:bodyPr/>
          <a:lstStyle/>
          <a:p>
            <a:fld id="{68B714FA-B0D8-42D9-925A-C00EA1347AE8}" type="datetimeFigureOut">
              <a:rPr lang="en-IN" smtClean="0"/>
              <a:t>28-04-2024</a:t>
            </a:fld>
            <a:endParaRPr lang="en-IN"/>
          </a:p>
        </p:txBody>
      </p:sp>
      <p:sp>
        <p:nvSpPr>
          <p:cNvPr id="5" name="Footer Placeholder 4">
            <a:extLst>
              <a:ext uri="{FF2B5EF4-FFF2-40B4-BE49-F238E27FC236}">
                <a16:creationId xmlns:a16="http://schemas.microsoft.com/office/drawing/2014/main" id="{D7A647B9-B19F-B978-2B47-A8E0C7D60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7F2E3B-3046-BB12-3D9D-CA5FB59EBA43}"/>
              </a:ext>
            </a:extLst>
          </p:cNvPr>
          <p:cNvSpPr>
            <a:spLocks noGrp="1"/>
          </p:cNvSpPr>
          <p:nvPr>
            <p:ph type="sldNum" sz="quarter" idx="12"/>
          </p:nvPr>
        </p:nvSpPr>
        <p:spPr/>
        <p:txBody>
          <a:bodyPr/>
          <a:lstStyle/>
          <a:p>
            <a:fld id="{75B80A5A-92B8-4FC2-AAA7-FA4F2CA0A650}" type="slidenum">
              <a:rPr lang="en-IN" smtClean="0"/>
              <a:t>‹#›</a:t>
            </a:fld>
            <a:endParaRPr lang="en-IN"/>
          </a:p>
        </p:txBody>
      </p:sp>
    </p:spTree>
    <p:extLst>
      <p:ext uri="{BB962C8B-B14F-4D97-AF65-F5344CB8AC3E}">
        <p14:creationId xmlns:p14="http://schemas.microsoft.com/office/powerpoint/2010/main" val="236804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5FFF-5DE1-7669-6ADA-71CA1E932D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70F7E0-D3AA-B577-84A7-D0CFA481A9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A8A47-0F67-0390-D478-7AEF96A8629C}"/>
              </a:ext>
            </a:extLst>
          </p:cNvPr>
          <p:cNvSpPr>
            <a:spLocks noGrp="1"/>
          </p:cNvSpPr>
          <p:nvPr>
            <p:ph type="dt" sz="half" idx="10"/>
          </p:nvPr>
        </p:nvSpPr>
        <p:spPr/>
        <p:txBody>
          <a:bodyPr/>
          <a:lstStyle/>
          <a:p>
            <a:fld id="{68B714FA-B0D8-42D9-925A-C00EA1347AE8}" type="datetimeFigureOut">
              <a:rPr lang="en-IN" smtClean="0"/>
              <a:t>28-04-2024</a:t>
            </a:fld>
            <a:endParaRPr lang="en-IN"/>
          </a:p>
        </p:txBody>
      </p:sp>
      <p:sp>
        <p:nvSpPr>
          <p:cNvPr id="5" name="Footer Placeholder 4">
            <a:extLst>
              <a:ext uri="{FF2B5EF4-FFF2-40B4-BE49-F238E27FC236}">
                <a16:creationId xmlns:a16="http://schemas.microsoft.com/office/drawing/2014/main" id="{0DF53F0A-D5CB-C6FD-A97F-FEB5524823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7B2DFC-2059-606C-6227-05529D16B463}"/>
              </a:ext>
            </a:extLst>
          </p:cNvPr>
          <p:cNvSpPr>
            <a:spLocks noGrp="1"/>
          </p:cNvSpPr>
          <p:nvPr>
            <p:ph type="sldNum" sz="quarter" idx="12"/>
          </p:nvPr>
        </p:nvSpPr>
        <p:spPr/>
        <p:txBody>
          <a:bodyPr/>
          <a:lstStyle/>
          <a:p>
            <a:fld id="{75B80A5A-92B8-4FC2-AAA7-FA4F2CA0A650}" type="slidenum">
              <a:rPr lang="en-IN" smtClean="0"/>
              <a:t>‹#›</a:t>
            </a:fld>
            <a:endParaRPr lang="en-IN"/>
          </a:p>
        </p:txBody>
      </p:sp>
    </p:spTree>
    <p:extLst>
      <p:ext uri="{BB962C8B-B14F-4D97-AF65-F5344CB8AC3E}">
        <p14:creationId xmlns:p14="http://schemas.microsoft.com/office/powerpoint/2010/main" val="16600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7AF251-624E-74ED-8C23-8A2C0853F8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74A6D4-CFF8-AE92-4636-ED417D2FF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0BEB9C-E161-6A4D-CBB4-0214A484993F}"/>
              </a:ext>
            </a:extLst>
          </p:cNvPr>
          <p:cNvSpPr>
            <a:spLocks noGrp="1"/>
          </p:cNvSpPr>
          <p:nvPr>
            <p:ph type="dt" sz="half" idx="10"/>
          </p:nvPr>
        </p:nvSpPr>
        <p:spPr/>
        <p:txBody>
          <a:bodyPr/>
          <a:lstStyle/>
          <a:p>
            <a:fld id="{68B714FA-B0D8-42D9-925A-C00EA1347AE8}" type="datetimeFigureOut">
              <a:rPr lang="en-IN" smtClean="0"/>
              <a:t>28-04-2024</a:t>
            </a:fld>
            <a:endParaRPr lang="en-IN"/>
          </a:p>
        </p:txBody>
      </p:sp>
      <p:sp>
        <p:nvSpPr>
          <p:cNvPr id="5" name="Footer Placeholder 4">
            <a:extLst>
              <a:ext uri="{FF2B5EF4-FFF2-40B4-BE49-F238E27FC236}">
                <a16:creationId xmlns:a16="http://schemas.microsoft.com/office/drawing/2014/main" id="{B3C0937E-E882-012B-2003-852154406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E68CF1-DA58-BE10-94CC-8C5046DF7933}"/>
              </a:ext>
            </a:extLst>
          </p:cNvPr>
          <p:cNvSpPr>
            <a:spLocks noGrp="1"/>
          </p:cNvSpPr>
          <p:nvPr>
            <p:ph type="sldNum" sz="quarter" idx="12"/>
          </p:nvPr>
        </p:nvSpPr>
        <p:spPr/>
        <p:txBody>
          <a:bodyPr/>
          <a:lstStyle/>
          <a:p>
            <a:fld id="{75B80A5A-92B8-4FC2-AAA7-FA4F2CA0A650}" type="slidenum">
              <a:rPr lang="en-IN" smtClean="0"/>
              <a:t>‹#›</a:t>
            </a:fld>
            <a:endParaRPr lang="en-IN"/>
          </a:p>
        </p:txBody>
      </p:sp>
    </p:spTree>
    <p:extLst>
      <p:ext uri="{BB962C8B-B14F-4D97-AF65-F5344CB8AC3E}">
        <p14:creationId xmlns:p14="http://schemas.microsoft.com/office/powerpoint/2010/main" val="26066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DEA5-4260-FCBE-30D3-CBB9A898C8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6AF641-97B7-AAA7-D549-F3B6958A8A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26AFB-606D-184B-ED79-815718FF9B08}"/>
              </a:ext>
            </a:extLst>
          </p:cNvPr>
          <p:cNvSpPr>
            <a:spLocks noGrp="1"/>
          </p:cNvSpPr>
          <p:nvPr>
            <p:ph type="dt" sz="half" idx="10"/>
          </p:nvPr>
        </p:nvSpPr>
        <p:spPr/>
        <p:txBody>
          <a:bodyPr/>
          <a:lstStyle/>
          <a:p>
            <a:fld id="{68B714FA-B0D8-42D9-925A-C00EA1347AE8}" type="datetimeFigureOut">
              <a:rPr lang="en-IN" smtClean="0"/>
              <a:t>28-04-2024</a:t>
            </a:fld>
            <a:endParaRPr lang="en-IN"/>
          </a:p>
        </p:txBody>
      </p:sp>
      <p:sp>
        <p:nvSpPr>
          <p:cNvPr id="5" name="Footer Placeholder 4">
            <a:extLst>
              <a:ext uri="{FF2B5EF4-FFF2-40B4-BE49-F238E27FC236}">
                <a16:creationId xmlns:a16="http://schemas.microsoft.com/office/drawing/2014/main" id="{04D2E93D-B367-7E36-4EF7-C31E083FE2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37342-920C-1E42-423B-CE6BDFF9E72D}"/>
              </a:ext>
            </a:extLst>
          </p:cNvPr>
          <p:cNvSpPr>
            <a:spLocks noGrp="1"/>
          </p:cNvSpPr>
          <p:nvPr>
            <p:ph type="sldNum" sz="quarter" idx="12"/>
          </p:nvPr>
        </p:nvSpPr>
        <p:spPr/>
        <p:txBody>
          <a:bodyPr/>
          <a:lstStyle/>
          <a:p>
            <a:fld id="{75B80A5A-92B8-4FC2-AAA7-FA4F2CA0A650}" type="slidenum">
              <a:rPr lang="en-IN" smtClean="0"/>
              <a:t>‹#›</a:t>
            </a:fld>
            <a:endParaRPr lang="en-IN"/>
          </a:p>
        </p:txBody>
      </p:sp>
    </p:spTree>
    <p:extLst>
      <p:ext uri="{BB962C8B-B14F-4D97-AF65-F5344CB8AC3E}">
        <p14:creationId xmlns:p14="http://schemas.microsoft.com/office/powerpoint/2010/main" val="813028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09D9-B9EF-4927-92C1-A712C19356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5A4799-C375-0188-7D44-FEDFB05C5A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5BECB5-626C-0EFE-BB2D-92E6BEFC6C02}"/>
              </a:ext>
            </a:extLst>
          </p:cNvPr>
          <p:cNvSpPr>
            <a:spLocks noGrp="1"/>
          </p:cNvSpPr>
          <p:nvPr>
            <p:ph type="dt" sz="half" idx="10"/>
          </p:nvPr>
        </p:nvSpPr>
        <p:spPr/>
        <p:txBody>
          <a:bodyPr/>
          <a:lstStyle/>
          <a:p>
            <a:fld id="{68B714FA-B0D8-42D9-925A-C00EA1347AE8}" type="datetimeFigureOut">
              <a:rPr lang="en-IN" smtClean="0"/>
              <a:t>28-04-2024</a:t>
            </a:fld>
            <a:endParaRPr lang="en-IN"/>
          </a:p>
        </p:txBody>
      </p:sp>
      <p:sp>
        <p:nvSpPr>
          <p:cNvPr id="5" name="Footer Placeholder 4">
            <a:extLst>
              <a:ext uri="{FF2B5EF4-FFF2-40B4-BE49-F238E27FC236}">
                <a16:creationId xmlns:a16="http://schemas.microsoft.com/office/drawing/2014/main" id="{F9644FA2-9DE8-AE06-B5B0-07AA61711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364D0F-584D-288A-1ACA-913B34FF1E62}"/>
              </a:ext>
            </a:extLst>
          </p:cNvPr>
          <p:cNvSpPr>
            <a:spLocks noGrp="1"/>
          </p:cNvSpPr>
          <p:nvPr>
            <p:ph type="sldNum" sz="quarter" idx="12"/>
          </p:nvPr>
        </p:nvSpPr>
        <p:spPr/>
        <p:txBody>
          <a:bodyPr/>
          <a:lstStyle/>
          <a:p>
            <a:fld id="{75B80A5A-92B8-4FC2-AAA7-FA4F2CA0A650}" type="slidenum">
              <a:rPr lang="en-IN" smtClean="0"/>
              <a:t>‹#›</a:t>
            </a:fld>
            <a:endParaRPr lang="en-IN"/>
          </a:p>
        </p:txBody>
      </p:sp>
    </p:spTree>
    <p:extLst>
      <p:ext uri="{BB962C8B-B14F-4D97-AF65-F5344CB8AC3E}">
        <p14:creationId xmlns:p14="http://schemas.microsoft.com/office/powerpoint/2010/main" val="407589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706F-DCB4-79FC-A393-B417EEA0CE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F2F59E-A94A-9E44-7F16-BC99DFD62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30B8A9-B8A2-A177-1B99-D2AE826CF1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37557D-8FD9-E4AD-ED50-EE911CCED64B}"/>
              </a:ext>
            </a:extLst>
          </p:cNvPr>
          <p:cNvSpPr>
            <a:spLocks noGrp="1"/>
          </p:cNvSpPr>
          <p:nvPr>
            <p:ph type="dt" sz="half" idx="10"/>
          </p:nvPr>
        </p:nvSpPr>
        <p:spPr/>
        <p:txBody>
          <a:bodyPr/>
          <a:lstStyle/>
          <a:p>
            <a:fld id="{68B714FA-B0D8-42D9-925A-C00EA1347AE8}" type="datetimeFigureOut">
              <a:rPr lang="en-IN" smtClean="0"/>
              <a:t>28-04-2024</a:t>
            </a:fld>
            <a:endParaRPr lang="en-IN"/>
          </a:p>
        </p:txBody>
      </p:sp>
      <p:sp>
        <p:nvSpPr>
          <p:cNvPr id="6" name="Footer Placeholder 5">
            <a:extLst>
              <a:ext uri="{FF2B5EF4-FFF2-40B4-BE49-F238E27FC236}">
                <a16:creationId xmlns:a16="http://schemas.microsoft.com/office/drawing/2014/main" id="{A7FEE189-809A-90CB-9252-B19BFEF80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D45DFD-E615-CB15-3961-7312D5FB1766}"/>
              </a:ext>
            </a:extLst>
          </p:cNvPr>
          <p:cNvSpPr>
            <a:spLocks noGrp="1"/>
          </p:cNvSpPr>
          <p:nvPr>
            <p:ph type="sldNum" sz="quarter" idx="12"/>
          </p:nvPr>
        </p:nvSpPr>
        <p:spPr/>
        <p:txBody>
          <a:bodyPr/>
          <a:lstStyle/>
          <a:p>
            <a:fld id="{75B80A5A-92B8-4FC2-AAA7-FA4F2CA0A650}" type="slidenum">
              <a:rPr lang="en-IN" smtClean="0"/>
              <a:t>‹#›</a:t>
            </a:fld>
            <a:endParaRPr lang="en-IN"/>
          </a:p>
        </p:txBody>
      </p:sp>
    </p:spTree>
    <p:extLst>
      <p:ext uri="{BB962C8B-B14F-4D97-AF65-F5344CB8AC3E}">
        <p14:creationId xmlns:p14="http://schemas.microsoft.com/office/powerpoint/2010/main" val="15305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CDDF-B1FE-7D8C-DCAF-C3F180AEC9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DD13AE-6DF5-DB5A-59B2-6F8389191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A9653B-A667-D8B7-28DE-906D1D0EF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F607F6-9FFC-3393-A61D-0D72A32513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D46618-0E1E-C32C-9C57-A6749D76B3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DD2FDD-6641-D81C-1774-801EE934739C}"/>
              </a:ext>
            </a:extLst>
          </p:cNvPr>
          <p:cNvSpPr>
            <a:spLocks noGrp="1"/>
          </p:cNvSpPr>
          <p:nvPr>
            <p:ph type="dt" sz="half" idx="10"/>
          </p:nvPr>
        </p:nvSpPr>
        <p:spPr/>
        <p:txBody>
          <a:bodyPr/>
          <a:lstStyle/>
          <a:p>
            <a:fld id="{68B714FA-B0D8-42D9-925A-C00EA1347AE8}" type="datetimeFigureOut">
              <a:rPr lang="en-IN" smtClean="0"/>
              <a:t>28-04-2024</a:t>
            </a:fld>
            <a:endParaRPr lang="en-IN"/>
          </a:p>
        </p:txBody>
      </p:sp>
      <p:sp>
        <p:nvSpPr>
          <p:cNvPr id="8" name="Footer Placeholder 7">
            <a:extLst>
              <a:ext uri="{FF2B5EF4-FFF2-40B4-BE49-F238E27FC236}">
                <a16:creationId xmlns:a16="http://schemas.microsoft.com/office/drawing/2014/main" id="{BADEA999-3DA9-C546-0724-415A3BD273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656138-B027-E6FA-556E-1B02D4C72B8D}"/>
              </a:ext>
            </a:extLst>
          </p:cNvPr>
          <p:cNvSpPr>
            <a:spLocks noGrp="1"/>
          </p:cNvSpPr>
          <p:nvPr>
            <p:ph type="sldNum" sz="quarter" idx="12"/>
          </p:nvPr>
        </p:nvSpPr>
        <p:spPr/>
        <p:txBody>
          <a:bodyPr/>
          <a:lstStyle/>
          <a:p>
            <a:fld id="{75B80A5A-92B8-4FC2-AAA7-FA4F2CA0A650}" type="slidenum">
              <a:rPr lang="en-IN" smtClean="0"/>
              <a:t>‹#›</a:t>
            </a:fld>
            <a:endParaRPr lang="en-IN"/>
          </a:p>
        </p:txBody>
      </p:sp>
    </p:spTree>
    <p:extLst>
      <p:ext uri="{BB962C8B-B14F-4D97-AF65-F5344CB8AC3E}">
        <p14:creationId xmlns:p14="http://schemas.microsoft.com/office/powerpoint/2010/main" val="1000099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042E-98B1-79D5-84DB-0B46CAC1F9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9C985C-C2E2-DC66-55B8-AC03EC136E31}"/>
              </a:ext>
            </a:extLst>
          </p:cNvPr>
          <p:cNvSpPr>
            <a:spLocks noGrp="1"/>
          </p:cNvSpPr>
          <p:nvPr>
            <p:ph type="dt" sz="half" idx="10"/>
          </p:nvPr>
        </p:nvSpPr>
        <p:spPr/>
        <p:txBody>
          <a:bodyPr/>
          <a:lstStyle/>
          <a:p>
            <a:fld id="{68B714FA-B0D8-42D9-925A-C00EA1347AE8}" type="datetimeFigureOut">
              <a:rPr lang="en-IN" smtClean="0"/>
              <a:t>28-04-2024</a:t>
            </a:fld>
            <a:endParaRPr lang="en-IN"/>
          </a:p>
        </p:txBody>
      </p:sp>
      <p:sp>
        <p:nvSpPr>
          <p:cNvPr id="4" name="Footer Placeholder 3">
            <a:extLst>
              <a:ext uri="{FF2B5EF4-FFF2-40B4-BE49-F238E27FC236}">
                <a16:creationId xmlns:a16="http://schemas.microsoft.com/office/drawing/2014/main" id="{806FACE8-7F88-C244-14CA-9B1920835D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F74DE3-E4DA-11F3-029D-3288DFAD51A7}"/>
              </a:ext>
            </a:extLst>
          </p:cNvPr>
          <p:cNvSpPr>
            <a:spLocks noGrp="1"/>
          </p:cNvSpPr>
          <p:nvPr>
            <p:ph type="sldNum" sz="quarter" idx="12"/>
          </p:nvPr>
        </p:nvSpPr>
        <p:spPr/>
        <p:txBody>
          <a:bodyPr/>
          <a:lstStyle/>
          <a:p>
            <a:fld id="{75B80A5A-92B8-4FC2-AAA7-FA4F2CA0A650}" type="slidenum">
              <a:rPr lang="en-IN" smtClean="0"/>
              <a:t>‹#›</a:t>
            </a:fld>
            <a:endParaRPr lang="en-IN"/>
          </a:p>
        </p:txBody>
      </p:sp>
    </p:spTree>
    <p:extLst>
      <p:ext uri="{BB962C8B-B14F-4D97-AF65-F5344CB8AC3E}">
        <p14:creationId xmlns:p14="http://schemas.microsoft.com/office/powerpoint/2010/main" val="246742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8B6F9A-551E-C78D-87B5-76C4892D1660}"/>
              </a:ext>
            </a:extLst>
          </p:cNvPr>
          <p:cNvSpPr>
            <a:spLocks noGrp="1"/>
          </p:cNvSpPr>
          <p:nvPr>
            <p:ph type="dt" sz="half" idx="10"/>
          </p:nvPr>
        </p:nvSpPr>
        <p:spPr/>
        <p:txBody>
          <a:bodyPr/>
          <a:lstStyle/>
          <a:p>
            <a:fld id="{68B714FA-B0D8-42D9-925A-C00EA1347AE8}" type="datetimeFigureOut">
              <a:rPr lang="en-IN" smtClean="0"/>
              <a:t>28-04-2024</a:t>
            </a:fld>
            <a:endParaRPr lang="en-IN"/>
          </a:p>
        </p:txBody>
      </p:sp>
      <p:sp>
        <p:nvSpPr>
          <p:cNvPr id="3" name="Footer Placeholder 2">
            <a:extLst>
              <a:ext uri="{FF2B5EF4-FFF2-40B4-BE49-F238E27FC236}">
                <a16:creationId xmlns:a16="http://schemas.microsoft.com/office/drawing/2014/main" id="{0B221CB6-6A59-9F5B-361C-95A3A101F1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54833C-3357-6296-7D67-3C3926C38A2D}"/>
              </a:ext>
            </a:extLst>
          </p:cNvPr>
          <p:cNvSpPr>
            <a:spLocks noGrp="1"/>
          </p:cNvSpPr>
          <p:nvPr>
            <p:ph type="sldNum" sz="quarter" idx="12"/>
          </p:nvPr>
        </p:nvSpPr>
        <p:spPr/>
        <p:txBody>
          <a:bodyPr/>
          <a:lstStyle/>
          <a:p>
            <a:fld id="{75B80A5A-92B8-4FC2-AAA7-FA4F2CA0A650}" type="slidenum">
              <a:rPr lang="en-IN" smtClean="0"/>
              <a:t>‹#›</a:t>
            </a:fld>
            <a:endParaRPr lang="en-IN"/>
          </a:p>
        </p:txBody>
      </p:sp>
    </p:spTree>
    <p:extLst>
      <p:ext uri="{BB962C8B-B14F-4D97-AF65-F5344CB8AC3E}">
        <p14:creationId xmlns:p14="http://schemas.microsoft.com/office/powerpoint/2010/main" val="95884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5348-EE20-BB07-18D0-6CD3B9027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AD37BA-D16D-6F3F-4F86-6B0BD9569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139524-C111-FFCE-7ECF-5905F75E0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69105-A4B5-1D49-C66F-53ADA2704A59}"/>
              </a:ext>
            </a:extLst>
          </p:cNvPr>
          <p:cNvSpPr>
            <a:spLocks noGrp="1"/>
          </p:cNvSpPr>
          <p:nvPr>
            <p:ph type="dt" sz="half" idx="10"/>
          </p:nvPr>
        </p:nvSpPr>
        <p:spPr/>
        <p:txBody>
          <a:bodyPr/>
          <a:lstStyle/>
          <a:p>
            <a:fld id="{68B714FA-B0D8-42D9-925A-C00EA1347AE8}" type="datetimeFigureOut">
              <a:rPr lang="en-IN" smtClean="0"/>
              <a:t>28-04-2024</a:t>
            </a:fld>
            <a:endParaRPr lang="en-IN"/>
          </a:p>
        </p:txBody>
      </p:sp>
      <p:sp>
        <p:nvSpPr>
          <p:cNvPr id="6" name="Footer Placeholder 5">
            <a:extLst>
              <a:ext uri="{FF2B5EF4-FFF2-40B4-BE49-F238E27FC236}">
                <a16:creationId xmlns:a16="http://schemas.microsoft.com/office/drawing/2014/main" id="{3DE3AA01-A815-0358-6071-A2264F47B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C361D3-8B60-4026-2683-02A1689F8221}"/>
              </a:ext>
            </a:extLst>
          </p:cNvPr>
          <p:cNvSpPr>
            <a:spLocks noGrp="1"/>
          </p:cNvSpPr>
          <p:nvPr>
            <p:ph type="sldNum" sz="quarter" idx="12"/>
          </p:nvPr>
        </p:nvSpPr>
        <p:spPr/>
        <p:txBody>
          <a:bodyPr/>
          <a:lstStyle/>
          <a:p>
            <a:fld id="{75B80A5A-92B8-4FC2-AAA7-FA4F2CA0A650}" type="slidenum">
              <a:rPr lang="en-IN" smtClean="0"/>
              <a:t>‹#›</a:t>
            </a:fld>
            <a:endParaRPr lang="en-IN"/>
          </a:p>
        </p:txBody>
      </p:sp>
    </p:spTree>
    <p:extLst>
      <p:ext uri="{BB962C8B-B14F-4D97-AF65-F5344CB8AC3E}">
        <p14:creationId xmlns:p14="http://schemas.microsoft.com/office/powerpoint/2010/main" val="341955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5030-53EA-F8B6-D88F-763B1FE96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D73707-8919-8D4F-66AF-9FC44ADB4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68605F-FC3A-A257-C224-AFC1BBF59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3C674D-14C6-91CF-A4EC-FC30EA394652}"/>
              </a:ext>
            </a:extLst>
          </p:cNvPr>
          <p:cNvSpPr>
            <a:spLocks noGrp="1"/>
          </p:cNvSpPr>
          <p:nvPr>
            <p:ph type="dt" sz="half" idx="10"/>
          </p:nvPr>
        </p:nvSpPr>
        <p:spPr/>
        <p:txBody>
          <a:bodyPr/>
          <a:lstStyle/>
          <a:p>
            <a:fld id="{68B714FA-B0D8-42D9-925A-C00EA1347AE8}" type="datetimeFigureOut">
              <a:rPr lang="en-IN" smtClean="0"/>
              <a:t>28-04-2024</a:t>
            </a:fld>
            <a:endParaRPr lang="en-IN"/>
          </a:p>
        </p:txBody>
      </p:sp>
      <p:sp>
        <p:nvSpPr>
          <p:cNvPr id="6" name="Footer Placeholder 5">
            <a:extLst>
              <a:ext uri="{FF2B5EF4-FFF2-40B4-BE49-F238E27FC236}">
                <a16:creationId xmlns:a16="http://schemas.microsoft.com/office/drawing/2014/main" id="{7F676ACC-14A1-82EA-6DB2-25272F3720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1D1A98-DEB5-FFD3-A85A-37FB05B910B4}"/>
              </a:ext>
            </a:extLst>
          </p:cNvPr>
          <p:cNvSpPr>
            <a:spLocks noGrp="1"/>
          </p:cNvSpPr>
          <p:nvPr>
            <p:ph type="sldNum" sz="quarter" idx="12"/>
          </p:nvPr>
        </p:nvSpPr>
        <p:spPr/>
        <p:txBody>
          <a:bodyPr/>
          <a:lstStyle/>
          <a:p>
            <a:fld id="{75B80A5A-92B8-4FC2-AAA7-FA4F2CA0A650}" type="slidenum">
              <a:rPr lang="en-IN" smtClean="0"/>
              <a:t>‹#›</a:t>
            </a:fld>
            <a:endParaRPr lang="en-IN"/>
          </a:p>
        </p:txBody>
      </p:sp>
    </p:spTree>
    <p:extLst>
      <p:ext uri="{BB962C8B-B14F-4D97-AF65-F5344CB8AC3E}">
        <p14:creationId xmlns:p14="http://schemas.microsoft.com/office/powerpoint/2010/main" val="305510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DD51F-1025-87C0-3971-16E2533C83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9AE5E4-2396-9662-8245-E8626518D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91ECA-E6FA-B9EA-CC22-A8691192F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B714FA-B0D8-42D9-925A-C00EA1347AE8}" type="datetimeFigureOut">
              <a:rPr lang="en-IN" smtClean="0"/>
              <a:t>28-04-2024</a:t>
            </a:fld>
            <a:endParaRPr lang="en-IN"/>
          </a:p>
        </p:txBody>
      </p:sp>
      <p:sp>
        <p:nvSpPr>
          <p:cNvPr id="5" name="Footer Placeholder 4">
            <a:extLst>
              <a:ext uri="{FF2B5EF4-FFF2-40B4-BE49-F238E27FC236}">
                <a16:creationId xmlns:a16="http://schemas.microsoft.com/office/drawing/2014/main" id="{0CBC34AB-BBBF-0DA2-778C-7F036CA056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3062999-C743-4100-0B5A-9CCF85C75F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B80A5A-92B8-4FC2-AAA7-FA4F2CA0A650}" type="slidenum">
              <a:rPr lang="en-IN" smtClean="0"/>
              <a:t>‹#›</a:t>
            </a:fld>
            <a:endParaRPr lang="en-IN"/>
          </a:p>
        </p:txBody>
      </p:sp>
    </p:spTree>
    <p:extLst>
      <p:ext uri="{BB962C8B-B14F-4D97-AF65-F5344CB8AC3E}">
        <p14:creationId xmlns:p14="http://schemas.microsoft.com/office/powerpoint/2010/main" val="3216376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microsoft.com/office/2007/relationships/hdphoto" Target="../media/hdphoto1.wdp" /></Relationships>
</file>

<file path=ppt/slides/_rels/slide5.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1.xml" /><Relationship Id="rId5" Type="http://schemas.openxmlformats.org/officeDocument/2006/relationships/image" Target="../media/image5.png"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png" /><Relationship Id="rId1" Type="http://schemas.openxmlformats.org/officeDocument/2006/relationships/slideLayout" Target="../slideLayouts/slideLayout1.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a:off x="407505" y="-576469"/>
            <a:ext cx="104360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a:off x="3293165" y="-2320787"/>
            <a:ext cx="104360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a:off x="1850335" y="-1444487"/>
            <a:ext cx="104360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DA3CBC6-0315-B2FF-6E41-5232A3916139}"/>
              </a:ext>
            </a:extLst>
          </p:cNvPr>
          <p:cNvSpPr txBox="1"/>
          <p:nvPr/>
        </p:nvSpPr>
        <p:spPr>
          <a:xfrm>
            <a:off x="3293165" y="2705725"/>
            <a:ext cx="6609522" cy="1446550"/>
          </a:xfrm>
          <a:prstGeom prst="rect">
            <a:avLst/>
          </a:prstGeom>
          <a:noFill/>
        </p:spPr>
        <p:txBody>
          <a:bodyPr wrap="square" rtlCol="0">
            <a:spAutoFit/>
          </a:bodyPr>
          <a:lstStyle/>
          <a:p>
            <a:pPr algn="ctr"/>
            <a:r>
              <a:rPr lang="en-US" sz="4400" dirty="0">
                <a:solidFill>
                  <a:srgbClr val="FF0000"/>
                </a:solidFill>
                <a:latin typeface="Arial Rounded MT Bold" panose="020F0704030504030204" pitchFamily="34" charset="0"/>
              </a:rPr>
              <a:t>Federated Learning Model</a:t>
            </a:r>
            <a:endParaRPr lang="en-IN" sz="4400" dirty="0">
              <a:solidFill>
                <a:srgbClr val="FF0000"/>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6A0AD2DE-1C58-E2BD-BB10-21E1231E5C3E}"/>
              </a:ext>
            </a:extLst>
          </p:cNvPr>
          <p:cNvSpPr txBox="1"/>
          <p:nvPr/>
        </p:nvSpPr>
        <p:spPr>
          <a:xfrm>
            <a:off x="2776330" y="4152275"/>
            <a:ext cx="7371522" cy="1446550"/>
          </a:xfrm>
          <a:prstGeom prst="rect">
            <a:avLst/>
          </a:prstGeom>
          <a:noFill/>
        </p:spPr>
        <p:txBody>
          <a:bodyPr wrap="square" rtlCol="0">
            <a:spAutoFit/>
          </a:bodyPr>
          <a:lstStyle/>
          <a:p>
            <a:pPr algn="ctr"/>
            <a:r>
              <a:rPr lang="en-US" sz="4400" dirty="0">
                <a:latin typeface="Berlin Sans FB" panose="020E0602020502020306" pitchFamily="34" charset="0"/>
              </a:rPr>
              <a:t>Using</a:t>
            </a:r>
          </a:p>
          <a:p>
            <a:pPr algn="ctr"/>
            <a:r>
              <a:rPr lang="en-US" sz="4400" dirty="0">
                <a:latin typeface="Berlin Sans FB" panose="020E0602020502020306" pitchFamily="34" charset="0"/>
              </a:rPr>
              <a:t> Adaptive Clustering</a:t>
            </a:r>
            <a:endParaRPr lang="en-IN" sz="4400" dirty="0">
              <a:latin typeface="Berlin Sans FB" panose="020E0602020502020306" pitchFamily="34" charset="0"/>
            </a:endParaRPr>
          </a:p>
        </p:txBody>
      </p:sp>
      <p:sp>
        <p:nvSpPr>
          <p:cNvPr id="10" name="TextBox 9">
            <a:extLst>
              <a:ext uri="{FF2B5EF4-FFF2-40B4-BE49-F238E27FC236}">
                <a16:creationId xmlns:a16="http://schemas.microsoft.com/office/drawing/2014/main" id="{36674B04-CBCE-388A-85BD-024B1D3E0516}"/>
              </a:ext>
            </a:extLst>
          </p:cNvPr>
          <p:cNvSpPr txBox="1"/>
          <p:nvPr/>
        </p:nvSpPr>
        <p:spPr>
          <a:xfrm>
            <a:off x="8303742" y="93078"/>
            <a:ext cx="3480754" cy="1015663"/>
          </a:xfrm>
          <a:prstGeom prst="rect">
            <a:avLst/>
          </a:prstGeom>
          <a:noFill/>
        </p:spPr>
        <p:txBody>
          <a:bodyPr wrap="square" rtlCol="0">
            <a:spAutoFit/>
          </a:bodyPr>
          <a:lstStyle/>
          <a:p>
            <a:pPr algn="ctr"/>
            <a:r>
              <a:rPr lang="en-US" sz="2000" b="1" dirty="0">
                <a:solidFill>
                  <a:schemeClr val="accent2"/>
                </a:solidFill>
              </a:rPr>
              <a:t>Revanth – 22BAI1168</a:t>
            </a:r>
          </a:p>
          <a:p>
            <a:pPr algn="ctr"/>
            <a:r>
              <a:rPr lang="en-US" sz="2000" b="1" dirty="0">
                <a:solidFill>
                  <a:schemeClr val="accent2"/>
                </a:solidFill>
              </a:rPr>
              <a:t>Rahul – 22BAI1245</a:t>
            </a:r>
          </a:p>
          <a:p>
            <a:pPr algn="ctr"/>
            <a:r>
              <a:rPr lang="en-US" sz="2000" b="1" dirty="0" err="1">
                <a:solidFill>
                  <a:schemeClr val="accent2"/>
                </a:solidFill>
              </a:rPr>
              <a:t>Hemanth</a:t>
            </a:r>
            <a:r>
              <a:rPr lang="en-US" sz="2000" b="1" dirty="0">
                <a:solidFill>
                  <a:schemeClr val="accent2"/>
                </a:solidFill>
              </a:rPr>
              <a:t> – 22BAI1257</a:t>
            </a:r>
            <a:endParaRPr lang="en-IN" sz="2000" b="1" dirty="0">
              <a:solidFill>
                <a:schemeClr val="accent2"/>
              </a:solidFill>
            </a:endParaRPr>
          </a:p>
        </p:txBody>
      </p:sp>
    </p:spTree>
    <p:extLst>
      <p:ext uri="{BB962C8B-B14F-4D97-AF65-F5344CB8AC3E}">
        <p14:creationId xmlns:p14="http://schemas.microsoft.com/office/powerpoint/2010/main" val="158536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5400000">
            <a:off x="13082013" y="2870849"/>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5400000">
            <a:off x="13082011" y="1578266"/>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5400000">
            <a:off x="13082012" y="217166"/>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60DA4C8-1F0B-80E3-A17F-D028204EB2FF}"/>
              </a:ext>
            </a:extLst>
          </p:cNvPr>
          <p:cNvSpPr txBox="1"/>
          <p:nvPr/>
        </p:nvSpPr>
        <p:spPr>
          <a:xfrm>
            <a:off x="462280" y="409694"/>
            <a:ext cx="7833360" cy="400110"/>
          </a:xfrm>
          <a:prstGeom prst="rect">
            <a:avLst/>
          </a:prstGeom>
          <a:noFill/>
        </p:spPr>
        <p:txBody>
          <a:bodyPr wrap="square">
            <a:spAutoFit/>
          </a:bodyPr>
          <a:lstStyle/>
          <a:p>
            <a:r>
              <a:rPr lang="en-US" sz="2000" b="1" u="sng" dirty="0">
                <a:solidFill>
                  <a:schemeClr val="accent1"/>
                </a:solidFill>
                <a:latin typeface="Arial" panose="020B0604020202020204" pitchFamily="34" charset="0"/>
              </a:rPr>
              <a:t>4</a:t>
            </a:r>
            <a:r>
              <a:rPr lang="en-US" sz="2000" b="1" i="0" u="sng" dirty="0">
                <a:solidFill>
                  <a:schemeClr val="accent1"/>
                </a:solidFill>
                <a:effectLst/>
                <a:latin typeface="Arial" panose="020B0604020202020204" pitchFamily="34" charset="0"/>
              </a:rPr>
              <a:t>. Cluster Adjustment and Client Selection:</a:t>
            </a:r>
            <a:endParaRPr lang="en-IN" sz="2000" u="sng" dirty="0">
              <a:solidFill>
                <a:schemeClr val="accent1"/>
              </a:solidFill>
            </a:endParaRPr>
          </a:p>
        </p:txBody>
      </p:sp>
      <p:sp>
        <p:nvSpPr>
          <p:cNvPr id="17" name="TextBox 16">
            <a:extLst>
              <a:ext uri="{FF2B5EF4-FFF2-40B4-BE49-F238E27FC236}">
                <a16:creationId xmlns:a16="http://schemas.microsoft.com/office/drawing/2014/main" id="{932310F2-5EA3-6B57-DBCD-73BA1159C430}"/>
              </a:ext>
            </a:extLst>
          </p:cNvPr>
          <p:cNvSpPr txBox="1"/>
          <p:nvPr/>
        </p:nvSpPr>
        <p:spPr>
          <a:xfrm>
            <a:off x="1200383" y="4258712"/>
            <a:ext cx="8883418" cy="1169551"/>
          </a:xfrm>
          <a:prstGeom prst="rect">
            <a:avLst/>
          </a:prstGeom>
          <a:noFill/>
        </p:spPr>
        <p:txBody>
          <a:bodyPr wrap="square">
            <a:spAutoFit/>
          </a:bodyPr>
          <a:lstStyle/>
          <a:p>
            <a:r>
              <a:rPr lang="en-IN" sz="1600" b="1" dirty="0"/>
              <a:t>-&gt;</a:t>
            </a:r>
            <a:r>
              <a:rPr lang="en-GB" dirty="0"/>
              <a:t>Utilizes </a:t>
            </a:r>
            <a:r>
              <a:rPr lang="en-GB" dirty="0" err="1"/>
              <a:t>AgglomerativeClustering</a:t>
            </a:r>
            <a:r>
              <a:rPr lang="en-GB" dirty="0"/>
              <a:t> to cluster clients based on weights similarity.</a:t>
            </a:r>
          </a:p>
          <a:p>
            <a:r>
              <a:rPr lang="en-GB" b="1" dirty="0"/>
              <a:t>-&gt;</a:t>
            </a:r>
            <a:r>
              <a:rPr lang="en-GB" dirty="0"/>
              <a:t>Picking one client from each cluster at random</a:t>
            </a:r>
            <a:endParaRPr lang="en-GB" b="1" dirty="0"/>
          </a:p>
          <a:p>
            <a:endParaRPr lang="en-IN" sz="1600" b="1" dirty="0"/>
          </a:p>
        </p:txBody>
      </p:sp>
      <p:pic>
        <p:nvPicPr>
          <p:cNvPr id="2" name="Picture 1"/>
          <p:cNvPicPr>
            <a:picLocks noChangeAspect="1"/>
          </p:cNvPicPr>
          <p:nvPr/>
        </p:nvPicPr>
        <p:blipFill>
          <a:blip r:embed="rId2"/>
          <a:stretch>
            <a:fillRect/>
          </a:stretch>
        </p:blipFill>
        <p:spPr>
          <a:xfrm>
            <a:off x="2440020" y="1049150"/>
            <a:ext cx="6667008" cy="2887849"/>
          </a:xfrm>
          <a:prstGeom prst="rect">
            <a:avLst/>
          </a:prstGeom>
        </p:spPr>
      </p:pic>
    </p:spTree>
    <p:extLst>
      <p:ext uri="{BB962C8B-B14F-4D97-AF65-F5344CB8AC3E}">
        <p14:creationId xmlns:p14="http://schemas.microsoft.com/office/powerpoint/2010/main" val="133148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7276468">
            <a:off x="-1829742" y="-65705"/>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7276468">
            <a:off x="-1829744" y="-1358288"/>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7276468">
            <a:off x="-1829743" y="-2719388"/>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FAE2E16-A7E5-99B0-F454-D73BBC5189A8}"/>
              </a:ext>
            </a:extLst>
          </p:cNvPr>
          <p:cNvSpPr txBox="1"/>
          <p:nvPr/>
        </p:nvSpPr>
        <p:spPr>
          <a:xfrm>
            <a:off x="761999" y="345502"/>
            <a:ext cx="7868920" cy="954107"/>
          </a:xfrm>
          <a:prstGeom prst="rect">
            <a:avLst/>
          </a:prstGeom>
          <a:noFill/>
        </p:spPr>
        <p:txBody>
          <a:bodyPr wrap="square">
            <a:spAutoFit/>
          </a:bodyPr>
          <a:lstStyle/>
          <a:p>
            <a:pPr algn="l"/>
            <a:r>
              <a:rPr lang="en-US" sz="2000" b="1" u="sng" dirty="0">
                <a:solidFill>
                  <a:schemeClr val="accent1"/>
                </a:solidFill>
                <a:latin typeface="Arial" panose="020B0604020202020204" pitchFamily="34" charset="0"/>
              </a:rPr>
              <a:t>5</a:t>
            </a:r>
            <a:r>
              <a:rPr lang="en-US" sz="2000" b="1" i="0" u="sng" dirty="0">
                <a:solidFill>
                  <a:schemeClr val="accent1"/>
                </a:solidFill>
                <a:effectLst/>
                <a:latin typeface="Arial" panose="020B0604020202020204" pitchFamily="34" charset="0"/>
              </a:rPr>
              <a:t>. Model Aggregation:</a:t>
            </a:r>
          </a:p>
          <a:p>
            <a:br>
              <a:rPr lang="en-US" dirty="0"/>
            </a:br>
            <a:endParaRPr lang="en-IN" dirty="0"/>
          </a:p>
        </p:txBody>
      </p:sp>
      <p:sp>
        <p:nvSpPr>
          <p:cNvPr id="10" name="TextBox 9">
            <a:extLst>
              <a:ext uri="{FF2B5EF4-FFF2-40B4-BE49-F238E27FC236}">
                <a16:creationId xmlns:a16="http://schemas.microsoft.com/office/drawing/2014/main" id="{76371FCE-5B66-D2E0-02B1-9F4624271B37}"/>
              </a:ext>
            </a:extLst>
          </p:cNvPr>
          <p:cNvSpPr txBox="1"/>
          <p:nvPr/>
        </p:nvSpPr>
        <p:spPr>
          <a:xfrm>
            <a:off x="937260" y="4567317"/>
            <a:ext cx="10492740" cy="2308324"/>
          </a:xfrm>
          <a:prstGeom prst="rect">
            <a:avLst/>
          </a:prstGeom>
          <a:noFill/>
        </p:spPr>
        <p:txBody>
          <a:bodyPr wrap="square">
            <a:spAutoFit/>
          </a:bodyPr>
          <a:lstStyle/>
          <a:p>
            <a:r>
              <a:rPr lang="en-US" b="1" dirty="0"/>
              <a:t>-&gt;</a:t>
            </a:r>
            <a:r>
              <a:rPr lang="en-US" dirty="0"/>
              <a:t>Iterate over selected clients (</a:t>
            </a:r>
            <a:r>
              <a:rPr lang="en-US" dirty="0" err="1"/>
              <a:t>selected_clients</a:t>
            </a:r>
            <a:r>
              <a:rPr lang="en-US" dirty="0"/>
              <a:t>) for training.</a:t>
            </a:r>
          </a:p>
          <a:p>
            <a:r>
              <a:rPr lang="en-US" b="1" dirty="0"/>
              <a:t>-&gt;</a:t>
            </a:r>
            <a:r>
              <a:rPr lang="en-US" dirty="0"/>
              <a:t>Initialize local models for each of the selected </a:t>
            </a:r>
            <a:r>
              <a:rPr lang="en-IN" dirty="0"/>
              <a:t>clients</a:t>
            </a:r>
            <a:r>
              <a:rPr lang="en-US" dirty="0"/>
              <a:t> and load the state of the global model.</a:t>
            </a:r>
          </a:p>
          <a:p>
            <a:r>
              <a:rPr lang="en-US" b="1" dirty="0"/>
              <a:t>-&gt;</a:t>
            </a:r>
            <a:r>
              <a:rPr lang="en-US" dirty="0"/>
              <a:t>Train the local models using its respective data (</a:t>
            </a:r>
            <a:r>
              <a:rPr lang="en-US" dirty="0" err="1"/>
              <a:t>train_loader</a:t>
            </a:r>
            <a:r>
              <a:rPr lang="en-US" dirty="0"/>
              <a:t>).</a:t>
            </a:r>
          </a:p>
          <a:p>
            <a:r>
              <a:rPr lang="en-US" b="1" dirty="0"/>
              <a:t>-&gt;</a:t>
            </a:r>
            <a:r>
              <a:rPr lang="en-US" dirty="0"/>
              <a:t>Aggregate the local model updates to the global model (</a:t>
            </a:r>
            <a:r>
              <a:rPr lang="en-US" dirty="0" err="1"/>
              <a:t>global_model</a:t>
            </a:r>
            <a:r>
              <a:rPr lang="en-US" dirty="0"/>
              <a:t>) by averaging the parameters across selected clients.</a:t>
            </a:r>
          </a:p>
          <a:p>
            <a:r>
              <a:rPr lang="en-US" b="1" dirty="0"/>
              <a:t>-&gt;</a:t>
            </a:r>
            <a:r>
              <a:rPr lang="en-US" dirty="0"/>
              <a:t>Update the global model's parameters (</a:t>
            </a:r>
            <a:r>
              <a:rPr lang="en-US" dirty="0" err="1"/>
              <a:t>global_model</a:t>
            </a:r>
            <a:r>
              <a:rPr lang="en-US" dirty="0"/>
              <a:t>) with the aggregated updates.</a:t>
            </a:r>
            <a:endParaRPr lang="en-IN" dirty="0"/>
          </a:p>
        </p:txBody>
      </p:sp>
      <p:pic>
        <p:nvPicPr>
          <p:cNvPr id="4" name="Picture 3">
            <a:extLst>
              <a:ext uri="{FF2B5EF4-FFF2-40B4-BE49-F238E27FC236}">
                <a16:creationId xmlns:a16="http://schemas.microsoft.com/office/drawing/2014/main" id="{B7C30006-4B4F-61E8-4260-2FDEF7615D02}"/>
              </a:ext>
            </a:extLst>
          </p:cNvPr>
          <p:cNvPicPr>
            <a:picLocks noChangeAspect="1"/>
          </p:cNvPicPr>
          <p:nvPr/>
        </p:nvPicPr>
        <p:blipFill>
          <a:blip r:embed="rId2"/>
          <a:stretch>
            <a:fillRect/>
          </a:stretch>
        </p:blipFill>
        <p:spPr>
          <a:xfrm>
            <a:off x="3060760" y="822555"/>
            <a:ext cx="5980558" cy="3744762"/>
          </a:xfrm>
          <a:prstGeom prst="rect">
            <a:avLst/>
          </a:prstGeom>
        </p:spPr>
      </p:pic>
    </p:spTree>
    <p:extLst>
      <p:ext uri="{BB962C8B-B14F-4D97-AF65-F5344CB8AC3E}">
        <p14:creationId xmlns:p14="http://schemas.microsoft.com/office/powerpoint/2010/main" val="4190152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7276468">
            <a:off x="12894443" y="5143773"/>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7276468">
            <a:off x="12894441" y="3851190"/>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7276468">
            <a:off x="12894442" y="2490090"/>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CBA488D-82C2-7641-B544-BD59EAC333DD}"/>
              </a:ext>
            </a:extLst>
          </p:cNvPr>
          <p:cNvSpPr txBox="1"/>
          <p:nvPr/>
        </p:nvSpPr>
        <p:spPr>
          <a:xfrm>
            <a:off x="505460" y="561843"/>
            <a:ext cx="7655560" cy="954107"/>
          </a:xfrm>
          <a:prstGeom prst="rect">
            <a:avLst/>
          </a:prstGeom>
          <a:noFill/>
        </p:spPr>
        <p:txBody>
          <a:bodyPr wrap="square">
            <a:spAutoFit/>
          </a:bodyPr>
          <a:lstStyle/>
          <a:p>
            <a:pPr algn="l"/>
            <a:r>
              <a:rPr lang="en-US" sz="2000" b="1" u="sng" dirty="0">
                <a:solidFill>
                  <a:schemeClr val="accent1"/>
                </a:solidFill>
                <a:latin typeface="Arial" panose="020B0604020202020204" pitchFamily="34" charset="0"/>
              </a:rPr>
              <a:t>6</a:t>
            </a:r>
            <a:r>
              <a:rPr lang="en-US" sz="2000" b="1" i="0" u="sng" dirty="0">
                <a:solidFill>
                  <a:schemeClr val="accent1"/>
                </a:solidFill>
                <a:effectLst/>
                <a:latin typeface="Arial" panose="020B0604020202020204" pitchFamily="34" charset="0"/>
              </a:rPr>
              <a:t>. </a:t>
            </a:r>
            <a:r>
              <a:rPr lang="en-US" sz="2000" b="1" u="sng" dirty="0">
                <a:solidFill>
                  <a:schemeClr val="accent1"/>
                </a:solidFill>
                <a:latin typeface="Arial" panose="020B0604020202020204" pitchFamily="34" charset="0"/>
              </a:rPr>
              <a:t>Evaluation</a:t>
            </a:r>
            <a:r>
              <a:rPr lang="en-US" sz="2000" b="1" i="0" u="sng" dirty="0">
                <a:solidFill>
                  <a:schemeClr val="accent1"/>
                </a:solidFill>
                <a:effectLst/>
                <a:latin typeface="Arial" panose="020B0604020202020204" pitchFamily="34" charset="0"/>
              </a:rPr>
              <a:t>:</a:t>
            </a:r>
            <a:endParaRPr lang="en-US" sz="2000" b="0" i="0" u="sng" dirty="0">
              <a:solidFill>
                <a:schemeClr val="accent1"/>
              </a:solidFill>
              <a:effectLst/>
              <a:latin typeface="Arial" panose="020B0604020202020204" pitchFamily="34" charset="0"/>
            </a:endParaRPr>
          </a:p>
          <a:p>
            <a:br>
              <a:rPr lang="en-US" dirty="0"/>
            </a:br>
            <a:endParaRPr lang="en-IN" dirty="0"/>
          </a:p>
        </p:txBody>
      </p:sp>
      <p:sp>
        <p:nvSpPr>
          <p:cNvPr id="10" name="TextBox 9">
            <a:extLst>
              <a:ext uri="{FF2B5EF4-FFF2-40B4-BE49-F238E27FC236}">
                <a16:creationId xmlns:a16="http://schemas.microsoft.com/office/drawing/2014/main" id="{A71594AB-8261-4CBE-8DB5-11B537EAA41C}"/>
              </a:ext>
            </a:extLst>
          </p:cNvPr>
          <p:cNvSpPr txBox="1"/>
          <p:nvPr/>
        </p:nvSpPr>
        <p:spPr>
          <a:xfrm>
            <a:off x="505460" y="4278503"/>
            <a:ext cx="9949180" cy="2308324"/>
          </a:xfrm>
          <a:prstGeom prst="rect">
            <a:avLst/>
          </a:prstGeom>
          <a:noFill/>
        </p:spPr>
        <p:txBody>
          <a:bodyPr wrap="square">
            <a:spAutoFit/>
          </a:bodyPr>
          <a:lstStyle/>
          <a:p>
            <a:r>
              <a:rPr lang="en-US" b="1" dirty="0"/>
              <a:t>Explanation:</a:t>
            </a:r>
          </a:p>
          <a:p>
            <a:endParaRPr lang="en-US" dirty="0"/>
          </a:p>
          <a:p>
            <a:r>
              <a:rPr lang="en-US" b="1" dirty="0"/>
              <a:t>-&gt;</a:t>
            </a:r>
            <a:r>
              <a:rPr lang="en-US" dirty="0"/>
              <a:t>Evaluate the performance of the trained global model (</a:t>
            </a:r>
            <a:r>
              <a:rPr lang="en-US" dirty="0" err="1"/>
              <a:t>global_model</a:t>
            </a:r>
            <a:r>
              <a:rPr lang="en-US" dirty="0"/>
              <a:t>) on the test dataset (</a:t>
            </a:r>
            <a:r>
              <a:rPr lang="en-US" dirty="0" err="1"/>
              <a:t>test_loader</a:t>
            </a:r>
            <a:r>
              <a:rPr lang="en-US" dirty="0"/>
              <a:t>).</a:t>
            </a:r>
          </a:p>
          <a:p>
            <a:r>
              <a:rPr lang="en-US" b="1" dirty="0"/>
              <a:t>-&gt;</a:t>
            </a:r>
            <a:r>
              <a:rPr lang="en-US" dirty="0"/>
              <a:t>Compute the accuracy of the model by comparing predicted labels with ground truth labels.</a:t>
            </a:r>
          </a:p>
          <a:p>
            <a:r>
              <a:rPr lang="en-US" b="1" dirty="0"/>
              <a:t>-&gt;</a:t>
            </a:r>
            <a:r>
              <a:rPr lang="en-US" dirty="0"/>
              <a:t>Print the accuracy after each epoch to monitor the model's progress during training.</a:t>
            </a:r>
            <a:endParaRPr lang="en-IN" dirty="0"/>
          </a:p>
        </p:txBody>
      </p:sp>
      <p:pic>
        <p:nvPicPr>
          <p:cNvPr id="4" name="Picture 3">
            <a:extLst>
              <a:ext uri="{FF2B5EF4-FFF2-40B4-BE49-F238E27FC236}">
                <a16:creationId xmlns:a16="http://schemas.microsoft.com/office/drawing/2014/main" id="{9AA9451A-35B1-3BA1-645E-AD2FEFB65732}"/>
              </a:ext>
            </a:extLst>
          </p:cNvPr>
          <p:cNvPicPr>
            <a:picLocks noChangeAspect="1"/>
          </p:cNvPicPr>
          <p:nvPr/>
        </p:nvPicPr>
        <p:blipFill>
          <a:blip r:embed="rId2"/>
          <a:stretch>
            <a:fillRect/>
          </a:stretch>
        </p:blipFill>
        <p:spPr>
          <a:xfrm>
            <a:off x="2380731" y="1202942"/>
            <a:ext cx="7430537" cy="2753109"/>
          </a:xfrm>
          <a:prstGeom prst="rect">
            <a:avLst/>
          </a:prstGeom>
        </p:spPr>
      </p:pic>
    </p:spTree>
    <p:extLst>
      <p:ext uri="{BB962C8B-B14F-4D97-AF65-F5344CB8AC3E}">
        <p14:creationId xmlns:p14="http://schemas.microsoft.com/office/powerpoint/2010/main" val="1431343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3011542">
            <a:off x="-1689064" y="5307177"/>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3011542">
            <a:off x="-1689066" y="4014594"/>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3011542">
            <a:off x="-1689065" y="2653494"/>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CF47477-198A-185B-7E0B-63456F3CE84C}"/>
              </a:ext>
            </a:extLst>
          </p:cNvPr>
          <p:cNvSpPr txBox="1"/>
          <p:nvPr/>
        </p:nvSpPr>
        <p:spPr>
          <a:xfrm>
            <a:off x="3708400" y="346059"/>
            <a:ext cx="5151120" cy="769441"/>
          </a:xfrm>
          <a:prstGeom prst="rect">
            <a:avLst/>
          </a:prstGeom>
          <a:noFill/>
        </p:spPr>
        <p:txBody>
          <a:bodyPr wrap="square" rtlCol="0">
            <a:spAutoFit/>
          </a:bodyPr>
          <a:lstStyle/>
          <a:p>
            <a:pPr algn="ctr"/>
            <a:r>
              <a:rPr lang="en-US" sz="4400" b="1" u="sng">
                <a:solidFill>
                  <a:srgbClr val="00B050"/>
                </a:solidFill>
                <a:latin typeface="Bell MT" panose="02020503060305020303" pitchFamily="18" charset="0"/>
              </a:rPr>
              <a:t>Execution Time</a:t>
            </a:r>
            <a:endParaRPr lang="en-IN" sz="4400" b="1" u="sng">
              <a:solidFill>
                <a:srgbClr val="00B050"/>
              </a:solidFill>
              <a:latin typeface="Bell MT" panose="02020503060305020303" pitchFamily="18" charset="0"/>
            </a:endParaRPr>
          </a:p>
        </p:txBody>
      </p:sp>
      <p:pic>
        <p:nvPicPr>
          <p:cNvPr id="3" name="Picture 2">
            <a:extLst>
              <a:ext uri="{FF2B5EF4-FFF2-40B4-BE49-F238E27FC236}">
                <a16:creationId xmlns:a16="http://schemas.microsoft.com/office/drawing/2014/main" id="{E75D6255-CE2C-3CFC-114A-1487583640B3}"/>
              </a:ext>
            </a:extLst>
          </p:cNvPr>
          <p:cNvPicPr>
            <a:picLocks noChangeAspect="1"/>
          </p:cNvPicPr>
          <p:nvPr/>
        </p:nvPicPr>
        <p:blipFill>
          <a:blip r:embed="rId2"/>
          <a:stretch>
            <a:fillRect/>
          </a:stretch>
        </p:blipFill>
        <p:spPr>
          <a:xfrm>
            <a:off x="365575" y="1788651"/>
            <a:ext cx="5438768" cy="3132097"/>
          </a:xfrm>
          <a:prstGeom prst="rect">
            <a:avLst/>
          </a:prstGeom>
        </p:spPr>
      </p:pic>
      <p:pic>
        <p:nvPicPr>
          <p:cNvPr id="4" name="Picture 3">
            <a:extLst>
              <a:ext uri="{FF2B5EF4-FFF2-40B4-BE49-F238E27FC236}">
                <a16:creationId xmlns:a16="http://schemas.microsoft.com/office/drawing/2014/main" id="{7CBC7F0B-CA2B-EA0D-3533-6664E2A6D5F8}"/>
              </a:ext>
            </a:extLst>
          </p:cNvPr>
          <p:cNvPicPr>
            <a:picLocks noChangeAspect="1"/>
          </p:cNvPicPr>
          <p:nvPr/>
        </p:nvPicPr>
        <p:blipFill>
          <a:blip r:embed="rId3"/>
          <a:stretch>
            <a:fillRect/>
          </a:stretch>
        </p:blipFill>
        <p:spPr>
          <a:xfrm>
            <a:off x="6179314" y="1662699"/>
            <a:ext cx="5804342" cy="3383999"/>
          </a:xfrm>
          <a:prstGeom prst="rect">
            <a:avLst/>
          </a:prstGeom>
        </p:spPr>
      </p:pic>
    </p:spTree>
    <p:extLst>
      <p:ext uri="{BB962C8B-B14F-4D97-AF65-F5344CB8AC3E}">
        <p14:creationId xmlns:p14="http://schemas.microsoft.com/office/powerpoint/2010/main" val="373979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3011542">
            <a:off x="-1689064" y="5307177"/>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3011542">
            <a:off x="-1689066" y="4014594"/>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3011542">
            <a:off x="-1689065" y="2653494"/>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CF47477-198A-185B-7E0B-63456F3CE84C}"/>
              </a:ext>
            </a:extLst>
          </p:cNvPr>
          <p:cNvSpPr txBox="1"/>
          <p:nvPr/>
        </p:nvSpPr>
        <p:spPr>
          <a:xfrm>
            <a:off x="3708400" y="346059"/>
            <a:ext cx="5151120" cy="769441"/>
          </a:xfrm>
          <a:prstGeom prst="rect">
            <a:avLst/>
          </a:prstGeom>
          <a:noFill/>
        </p:spPr>
        <p:txBody>
          <a:bodyPr wrap="square" rtlCol="0">
            <a:spAutoFit/>
          </a:bodyPr>
          <a:lstStyle/>
          <a:p>
            <a:pPr algn="ctr"/>
            <a:r>
              <a:rPr lang="en-US" sz="4400" b="1" u="sng">
                <a:solidFill>
                  <a:srgbClr val="00B050"/>
                </a:solidFill>
                <a:latin typeface="Bell MT" panose="02020503060305020303" pitchFamily="18" charset="0"/>
              </a:rPr>
              <a:t>Output</a:t>
            </a:r>
            <a:endParaRPr lang="en-IN" sz="4400" b="1" u="sng">
              <a:solidFill>
                <a:srgbClr val="00B050"/>
              </a:solidFill>
              <a:latin typeface="Bell MT" panose="02020503060305020303" pitchFamily="18" charset="0"/>
            </a:endParaRPr>
          </a:p>
        </p:txBody>
      </p:sp>
      <p:pic>
        <p:nvPicPr>
          <p:cNvPr id="9" name="Picture 8">
            <a:extLst>
              <a:ext uri="{FF2B5EF4-FFF2-40B4-BE49-F238E27FC236}">
                <a16:creationId xmlns:a16="http://schemas.microsoft.com/office/drawing/2014/main" id="{619C162E-7919-CCA5-9C25-172C8C73B5AC}"/>
              </a:ext>
            </a:extLst>
          </p:cNvPr>
          <p:cNvPicPr>
            <a:picLocks noChangeAspect="1"/>
          </p:cNvPicPr>
          <p:nvPr/>
        </p:nvPicPr>
        <p:blipFill>
          <a:blip r:embed="rId2"/>
          <a:stretch>
            <a:fillRect/>
          </a:stretch>
        </p:blipFill>
        <p:spPr>
          <a:xfrm>
            <a:off x="2791518" y="1115500"/>
            <a:ext cx="7039184" cy="5432594"/>
          </a:xfrm>
          <a:prstGeom prst="rect">
            <a:avLst/>
          </a:prstGeom>
        </p:spPr>
      </p:pic>
    </p:spTree>
    <p:extLst>
      <p:ext uri="{BB962C8B-B14F-4D97-AF65-F5344CB8AC3E}">
        <p14:creationId xmlns:p14="http://schemas.microsoft.com/office/powerpoint/2010/main" val="2091139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C86833-A9FE-B47D-6F16-7A7AAF81AF9F}"/>
              </a:ext>
            </a:extLst>
          </p:cNvPr>
          <p:cNvSpPr/>
          <p:nvPr/>
        </p:nvSpPr>
        <p:spPr>
          <a:xfrm>
            <a:off x="2082800" y="2960820"/>
            <a:ext cx="8310880" cy="2564338"/>
          </a:xfrm>
          <a:prstGeom prst="rect">
            <a:avLst/>
          </a:prstGeom>
          <a:solidFill>
            <a:schemeClr val="tx1"/>
          </a:solidFill>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D2F408AE-BBB6-3898-D5BC-250924F7B883}"/>
              </a:ext>
            </a:extLst>
          </p:cNvPr>
          <p:cNvSpPr/>
          <p:nvPr/>
        </p:nvSpPr>
        <p:spPr>
          <a:xfrm rot="7565105">
            <a:off x="11347302" y="-1444836"/>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7565105">
            <a:off x="11347300" y="-2737419"/>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7565105">
            <a:off x="11347301" y="-4098519"/>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63E7B55-3457-7911-B024-B1D570E2C3DD}"/>
              </a:ext>
            </a:extLst>
          </p:cNvPr>
          <p:cNvSpPr txBox="1"/>
          <p:nvPr/>
        </p:nvSpPr>
        <p:spPr>
          <a:xfrm>
            <a:off x="838200" y="3134993"/>
            <a:ext cx="10800080" cy="2215991"/>
          </a:xfrm>
          <a:prstGeom prst="rect">
            <a:avLst/>
          </a:prstGeom>
          <a:noFill/>
        </p:spPr>
        <p:txBody>
          <a:bodyPr wrap="square" rtlCol="0">
            <a:spAutoFit/>
          </a:bodyPr>
          <a:lstStyle/>
          <a:p>
            <a:pPr algn="ctr"/>
            <a:r>
              <a:rPr lang="en-US" sz="13800">
                <a:solidFill>
                  <a:srgbClr val="FFC000"/>
                </a:solidFill>
              </a:rPr>
              <a:t>Thank You</a:t>
            </a:r>
            <a:endParaRPr lang="en-IN" sz="13800">
              <a:solidFill>
                <a:srgbClr val="FFC000"/>
              </a:solidFill>
            </a:endParaRPr>
          </a:p>
        </p:txBody>
      </p:sp>
      <p:sp>
        <p:nvSpPr>
          <p:cNvPr id="8" name="Oval 7">
            <a:extLst>
              <a:ext uri="{FF2B5EF4-FFF2-40B4-BE49-F238E27FC236}">
                <a16:creationId xmlns:a16="http://schemas.microsoft.com/office/drawing/2014/main" id="{32EFAB1B-1498-FA28-A118-392A485AB1A5}"/>
              </a:ext>
            </a:extLst>
          </p:cNvPr>
          <p:cNvSpPr/>
          <p:nvPr/>
        </p:nvSpPr>
        <p:spPr>
          <a:xfrm>
            <a:off x="5821680" y="558800"/>
            <a:ext cx="548640" cy="474056"/>
          </a:xfrm>
          <a:prstGeom prst="ellips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F6435E8F-4F71-4889-CE25-1C25873769FB}"/>
              </a:ext>
            </a:extLst>
          </p:cNvPr>
          <p:cNvCxnSpPr>
            <a:stCxn id="8" idx="7"/>
          </p:cNvCxnSpPr>
          <p:nvPr/>
        </p:nvCxnSpPr>
        <p:spPr>
          <a:xfrm>
            <a:off x="6289974" y="628224"/>
            <a:ext cx="4103706" cy="23325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D7242D0-1250-33DC-A591-57D81AAAF081}"/>
              </a:ext>
            </a:extLst>
          </p:cNvPr>
          <p:cNvCxnSpPr>
            <a:stCxn id="8" idx="1"/>
          </p:cNvCxnSpPr>
          <p:nvPr/>
        </p:nvCxnSpPr>
        <p:spPr>
          <a:xfrm flipH="1">
            <a:off x="2082800" y="628224"/>
            <a:ext cx="3819226" cy="233259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3922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8"/>
                                        </p:tgtEl>
                                        <p:attrNameLst>
                                          <p:attrName>r</p:attrName>
                                        </p:attrNameLst>
                                      </p:cBhvr>
                                    </p:animRot>
                                    <p:animRot by="-240000">
                                      <p:cBhvr>
                                        <p:cTn id="13" dur="200" fill="hold">
                                          <p:stCondLst>
                                            <p:cond delay="200"/>
                                          </p:stCondLst>
                                        </p:cTn>
                                        <p:tgtEl>
                                          <p:spTgt spid="8"/>
                                        </p:tgtEl>
                                        <p:attrNameLst>
                                          <p:attrName>r</p:attrName>
                                        </p:attrNameLst>
                                      </p:cBhvr>
                                    </p:animRot>
                                    <p:animRot by="240000">
                                      <p:cBhvr>
                                        <p:cTn id="14" dur="200" fill="hold">
                                          <p:stCondLst>
                                            <p:cond delay="400"/>
                                          </p:stCondLst>
                                        </p:cTn>
                                        <p:tgtEl>
                                          <p:spTgt spid="8"/>
                                        </p:tgtEl>
                                        <p:attrNameLst>
                                          <p:attrName>r</p:attrName>
                                        </p:attrNameLst>
                                      </p:cBhvr>
                                    </p:animRot>
                                    <p:animRot by="-240000">
                                      <p:cBhvr>
                                        <p:cTn id="15" dur="200" fill="hold">
                                          <p:stCondLst>
                                            <p:cond delay="600"/>
                                          </p:stCondLst>
                                        </p:cTn>
                                        <p:tgtEl>
                                          <p:spTgt spid="8"/>
                                        </p:tgtEl>
                                        <p:attrNameLst>
                                          <p:attrName>r</p:attrName>
                                        </p:attrNameLst>
                                      </p:cBhvr>
                                    </p:animRot>
                                    <p:animRot by="120000">
                                      <p:cBhvr>
                                        <p:cTn id="16" dur="200" fill="hold">
                                          <p:stCondLst>
                                            <p:cond delay="800"/>
                                          </p:stCondLst>
                                        </p:cTn>
                                        <p:tgtEl>
                                          <p:spTgt spid="8"/>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12"/>
                                        </p:tgtEl>
                                        <p:attrNameLst>
                                          <p:attrName>r</p:attrName>
                                        </p:attrNameLst>
                                      </p:cBhvr>
                                    </p:animRot>
                                    <p:animRot by="-240000">
                                      <p:cBhvr>
                                        <p:cTn id="19" dur="200" fill="hold">
                                          <p:stCondLst>
                                            <p:cond delay="200"/>
                                          </p:stCondLst>
                                        </p:cTn>
                                        <p:tgtEl>
                                          <p:spTgt spid="12"/>
                                        </p:tgtEl>
                                        <p:attrNameLst>
                                          <p:attrName>r</p:attrName>
                                        </p:attrNameLst>
                                      </p:cBhvr>
                                    </p:animRot>
                                    <p:animRot by="240000">
                                      <p:cBhvr>
                                        <p:cTn id="20" dur="200" fill="hold">
                                          <p:stCondLst>
                                            <p:cond delay="400"/>
                                          </p:stCondLst>
                                        </p:cTn>
                                        <p:tgtEl>
                                          <p:spTgt spid="12"/>
                                        </p:tgtEl>
                                        <p:attrNameLst>
                                          <p:attrName>r</p:attrName>
                                        </p:attrNameLst>
                                      </p:cBhvr>
                                    </p:animRot>
                                    <p:animRot by="-240000">
                                      <p:cBhvr>
                                        <p:cTn id="21" dur="200" fill="hold">
                                          <p:stCondLst>
                                            <p:cond delay="600"/>
                                          </p:stCondLst>
                                        </p:cTn>
                                        <p:tgtEl>
                                          <p:spTgt spid="12"/>
                                        </p:tgtEl>
                                        <p:attrNameLst>
                                          <p:attrName>r</p:attrName>
                                        </p:attrNameLst>
                                      </p:cBhvr>
                                    </p:animRot>
                                    <p:animRot by="120000">
                                      <p:cBhvr>
                                        <p:cTn id="22" dur="200" fill="hold">
                                          <p:stCondLst>
                                            <p:cond delay="800"/>
                                          </p:stCondLst>
                                        </p:cTn>
                                        <p:tgtEl>
                                          <p:spTgt spid="12"/>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14"/>
                                        </p:tgtEl>
                                        <p:attrNameLst>
                                          <p:attrName>r</p:attrName>
                                        </p:attrNameLst>
                                      </p:cBhvr>
                                    </p:animRot>
                                    <p:animRot by="-240000">
                                      <p:cBhvr>
                                        <p:cTn id="25" dur="200" fill="hold">
                                          <p:stCondLst>
                                            <p:cond delay="200"/>
                                          </p:stCondLst>
                                        </p:cTn>
                                        <p:tgtEl>
                                          <p:spTgt spid="14"/>
                                        </p:tgtEl>
                                        <p:attrNameLst>
                                          <p:attrName>r</p:attrName>
                                        </p:attrNameLst>
                                      </p:cBhvr>
                                    </p:animRot>
                                    <p:animRot by="240000">
                                      <p:cBhvr>
                                        <p:cTn id="26" dur="200" fill="hold">
                                          <p:stCondLst>
                                            <p:cond delay="400"/>
                                          </p:stCondLst>
                                        </p:cTn>
                                        <p:tgtEl>
                                          <p:spTgt spid="14"/>
                                        </p:tgtEl>
                                        <p:attrNameLst>
                                          <p:attrName>r</p:attrName>
                                        </p:attrNameLst>
                                      </p:cBhvr>
                                    </p:animRot>
                                    <p:animRot by="-240000">
                                      <p:cBhvr>
                                        <p:cTn id="27" dur="200" fill="hold">
                                          <p:stCondLst>
                                            <p:cond delay="600"/>
                                          </p:stCondLst>
                                        </p:cTn>
                                        <p:tgtEl>
                                          <p:spTgt spid="14"/>
                                        </p:tgtEl>
                                        <p:attrNameLst>
                                          <p:attrName>r</p:attrName>
                                        </p:attrNameLst>
                                      </p:cBhvr>
                                    </p:animRot>
                                    <p:animRot by="120000">
                                      <p:cBhvr>
                                        <p:cTn id="28" dur="200" fill="hold">
                                          <p:stCondLst>
                                            <p:cond delay="80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a:off x="454398" y="6420679"/>
            <a:ext cx="104360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a:off x="3340058" y="4676361"/>
            <a:ext cx="104360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a:off x="1897228" y="5552661"/>
            <a:ext cx="104360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DA3CBC6-0315-B2FF-6E41-5232A3916139}"/>
              </a:ext>
            </a:extLst>
          </p:cNvPr>
          <p:cNvSpPr txBox="1"/>
          <p:nvPr/>
        </p:nvSpPr>
        <p:spPr>
          <a:xfrm>
            <a:off x="3340058" y="9702873"/>
            <a:ext cx="6609522" cy="1446550"/>
          </a:xfrm>
          <a:prstGeom prst="rect">
            <a:avLst/>
          </a:prstGeom>
          <a:noFill/>
        </p:spPr>
        <p:txBody>
          <a:bodyPr wrap="square" rtlCol="0">
            <a:spAutoFit/>
          </a:bodyPr>
          <a:lstStyle/>
          <a:p>
            <a:pPr algn="ctr"/>
            <a:r>
              <a:rPr lang="en-US" sz="4400">
                <a:solidFill>
                  <a:srgbClr val="FF0000"/>
                </a:solidFill>
                <a:latin typeface="Arial Rounded MT Bold" panose="020F0704030504030204" pitchFamily="34" charset="0"/>
              </a:rPr>
              <a:t>Federated Learning Model</a:t>
            </a:r>
            <a:endParaRPr lang="en-IN" sz="4400">
              <a:solidFill>
                <a:srgbClr val="FF0000"/>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6A0AD2DE-1C58-E2BD-BB10-21E1231E5C3E}"/>
              </a:ext>
            </a:extLst>
          </p:cNvPr>
          <p:cNvSpPr txBox="1"/>
          <p:nvPr/>
        </p:nvSpPr>
        <p:spPr>
          <a:xfrm>
            <a:off x="2823223" y="11149423"/>
            <a:ext cx="7371522" cy="1446550"/>
          </a:xfrm>
          <a:prstGeom prst="rect">
            <a:avLst/>
          </a:prstGeom>
          <a:noFill/>
        </p:spPr>
        <p:txBody>
          <a:bodyPr wrap="square" rtlCol="0">
            <a:spAutoFit/>
          </a:bodyPr>
          <a:lstStyle/>
          <a:p>
            <a:pPr algn="ctr"/>
            <a:r>
              <a:rPr lang="en-US" sz="4400">
                <a:latin typeface="Berlin Sans FB" panose="020E0602020502020306" pitchFamily="34" charset="0"/>
              </a:rPr>
              <a:t>Using</a:t>
            </a:r>
          </a:p>
          <a:p>
            <a:pPr algn="ctr"/>
            <a:r>
              <a:rPr lang="en-US" sz="4400">
                <a:latin typeface="Berlin Sans FB" panose="020E0602020502020306" pitchFamily="34" charset="0"/>
              </a:rPr>
              <a:t> Adaptive Clustering</a:t>
            </a:r>
            <a:endParaRPr lang="en-IN" sz="4400">
              <a:latin typeface="Berlin Sans FB" panose="020E0602020502020306" pitchFamily="34" charset="0"/>
            </a:endParaRPr>
          </a:p>
        </p:txBody>
      </p:sp>
      <p:sp>
        <p:nvSpPr>
          <p:cNvPr id="10" name="TextBox 9">
            <a:extLst>
              <a:ext uri="{FF2B5EF4-FFF2-40B4-BE49-F238E27FC236}">
                <a16:creationId xmlns:a16="http://schemas.microsoft.com/office/drawing/2014/main" id="{36674B04-CBCE-388A-85BD-024B1D3E0516}"/>
              </a:ext>
            </a:extLst>
          </p:cNvPr>
          <p:cNvSpPr txBox="1"/>
          <p:nvPr/>
        </p:nvSpPr>
        <p:spPr>
          <a:xfrm>
            <a:off x="9051745" y="7090226"/>
            <a:ext cx="2779643" cy="1015663"/>
          </a:xfrm>
          <a:prstGeom prst="rect">
            <a:avLst/>
          </a:prstGeom>
          <a:noFill/>
        </p:spPr>
        <p:txBody>
          <a:bodyPr wrap="square" rtlCol="0">
            <a:spAutoFit/>
          </a:bodyPr>
          <a:lstStyle/>
          <a:p>
            <a:pPr algn="ctr"/>
            <a:r>
              <a:rPr lang="en-US" sz="2000" b="1" err="1">
                <a:solidFill>
                  <a:schemeClr val="accent2"/>
                </a:solidFill>
              </a:rPr>
              <a:t>Revanth</a:t>
            </a:r>
            <a:r>
              <a:rPr lang="en-US" sz="2000" b="1">
                <a:solidFill>
                  <a:schemeClr val="accent2"/>
                </a:solidFill>
              </a:rPr>
              <a:t> – 22BAI1168</a:t>
            </a:r>
          </a:p>
          <a:p>
            <a:pPr algn="ctr"/>
            <a:r>
              <a:rPr lang="en-US" sz="2000" b="1">
                <a:solidFill>
                  <a:schemeClr val="accent2"/>
                </a:solidFill>
              </a:rPr>
              <a:t>Rahul – 22BAI1245</a:t>
            </a:r>
          </a:p>
          <a:p>
            <a:pPr algn="ctr"/>
            <a:r>
              <a:rPr lang="en-US" sz="2000" b="1">
                <a:solidFill>
                  <a:schemeClr val="accent2"/>
                </a:solidFill>
              </a:rPr>
              <a:t>Hemanth – 22BAI1257</a:t>
            </a:r>
            <a:endParaRPr lang="en-IN" sz="2000" b="1">
              <a:solidFill>
                <a:schemeClr val="accent2"/>
              </a:solidFill>
            </a:endParaRPr>
          </a:p>
        </p:txBody>
      </p:sp>
      <p:sp>
        <p:nvSpPr>
          <p:cNvPr id="3" name="TextBox 2">
            <a:extLst>
              <a:ext uri="{FF2B5EF4-FFF2-40B4-BE49-F238E27FC236}">
                <a16:creationId xmlns:a16="http://schemas.microsoft.com/office/drawing/2014/main" id="{5ED607CC-74FD-1905-5795-42B4EDCF6332}"/>
              </a:ext>
            </a:extLst>
          </p:cNvPr>
          <p:cNvSpPr txBox="1"/>
          <p:nvPr/>
        </p:nvSpPr>
        <p:spPr>
          <a:xfrm>
            <a:off x="3352171" y="1526501"/>
            <a:ext cx="5924537" cy="646331"/>
          </a:xfrm>
          <a:prstGeom prst="rect">
            <a:avLst/>
          </a:prstGeom>
          <a:noFill/>
        </p:spPr>
        <p:txBody>
          <a:bodyPr wrap="square" rtlCol="0">
            <a:spAutoFit/>
          </a:bodyPr>
          <a:lstStyle/>
          <a:p>
            <a:pPr algn="ctr"/>
            <a:r>
              <a:rPr lang="en-US" sz="3600">
                <a:solidFill>
                  <a:schemeClr val="tx2">
                    <a:lumMod val="75000"/>
                    <a:lumOff val="25000"/>
                  </a:schemeClr>
                </a:solidFill>
                <a:latin typeface="Arial Rounded MT Bold" panose="020F0704030504030204" pitchFamily="34" charset="0"/>
              </a:rPr>
              <a:t>Problem Statement</a:t>
            </a:r>
            <a:endParaRPr lang="en-IN" sz="3600">
              <a:solidFill>
                <a:schemeClr val="tx2">
                  <a:lumMod val="75000"/>
                  <a:lumOff val="25000"/>
                </a:schemeClr>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BF6C6552-5C5D-FEE3-BB10-D30460BE37D0}"/>
              </a:ext>
            </a:extLst>
          </p:cNvPr>
          <p:cNvSpPr txBox="1"/>
          <p:nvPr/>
        </p:nvSpPr>
        <p:spPr>
          <a:xfrm>
            <a:off x="1310640" y="2316601"/>
            <a:ext cx="10007600" cy="1569660"/>
          </a:xfrm>
          <a:prstGeom prst="rect">
            <a:avLst/>
          </a:prstGeom>
          <a:noFill/>
        </p:spPr>
        <p:txBody>
          <a:bodyPr wrap="square" rtlCol="0">
            <a:spAutoFit/>
          </a:bodyPr>
          <a:lstStyle/>
          <a:p>
            <a:pPr algn="ctr"/>
            <a:r>
              <a:rPr lang="en-US" sz="3200" dirty="0"/>
              <a:t>T</a:t>
            </a:r>
            <a:r>
              <a:rPr lang="en-IN" sz="3200" dirty="0"/>
              <a:t>o construct a Federated Learning Model using an Adaptive Clustering scheme for client selections.</a:t>
            </a:r>
          </a:p>
        </p:txBody>
      </p:sp>
    </p:spTree>
    <p:extLst>
      <p:ext uri="{BB962C8B-B14F-4D97-AF65-F5344CB8AC3E}">
        <p14:creationId xmlns:p14="http://schemas.microsoft.com/office/powerpoint/2010/main" val="1210321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5400000">
            <a:off x="13630314" y="1393392"/>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5400000">
            <a:off x="12499351" y="3899839"/>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5400000">
            <a:off x="13100002" y="2646615"/>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FF0FE5A-A4D8-262A-4AD3-6F4362A3BF75}"/>
              </a:ext>
            </a:extLst>
          </p:cNvPr>
          <p:cNvSpPr txBox="1"/>
          <p:nvPr/>
        </p:nvSpPr>
        <p:spPr>
          <a:xfrm>
            <a:off x="388034" y="721360"/>
            <a:ext cx="4669692" cy="646331"/>
          </a:xfrm>
          <a:prstGeom prst="rect">
            <a:avLst/>
          </a:prstGeom>
          <a:noFill/>
        </p:spPr>
        <p:txBody>
          <a:bodyPr wrap="square" rtlCol="0">
            <a:spAutoFit/>
          </a:bodyPr>
          <a:lstStyle/>
          <a:p>
            <a:r>
              <a:rPr lang="en-US" sz="3600" b="1" u="sng">
                <a:solidFill>
                  <a:schemeClr val="accent2"/>
                </a:solidFill>
                <a:latin typeface="Book Antiqua" panose="02040602050305030304" pitchFamily="18" charset="0"/>
              </a:rPr>
              <a:t>Federated Learning</a:t>
            </a:r>
            <a:endParaRPr lang="en-IN" sz="3600" b="1" u="sng">
              <a:solidFill>
                <a:schemeClr val="accent2"/>
              </a:solidFill>
              <a:latin typeface="Book Antiqua" panose="02040602050305030304" pitchFamily="18" charset="0"/>
            </a:endParaRPr>
          </a:p>
        </p:txBody>
      </p:sp>
      <p:sp>
        <p:nvSpPr>
          <p:cNvPr id="15" name="TextBox 14">
            <a:extLst>
              <a:ext uri="{FF2B5EF4-FFF2-40B4-BE49-F238E27FC236}">
                <a16:creationId xmlns:a16="http://schemas.microsoft.com/office/drawing/2014/main" id="{BC63C712-EC1B-4CB5-3552-015D76516918}"/>
              </a:ext>
            </a:extLst>
          </p:cNvPr>
          <p:cNvSpPr txBox="1"/>
          <p:nvPr/>
        </p:nvSpPr>
        <p:spPr>
          <a:xfrm>
            <a:off x="388033" y="1516629"/>
            <a:ext cx="6382723" cy="3970318"/>
          </a:xfrm>
          <a:prstGeom prst="rect">
            <a:avLst/>
          </a:prstGeom>
          <a:noFill/>
        </p:spPr>
        <p:txBody>
          <a:bodyPr wrap="square" rtlCol="0">
            <a:spAutoFit/>
          </a:bodyPr>
          <a:lstStyle/>
          <a:p>
            <a:r>
              <a:rPr lang="en-US" sz="2800" dirty="0"/>
              <a:t>Federated learning works by training a central model across decentralized devices or servers. Instead of moving all data to a central location, the model is trained locally on each device, and only the model updates are shared. This maintains privacy and allows collaborative learning without sharing raw data.</a:t>
            </a:r>
            <a:endParaRPr lang="en-IN" sz="2800" dirty="0"/>
          </a:p>
        </p:txBody>
      </p:sp>
      <p:pic>
        <p:nvPicPr>
          <p:cNvPr id="16" name="Picture 15">
            <a:extLst>
              <a:ext uri="{FF2B5EF4-FFF2-40B4-BE49-F238E27FC236}">
                <a16:creationId xmlns:a16="http://schemas.microsoft.com/office/drawing/2014/main" id="{088DBA26-A8DB-A62D-CBF1-782695150A55}"/>
              </a:ext>
            </a:extLst>
          </p:cNvPr>
          <p:cNvPicPr>
            <a:picLocks noChangeAspect="1"/>
          </p:cNvPicPr>
          <p:nvPr/>
        </p:nvPicPr>
        <p:blipFill>
          <a:blip r:embed="rId2"/>
          <a:stretch>
            <a:fillRect/>
          </a:stretch>
        </p:blipFill>
        <p:spPr>
          <a:xfrm>
            <a:off x="6921366" y="924242"/>
            <a:ext cx="4752474" cy="2742883"/>
          </a:xfrm>
          <a:prstGeom prst="rect">
            <a:avLst/>
          </a:prstGeom>
        </p:spPr>
      </p:pic>
    </p:spTree>
    <p:extLst>
      <p:ext uri="{BB962C8B-B14F-4D97-AF65-F5344CB8AC3E}">
        <p14:creationId xmlns:p14="http://schemas.microsoft.com/office/powerpoint/2010/main" val="1853169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10800000">
            <a:off x="11217920" y="5340916"/>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10800000">
            <a:off x="8933603" y="6567347"/>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10800000">
            <a:off x="10075761" y="5928440"/>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FF0FE5A-A4D8-262A-4AD3-6F4362A3BF75}"/>
              </a:ext>
            </a:extLst>
          </p:cNvPr>
          <p:cNvSpPr txBox="1"/>
          <p:nvPr/>
        </p:nvSpPr>
        <p:spPr>
          <a:xfrm>
            <a:off x="-13281073" y="575329"/>
            <a:ext cx="4669692" cy="646331"/>
          </a:xfrm>
          <a:prstGeom prst="rect">
            <a:avLst/>
          </a:prstGeom>
          <a:noFill/>
        </p:spPr>
        <p:txBody>
          <a:bodyPr wrap="square" rtlCol="0">
            <a:spAutoFit/>
          </a:bodyPr>
          <a:lstStyle/>
          <a:p>
            <a:r>
              <a:rPr lang="en-US" sz="3600" b="1" u="sng">
                <a:solidFill>
                  <a:schemeClr val="accent2"/>
                </a:solidFill>
                <a:latin typeface="Book Antiqua" panose="02040602050305030304" pitchFamily="18" charset="0"/>
              </a:rPr>
              <a:t>Federated Learning</a:t>
            </a:r>
            <a:endParaRPr lang="en-IN" sz="3600" b="1" u="sng">
              <a:solidFill>
                <a:schemeClr val="accent2"/>
              </a:solidFill>
              <a:latin typeface="Book Antiqua" panose="02040602050305030304" pitchFamily="18" charset="0"/>
            </a:endParaRPr>
          </a:p>
        </p:txBody>
      </p:sp>
      <p:sp>
        <p:nvSpPr>
          <p:cNvPr id="15" name="TextBox 14">
            <a:extLst>
              <a:ext uri="{FF2B5EF4-FFF2-40B4-BE49-F238E27FC236}">
                <a16:creationId xmlns:a16="http://schemas.microsoft.com/office/drawing/2014/main" id="{BC63C712-EC1B-4CB5-3552-015D76516918}"/>
              </a:ext>
            </a:extLst>
          </p:cNvPr>
          <p:cNvSpPr txBox="1"/>
          <p:nvPr/>
        </p:nvSpPr>
        <p:spPr>
          <a:xfrm>
            <a:off x="-13281074" y="1370598"/>
            <a:ext cx="6382723" cy="3970318"/>
          </a:xfrm>
          <a:prstGeom prst="rect">
            <a:avLst/>
          </a:prstGeom>
          <a:noFill/>
        </p:spPr>
        <p:txBody>
          <a:bodyPr wrap="square" rtlCol="0">
            <a:spAutoFit/>
          </a:bodyPr>
          <a:lstStyle/>
          <a:p>
            <a:r>
              <a:rPr lang="en-US" sz="2800"/>
              <a:t>Federated learning works by training a central model across decentralized devices or servers. Instead of moving all data to a central location, the model is trained locally on each device, and only the model updates are shared. This maintains privacy and allows collaborative learning without sharing raw data.</a:t>
            </a:r>
            <a:endParaRPr lang="en-IN" sz="2800"/>
          </a:p>
        </p:txBody>
      </p:sp>
      <p:pic>
        <p:nvPicPr>
          <p:cNvPr id="16" name="Picture 15">
            <a:extLst>
              <a:ext uri="{FF2B5EF4-FFF2-40B4-BE49-F238E27FC236}">
                <a16:creationId xmlns:a16="http://schemas.microsoft.com/office/drawing/2014/main" id="{088DBA26-A8DB-A62D-CBF1-782695150A55}"/>
              </a:ext>
            </a:extLst>
          </p:cNvPr>
          <p:cNvPicPr>
            <a:picLocks noChangeAspect="1"/>
          </p:cNvPicPr>
          <p:nvPr/>
        </p:nvPicPr>
        <p:blipFill>
          <a:blip r:embed="rId2"/>
          <a:stretch>
            <a:fillRect/>
          </a:stretch>
        </p:blipFill>
        <p:spPr>
          <a:xfrm>
            <a:off x="-6747741" y="778211"/>
            <a:ext cx="4752474" cy="2742883"/>
          </a:xfrm>
          <a:prstGeom prst="rect">
            <a:avLst/>
          </a:prstGeom>
        </p:spPr>
      </p:pic>
      <p:sp>
        <p:nvSpPr>
          <p:cNvPr id="3" name="TextBox 2">
            <a:extLst>
              <a:ext uri="{FF2B5EF4-FFF2-40B4-BE49-F238E27FC236}">
                <a16:creationId xmlns:a16="http://schemas.microsoft.com/office/drawing/2014/main" id="{D9BBE185-587A-4784-2FC5-60CED3D6861C}"/>
              </a:ext>
            </a:extLst>
          </p:cNvPr>
          <p:cNvSpPr txBox="1"/>
          <p:nvPr/>
        </p:nvSpPr>
        <p:spPr>
          <a:xfrm>
            <a:off x="-131627" y="894385"/>
            <a:ext cx="6424864" cy="646331"/>
          </a:xfrm>
          <a:prstGeom prst="rect">
            <a:avLst/>
          </a:prstGeom>
          <a:noFill/>
        </p:spPr>
        <p:txBody>
          <a:bodyPr wrap="square" rtlCol="0">
            <a:spAutoFit/>
          </a:bodyPr>
          <a:lstStyle/>
          <a:p>
            <a:pPr algn="ctr"/>
            <a:r>
              <a:rPr lang="en-US" sz="3600" u="sng">
                <a:solidFill>
                  <a:schemeClr val="tx2">
                    <a:lumMod val="50000"/>
                    <a:lumOff val="50000"/>
                  </a:schemeClr>
                </a:solidFill>
                <a:latin typeface="Arial Rounded MT Bold" panose="020F0704030504030204" pitchFamily="34" charset="0"/>
              </a:rPr>
              <a:t>Adaptive Clustering</a:t>
            </a:r>
            <a:endParaRPr lang="en-IN" sz="3600" u="sng">
              <a:solidFill>
                <a:schemeClr val="tx2">
                  <a:lumMod val="50000"/>
                  <a:lumOff val="50000"/>
                </a:schemeClr>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DF7CFA46-C3F7-2EEE-1CB1-1870E124853D}"/>
              </a:ext>
            </a:extLst>
          </p:cNvPr>
          <p:cNvSpPr txBox="1"/>
          <p:nvPr/>
        </p:nvSpPr>
        <p:spPr>
          <a:xfrm>
            <a:off x="772160" y="1621027"/>
            <a:ext cx="8796514" cy="4154984"/>
          </a:xfrm>
          <a:prstGeom prst="rect">
            <a:avLst/>
          </a:prstGeom>
          <a:noFill/>
        </p:spPr>
        <p:txBody>
          <a:bodyPr wrap="square" rtlCol="0">
            <a:spAutoFit/>
          </a:bodyPr>
          <a:lstStyle/>
          <a:p>
            <a:r>
              <a:rPr lang="en-GB" sz="2400" dirty="0"/>
              <a:t>The Adaptive clustering approach dynamically clusters clients, starting with individual clusters and merging them based on training progress. Simulated Annealing-like randomness helps escape local minima, while stabilization rounds promote convergence. This adaptation to data distribution and local performance can improve overall model performance.</a:t>
            </a:r>
            <a:r>
              <a:rPr lang="en-US" sz="2400" dirty="0"/>
              <a:t>It determines optimal cluster numbers, based on the Loss reduction ratio, and updates the number of clusters, enhancing accuracy and robustness.</a:t>
            </a:r>
            <a:endParaRPr lang="en-IN" sz="2400" dirty="0"/>
          </a:p>
        </p:txBody>
      </p:sp>
      <p:pic>
        <p:nvPicPr>
          <p:cNvPr id="8" name="Picture 7">
            <a:extLst>
              <a:ext uri="{FF2B5EF4-FFF2-40B4-BE49-F238E27FC236}">
                <a16:creationId xmlns:a16="http://schemas.microsoft.com/office/drawing/2014/main" id="{0539E1A8-B1B5-4061-CE1C-6B11D1AD2E6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667" b="90000" l="5278" r="90000">
                        <a14:foregroundMark x1="38611" y1="9444" x2="38611" y2="9444"/>
                        <a14:foregroundMark x1="38056" y1="5000" x2="38056" y2="5000"/>
                        <a14:foregroundMark x1="18056" y1="64722" x2="18056" y2="64722"/>
                        <a14:foregroundMark x1="5278" y1="77778" x2="5278" y2="77778"/>
                        <a14:foregroundMark x1="39167" y1="1667" x2="39167" y2="1667"/>
                      </a14:backgroundRemoval>
                    </a14:imgEffect>
                  </a14:imgLayer>
                </a14:imgProps>
              </a:ext>
            </a:extLst>
          </a:blip>
          <a:stretch>
            <a:fillRect/>
          </a:stretch>
        </p:blipFill>
        <p:spPr>
          <a:xfrm>
            <a:off x="9568674" y="4021584"/>
            <a:ext cx="2430780" cy="2430780"/>
          </a:xfrm>
          <a:prstGeom prst="rect">
            <a:avLst/>
          </a:prstGeom>
          <a:effectLst/>
        </p:spPr>
      </p:pic>
      <p:sp>
        <p:nvSpPr>
          <p:cNvPr id="9" name="Speech Bubble: Oval 8">
            <a:extLst>
              <a:ext uri="{FF2B5EF4-FFF2-40B4-BE49-F238E27FC236}">
                <a16:creationId xmlns:a16="http://schemas.microsoft.com/office/drawing/2014/main" id="{7CD9E47A-967F-055C-F238-D35C78E3B984}"/>
              </a:ext>
            </a:extLst>
          </p:cNvPr>
          <p:cNvSpPr/>
          <p:nvPr/>
        </p:nvSpPr>
        <p:spPr>
          <a:xfrm>
            <a:off x="10464800" y="2721433"/>
            <a:ext cx="1727200" cy="1259840"/>
          </a:xfrm>
          <a:prstGeom prst="wedgeEllipseCallout">
            <a:avLst>
              <a:gd name="adj1" fmla="val -39657"/>
              <a:gd name="adj2" fmla="val 584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A43BF94-394B-6F53-A054-A6EA30A1AD0A}"/>
              </a:ext>
            </a:extLst>
          </p:cNvPr>
          <p:cNvSpPr txBox="1"/>
          <p:nvPr/>
        </p:nvSpPr>
        <p:spPr>
          <a:xfrm>
            <a:off x="10657345" y="2889688"/>
            <a:ext cx="1342109" cy="923330"/>
          </a:xfrm>
          <a:prstGeom prst="rect">
            <a:avLst/>
          </a:prstGeom>
          <a:noFill/>
        </p:spPr>
        <p:txBody>
          <a:bodyPr wrap="square" rtlCol="0">
            <a:spAutoFit/>
          </a:bodyPr>
          <a:lstStyle/>
          <a:p>
            <a:pPr algn="ctr"/>
            <a:r>
              <a:rPr lang="en-US"/>
              <a:t>Adapt to the Situations</a:t>
            </a:r>
            <a:endParaRPr lang="en-IN"/>
          </a:p>
        </p:txBody>
      </p:sp>
    </p:spTree>
    <p:extLst>
      <p:ext uri="{BB962C8B-B14F-4D97-AF65-F5344CB8AC3E}">
        <p14:creationId xmlns:p14="http://schemas.microsoft.com/office/powerpoint/2010/main" val="3887983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5400000">
            <a:off x="-1876633" y="3081864"/>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5400000">
            <a:off x="-1876635" y="1789281"/>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5400000">
            <a:off x="-1876634" y="428181"/>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9BBE185-587A-4784-2FC5-60CED3D6861C}"/>
              </a:ext>
            </a:extLst>
          </p:cNvPr>
          <p:cNvSpPr txBox="1"/>
          <p:nvPr/>
        </p:nvSpPr>
        <p:spPr>
          <a:xfrm>
            <a:off x="-8783257" y="-5557979"/>
            <a:ext cx="6424864" cy="646331"/>
          </a:xfrm>
          <a:prstGeom prst="rect">
            <a:avLst/>
          </a:prstGeom>
          <a:noFill/>
        </p:spPr>
        <p:txBody>
          <a:bodyPr wrap="square" rtlCol="0">
            <a:spAutoFit/>
          </a:bodyPr>
          <a:lstStyle/>
          <a:p>
            <a:pPr algn="ctr"/>
            <a:r>
              <a:rPr lang="en-US" sz="3600" u="sng">
                <a:solidFill>
                  <a:schemeClr val="tx2">
                    <a:lumMod val="50000"/>
                    <a:lumOff val="50000"/>
                  </a:schemeClr>
                </a:solidFill>
                <a:latin typeface="Arial Rounded MT Bold" panose="020F0704030504030204" pitchFamily="34" charset="0"/>
              </a:rPr>
              <a:t>Adaptive Clustering</a:t>
            </a:r>
            <a:endParaRPr lang="en-IN" sz="3600" u="sng">
              <a:solidFill>
                <a:schemeClr val="tx2">
                  <a:lumMod val="50000"/>
                  <a:lumOff val="50000"/>
                </a:schemeClr>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DF7CFA46-C3F7-2EEE-1CB1-1870E124853D}"/>
              </a:ext>
            </a:extLst>
          </p:cNvPr>
          <p:cNvSpPr txBox="1"/>
          <p:nvPr/>
        </p:nvSpPr>
        <p:spPr>
          <a:xfrm>
            <a:off x="-7879470" y="-4831338"/>
            <a:ext cx="9093199" cy="4031873"/>
          </a:xfrm>
          <a:prstGeom prst="rect">
            <a:avLst/>
          </a:prstGeom>
          <a:noFill/>
        </p:spPr>
        <p:txBody>
          <a:bodyPr wrap="square" rtlCol="0">
            <a:spAutoFit/>
          </a:bodyPr>
          <a:lstStyle/>
          <a:p>
            <a:r>
              <a:rPr lang="en-US" sz="3200"/>
              <a:t>Adaptive clustering supports the reuse of </a:t>
            </a:r>
            <a:r>
              <a:rPr lang="en-US" sz="3200" err="1"/>
              <a:t>clusterings</a:t>
            </a:r>
            <a:r>
              <a:rPr lang="en-US" sz="3200"/>
              <a:t> by memorizing what worked well in the past. It also has the capability of exploring multiple paths in parallel when searching for good clusters. It determines optimal cluster numbers, adapts to noise and outliers, and updates clusters incrementally, enhancing accuracy and robustness.</a:t>
            </a:r>
            <a:endParaRPr lang="en-IN" sz="3200"/>
          </a:p>
        </p:txBody>
      </p:sp>
      <p:pic>
        <p:nvPicPr>
          <p:cNvPr id="8" name="Picture 7">
            <a:extLst>
              <a:ext uri="{FF2B5EF4-FFF2-40B4-BE49-F238E27FC236}">
                <a16:creationId xmlns:a16="http://schemas.microsoft.com/office/drawing/2014/main" id="{0539E1A8-B1B5-4061-CE1C-6B11D1AD2E6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667" b="90000" l="5278" r="90000">
                        <a14:foregroundMark x1="38611" y1="9444" x2="38611" y2="9444"/>
                        <a14:foregroundMark x1="38056" y1="5000" x2="38056" y2="5000"/>
                        <a14:foregroundMark x1="18056" y1="64722" x2="18056" y2="64722"/>
                        <a14:foregroundMark x1="5278" y1="77778" x2="5278" y2="77778"/>
                        <a14:foregroundMark x1="39167" y1="1667" x2="39167" y2="1667"/>
                      </a14:backgroundRemoval>
                    </a14:imgEffect>
                  </a14:imgLayer>
                </a14:imgProps>
              </a:ext>
            </a:extLst>
          </a:blip>
          <a:stretch>
            <a:fillRect/>
          </a:stretch>
        </p:blipFill>
        <p:spPr>
          <a:xfrm>
            <a:off x="917044" y="-2430780"/>
            <a:ext cx="2430780" cy="2430780"/>
          </a:xfrm>
          <a:prstGeom prst="rect">
            <a:avLst/>
          </a:prstGeom>
          <a:effectLst/>
        </p:spPr>
      </p:pic>
      <p:sp>
        <p:nvSpPr>
          <p:cNvPr id="9" name="Speech Bubble: Oval 8">
            <a:extLst>
              <a:ext uri="{FF2B5EF4-FFF2-40B4-BE49-F238E27FC236}">
                <a16:creationId xmlns:a16="http://schemas.microsoft.com/office/drawing/2014/main" id="{7CD9E47A-967F-055C-F238-D35C78E3B984}"/>
              </a:ext>
            </a:extLst>
          </p:cNvPr>
          <p:cNvSpPr/>
          <p:nvPr/>
        </p:nvSpPr>
        <p:spPr>
          <a:xfrm>
            <a:off x="1813170" y="-3730931"/>
            <a:ext cx="1727200" cy="1259840"/>
          </a:xfrm>
          <a:prstGeom prst="wedgeEllipseCallout">
            <a:avLst>
              <a:gd name="adj1" fmla="val -39657"/>
              <a:gd name="adj2" fmla="val 584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A43BF94-394B-6F53-A054-A6EA30A1AD0A}"/>
              </a:ext>
            </a:extLst>
          </p:cNvPr>
          <p:cNvSpPr txBox="1"/>
          <p:nvPr/>
        </p:nvSpPr>
        <p:spPr>
          <a:xfrm>
            <a:off x="2005715" y="-3562676"/>
            <a:ext cx="1342109" cy="923330"/>
          </a:xfrm>
          <a:prstGeom prst="rect">
            <a:avLst/>
          </a:prstGeom>
          <a:noFill/>
        </p:spPr>
        <p:txBody>
          <a:bodyPr wrap="square" rtlCol="0">
            <a:spAutoFit/>
          </a:bodyPr>
          <a:lstStyle/>
          <a:p>
            <a:pPr algn="ctr"/>
            <a:r>
              <a:rPr lang="en-US"/>
              <a:t>Adapt to the Situations</a:t>
            </a:r>
            <a:endParaRPr lang="en-IN"/>
          </a:p>
        </p:txBody>
      </p:sp>
      <p:sp>
        <p:nvSpPr>
          <p:cNvPr id="11" name="TextBox 10">
            <a:extLst>
              <a:ext uri="{FF2B5EF4-FFF2-40B4-BE49-F238E27FC236}">
                <a16:creationId xmlns:a16="http://schemas.microsoft.com/office/drawing/2014/main" id="{B1671E8A-E436-3193-BC15-BE4FAB8ED847}"/>
              </a:ext>
            </a:extLst>
          </p:cNvPr>
          <p:cNvSpPr txBox="1"/>
          <p:nvPr/>
        </p:nvSpPr>
        <p:spPr>
          <a:xfrm>
            <a:off x="917044" y="101912"/>
            <a:ext cx="5681876" cy="584775"/>
          </a:xfrm>
          <a:prstGeom prst="rect">
            <a:avLst/>
          </a:prstGeom>
          <a:noFill/>
        </p:spPr>
        <p:txBody>
          <a:bodyPr wrap="square" rtlCol="0">
            <a:spAutoFit/>
          </a:bodyPr>
          <a:lstStyle/>
          <a:p>
            <a:r>
              <a:rPr lang="en-US" sz="3200" u="sng">
                <a:solidFill>
                  <a:srgbClr val="FF0000"/>
                </a:solidFill>
                <a:latin typeface="Arial Rounded MT Bold" panose="020F0704030504030204" pitchFamily="34" charset="0"/>
              </a:rPr>
              <a:t>Stabilization Techniques:</a:t>
            </a:r>
            <a:endParaRPr lang="en-IN" sz="3200" u="sng">
              <a:solidFill>
                <a:srgbClr val="FF0000"/>
              </a:solidFill>
              <a:latin typeface="Arial Rounded MT Bold" panose="020F0704030504030204" pitchFamily="34" charset="0"/>
            </a:endParaRPr>
          </a:p>
        </p:txBody>
      </p:sp>
      <p:sp>
        <p:nvSpPr>
          <p:cNvPr id="12" name="TextBox 11">
            <a:extLst>
              <a:ext uri="{FF2B5EF4-FFF2-40B4-BE49-F238E27FC236}">
                <a16:creationId xmlns:a16="http://schemas.microsoft.com/office/drawing/2014/main" id="{CBF64668-6D8E-54B8-975B-EBAE74957135}"/>
              </a:ext>
            </a:extLst>
          </p:cNvPr>
          <p:cNvSpPr txBox="1"/>
          <p:nvPr/>
        </p:nvSpPr>
        <p:spPr>
          <a:xfrm>
            <a:off x="1213729" y="1023786"/>
            <a:ext cx="7135974" cy="523220"/>
          </a:xfrm>
          <a:prstGeom prst="rect">
            <a:avLst/>
          </a:prstGeom>
          <a:noFill/>
        </p:spPr>
        <p:txBody>
          <a:bodyPr wrap="square" rtlCol="0">
            <a:spAutoFit/>
          </a:bodyPr>
          <a:lstStyle/>
          <a:p>
            <a:r>
              <a:rPr lang="en-US" sz="2800" b="1" u="sng">
                <a:solidFill>
                  <a:schemeClr val="accent1"/>
                </a:solidFill>
                <a:latin typeface="Arial" panose="020B0604020202020204" pitchFamily="34" charset="0"/>
              </a:rPr>
              <a:t>SA - like</a:t>
            </a:r>
            <a:r>
              <a:rPr lang="en-US" sz="2800" b="1" i="0" u="sng">
                <a:solidFill>
                  <a:schemeClr val="accent1"/>
                </a:solidFill>
                <a:effectLst/>
                <a:latin typeface="Arial" panose="020B0604020202020204" pitchFamily="34" charset="0"/>
              </a:rPr>
              <a:t>:</a:t>
            </a:r>
            <a:endParaRPr lang="en-IN" sz="2800" u="sng">
              <a:solidFill>
                <a:schemeClr val="accent1"/>
              </a:solidFill>
            </a:endParaRPr>
          </a:p>
        </p:txBody>
      </p:sp>
      <p:sp>
        <p:nvSpPr>
          <p:cNvPr id="2" name="TextBox 1">
            <a:extLst>
              <a:ext uri="{FF2B5EF4-FFF2-40B4-BE49-F238E27FC236}">
                <a16:creationId xmlns:a16="http://schemas.microsoft.com/office/drawing/2014/main" id="{994CACFA-E7CD-26C5-FAD5-5EB2E9D66BAB}"/>
              </a:ext>
            </a:extLst>
          </p:cNvPr>
          <p:cNvSpPr txBox="1"/>
          <p:nvPr/>
        </p:nvSpPr>
        <p:spPr>
          <a:xfrm>
            <a:off x="1109784" y="1601093"/>
            <a:ext cx="10978271" cy="2062103"/>
          </a:xfrm>
          <a:prstGeom prst="rect">
            <a:avLst/>
          </a:prstGeom>
          <a:noFill/>
        </p:spPr>
        <p:txBody>
          <a:bodyPr wrap="square" rtlCol="0">
            <a:spAutoFit/>
          </a:bodyPr>
          <a:lstStyle/>
          <a:p>
            <a:r>
              <a:rPr lang="en-US" sz="3200" dirty="0"/>
              <a:t>-&gt; The SA-like stabilization technique uses a Probability – based approach to decide whether to keep the current number of clusters or decrease it. </a:t>
            </a:r>
            <a:endParaRPr lang="en-IN" sz="3200" dirty="0"/>
          </a:p>
        </p:txBody>
      </p:sp>
    </p:spTree>
    <p:extLst>
      <p:ext uri="{BB962C8B-B14F-4D97-AF65-F5344CB8AC3E}">
        <p14:creationId xmlns:p14="http://schemas.microsoft.com/office/powerpoint/2010/main" val="894900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5400000">
            <a:off x="13630314" y="1393392"/>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5400000">
            <a:off x="12499351" y="3899839"/>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5400000">
            <a:off x="13100002" y="2646615"/>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7DDF0E3-E5F4-C353-F80D-06D1106A25EC}"/>
              </a:ext>
            </a:extLst>
          </p:cNvPr>
          <p:cNvSpPr txBox="1"/>
          <p:nvPr/>
        </p:nvSpPr>
        <p:spPr>
          <a:xfrm>
            <a:off x="6787054" y="500292"/>
            <a:ext cx="3906433" cy="707886"/>
          </a:xfrm>
          <a:prstGeom prst="rect">
            <a:avLst/>
          </a:prstGeom>
          <a:noFill/>
        </p:spPr>
        <p:txBody>
          <a:bodyPr wrap="square" rtlCol="0">
            <a:spAutoFit/>
          </a:bodyPr>
          <a:lstStyle/>
          <a:p>
            <a:r>
              <a:rPr lang="en-US" sz="4000" u="sng" dirty="0">
                <a:solidFill>
                  <a:schemeClr val="accent1"/>
                </a:solidFill>
                <a:latin typeface="Arial Rounded MT Bold" panose="020F0704030504030204" pitchFamily="34" charset="0"/>
              </a:rPr>
              <a:t>SA - Like Flow</a:t>
            </a:r>
            <a:endParaRPr lang="en-IN" sz="4000" u="sng" dirty="0">
              <a:solidFill>
                <a:schemeClr val="accent1"/>
              </a:solidFill>
              <a:latin typeface="Arial Rounded MT Bold" panose="020F0704030504030204" pitchFamily="34" charset="0"/>
            </a:endParaRPr>
          </a:p>
        </p:txBody>
      </p:sp>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489201" y="-16933"/>
            <a:ext cx="3982720" cy="6801304"/>
          </a:xfrm>
          <a:prstGeom prst="rect">
            <a:avLst/>
          </a:prstGeom>
        </p:spPr>
      </p:pic>
    </p:spTree>
    <p:extLst>
      <p:ext uri="{BB962C8B-B14F-4D97-AF65-F5344CB8AC3E}">
        <p14:creationId xmlns:p14="http://schemas.microsoft.com/office/powerpoint/2010/main" val="3714854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5400000">
            <a:off x="-1876633" y="3081864"/>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5400000">
            <a:off x="-1876635" y="1789281"/>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5400000">
            <a:off x="-1876634" y="428181"/>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9BBE185-587A-4784-2FC5-60CED3D6861C}"/>
              </a:ext>
            </a:extLst>
          </p:cNvPr>
          <p:cNvSpPr txBox="1"/>
          <p:nvPr/>
        </p:nvSpPr>
        <p:spPr>
          <a:xfrm>
            <a:off x="-8783257" y="-5557979"/>
            <a:ext cx="6424864" cy="646331"/>
          </a:xfrm>
          <a:prstGeom prst="rect">
            <a:avLst/>
          </a:prstGeom>
          <a:noFill/>
        </p:spPr>
        <p:txBody>
          <a:bodyPr wrap="square" rtlCol="0">
            <a:spAutoFit/>
          </a:bodyPr>
          <a:lstStyle/>
          <a:p>
            <a:pPr algn="ctr"/>
            <a:r>
              <a:rPr lang="en-US" sz="3600" u="sng">
                <a:solidFill>
                  <a:schemeClr val="tx2">
                    <a:lumMod val="50000"/>
                    <a:lumOff val="50000"/>
                  </a:schemeClr>
                </a:solidFill>
                <a:latin typeface="Arial Rounded MT Bold" panose="020F0704030504030204" pitchFamily="34" charset="0"/>
              </a:rPr>
              <a:t>Adaptive Clustering</a:t>
            </a:r>
            <a:endParaRPr lang="en-IN" sz="3600" u="sng">
              <a:solidFill>
                <a:schemeClr val="tx2">
                  <a:lumMod val="50000"/>
                  <a:lumOff val="50000"/>
                </a:schemeClr>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DF7CFA46-C3F7-2EEE-1CB1-1870E124853D}"/>
              </a:ext>
            </a:extLst>
          </p:cNvPr>
          <p:cNvSpPr txBox="1"/>
          <p:nvPr/>
        </p:nvSpPr>
        <p:spPr>
          <a:xfrm>
            <a:off x="-7879470" y="-4831338"/>
            <a:ext cx="9093199" cy="4031873"/>
          </a:xfrm>
          <a:prstGeom prst="rect">
            <a:avLst/>
          </a:prstGeom>
          <a:noFill/>
        </p:spPr>
        <p:txBody>
          <a:bodyPr wrap="square" rtlCol="0">
            <a:spAutoFit/>
          </a:bodyPr>
          <a:lstStyle/>
          <a:p>
            <a:r>
              <a:rPr lang="en-US" sz="3200"/>
              <a:t>Adaptive clustering supports the reuse of </a:t>
            </a:r>
            <a:r>
              <a:rPr lang="en-US" sz="3200" err="1"/>
              <a:t>clusterings</a:t>
            </a:r>
            <a:r>
              <a:rPr lang="en-US" sz="3200"/>
              <a:t> by memorizing what worked well in the past. It also has the capability of exploring multiple paths in parallel when searching for good clusters. It determines optimal cluster numbers, adapts to noise and outliers, and updates clusters incrementally, enhancing accuracy and robustness.</a:t>
            </a:r>
            <a:endParaRPr lang="en-IN" sz="3200"/>
          </a:p>
        </p:txBody>
      </p:sp>
      <p:pic>
        <p:nvPicPr>
          <p:cNvPr id="8" name="Picture 7">
            <a:extLst>
              <a:ext uri="{FF2B5EF4-FFF2-40B4-BE49-F238E27FC236}">
                <a16:creationId xmlns:a16="http://schemas.microsoft.com/office/drawing/2014/main" id="{0539E1A8-B1B5-4061-CE1C-6B11D1AD2E6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667" b="90000" l="5278" r="90000">
                        <a14:foregroundMark x1="38611" y1="9444" x2="38611" y2="9444"/>
                        <a14:foregroundMark x1="38056" y1="5000" x2="38056" y2="5000"/>
                        <a14:foregroundMark x1="18056" y1="64722" x2="18056" y2="64722"/>
                        <a14:foregroundMark x1="5278" y1="77778" x2="5278" y2="77778"/>
                        <a14:foregroundMark x1="39167" y1="1667" x2="39167" y2="1667"/>
                      </a14:backgroundRemoval>
                    </a14:imgEffect>
                  </a14:imgLayer>
                </a14:imgProps>
              </a:ext>
            </a:extLst>
          </a:blip>
          <a:stretch>
            <a:fillRect/>
          </a:stretch>
        </p:blipFill>
        <p:spPr>
          <a:xfrm>
            <a:off x="917044" y="-2430780"/>
            <a:ext cx="2430780" cy="2430780"/>
          </a:xfrm>
          <a:prstGeom prst="rect">
            <a:avLst/>
          </a:prstGeom>
          <a:effectLst/>
        </p:spPr>
      </p:pic>
      <p:sp>
        <p:nvSpPr>
          <p:cNvPr id="9" name="Speech Bubble: Oval 8">
            <a:extLst>
              <a:ext uri="{FF2B5EF4-FFF2-40B4-BE49-F238E27FC236}">
                <a16:creationId xmlns:a16="http://schemas.microsoft.com/office/drawing/2014/main" id="{7CD9E47A-967F-055C-F238-D35C78E3B984}"/>
              </a:ext>
            </a:extLst>
          </p:cNvPr>
          <p:cNvSpPr/>
          <p:nvPr/>
        </p:nvSpPr>
        <p:spPr>
          <a:xfrm>
            <a:off x="1813170" y="-3730931"/>
            <a:ext cx="1727200" cy="1259840"/>
          </a:xfrm>
          <a:prstGeom prst="wedgeEllipseCallout">
            <a:avLst>
              <a:gd name="adj1" fmla="val -39657"/>
              <a:gd name="adj2" fmla="val 584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A43BF94-394B-6F53-A054-A6EA30A1AD0A}"/>
              </a:ext>
            </a:extLst>
          </p:cNvPr>
          <p:cNvSpPr txBox="1"/>
          <p:nvPr/>
        </p:nvSpPr>
        <p:spPr>
          <a:xfrm>
            <a:off x="2005715" y="-3562676"/>
            <a:ext cx="1342109" cy="1200329"/>
          </a:xfrm>
          <a:prstGeom prst="rect">
            <a:avLst/>
          </a:prstGeom>
          <a:noFill/>
        </p:spPr>
        <p:txBody>
          <a:bodyPr wrap="square" rtlCol="0">
            <a:spAutoFit/>
          </a:bodyPr>
          <a:lstStyle/>
          <a:p>
            <a:pPr algn="ctr"/>
            <a:r>
              <a:rPr lang="en-US" dirty="0"/>
              <a:t>Adapt to the Situations</a:t>
            </a:r>
            <a:endParaRPr lang="en-IN" dirty="0"/>
          </a:p>
        </p:txBody>
      </p:sp>
      <p:sp>
        <p:nvSpPr>
          <p:cNvPr id="11" name="TextBox 10">
            <a:extLst>
              <a:ext uri="{FF2B5EF4-FFF2-40B4-BE49-F238E27FC236}">
                <a16:creationId xmlns:a16="http://schemas.microsoft.com/office/drawing/2014/main" id="{B1671E8A-E436-3193-BC15-BE4FAB8ED847}"/>
              </a:ext>
            </a:extLst>
          </p:cNvPr>
          <p:cNvSpPr txBox="1"/>
          <p:nvPr/>
        </p:nvSpPr>
        <p:spPr>
          <a:xfrm>
            <a:off x="917044" y="101912"/>
            <a:ext cx="4114800" cy="584775"/>
          </a:xfrm>
          <a:prstGeom prst="rect">
            <a:avLst/>
          </a:prstGeom>
          <a:noFill/>
        </p:spPr>
        <p:txBody>
          <a:bodyPr wrap="square" rtlCol="0">
            <a:spAutoFit/>
          </a:bodyPr>
          <a:lstStyle/>
          <a:p>
            <a:r>
              <a:rPr lang="en-US" sz="3200" u="sng" dirty="0">
                <a:solidFill>
                  <a:srgbClr val="FF0000"/>
                </a:solidFill>
                <a:latin typeface="Arial Rounded MT Bold" panose="020F0704030504030204" pitchFamily="34" charset="0"/>
              </a:rPr>
              <a:t>Implementation:</a:t>
            </a:r>
            <a:endParaRPr lang="en-IN" sz="3200" u="sng" dirty="0">
              <a:solidFill>
                <a:srgbClr val="FF0000"/>
              </a:solidFill>
              <a:latin typeface="Arial Rounded MT Bold" panose="020F0704030504030204" pitchFamily="34" charset="0"/>
            </a:endParaRPr>
          </a:p>
        </p:txBody>
      </p:sp>
      <p:sp>
        <p:nvSpPr>
          <p:cNvPr id="12" name="TextBox 11">
            <a:extLst>
              <a:ext uri="{FF2B5EF4-FFF2-40B4-BE49-F238E27FC236}">
                <a16:creationId xmlns:a16="http://schemas.microsoft.com/office/drawing/2014/main" id="{CBF64668-6D8E-54B8-975B-EBAE74957135}"/>
              </a:ext>
            </a:extLst>
          </p:cNvPr>
          <p:cNvSpPr txBox="1"/>
          <p:nvPr/>
        </p:nvSpPr>
        <p:spPr>
          <a:xfrm>
            <a:off x="917044" y="686687"/>
            <a:ext cx="7135974" cy="400110"/>
          </a:xfrm>
          <a:prstGeom prst="rect">
            <a:avLst/>
          </a:prstGeom>
          <a:noFill/>
        </p:spPr>
        <p:txBody>
          <a:bodyPr wrap="square" rtlCol="0">
            <a:spAutoFit/>
          </a:bodyPr>
          <a:lstStyle/>
          <a:p>
            <a:r>
              <a:rPr lang="en-US" sz="2000" b="1" i="0" u="sng" dirty="0">
                <a:solidFill>
                  <a:schemeClr val="accent1"/>
                </a:solidFill>
                <a:effectLst/>
                <a:latin typeface="Arial" panose="020B0604020202020204" pitchFamily="34" charset="0"/>
              </a:rPr>
              <a:t>1. Simple MLP and Data split</a:t>
            </a:r>
            <a:endParaRPr lang="en-IN" sz="2000" u="sng" dirty="0">
              <a:solidFill>
                <a:schemeClr val="accent1"/>
              </a:solidFill>
            </a:endParaRPr>
          </a:p>
        </p:txBody>
      </p:sp>
      <p:pic>
        <p:nvPicPr>
          <p:cNvPr id="2" name="Picture 1"/>
          <p:cNvPicPr>
            <a:picLocks noChangeAspect="1"/>
          </p:cNvPicPr>
          <p:nvPr/>
        </p:nvPicPr>
        <p:blipFill>
          <a:blip r:embed="rId4"/>
          <a:stretch>
            <a:fillRect/>
          </a:stretch>
        </p:blipFill>
        <p:spPr>
          <a:xfrm>
            <a:off x="4775147" y="931998"/>
            <a:ext cx="3110169" cy="2073446"/>
          </a:xfrm>
          <a:prstGeom prst="rect">
            <a:avLst/>
          </a:prstGeom>
        </p:spPr>
      </p:pic>
      <p:pic>
        <p:nvPicPr>
          <p:cNvPr id="14" name="Picture 13"/>
          <p:cNvPicPr>
            <a:picLocks noChangeAspect="1"/>
          </p:cNvPicPr>
          <p:nvPr/>
        </p:nvPicPr>
        <p:blipFill>
          <a:blip r:embed="rId5"/>
          <a:stretch>
            <a:fillRect/>
          </a:stretch>
        </p:blipFill>
        <p:spPr>
          <a:xfrm>
            <a:off x="1703057" y="3123234"/>
            <a:ext cx="9928885" cy="737750"/>
          </a:xfrm>
          <a:prstGeom prst="rect">
            <a:avLst/>
          </a:prstGeom>
        </p:spPr>
      </p:pic>
      <p:sp>
        <p:nvSpPr>
          <p:cNvPr id="16" name="TextBox 15">
            <a:extLst>
              <a:ext uri="{FF2B5EF4-FFF2-40B4-BE49-F238E27FC236}">
                <a16:creationId xmlns:a16="http://schemas.microsoft.com/office/drawing/2014/main" id="{63B96F27-9B61-A8E9-4A6E-37949762DE2D}"/>
              </a:ext>
            </a:extLst>
          </p:cNvPr>
          <p:cNvSpPr txBox="1"/>
          <p:nvPr/>
        </p:nvSpPr>
        <p:spPr>
          <a:xfrm>
            <a:off x="1515532" y="4149064"/>
            <a:ext cx="10303934" cy="2308324"/>
          </a:xfrm>
          <a:prstGeom prst="rect">
            <a:avLst/>
          </a:prstGeom>
          <a:noFill/>
        </p:spPr>
        <p:txBody>
          <a:bodyPr wrap="square">
            <a:spAutoFit/>
          </a:bodyPr>
          <a:lstStyle/>
          <a:p>
            <a:r>
              <a:rPr lang="en-US" dirty="0"/>
              <a:t>-&gt;</a:t>
            </a:r>
            <a:r>
              <a:rPr lang="en-IN" dirty="0"/>
              <a:t>The </a:t>
            </a:r>
            <a:r>
              <a:rPr lang="en-IN" dirty="0" err="1"/>
              <a:t>SimpleMLP</a:t>
            </a:r>
            <a:r>
              <a:rPr lang="en-IN" dirty="0"/>
              <a:t> class defines a feedforward neural network with three fully connected layers</a:t>
            </a:r>
            <a:endParaRPr lang="en-US" dirty="0"/>
          </a:p>
          <a:p>
            <a:r>
              <a:rPr lang="en-US" dirty="0"/>
              <a:t>-&gt;</a:t>
            </a:r>
            <a:r>
              <a:rPr lang="en-IN" dirty="0" err="1"/>
              <a:t>ReLU</a:t>
            </a:r>
            <a:r>
              <a:rPr lang="en-IN" dirty="0"/>
              <a:t> activation is applied after the first two layers (fc1 and fc2), introducing non-linearity to the model</a:t>
            </a:r>
            <a:endParaRPr lang="en-US" dirty="0"/>
          </a:p>
          <a:p>
            <a:r>
              <a:rPr lang="en-US" dirty="0"/>
              <a:t>-&gt;</a:t>
            </a:r>
            <a:r>
              <a:rPr lang="en-IN" dirty="0"/>
              <a:t>The final layer (fc3) produces logits which are normalized using </a:t>
            </a:r>
            <a:r>
              <a:rPr lang="en-IN" dirty="0" err="1"/>
              <a:t>log_softmax</a:t>
            </a:r>
            <a:r>
              <a:rPr lang="en-IN" dirty="0"/>
              <a:t> for multi-class classification tasks.</a:t>
            </a:r>
            <a:endParaRPr lang="en-US" dirty="0"/>
          </a:p>
          <a:p>
            <a:r>
              <a:rPr lang="en-US" dirty="0"/>
              <a:t>-&gt;The data split is performed using multiple data loaders (</a:t>
            </a:r>
            <a:r>
              <a:rPr lang="en-US" dirty="0" err="1"/>
              <a:t>train_loaders</a:t>
            </a:r>
            <a:r>
              <a:rPr lang="en-US" dirty="0"/>
              <a:t>), where each data loader represents a subset of the training data assigned to a specific client (or device) participating in the federated learning process</a:t>
            </a:r>
            <a:endParaRPr lang="en-IN" dirty="0"/>
          </a:p>
        </p:txBody>
      </p:sp>
    </p:spTree>
    <p:extLst>
      <p:ext uri="{BB962C8B-B14F-4D97-AF65-F5344CB8AC3E}">
        <p14:creationId xmlns:p14="http://schemas.microsoft.com/office/powerpoint/2010/main" val="3084349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5400000">
            <a:off x="-1876633" y="3081864"/>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5400000">
            <a:off x="-1876635" y="1789281"/>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5400000">
            <a:off x="-1876634" y="428181"/>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9BBE185-587A-4784-2FC5-60CED3D6861C}"/>
              </a:ext>
            </a:extLst>
          </p:cNvPr>
          <p:cNvSpPr txBox="1"/>
          <p:nvPr/>
        </p:nvSpPr>
        <p:spPr>
          <a:xfrm>
            <a:off x="-8783257" y="-5557979"/>
            <a:ext cx="6424864" cy="646331"/>
          </a:xfrm>
          <a:prstGeom prst="rect">
            <a:avLst/>
          </a:prstGeom>
          <a:noFill/>
        </p:spPr>
        <p:txBody>
          <a:bodyPr wrap="square" rtlCol="0">
            <a:spAutoFit/>
          </a:bodyPr>
          <a:lstStyle/>
          <a:p>
            <a:pPr algn="ctr"/>
            <a:r>
              <a:rPr lang="en-US" sz="3600" u="sng">
                <a:solidFill>
                  <a:schemeClr val="tx2">
                    <a:lumMod val="50000"/>
                    <a:lumOff val="50000"/>
                  </a:schemeClr>
                </a:solidFill>
                <a:latin typeface="Arial Rounded MT Bold" panose="020F0704030504030204" pitchFamily="34" charset="0"/>
              </a:rPr>
              <a:t>Adaptive Clustering</a:t>
            </a:r>
            <a:endParaRPr lang="en-IN" sz="3600" u="sng">
              <a:solidFill>
                <a:schemeClr val="tx2">
                  <a:lumMod val="50000"/>
                  <a:lumOff val="50000"/>
                </a:schemeClr>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DF7CFA46-C3F7-2EEE-1CB1-1870E124853D}"/>
              </a:ext>
            </a:extLst>
          </p:cNvPr>
          <p:cNvSpPr txBox="1"/>
          <p:nvPr/>
        </p:nvSpPr>
        <p:spPr>
          <a:xfrm>
            <a:off x="-7879470" y="-4831338"/>
            <a:ext cx="9093199" cy="4031873"/>
          </a:xfrm>
          <a:prstGeom prst="rect">
            <a:avLst/>
          </a:prstGeom>
          <a:noFill/>
        </p:spPr>
        <p:txBody>
          <a:bodyPr wrap="square" rtlCol="0">
            <a:spAutoFit/>
          </a:bodyPr>
          <a:lstStyle/>
          <a:p>
            <a:r>
              <a:rPr lang="en-US" sz="3200"/>
              <a:t>Adaptive clustering supports the reuse of </a:t>
            </a:r>
            <a:r>
              <a:rPr lang="en-US" sz="3200" err="1"/>
              <a:t>clusterings</a:t>
            </a:r>
            <a:r>
              <a:rPr lang="en-US" sz="3200"/>
              <a:t> by memorizing what worked well in the past. It also has the capability of exploring multiple paths in parallel when searching for good clusters. It determines optimal cluster numbers, adapts to noise and outliers, and updates clusters incrementally, enhancing accuracy and robustness.</a:t>
            </a:r>
            <a:endParaRPr lang="en-IN" sz="3200"/>
          </a:p>
        </p:txBody>
      </p:sp>
      <p:pic>
        <p:nvPicPr>
          <p:cNvPr id="8" name="Picture 7">
            <a:extLst>
              <a:ext uri="{FF2B5EF4-FFF2-40B4-BE49-F238E27FC236}">
                <a16:creationId xmlns:a16="http://schemas.microsoft.com/office/drawing/2014/main" id="{0539E1A8-B1B5-4061-CE1C-6B11D1AD2E6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667" b="90000" l="5278" r="90000">
                        <a14:foregroundMark x1="38611" y1="9444" x2="38611" y2="9444"/>
                        <a14:foregroundMark x1="38056" y1="5000" x2="38056" y2="5000"/>
                        <a14:foregroundMark x1="18056" y1="64722" x2="18056" y2="64722"/>
                        <a14:foregroundMark x1="5278" y1="77778" x2="5278" y2="77778"/>
                        <a14:foregroundMark x1="39167" y1="1667" x2="39167" y2="1667"/>
                      </a14:backgroundRemoval>
                    </a14:imgEffect>
                  </a14:imgLayer>
                </a14:imgProps>
              </a:ext>
            </a:extLst>
          </a:blip>
          <a:stretch>
            <a:fillRect/>
          </a:stretch>
        </p:blipFill>
        <p:spPr>
          <a:xfrm>
            <a:off x="917044" y="-2430780"/>
            <a:ext cx="2430780" cy="2430780"/>
          </a:xfrm>
          <a:prstGeom prst="rect">
            <a:avLst/>
          </a:prstGeom>
          <a:effectLst/>
        </p:spPr>
      </p:pic>
      <p:sp>
        <p:nvSpPr>
          <p:cNvPr id="9" name="Speech Bubble: Oval 8">
            <a:extLst>
              <a:ext uri="{FF2B5EF4-FFF2-40B4-BE49-F238E27FC236}">
                <a16:creationId xmlns:a16="http://schemas.microsoft.com/office/drawing/2014/main" id="{7CD9E47A-967F-055C-F238-D35C78E3B984}"/>
              </a:ext>
            </a:extLst>
          </p:cNvPr>
          <p:cNvSpPr/>
          <p:nvPr/>
        </p:nvSpPr>
        <p:spPr>
          <a:xfrm>
            <a:off x="1813170" y="-3730931"/>
            <a:ext cx="1727200" cy="1259840"/>
          </a:xfrm>
          <a:prstGeom prst="wedgeEllipseCallout">
            <a:avLst>
              <a:gd name="adj1" fmla="val -39657"/>
              <a:gd name="adj2" fmla="val 584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A43BF94-394B-6F53-A054-A6EA30A1AD0A}"/>
              </a:ext>
            </a:extLst>
          </p:cNvPr>
          <p:cNvSpPr txBox="1"/>
          <p:nvPr/>
        </p:nvSpPr>
        <p:spPr>
          <a:xfrm>
            <a:off x="2005715" y="-3562676"/>
            <a:ext cx="1342109" cy="1200329"/>
          </a:xfrm>
          <a:prstGeom prst="rect">
            <a:avLst/>
          </a:prstGeom>
          <a:noFill/>
        </p:spPr>
        <p:txBody>
          <a:bodyPr wrap="square" rtlCol="0">
            <a:spAutoFit/>
          </a:bodyPr>
          <a:lstStyle/>
          <a:p>
            <a:pPr algn="ctr"/>
            <a:r>
              <a:rPr lang="en-US" dirty="0"/>
              <a:t>Adapt to the Situations</a:t>
            </a:r>
            <a:endParaRPr lang="en-IN" dirty="0"/>
          </a:p>
        </p:txBody>
      </p:sp>
      <p:sp>
        <p:nvSpPr>
          <p:cNvPr id="12" name="TextBox 11">
            <a:extLst>
              <a:ext uri="{FF2B5EF4-FFF2-40B4-BE49-F238E27FC236}">
                <a16:creationId xmlns:a16="http://schemas.microsoft.com/office/drawing/2014/main" id="{CBF64668-6D8E-54B8-975B-EBAE74957135}"/>
              </a:ext>
            </a:extLst>
          </p:cNvPr>
          <p:cNvSpPr txBox="1"/>
          <p:nvPr/>
        </p:nvSpPr>
        <p:spPr>
          <a:xfrm>
            <a:off x="917044" y="417422"/>
            <a:ext cx="7135974" cy="400110"/>
          </a:xfrm>
          <a:prstGeom prst="rect">
            <a:avLst/>
          </a:prstGeom>
          <a:noFill/>
        </p:spPr>
        <p:txBody>
          <a:bodyPr wrap="square" rtlCol="0">
            <a:spAutoFit/>
          </a:bodyPr>
          <a:lstStyle/>
          <a:p>
            <a:r>
              <a:rPr lang="en-US" sz="2000" b="1" u="sng" dirty="0">
                <a:solidFill>
                  <a:schemeClr val="accent1"/>
                </a:solidFill>
                <a:latin typeface="Arial" panose="020B0604020202020204" pitchFamily="34" charset="0"/>
              </a:rPr>
              <a:t>2</a:t>
            </a:r>
            <a:r>
              <a:rPr lang="en-US" sz="2000" b="1" i="0" u="sng" dirty="0">
                <a:solidFill>
                  <a:schemeClr val="accent1"/>
                </a:solidFill>
                <a:effectLst/>
                <a:latin typeface="Arial" panose="020B0604020202020204" pitchFamily="34" charset="0"/>
              </a:rPr>
              <a:t>. Global Model initialization and clients training:</a:t>
            </a:r>
            <a:endParaRPr lang="en-IN" sz="2000" u="sng" dirty="0">
              <a:solidFill>
                <a:schemeClr val="accent1"/>
              </a:solidFill>
            </a:endParaRPr>
          </a:p>
        </p:txBody>
      </p:sp>
      <p:pic>
        <p:nvPicPr>
          <p:cNvPr id="13" name="Picture 12">
            <a:extLst>
              <a:ext uri="{FF2B5EF4-FFF2-40B4-BE49-F238E27FC236}">
                <a16:creationId xmlns:a16="http://schemas.microsoft.com/office/drawing/2014/main" id="{7560AE51-8C39-6169-4C28-A1F0DA2F5AEC}"/>
              </a:ext>
            </a:extLst>
          </p:cNvPr>
          <p:cNvPicPr>
            <a:picLocks noChangeAspect="1"/>
          </p:cNvPicPr>
          <p:nvPr/>
        </p:nvPicPr>
        <p:blipFill rotWithShape="1">
          <a:blip r:embed="rId4"/>
          <a:srcRect t="5838" r="2925"/>
          <a:stretch/>
        </p:blipFill>
        <p:spPr>
          <a:xfrm>
            <a:off x="2676769" y="979870"/>
            <a:ext cx="6333210" cy="3259899"/>
          </a:xfrm>
          <a:prstGeom prst="rect">
            <a:avLst/>
          </a:prstGeom>
        </p:spPr>
      </p:pic>
      <p:sp>
        <p:nvSpPr>
          <p:cNvPr id="19" name="TextBox 18">
            <a:extLst>
              <a:ext uri="{FF2B5EF4-FFF2-40B4-BE49-F238E27FC236}">
                <a16:creationId xmlns:a16="http://schemas.microsoft.com/office/drawing/2014/main" id="{63B96F27-9B61-A8E9-4A6E-37949762DE2D}"/>
              </a:ext>
            </a:extLst>
          </p:cNvPr>
          <p:cNvSpPr txBox="1"/>
          <p:nvPr/>
        </p:nvSpPr>
        <p:spPr>
          <a:xfrm>
            <a:off x="1515533" y="4485116"/>
            <a:ext cx="10303934" cy="2308324"/>
          </a:xfrm>
          <a:prstGeom prst="rect">
            <a:avLst/>
          </a:prstGeom>
          <a:noFill/>
        </p:spPr>
        <p:txBody>
          <a:bodyPr wrap="square">
            <a:spAutoFit/>
          </a:bodyPr>
          <a:lstStyle/>
          <a:p>
            <a:r>
              <a:rPr lang="en-IN" b="1" dirty="0"/>
              <a:t>-&gt;</a:t>
            </a:r>
            <a:r>
              <a:rPr lang="en-IN" dirty="0"/>
              <a:t>Set the global model in training mode (</a:t>
            </a:r>
            <a:r>
              <a:rPr lang="en-IN" dirty="0" err="1"/>
              <a:t>global_model.train</a:t>
            </a:r>
            <a:r>
              <a:rPr lang="en-IN" dirty="0"/>
              <a:t>()).</a:t>
            </a:r>
          </a:p>
          <a:p>
            <a:r>
              <a:rPr lang="en-IN" b="1" dirty="0"/>
              <a:t>-&gt;</a:t>
            </a:r>
            <a:r>
              <a:rPr lang="en-IN" dirty="0"/>
              <a:t>Initialize `</a:t>
            </a:r>
            <a:r>
              <a:rPr lang="en-IN" dirty="0" err="1"/>
              <a:t>total_loss</a:t>
            </a:r>
            <a:r>
              <a:rPr lang="en-IN" dirty="0"/>
              <a:t>` and `</a:t>
            </a:r>
            <a:r>
              <a:rPr lang="en-IN" dirty="0" err="1"/>
              <a:t>num_batches</a:t>
            </a:r>
            <a:r>
              <a:rPr lang="en-IN" dirty="0"/>
              <a:t>` for calculating the average loss.</a:t>
            </a:r>
          </a:p>
          <a:p>
            <a:r>
              <a:rPr lang="en-IN" b="1" dirty="0"/>
              <a:t>-&gt;</a:t>
            </a:r>
            <a:r>
              <a:rPr lang="en-IN" dirty="0"/>
              <a:t>Train each client after initializing it with the global model on its respective `</a:t>
            </a:r>
            <a:r>
              <a:rPr lang="en-IN" dirty="0" err="1"/>
              <a:t>train_loader</a:t>
            </a:r>
            <a:r>
              <a:rPr lang="en-IN" dirty="0"/>
              <a:t>` in `</a:t>
            </a:r>
            <a:r>
              <a:rPr lang="en-IN" dirty="0" err="1"/>
              <a:t>train_loaders</a:t>
            </a:r>
            <a:r>
              <a:rPr lang="en-IN" dirty="0"/>
              <a:t>`.</a:t>
            </a:r>
          </a:p>
          <a:p>
            <a:r>
              <a:rPr lang="en-IN" b="1" dirty="0"/>
              <a:t>-&gt;</a:t>
            </a:r>
            <a:r>
              <a:rPr lang="en-IN" dirty="0"/>
              <a:t>Store the client model weights in `</a:t>
            </a:r>
            <a:r>
              <a:rPr lang="en-IN" dirty="0" err="1"/>
              <a:t>stacked_params</a:t>
            </a:r>
            <a:r>
              <a:rPr lang="en-IN" dirty="0"/>
              <a:t>`.</a:t>
            </a:r>
          </a:p>
          <a:p>
            <a:r>
              <a:rPr lang="en-IN" b="1" dirty="0"/>
              <a:t>-&gt;</a:t>
            </a:r>
            <a:r>
              <a:rPr lang="en-GB" dirty="0"/>
              <a:t>For each epoch </a:t>
            </a:r>
            <a:r>
              <a:rPr lang="en-GB" dirty="0" err="1"/>
              <a:t>i</a:t>
            </a:r>
            <a:r>
              <a:rPr lang="en-GB" dirty="0"/>
              <a:t> (</a:t>
            </a:r>
            <a:r>
              <a:rPr lang="en-GB" dirty="0" err="1"/>
              <a:t>i</a:t>
            </a:r>
            <a:r>
              <a:rPr lang="en-GB" dirty="0"/>
              <a:t> = 1..m), compute the average losses Li from all clients. Then calculate the reduction ratio between Li−1 and Li</a:t>
            </a:r>
            <a:endParaRPr lang="en-IN" dirty="0"/>
          </a:p>
        </p:txBody>
      </p:sp>
    </p:spTree>
    <p:extLst>
      <p:ext uri="{BB962C8B-B14F-4D97-AF65-F5344CB8AC3E}">
        <p14:creationId xmlns:p14="http://schemas.microsoft.com/office/powerpoint/2010/main" val="7601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2F408AE-BBB6-3898-D5BC-250924F7B883}"/>
              </a:ext>
            </a:extLst>
          </p:cNvPr>
          <p:cNvSpPr/>
          <p:nvPr/>
        </p:nvSpPr>
        <p:spPr>
          <a:xfrm rot="5400000">
            <a:off x="13082013" y="2870849"/>
            <a:ext cx="751549"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C9B3BBF-D8AD-18C6-84A0-D49407D8A69F}"/>
              </a:ext>
            </a:extLst>
          </p:cNvPr>
          <p:cNvSpPr/>
          <p:nvPr/>
        </p:nvSpPr>
        <p:spPr>
          <a:xfrm rot="5400000">
            <a:off x="13082011" y="1578266"/>
            <a:ext cx="751551"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A391B58-33F8-34CF-54DC-E6441CBCA353}"/>
              </a:ext>
            </a:extLst>
          </p:cNvPr>
          <p:cNvSpPr/>
          <p:nvPr/>
        </p:nvSpPr>
        <p:spPr>
          <a:xfrm rot="5400000">
            <a:off x="13082012" y="217166"/>
            <a:ext cx="751550" cy="4363278"/>
          </a:xfrm>
          <a:prstGeom prst="roundRect">
            <a:avLst/>
          </a:prstGeom>
          <a:solidFill>
            <a:srgbClr val="FFFF00"/>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60DA4C8-1F0B-80E3-A17F-D028204EB2FF}"/>
              </a:ext>
            </a:extLst>
          </p:cNvPr>
          <p:cNvSpPr txBox="1"/>
          <p:nvPr/>
        </p:nvSpPr>
        <p:spPr>
          <a:xfrm>
            <a:off x="462280" y="409694"/>
            <a:ext cx="7833360" cy="400110"/>
          </a:xfrm>
          <a:prstGeom prst="rect">
            <a:avLst/>
          </a:prstGeom>
          <a:noFill/>
        </p:spPr>
        <p:txBody>
          <a:bodyPr wrap="square">
            <a:spAutoFit/>
          </a:bodyPr>
          <a:lstStyle/>
          <a:p>
            <a:r>
              <a:rPr lang="en-US" sz="2000" b="1" u="sng" dirty="0">
                <a:solidFill>
                  <a:schemeClr val="accent1"/>
                </a:solidFill>
                <a:latin typeface="Arial" panose="020B0604020202020204" pitchFamily="34" charset="0"/>
              </a:rPr>
              <a:t>3</a:t>
            </a:r>
            <a:r>
              <a:rPr lang="en-US" sz="2000" b="1" i="0" u="sng" dirty="0">
                <a:solidFill>
                  <a:schemeClr val="accent1"/>
                </a:solidFill>
                <a:effectLst/>
                <a:latin typeface="Arial" panose="020B0604020202020204" pitchFamily="34" charset="0"/>
              </a:rPr>
              <a:t>. Cluster Adjustment and Client Selection:</a:t>
            </a:r>
            <a:endParaRPr lang="en-IN" sz="2000" u="sng" dirty="0">
              <a:solidFill>
                <a:schemeClr val="accent1"/>
              </a:solidFill>
            </a:endParaRPr>
          </a:p>
        </p:txBody>
      </p:sp>
      <p:sp>
        <p:nvSpPr>
          <p:cNvPr id="17" name="TextBox 16">
            <a:extLst>
              <a:ext uri="{FF2B5EF4-FFF2-40B4-BE49-F238E27FC236}">
                <a16:creationId xmlns:a16="http://schemas.microsoft.com/office/drawing/2014/main" id="{932310F2-5EA3-6B57-DBCD-73BA1159C430}"/>
              </a:ext>
            </a:extLst>
          </p:cNvPr>
          <p:cNvSpPr txBox="1"/>
          <p:nvPr/>
        </p:nvSpPr>
        <p:spPr>
          <a:xfrm>
            <a:off x="599249" y="4455752"/>
            <a:ext cx="10426044" cy="2308324"/>
          </a:xfrm>
          <a:prstGeom prst="rect">
            <a:avLst/>
          </a:prstGeom>
          <a:noFill/>
        </p:spPr>
        <p:txBody>
          <a:bodyPr wrap="square">
            <a:spAutoFit/>
          </a:bodyPr>
          <a:lstStyle/>
          <a:p>
            <a:r>
              <a:rPr lang="en-US" sz="1600" b="1" dirty="0"/>
              <a:t>-&gt;</a:t>
            </a:r>
            <a:r>
              <a:rPr lang="en-US" sz="1600" dirty="0"/>
              <a:t>Check if the reduction ratio meets the threshold (</a:t>
            </a:r>
            <a:r>
              <a:rPr lang="en-US" sz="1600" dirty="0" err="1"/>
              <a:t>threshold_w</a:t>
            </a:r>
            <a:r>
              <a:rPr lang="en-US" sz="1600" dirty="0"/>
              <a:t>) for potential cluster adjustment.</a:t>
            </a:r>
          </a:p>
          <a:p>
            <a:r>
              <a:rPr lang="en-US" sz="1600" b="1" dirty="0"/>
              <a:t>-&gt;</a:t>
            </a:r>
            <a:r>
              <a:rPr lang="en-US" sz="1600" dirty="0"/>
              <a:t>If yes, decide whether to keep the number of clusters unchanged based on the simulated annealing probability (</a:t>
            </a:r>
            <a:r>
              <a:rPr lang="en-US" sz="1600" dirty="0" err="1"/>
              <a:t>sa_prob</a:t>
            </a:r>
            <a:r>
              <a:rPr lang="en-US" sz="1600" dirty="0"/>
              <a:t>).</a:t>
            </a:r>
          </a:p>
          <a:p>
            <a:r>
              <a:rPr lang="en-US" sz="1600" b="1" dirty="0"/>
              <a:t>-&gt;</a:t>
            </a:r>
            <a:r>
              <a:rPr lang="en-US" sz="1600" dirty="0"/>
              <a:t>Adjust the number of clusters (p) and the increment factor (d) accordingly.</a:t>
            </a:r>
          </a:p>
          <a:p>
            <a:r>
              <a:rPr lang="en-US" sz="1600" b="1" dirty="0"/>
              <a:t>-&gt;</a:t>
            </a:r>
            <a:r>
              <a:rPr lang="en-US" sz="1600" dirty="0"/>
              <a:t>Perform clustering (</a:t>
            </a:r>
            <a:r>
              <a:rPr lang="en-US" sz="1600" dirty="0" err="1"/>
              <a:t>perform_clustering</a:t>
            </a:r>
            <a:r>
              <a:rPr lang="en-US" sz="1600" dirty="0"/>
              <a:t>) using the global model and stacked parameters (</a:t>
            </a:r>
            <a:r>
              <a:rPr lang="en-US" sz="1600" dirty="0" err="1"/>
              <a:t>stacked_params</a:t>
            </a:r>
            <a:r>
              <a:rPr lang="en-US" sz="1600" dirty="0"/>
              <a:t>) with the updated number of clusters (p).</a:t>
            </a:r>
          </a:p>
          <a:p>
            <a:r>
              <a:rPr lang="en-US" sz="1600" b="1" dirty="0"/>
              <a:t>-&gt;</a:t>
            </a:r>
            <a:r>
              <a:rPr lang="en-US" sz="1600" dirty="0"/>
              <a:t>Select clients (</a:t>
            </a:r>
            <a:r>
              <a:rPr lang="en-US" sz="1600" dirty="0" err="1"/>
              <a:t>selected_clients</a:t>
            </a:r>
            <a:r>
              <a:rPr lang="en-US" sz="1600" dirty="0"/>
              <a:t>) based on the cluster labels using </a:t>
            </a:r>
            <a:r>
              <a:rPr lang="en-US" sz="1600" dirty="0" err="1"/>
              <a:t>select_clients</a:t>
            </a:r>
            <a:r>
              <a:rPr lang="en-US" sz="1600" dirty="0"/>
              <a:t>.</a:t>
            </a:r>
            <a:endParaRPr lang="en-IN" sz="1600" dirty="0"/>
          </a:p>
        </p:txBody>
      </p:sp>
      <p:pic>
        <p:nvPicPr>
          <p:cNvPr id="4" name="Picture 3"/>
          <p:cNvPicPr>
            <a:picLocks noChangeAspect="1"/>
          </p:cNvPicPr>
          <p:nvPr/>
        </p:nvPicPr>
        <p:blipFill>
          <a:blip r:embed="rId2"/>
          <a:stretch>
            <a:fillRect/>
          </a:stretch>
        </p:blipFill>
        <p:spPr>
          <a:xfrm>
            <a:off x="3247960" y="809804"/>
            <a:ext cx="5184839" cy="3692674"/>
          </a:xfrm>
          <a:prstGeom prst="rect">
            <a:avLst/>
          </a:prstGeom>
        </p:spPr>
      </p:pic>
    </p:spTree>
    <p:extLst>
      <p:ext uri="{BB962C8B-B14F-4D97-AF65-F5344CB8AC3E}">
        <p14:creationId xmlns:p14="http://schemas.microsoft.com/office/powerpoint/2010/main" val="3339238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CCD0907814864E924A9FD10F7D62E2" ma:contentTypeVersion="11" ma:contentTypeDescription="Create a new document." ma:contentTypeScope="" ma:versionID="554b56ffa28f89198f7b692f23b97c56">
  <xsd:schema xmlns:xsd="http://www.w3.org/2001/XMLSchema" xmlns:xs="http://www.w3.org/2001/XMLSchema" xmlns:p="http://schemas.microsoft.com/office/2006/metadata/properties" xmlns:ns2="7cce5e45-dd37-45f3-b03b-a2c64f4672c2" xmlns:ns3="1a80a837-91c1-4480-9cf9-33b82e620694" targetNamespace="http://schemas.microsoft.com/office/2006/metadata/properties" ma:root="true" ma:fieldsID="2d7dc438e932aa9beec7448183b28b3b" ns2:_="" ns3:_="">
    <xsd:import namespace="7cce5e45-dd37-45f3-b03b-a2c64f4672c2"/>
    <xsd:import namespace="1a80a837-91c1-4480-9cf9-33b82e62069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ce5e45-dd37-45f3-b03b-a2c64f4672c2"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25139fa9-fa2d-459f-824c-42391075eb70}" ma:internalName="TaxCatchAll" ma:showField="CatchAllData" ma:web="1a80a837-91c1-4480-9cf9-33b82e6206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CD3EAC-C600-4214-B0AD-8943936598A0}"/>
</file>

<file path=customXml/itemProps2.xml><?xml version="1.0" encoding="utf-8"?>
<ds:datastoreItem xmlns:ds="http://schemas.openxmlformats.org/officeDocument/2006/customXml" ds:itemID="{180314D5-6AE0-4D69-ADAB-9D4D2F36A86B}"/>
</file>

<file path=docProps/app.xml><?xml version="1.0" encoding="utf-8"?>
<Properties xmlns="http://schemas.openxmlformats.org/officeDocument/2006/extended-properties" xmlns:vt="http://schemas.openxmlformats.org/officeDocument/2006/docPropsVTypes">
  <TotalTime>213</TotalTime>
  <Words>840</Words>
  <Application>Microsoft Office PowerPoint</Application>
  <PresentationFormat>Widescreen</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raju</dc:creator>
  <cp:lastModifiedBy>hemanth raju</cp:lastModifiedBy>
  <cp:revision>14</cp:revision>
  <dcterms:created xsi:type="dcterms:W3CDTF">2024-04-12T11:54:25Z</dcterms:created>
  <dcterms:modified xsi:type="dcterms:W3CDTF">2024-04-27T20:02:32Z</dcterms:modified>
</cp:coreProperties>
</file>