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82" r:id="rId5"/>
    <p:sldId id="283" r:id="rId6"/>
    <p:sldId id="276" r:id="rId7"/>
    <p:sldId id="259" r:id="rId8"/>
    <p:sldId id="260" r:id="rId9"/>
    <p:sldId id="261" r:id="rId10"/>
    <p:sldId id="278" r:id="rId11"/>
    <p:sldId id="285" r:id="rId12"/>
    <p:sldId id="275" r:id="rId13"/>
    <p:sldId id="277" r:id="rId14"/>
    <p:sldId id="262" r:id="rId15"/>
    <p:sldId id="263" r:id="rId16"/>
    <p:sldId id="264" r:id="rId17"/>
    <p:sldId id="268" r:id="rId18"/>
    <p:sldId id="265" r:id="rId19"/>
    <p:sldId id="279" r:id="rId20"/>
    <p:sldId id="280" r:id="rId21"/>
    <p:sldId id="274"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5033" autoAdjust="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36020755_Engaging_Museum_Visitors_with_AI_The_Case_of_Chatbots" TargetMode="External"/><Relationship Id="rId2" Type="http://schemas.openxmlformats.org/officeDocument/2006/relationships/hyperlink" Target="https://intapi.sciendo.com/pdf/10.2478/cjot-2022-0002" TargetMode="External"/><Relationship Id="rId1" Type="http://schemas.openxmlformats.org/officeDocument/2006/relationships/slideLayout" Target="../slideLayouts/slideLayout2.xml"/><Relationship Id="rId4" Type="http://schemas.openxmlformats.org/officeDocument/2006/relationships/hyperlink" Target="https://www.diva-portal.org/smash/get/diva2%3A1885513/FULLTEXT01.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tandfonline.com/doi/full/10.1080/23311983.2024.2396206" TargetMode="External"/><Relationship Id="rId2" Type="http://schemas.openxmlformats.org/officeDocument/2006/relationships/hyperlink" Target="https://www.ijraset.com/research-paper/chat-bot-based-ticketing-system-using-dialogflow-and-llama-ll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8576921/" TargetMode="External"/><Relationship Id="rId7" Type="http://schemas.openxmlformats.org/officeDocument/2006/relationships/hyperlink" Target="https://ieeexplore.ieee.org/document/8665692/" TargetMode="External"/><Relationship Id="rId2" Type="http://schemas.openxmlformats.org/officeDocument/2006/relationships/hyperlink" Target="https://ieeexplore.ieee.org/document/9964700/" TargetMode="External"/><Relationship Id="rId1" Type="http://schemas.openxmlformats.org/officeDocument/2006/relationships/slideLayout" Target="../slideLayouts/slideLayout2.xml"/><Relationship Id="rId6" Type="http://schemas.openxmlformats.org/officeDocument/2006/relationships/hyperlink" Target="https://ieeexplore.ieee.org/document/10543301/" TargetMode="External"/><Relationship Id="rId5" Type="http://schemas.openxmlformats.org/officeDocument/2006/relationships/hyperlink" Target="https://ieeexplore.ieee.org/document/9312710/" TargetMode="External"/><Relationship Id="rId4" Type="http://schemas.openxmlformats.org/officeDocument/2006/relationships/hyperlink" Target="https://ieeexplore.ieee.org/document/10126199/"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Online Chatbot based ticketing System</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930123462"/>
              </p:ext>
            </p:extLst>
          </p:nvPr>
        </p:nvGraphicFramePr>
        <p:xfrm>
          <a:off x="559837" y="2721840"/>
          <a:ext cx="5151969" cy="3291900"/>
        </p:xfrm>
        <a:graphic>
          <a:graphicData uri="http://schemas.openxmlformats.org/drawingml/2006/table">
            <a:tbl>
              <a:tblPr firstRow="1" bandRow="1">
                <a:noFill/>
              </a:tblPr>
              <a:tblGrid>
                <a:gridCol w="1982377">
                  <a:extLst>
                    <a:ext uri="{9D8B030D-6E8A-4147-A177-3AD203B41FA5}">
                      <a16:colId xmlns:a16="http://schemas.microsoft.com/office/drawing/2014/main" val="20000"/>
                    </a:ext>
                  </a:extLst>
                </a:gridCol>
                <a:gridCol w="3169592">
                  <a:extLst>
                    <a:ext uri="{9D8B030D-6E8A-4147-A177-3AD203B41FA5}">
                      <a16:colId xmlns:a16="http://schemas.microsoft.com/office/drawing/2014/main" val="20001"/>
                    </a:ext>
                  </a:extLst>
                </a:gridCol>
              </a:tblGrid>
              <a:tr h="584241">
                <a:tc>
                  <a:txBody>
                    <a:bodyPr/>
                    <a:lstStyle/>
                    <a:p>
                      <a:pPr marL="0" marR="0" lvl="1" indent="0" algn="ctr" rtl="0">
                        <a:spcBef>
                          <a:spcPts val="0"/>
                        </a:spcBef>
                        <a:spcAft>
                          <a:spcPts val="0"/>
                        </a:spcAft>
                        <a:buNone/>
                      </a:pPr>
                      <a:r>
                        <a:rPr lang="en-GB" sz="1800" b="1" u="none" strike="noStrike" cap="none" dirty="0">
                          <a:solidFill>
                            <a:srgbClr val="17365D"/>
                          </a:solidFill>
                        </a:rPr>
                        <a:t>Roll Number 20211CIT0036</a:t>
                      </a:r>
                    </a:p>
                    <a:p>
                      <a:pPr marL="0" marR="0" lvl="1" indent="0" algn="ctr" rtl="0">
                        <a:spcBef>
                          <a:spcPts val="0"/>
                        </a:spcBef>
                        <a:spcAft>
                          <a:spcPts val="0"/>
                        </a:spcAft>
                        <a:buNone/>
                      </a:pPr>
                      <a:r>
                        <a:rPr lang="en-GB" sz="1800" b="1" u="none" strike="noStrike" cap="none" dirty="0">
                          <a:solidFill>
                            <a:srgbClr val="17365D"/>
                          </a:solidFill>
                        </a:rPr>
                        <a:t>20211CIT0192</a:t>
                      </a:r>
                    </a:p>
                    <a:p>
                      <a:pPr marL="0" marR="0" lvl="1" indent="0" algn="ctr" rtl="0">
                        <a:spcBef>
                          <a:spcPts val="0"/>
                        </a:spcBef>
                        <a:spcAft>
                          <a:spcPts val="0"/>
                        </a:spcAft>
                        <a:buNone/>
                      </a:pPr>
                      <a:r>
                        <a:rPr lang="en-GB" sz="1800" b="1" u="none" strike="noStrike" cap="none" dirty="0">
                          <a:solidFill>
                            <a:srgbClr val="17365D"/>
                          </a:solidFill>
                        </a:rPr>
                        <a:t>20211CIT0024</a:t>
                      </a:r>
                    </a:p>
                    <a:p>
                      <a:pPr marL="0" marR="0" lvl="1" indent="0" algn="ctr" rtl="0">
                        <a:spcBef>
                          <a:spcPts val="0"/>
                        </a:spcBef>
                        <a:spcAft>
                          <a:spcPts val="0"/>
                        </a:spcAft>
                        <a:buNone/>
                      </a:pPr>
                      <a:r>
                        <a:rPr lang="en-GB" sz="1800" b="1" u="none" strike="noStrike" cap="none" dirty="0">
                          <a:solidFill>
                            <a:srgbClr val="17365D"/>
                          </a:solidFill>
                        </a:rPr>
                        <a:t>20211CIT0190</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p>
                    <a:p>
                      <a:pPr marL="0" marR="0" lvl="0" indent="0" algn="ctr" rtl="0">
                        <a:spcBef>
                          <a:spcPts val="0"/>
                        </a:spcBef>
                        <a:spcAft>
                          <a:spcPts val="0"/>
                        </a:spcAft>
                        <a:buNone/>
                      </a:pPr>
                      <a:r>
                        <a:rPr lang="en-GB" sz="1800" b="1" u="none" strike="noStrike" cap="none" dirty="0">
                          <a:solidFill>
                            <a:srgbClr val="17365D"/>
                          </a:solidFill>
                        </a:rPr>
                        <a:t>Uluva Anji</a:t>
                      </a:r>
                    </a:p>
                    <a:p>
                      <a:pPr marL="0" marR="0" lvl="0" indent="0" algn="ctr" rtl="0">
                        <a:spcBef>
                          <a:spcPts val="0"/>
                        </a:spcBef>
                        <a:spcAft>
                          <a:spcPts val="0"/>
                        </a:spcAft>
                        <a:buNone/>
                      </a:pPr>
                      <a:r>
                        <a:rPr lang="en-GB" sz="1800" b="1" u="none" strike="noStrike" cap="none" dirty="0" err="1">
                          <a:solidFill>
                            <a:srgbClr val="17365D"/>
                          </a:solidFill>
                        </a:rPr>
                        <a:t>Chamanthula</a:t>
                      </a:r>
                      <a:r>
                        <a:rPr lang="en-GB" sz="1800" b="1" u="none" strike="noStrike" cap="none" dirty="0">
                          <a:solidFill>
                            <a:srgbClr val="17365D"/>
                          </a:solidFill>
                        </a:rPr>
                        <a:t> Hemanth</a:t>
                      </a:r>
                    </a:p>
                    <a:p>
                      <a:pPr marL="0" marR="0" lvl="0" indent="0" algn="ctr" rtl="0">
                        <a:spcBef>
                          <a:spcPts val="0"/>
                        </a:spcBef>
                        <a:spcAft>
                          <a:spcPts val="0"/>
                        </a:spcAft>
                        <a:buNone/>
                      </a:pPr>
                      <a:r>
                        <a:rPr lang="en-GB" sz="1800" b="1" u="none" strike="noStrike" cap="none" dirty="0">
                          <a:solidFill>
                            <a:srgbClr val="17365D"/>
                          </a:solidFill>
                        </a:rPr>
                        <a:t>T </a:t>
                      </a:r>
                      <a:r>
                        <a:rPr lang="en-GB" sz="1800" b="1" u="none" strike="noStrike" cap="none" dirty="0" err="1">
                          <a:solidFill>
                            <a:srgbClr val="17365D"/>
                          </a:solidFill>
                        </a:rPr>
                        <a:t>Swamynadh</a:t>
                      </a:r>
                      <a:endParaRPr lang="en-GB" sz="1800" b="1" u="none" strike="noStrike" cap="none" dirty="0">
                        <a:solidFill>
                          <a:srgbClr val="17365D"/>
                        </a:solidFill>
                      </a:endParaRPr>
                    </a:p>
                    <a:p>
                      <a:pPr marL="0" marR="0" lvl="0" indent="0" algn="ctr" rtl="0">
                        <a:spcBef>
                          <a:spcPts val="0"/>
                        </a:spcBef>
                        <a:spcAft>
                          <a:spcPts val="0"/>
                        </a:spcAft>
                        <a:buNone/>
                      </a:pPr>
                      <a:r>
                        <a:rPr lang="en-GB" sz="1800" b="1" u="none" strike="noStrike" cap="none" dirty="0">
                          <a:solidFill>
                            <a:srgbClr val="17365D"/>
                          </a:solidFill>
                        </a:rPr>
                        <a:t>K Anil Kumar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7977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7977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a:solidFill>
                  <a:srgbClr val="17365D"/>
                </a:solidFill>
                <a:latin typeface="Cambria" panose="02040503050406030204" pitchFamily="18" charset="0"/>
                <a:ea typeface="Cambria" panose="02040503050406030204" pitchFamily="18" charset="0"/>
                <a:sym typeface="Verdana"/>
              </a:rPr>
              <a:t>Mr.Tanveer</a:t>
            </a:r>
            <a:r>
              <a:rPr lang="en-GB" sz="1700" b="1" dirty="0">
                <a:solidFill>
                  <a:srgbClr val="17365D"/>
                </a:solidFill>
                <a:latin typeface="Cambria" panose="02040503050406030204" pitchFamily="18" charset="0"/>
                <a:ea typeface="Cambria" panose="02040503050406030204" pitchFamily="18" charset="0"/>
                <a:sym typeface="Verdana"/>
              </a:rPr>
              <a:t> Ahmed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Final Review-4</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Anandaraj</a:t>
            </a:r>
            <a:r>
              <a:rPr lang="en-US" sz="2000" b="1" dirty="0">
                <a:solidFill>
                  <a:schemeClr val="accent1"/>
                </a:solidFill>
                <a:latin typeface="Cambria" panose="02040503050406030204" pitchFamily="18" charset="0"/>
                <a:ea typeface="Cambria" panose="02040503050406030204" pitchFamily="18" charset="0"/>
                <a:cs typeface="Verdana"/>
                <a:sym typeface="Verdana"/>
              </a:rPr>
              <a:t> S P</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rPr>
              <a:t>Dr. </a:t>
            </a:r>
            <a:r>
              <a:rPr lang="en-US" sz="2000" b="1" i="0" u="none" strike="noStrike" cap="none" dirty="0" err="1">
                <a:solidFill>
                  <a:srgbClr val="002060"/>
                </a:solidFill>
                <a:latin typeface="Cambria" panose="02040503050406030204" pitchFamily="18" charset="0"/>
                <a:ea typeface="Cambria" panose="02040503050406030204" pitchFamily="18" charset="0"/>
                <a:cs typeface="Verdana"/>
                <a:sym typeface="Verdana"/>
              </a:rPr>
              <a:t>Sharmasth</a:t>
            </a:r>
            <a:r>
              <a:rPr lang="en-US" sz="2000" b="1" i="0" u="none" strike="noStrike" cap="none" dirty="0">
                <a:solidFill>
                  <a:srgbClr val="002060"/>
                </a:solidFill>
                <a:latin typeface="Cambria" panose="020405030504060302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E26D3-F90E-D8DC-8822-9AEB49A541A1}"/>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B33495D-3D2F-77DF-8DD7-8B90934FB918}"/>
              </a:ext>
            </a:extLst>
          </p:cNvPr>
          <p:cNvSpPr>
            <a:spLocks noGrp="1"/>
          </p:cNvSpPr>
          <p:nvPr>
            <p:ph idx="1"/>
          </p:nvPr>
        </p:nvSpPr>
        <p:spPr/>
        <p:txBody>
          <a:bodyPr>
            <a:normAutofit fontScale="25000" lnSpcReduction="20000"/>
          </a:bodyPr>
          <a:lstStyle/>
          <a:p>
            <a:pPr marL="0" indent="0">
              <a:buNone/>
            </a:pPr>
            <a:r>
              <a:rPr lang="en-US" sz="8000" b="1" dirty="0">
                <a:latin typeface="Arial" panose="020B0604020202020204" pitchFamily="34" charset="0"/>
                <a:cs typeface="Arial" panose="020B0604020202020204" pitchFamily="34" charset="0"/>
              </a:rPr>
              <a:t>4.Ticket Booking System Development</a:t>
            </a:r>
          </a:p>
          <a:p>
            <a:r>
              <a:rPr lang="en-US" sz="8000" dirty="0">
                <a:latin typeface="Arial" panose="020B0604020202020204" pitchFamily="34" charset="0"/>
                <a:cs typeface="Arial" panose="020B0604020202020204" pitchFamily="34" charset="0"/>
              </a:rPr>
              <a:t>Implement real-time ticket availability checking.</a:t>
            </a:r>
          </a:p>
          <a:p>
            <a:r>
              <a:rPr lang="en-US" sz="8000" dirty="0">
                <a:latin typeface="Arial" panose="020B0604020202020204" pitchFamily="34" charset="0"/>
                <a:cs typeface="Arial" panose="020B0604020202020204" pitchFamily="34" charset="0"/>
              </a:rPr>
              <a:t>Develop a secure booking process with user authentication.</a:t>
            </a:r>
          </a:p>
          <a:p>
            <a:r>
              <a:rPr lang="en-US" sz="8000" dirty="0">
                <a:latin typeface="Arial" panose="020B0604020202020204" pitchFamily="34" charset="0"/>
                <a:cs typeface="Arial" panose="020B0604020202020204" pitchFamily="34" charset="0"/>
              </a:rPr>
              <a:t>Integrate QR code-based digital ticket generation for easy validation at entry.</a:t>
            </a:r>
          </a:p>
          <a:p>
            <a:endParaRPr lang="en-US" sz="8000"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5. Payment Gateway Integration</a:t>
            </a:r>
          </a:p>
          <a:p>
            <a:r>
              <a:rPr lang="en-US" sz="8000" dirty="0">
                <a:latin typeface="Arial" panose="020B0604020202020204" pitchFamily="34" charset="0"/>
                <a:cs typeface="Arial" panose="020B0604020202020204" pitchFamily="34" charset="0"/>
              </a:rPr>
              <a:t>Implement secure transactions using </a:t>
            </a:r>
            <a:r>
              <a:rPr lang="en-US" sz="8000" dirty="0" err="1">
                <a:latin typeface="Arial" panose="020B0604020202020204" pitchFamily="34" charset="0"/>
                <a:cs typeface="Arial" panose="020B0604020202020204" pitchFamily="34" charset="0"/>
              </a:rPr>
              <a:t>Razorpay</a:t>
            </a:r>
            <a:r>
              <a:rPr lang="en-US" sz="8000" dirty="0">
                <a:latin typeface="Arial" panose="020B0604020202020204" pitchFamily="34" charset="0"/>
                <a:cs typeface="Arial" panose="020B0604020202020204" pitchFamily="34" charset="0"/>
              </a:rPr>
              <a:t>, PayPal, Stripe, or UPI.</a:t>
            </a:r>
          </a:p>
          <a:p>
            <a:r>
              <a:rPr lang="en-US" sz="8000" dirty="0">
                <a:latin typeface="Arial" panose="020B0604020202020204" pitchFamily="34" charset="0"/>
                <a:cs typeface="Arial" panose="020B0604020202020204" pitchFamily="34" charset="0"/>
              </a:rPr>
              <a:t>Ensure compliance with PCI DSS security standards.</a:t>
            </a:r>
          </a:p>
          <a:p>
            <a:r>
              <a:rPr lang="en-US" sz="8000" dirty="0">
                <a:latin typeface="Arial" panose="020B0604020202020204" pitchFamily="34" charset="0"/>
                <a:cs typeface="Arial" panose="020B0604020202020204" pitchFamily="34" charset="0"/>
              </a:rPr>
              <a:t>Provide multiple payment options (credit/debit cards, net banking, mobile wallets).</a:t>
            </a:r>
          </a:p>
          <a:p>
            <a:pPr marL="0" indent="0">
              <a:buNone/>
            </a:pPr>
            <a:r>
              <a:rPr lang="en-US" sz="8000" dirty="0">
                <a:latin typeface="Arial" panose="020B0604020202020204" pitchFamily="34" charset="0"/>
                <a:cs typeface="Arial" panose="020B0604020202020204" pitchFamily="34" charset="0"/>
              </a:rPr>
              <a:t>6. </a:t>
            </a:r>
            <a:r>
              <a:rPr lang="en-US" sz="8000" b="1" dirty="0">
                <a:latin typeface="Arial" panose="020B0604020202020204" pitchFamily="34" charset="0"/>
                <a:cs typeface="Arial" panose="020B0604020202020204" pitchFamily="34" charset="0"/>
              </a:rPr>
              <a:t>User Authentication &amp; Profile Management</a:t>
            </a:r>
          </a:p>
          <a:p>
            <a:r>
              <a:rPr lang="en-US" sz="8000" dirty="0">
                <a:latin typeface="Arial" panose="020B0604020202020204" pitchFamily="34" charset="0"/>
                <a:cs typeface="Arial" panose="020B0604020202020204" pitchFamily="34" charset="0"/>
              </a:rPr>
              <a:t>Implement login/signup using OAuth (Google, Facebook, Email, Mobile OTP).</a:t>
            </a:r>
          </a:p>
          <a:p>
            <a:r>
              <a:rPr lang="en-US" sz="8000" dirty="0">
                <a:latin typeface="Arial" panose="020B0604020202020204" pitchFamily="34" charset="0"/>
                <a:cs typeface="Arial" panose="020B0604020202020204" pitchFamily="34" charset="0"/>
              </a:rPr>
              <a:t>Enable users to manage booking history, refunds, and upcoming tickets.</a:t>
            </a:r>
          </a:p>
          <a:p>
            <a:endParaRPr lang="en-US" sz="8000" dirty="0">
              <a:latin typeface="Arial" panose="020B0604020202020204" pitchFamily="34" charset="0"/>
              <a:cs typeface="Arial" panose="020B0604020202020204" pitchFamily="34" charset="0"/>
            </a:endParaRPr>
          </a:p>
          <a:p>
            <a:pPr marL="0" indent="0">
              <a:buNone/>
            </a:pPr>
            <a:r>
              <a:rPr lang="en-US" sz="8000" b="1" dirty="0">
                <a:latin typeface="Arial" panose="020B0604020202020204" pitchFamily="34" charset="0"/>
                <a:cs typeface="Arial" panose="020B0604020202020204" pitchFamily="34" charset="0"/>
              </a:rPr>
              <a:t>7. Admin Dashboard Development</a:t>
            </a:r>
          </a:p>
          <a:p>
            <a:r>
              <a:rPr lang="en-US" sz="8000" dirty="0">
                <a:latin typeface="Arial" panose="020B0604020202020204" pitchFamily="34" charset="0"/>
                <a:cs typeface="Arial" panose="020B0604020202020204" pitchFamily="34" charset="0"/>
              </a:rPr>
              <a:t>Design an admin panel for ticket management, cancellations, and analytics.</a:t>
            </a:r>
          </a:p>
          <a:p>
            <a:r>
              <a:rPr lang="en-US" sz="8000" dirty="0">
                <a:latin typeface="Arial" panose="020B0604020202020204" pitchFamily="34" charset="0"/>
                <a:cs typeface="Arial" panose="020B0604020202020204" pitchFamily="34" charset="0"/>
              </a:rPr>
              <a:t>Provide role-based access control for museum staff.</a:t>
            </a:r>
          </a:p>
          <a:p>
            <a:endParaRPr lang="en-US" sz="8000" dirty="0">
              <a:latin typeface="Arial" panose="020B060402020202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21525079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EEFB9-CE84-F3CC-03C0-160CDA036E27}"/>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F3B03AC5-73DF-66C3-5BD7-E2BD4BC0E56F}"/>
              </a:ext>
            </a:extLst>
          </p:cNvPr>
          <p:cNvSpPr>
            <a:spLocks noGrp="1"/>
          </p:cNvSpPr>
          <p:nvPr>
            <p:ph idx="1"/>
          </p:nvPr>
        </p:nvSpPr>
        <p:spPr/>
        <p:txBody>
          <a:bodyPr>
            <a:normAutofit/>
          </a:bodyPr>
          <a:lstStyle/>
          <a:p>
            <a:pPr marL="0" indent="0">
              <a:buNone/>
            </a:pPr>
            <a:r>
              <a:rPr lang="en-IN" sz="2200" b="1" dirty="0">
                <a:latin typeface="Arial" panose="020B0604020202020204" pitchFamily="34" charset="0"/>
                <a:cs typeface="Arial" panose="020B0604020202020204" pitchFamily="34" charset="0"/>
              </a:rPr>
              <a:t>8. Data Analytics &amp; Reporting Module</a:t>
            </a:r>
          </a:p>
          <a:p>
            <a:r>
              <a:rPr lang="en-IN" sz="2200" dirty="0">
                <a:latin typeface="Arial" panose="020B0604020202020204" pitchFamily="34" charset="0"/>
                <a:cs typeface="Arial" panose="020B0604020202020204" pitchFamily="34" charset="0"/>
              </a:rPr>
              <a:t>Track visitor trends, peak hours, and booking patterns.</a:t>
            </a:r>
          </a:p>
          <a:p>
            <a:r>
              <a:rPr lang="en-IN" sz="2200" dirty="0">
                <a:latin typeface="Arial" panose="020B0604020202020204" pitchFamily="34" charset="0"/>
                <a:cs typeface="Arial" panose="020B0604020202020204" pitchFamily="34" charset="0"/>
              </a:rPr>
              <a:t>Generate reports for museum management to optimize resources.</a:t>
            </a:r>
          </a:p>
          <a:p>
            <a:pPr marL="0" indent="0">
              <a:buNone/>
            </a:pPr>
            <a:r>
              <a:rPr lang="en-IN" sz="2200" b="1" dirty="0">
                <a:latin typeface="Arial" panose="020B0604020202020204" pitchFamily="34" charset="0"/>
                <a:cs typeface="Arial" panose="020B0604020202020204" pitchFamily="34" charset="0"/>
              </a:rPr>
              <a:t>9. Testing &amp; Quality Assurance</a:t>
            </a:r>
          </a:p>
          <a:p>
            <a:r>
              <a:rPr lang="en-IN" sz="2200" dirty="0">
                <a:latin typeface="Arial" panose="020B0604020202020204" pitchFamily="34" charset="0"/>
                <a:cs typeface="Arial" panose="020B0604020202020204" pitchFamily="34" charset="0"/>
              </a:rPr>
              <a:t>Conduct unit testing, integration testing, and system testing.</a:t>
            </a:r>
          </a:p>
          <a:p>
            <a:r>
              <a:rPr lang="en-IN" sz="2200" dirty="0">
                <a:latin typeface="Arial" panose="020B0604020202020204" pitchFamily="34" charset="0"/>
                <a:cs typeface="Arial" panose="020B0604020202020204" pitchFamily="34" charset="0"/>
              </a:rPr>
              <a:t>Perform load testing to ensure chatbot scalability under high traffic.</a:t>
            </a:r>
          </a:p>
          <a:p>
            <a:r>
              <a:rPr lang="en-IN" sz="2200" dirty="0">
                <a:latin typeface="Arial" panose="020B0604020202020204" pitchFamily="34" charset="0"/>
                <a:cs typeface="Arial" panose="020B0604020202020204" pitchFamily="34" charset="0"/>
              </a:rPr>
              <a:t>Fix bugs and optimize system performance.</a:t>
            </a:r>
          </a:p>
          <a:p>
            <a:pPr marL="0" indent="0">
              <a:buNone/>
            </a:pPr>
            <a:r>
              <a:rPr lang="en-IN" sz="2200" b="1" dirty="0">
                <a:latin typeface="Arial" panose="020B0604020202020204" pitchFamily="34" charset="0"/>
                <a:cs typeface="Arial" panose="020B0604020202020204" pitchFamily="34" charset="0"/>
              </a:rPr>
              <a:t>10. Deployment &amp; Maintenance</a:t>
            </a:r>
          </a:p>
          <a:p>
            <a:r>
              <a:rPr lang="en-IN" sz="2200" dirty="0">
                <a:latin typeface="Arial" panose="020B0604020202020204" pitchFamily="34" charset="0"/>
                <a:cs typeface="Arial" panose="020B0604020202020204" pitchFamily="34" charset="0"/>
              </a:rPr>
              <a:t>Deploy the system on cloud platforms (AWS, Firebase, or Azure) for scalability.</a:t>
            </a:r>
          </a:p>
          <a:p>
            <a:r>
              <a:rPr lang="en-IN" sz="2200" dirty="0">
                <a:latin typeface="Arial" panose="020B0604020202020204" pitchFamily="34" charset="0"/>
                <a:cs typeface="Arial" panose="020B0604020202020204" pitchFamily="34" charset="0"/>
              </a:rPr>
              <a:t>Monitor real-time performance and improve chatbot interactions.</a:t>
            </a:r>
          </a:p>
          <a:p>
            <a:r>
              <a:rPr lang="en-IN" sz="2200" dirty="0">
                <a:latin typeface="Arial" panose="020B0604020202020204" pitchFamily="34" charset="0"/>
                <a:cs typeface="Arial" panose="020B0604020202020204" pitchFamily="34" charset="0"/>
              </a:rPr>
              <a:t>Regular updates and enhancements based on user feedback.</a:t>
            </a:r>
          </a:p>
        </p:txBody>
      </p:sp>
    </p:spTree>
    <p:extLst>
      <p:ext uri="{BB962C8B-B14F-4D97-AF65-F5344CB8AC3E}">
        <p14:creationId xmlns:p14="http://schemas.microsoft.com/office/powerpoint/2010/main" val="3100700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4" name="Content Placeholder 3">
            <a:extLst>
              <a:ext uri="{FF2B5EF4-FFF2-40B4-BE49-F238E27FC236}">
                <a16:creationId xmlns:a16="http://schemas.microsoft.com/office/drawing/2014/main" id="{B5A8B41B-09CE-6306-9ADE-9D2091FB0CE6}"/>
              </a:ext>
            </a:extLst>
          </p:cNvPr>
          <p:cNvSpPr>
            <a:spLocks noGrp="1"/>
          </p:cNvSpPr>
          <p:nvPr>
            <p:ph idx="1"/>
          </p:nvPr>
        </p:nvSpPr>
        <p:spPr/>
        <p:txBody>
          <a:bodyPr/>
          <a:lstStyle/>
          <a:p>
            <a:pPr marL="0" indent="0">
              <a:buNone/>
            </a:pPr>
            <a:endParaRPr lang="en-IN" dirty="0"/>
          </a:p>
        </p:txBody>
      </p:sp>
      <p:pic>
        <p:nvPicPr>
          <p:cNvPr id="6" name="Image 1977">
            <a:extLst>
              <a:ext uri="{FF2B5EF4-FFF2-40B4-BE49-F238E27FC236}">
                <a16:creationId xmlns:a16="http://schemas.microsoft.com/office/drawing/2014/main" id="{E1D450F9-1038-1FD2-6A58-D45E3B2CCF40}"/>
              </a:ext>
            </a:extLst>
          </p:cNvPr>
          <p:cNvPicPr>
            <a:picLocks/>
          </p:cNvPicPr>
          <p:nvPr/>
        </p:nvPicPr>
        <p:blipFill>
          <a:blip r:embed="rId2" cstate="print"/>
          <a:stretch>
            <a:fillRect/>
          </a:stretch>
        </p:blipFill>
        <p:spPr>
          <a:xfrm>
            <a:off x="914401" y="1143001"/>
            <a:ext cx="10566399" cy="4744614"/>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a:bodyPr>
          <a:lstStyle/>
          <a:p>
            <a:pPr marL="76200" indent="0">
              <a:buNone/>
            </a:pPr>
            <a:r>
              <a:rPr lang="en-IN" b="1" dirty="0">
                <a:latin typeface="Cambria" panose="02040503050406030204" pitchFamily="18" charset="0"/>
                <a:ea typeface="Cambria" panose="02040503050406030204" pitchFamily="18" charset="0"/>
              </a:rPr>
              <a:t>Software Requirements:  </a:t>
            </a:r>
          </a:p>
          <a:p>
            <a:r>
              <a:rPr lang="en-IN" dirty="0">
                <a:latin typeface="Cambria" panose="02040503050406030204" pitchFamily="18" charset="0"/>
                <a:ea typeface="Cambria" panose="02040503050406030204" pitchFamily="18" charset="0"/>
              </a:rPr>
              <a:t>Frontend: ReactJS / HTML-CSS-JS  </a:t>
            </a:r>
          </a:p>
          <a:p>
            <a:r>
              <a:rPr lang="en-IN" dirty="0">
                <a:latin typeface="Cambria" panose="02040503050406030204" pitchFamily="18" charset="0"/>
                <a:ea typeface="Cambria" panose="02040503050406030204" pitchFamily="18" charset="0"/>
              </a:rPr>
              <a:t>Backend: Python (Flask/Django)  </a:t>
            </a:r>
          </a:p>
          <a:p>
            <a:r>
              <a:rPr lang="en-IN" dirty="0">
                <a:latin typeface="Cambria" panose="02040503050406030204" pitchFamily="18" charset="0"/>
                <a:ea typeface="Cambria" panose="02040503050406030204" pitchFamily="18" charset="0"/>
              </a:rPr>
              <a:t>Chatbot: </a:t>
            </a:r>
            <a:r>
              <a:rPr lang="en-IN" dirty="0" err="1">
                <a:latin typeface="Cambria" panose="02040503050406030204" pitchFamily="18" charset="0"/>
                <a:ea typeface="Cambria" panose="02040503050406030204" pitchFamily="18" charset="0"/>
              </a:rPr>
              <a:t>Dialogflow</a:t>
            </a:r>
            <a:r>
              <a:rPr lang="en-IN" dirty="0">
                <a:latin typeface="Cambria" panose="02040503050406030204" pitchFamily="18" charset="0"/>
                <a:ea typeface="Cambria" panose="02040503050406030204" pitchFamily="18" charset="0"/>
              </a:rPr>
              <a:t> / Rasa / OpenAI API  </a:t>
            </a:r>
          </a:p>
          <a:p>
            <a:r>
              <a:rPr lang="en-IN" dirty="0">
                <a:latin typeface="Cambria" panose="02040503050406030204" pitchFamily="18" charset="0"/>
                <a:ea typeface="Cambria" panose="02040503050406030204" pitchFamily="18" charset="0"/>
              </a:rPr>
              <a:t>Database: MySQL / Firebase  </a:t>
            </a:r>
          </a:p>
          <a:p>
            <a:r>
              <a:rPr lang="en-IN" dirty="0">
                <a:latin typeface="Cambria" panose="02040503050406030204" pitchFamily="18" charset="0"/>
                <a:ea typeface="Cambria" panose="02040503050406030204" pitchFamily="18" charset="0"/>
              </a:rPr>
              <a:t>Payment Gateway: </a:t>
            </a:r>
            <a:r>
              <a:rPr lang="en-IN" dirty="0" err="1">
                <a:latin typeface="Cambria" panose="02040503050406030204" pitchFamily="18" charset="0"/>
                <a:ea typeface="Cambria" panose="02040503050406030204" pitchFamily="18" charset="0"/>
              </a:rPr>
              <a:t>Razorpay</a:t>
            </a:r>
            <a:r>
              <a:rPr lang="en-IN" dirty="0">
                <a:latin typeface="Cambria" panose="02040503050406030204" pitchFamily="18" charset="0"/>
                <a:ea typeface="Cambria" panose="02040503050406030204" pitchFamily="18" charset="0"/>
              </a:rPr>
              <a:t> / PayPal / Stripe  </a:t>
            </a:r>
          </a:p>
          <a:p>
            <a:pPr marL="76200" indent="0">
              <a:buNone/>
            </a:pPr>
            <a:r>
              <a:rPr lang="en-IN" b="1" dirty="0">
                <a:latin typeface="Cambria" panose="02040503050406030204" pitchFamily="18" charset="0"/>
                <a:ea typeface="Cambria" panose="02040503050406030204" pitchFamily="18" charset="0"/>
              </a:rPr>
              <a:t>Hardware Requirements:</a:t>
            </a:r>
          </a:p>
          <a:p>
            <a:r>
              <a:rPr lang="en-IN" dirty="0">
                <a:latin typeface="Cambria" panose="02040503050406030204" pitchFamily="18" charset="0"/>
                <a:ea typeface="Cambria" panose="02040503050406030204" pitchFamily="18" charset="0"/>
              </a:rPr>
              <a:t>Server:  8GB RAM, 4-core CPU, 50GB SSD  </a:t>
            </a:r>
          </a:p>
          <a:p>
            <a:r>
              <a:rPr lang="en-IN" dirty="0">
                <a:latin typeface="Cambria" panose="02040503050406030204" pitchFamily="18" charset="0"/>
                <a:ea typeface="Cambria" panose="02040503050406030204" pitchFamily="18" charset="0"/>
              </a:rPr>
              <a:t>Client Device: PC/Mobile/Tablet with internet  </a:t>
            </a:r>
          </a:p>
          <a:p>
            <a:r>
              <a:rPr lang="en-IN" dirty="0">
                <a:latin typeface="Cambria" panose="02040503050406030204" pitchFamily="18" charset="0"/>
                <a:ea typeface="Cambria" panose="02040503050406030204" pitchFamily="18" charset="0"/>
              </a:rPr>
              <a:t>Network: Stable connection for real-time processing</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Image 2380">
            <a:extLst>
              <a:ext uri="{FF2B5EF4-FFF2-40B4-BE49-F238E27FC236}">
                <a16:creationId xmlns:a16="http://schemas.microsoft.com/office/drawing/2014/main" id="{CF6412BB-C11C-886A-8083-50E053EC8A03}"/>
              </a:ext>
            </a:extLst>
          </p:cNvPr>
          <p:cNvPicPr>
            <a:picLocks/>
          </p:cNvPicPr>
          <p:nvPr/>
        </p:nvPicPr>
        <p:blipFill>
          <a:blip r:embed="rId2" cstate="print"/>
          <a:stretch>
            <a:fillRect/>
          </a:stretch>
        </p:blipFill>
        <p:spPr>
          <a:xfrm>
            <a:off x="2488824" y="1408921"/>
            <a:ext cx="7392293" cy="4674636"/>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Autofit/>
          </a:bodyPr>
          <a:lstStyle/>
          <a:p>
            <a:r>
              <a:rPr lang="en-US" sz="2000" b="1" dirty="0">
                <a:latin typeface="Arial" panose="020B0604020202020204" pitchFamily="34" charset="0"/>
                <a:cs typeface="Arial" panose="020B0604020202020204" pitchFamily="34" charset="0"/>
              </a:rPr>
              <a:t>Fully Automated Ticketing System –</a:t>
            </a:r>
            <a:r>
              <a:rPr lang="en-US" sz="2000" dirty="0">
                <a:latin typeface="Arial" panose="020B0604020202020204" pitchFamily="34" charset="0"/>
                <a:cs typeface="Arial" panose="020B0604020202020204" pitchFamily="34" charset="0"/>
              </a:rPr>
              <a:t> Eliminates the need for manual ticket counters.</a:t>
            </a:r>
          </a:p>
          <a:p>
            <a:r>
              <a:rPr lang="en-US" sz="2000" b="1" dirty="0">
                <a:latin typeface="Arial" panose="020B0604020202020204" pitchFamily="34" charset="0"/>
                <a:cs typeface="Arial" panose="020B0604020202020204" pitchFamily="34" charset="0"/>
              </a:rPr>
              <a:t>Reduced Waiting Times – </a:t>
            </a:r>
            <a:r>
              <a:rPr lang="en-US" sz="2000" dirty="0">
                <a:latin typeface="Arial" panose="020B0604020202020204" pitchFamily="34" charset="0"/>
                <a:cs typeface="Arial" panose="020B0604020202020204" pitchFamily="34" charset="0"/>
              </a:rPr>
              <a:t>Allows instant ticket booking, reducing queues at museums.</a:t>
            </a:r>
          </a:p>
          <a:p>
            <a:r>
              <a:rPr lang="en-US" sz="2000" b="1" dirty="0">
                <a:latin typeface="Arial" panose="020B0604020202020204" pitchFamily="34" charset="0"/>
                <a:cs typeface="Arial" panose="020B0604020202020204" pitchFamily="34" charset="0"/>
              </a:rPr>
              <a:t>Improved Customer Experience – </a:t>
            </a:r>
            <a:r>
              <a:rPr lang="en-US" sz="2000" dirty="0">
                <a:latin typeface="Arial" panose="020B0604020202020204" pitchFamily="34" charset="0"/>
                <a:cs typeface="Arial" panose="020B0604020202020204" pitchFamily="34" charset="0"/>
              </a:rPr>
              <a:t>Provides an interactive chatbot interface for seamless booking</a:t>
            </a:r>
            <a:endParaRPr lang="en-US" sz="20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Multilingual Support for Global Visitors – </a:t>
            </a:r>
            <a:r>
              <a:rPr lang="en-US" sz="2000" dirty="0">
                <a:latin typeface="Arial" panose="020B0604020202020204" pitchFamily="34" charset="0"/>
                <a:cs typeface="Arial" panose="020B0604020202020204" pitchFamily="34" charset="0"/>
              </a:rPr>
              <a:t>Enables communication in multiple languages.</a:t>
            </a:r>
          </a:p>
          <a:p>
            <a:r>
              <a:rPr lang="en-US" sz="2000" b="1" dirty="0">
                <a:latin typeface="Arial" panose="020B0604020202020204" pitchFamily="34" charset="0"/>
                <a:cs typeface="Arial" panose="020B0604020202020204" pitchFamily="34" charset="0"/>
              </a:rPr>
              <a:t>Secure &amp; Hassle-Free Payments – </a:t>
            </a:r>
            <a:r>
              <a:rPr lang="en-US" sz="2000" dirty="0">
                <a:latin typeface="Arial" panose="020B0604020202020204" pitchFamily="34" charset="0"/>
                <a:cs typeface="Arial" panose="020B0604020202020204" pitchFamily="34" charset="0"/>
              </a:rPr>
              <a:t>Ensures safe transactions with multiple payment options.</a:t>
            </a:r>
          </a:p>
          <a:p>
            <a:r>
              <a:rPr lang="en-US" sz="2000" b="1" dirty="0">
                <a:latin typeface="Arial" panose="020B0604020202020204" pitchFamily="34" charset="0"/>
                <a:cs typeface="Arial" panose="020B0604020202020204" pitchFamily="34" charset="0"/>
              </a:rPr>
              <a:t>Real-Time Booking Confirmation – </a:t>
            </a:r>
            <a:r>
              <a:rPr lang="en-US" sz="2000" dirty="0">
                <a:latin typeface="Arial" panose="020B0604020202020204" pitchFamily="34" charset="0"/>
                <a:cs typeface="Arial" panose="020B0604020202020204" pitchFamily="34" charset="0"/>
              </a:rPr>
              <a:t>Instantly generates and shares digital tickets via QR codes.</a:t>
            </a:r>
          </a:p>
          <a:p>
            <a:r>
              <a:rPr lang="en-US" sz="2000" b="1" dirty="0">
                <a:latin typeface="Arial" panose="020B0604020202020204" pitchFamily="34" charset="0"/>
                <a:cs typeface="Arial" panose="020B0604020202020204" pitchFamily="34" charset="0"/>
              </a:rPr>
              <a:t>24/7 Availability – </a:t>
            </a:r>
            <a:r>
              <a:rPr lang="en-US" sz="2000" dirty="0">
                <a:latin typeface="Arial" panose="020B0604020202020204" pitchFamily="34" charset="0"/>
                <a:cs typeface="Arial" panose="020B0604020202020204" pitchFamily="34" charset="0"/>
              </a:rPr>
              <a:t>Allows users to book tickets anytime, even outside working hours.</a:t>
            </a:r>
          </a:p>
          <a:p>
            <a:r>
              <a:rPr lang="en-US" sz="2000" b="1" dirty="0">
                <a:latin typeface="Arial" panose="020B0604020202020204" pitchFamily="34" charset="0"/>
                <a:cs typeface="Arial" panose="020B0604020202020204" pitchFamily="34" charset="0"/>
              </a:rPr>
              <a:t>Operational Cost Reduction – </a:t>
            </a:r>
            <a:r>
              <a:rPr lang="en-US" sz="2000" dirty="0">
                <a:latin typeface="Arial" panose="020B0604020202020204" pitchFamily="34" charset="0"/>
                <a:cs typeface="Arial" panose="020B0604020202020204" pitchFamily="34" charset="0"/>
              </a:rPr>
              <a:t>Minimizes staffing and infrastructure costs for ticketing.</a:t>
            </a:r>
          </a:p>
          <a:p>
            <a:r>
              <a:rPr lang="en-US" sz="2000" b="1" dirty="0">
                <a:latin typeface="Arial" panose="020B0604020202020204" pitchFamily="34" charset="0"/>
                <a:cs typeface="Arial" panose="020B0604020202020204" pitchFamily="34" charset="0"/>
              </a:rPr>
              <a:t>Data-Driven Decision Making – </a:t>
            </a:r>
            <a:r>
              <a:rPr lang="en-US" sz="2000" dirty="0">
                <a:latin typeface="Arial" panose="020B0604020202020204" pitchFamily="34" charset="0"/>
                <a:cs typeface="Arial" panose="020B0604020202020204" pitchFamily="34" charset="0"/>
              </a:rPr>
              <a:t>Provides insights into visitor behavior, peak times, and sales trends.</a:t>
            </a:r>
          </a:p>
          <a:p>
            <a:r>
              <a:rPr lang="en-US" sz="2000" b="1" dirty="0">
                <a:latin typeface="Arial" panose="020B0604020202020204" pitchFamily="34" charset="0"/>
                <a:cs typeface="Arial" panose="020B0604020202020204" pitchFamily="34" charset="0"/>
              </a:rPr>
              <a:t>Scalable &amp; Future-Ready System – </a:t>
            </a:r>
            <a:r>
              <a:rPr lang="en-US" sz="2000" dirty="0">
                <a:latin typeface="Arial" panose="020B0604020202020204" pitchFamily="34" charset="0"/>
                <a:cs typeface="Arial" panose="020B0604020202020204" pitchFamily="34" charset="0"/>
              </a:rPr>
              <a:t>Can be expanded to other museums, exhibitions, and events</a:t>
            </a:r>
            <a:endParaRPr lang="en-GB" sz="2000" dirty="0"/>
          </a:p>
        </p:txBody>
      </p:sp>
    </p:spTree>
    <p:extLst>
      <p:ext uri="{BB962C8B-B14F-4D97-AF65-F5344CB8AC3E}">
        <p14:creationId xmlns:p14="http://schemas.microsoft.com/office/powerpoint/2010/main"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sz="2000" dirty="0"/>
              <a:t>The proposed AI-powered chatbot-based ticketing system will modernize museum operations by automating the ticket booking process, reducing long queues, and enhancing the visitor experience. By integrating natural language processing (NLP), multilingual support, and secure payment gateways, the system ensures smooth, hassle-free, and 24/7 ticket reservations.</a:t>
            </a:r>
          </a:p>
          <a:p>
            <a:endParaRPr lang="en-US" sz="2000" dirty="0"/>
          </a:p>
          <a:p>
            <a:r>
              <a:rPr lang="en-US" sz="2000" dirty="0"/>
              <a:t>This solution significantly reduces human errors, operational costs, and delays, leading to improved efficiency. The data analytics module provides valuable insights into visitor trends, helping museum management make informed decisions. Additionally, QR code-based digital tickets improve entry management, ensuring seamless access for visitors.</a:t>
            </a:r>
          </a:p>
          <a:p>
            <a:endParaRPr lang="en-US" sz="2000" dirty="0"/>
          </a:p>
          <a:p>
            <a:r>
              <a:rPr lang="en-US" sz="2000" dirty="0"/>
              <a:t>By leveraging cutting-edge AI and cloud-based technology, this system is scalable, secure, and future-ready, making it a benchmark for modern museums and cultural institutions worldwide.</a:t>
            </a:r>
            <a:endParaRPr lang="en-GB" sz="2000" dirty="0"/>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     https://github.com/Anjiuluva7/Online-Chatbot-based-Ticketing-System</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10000"/>
          </a:bodyPr>
          <a:lstStyle/>
          <a:p>
            <a:pPr marL="457200" indent="-457200">
              <a:buFont typeface="+mj-lt"/>
              <a:buAutoNum type="arabicPeriod"/>
            </a:pPr>
            <a:r>
              <a:rPr lang="en-US" sz="2300" dirty="0">
                <a:latin typeface="Arial" panose="020B0604020202020204" pitchFamily="34" charset="0"/>
                <a:cs typeface="Arial" panose="020B0604020202020204" pitchFamily="34" charset="0"/>
              </a:rPr>
              <a:t>Chatbots in Museums: Is Visitor Experience </a:t>
            </a:r>
            <a:r>
              <a:rPr lang="en-US" sz="2300" dirty="0" err="1">
                <a:latin typeface="Arial" panose="020B0604020202020204" pitchFamily="34" charset="0"/>
                <a:cs typeface="Arial" panose="020B0604020202020204" pitchFamily="34" charset="0"/>
              </a:rPr>
              <a:t>Measured.This</a:t>
            </a:r>
            <a:r>
              <a:rPr lang="en-US" sz="2300" dirty="0">
                <a:latin typeface="Arial" panose="020B0604020202020204" pitchFamily="34" charset="0"/>
                <a:cs typeface="Arial" panose="020B0604020202020204" pitchFamily="34" charset="0"/>
              </a:rPr>
              <a:t> paper explores the evaluation of user experience with chatbot applications in museums and galleries.</a:t>
            </a:r>
          </a:p>
          <a:p>
            <a:pPr marL="0" indent="0">
              <a:buNone/>
            </a:pPr>
            <a:r>
              <a:rPr lang="en-GB" sz="2300" dirty="0">
                <a:latin typeface="Arial" panose="020B0604020202020204" pitchFamily="34" charset="0"/>
                <a:cs typeface="Arial" panose="020B0604020202020204" pitchFamily="34" charset="0"/>
                <a:hlinkClick r:id="rId2"/>
              </a:rPr>
              <a:t> https://intapi.sciendo.com/pdf/10.2478/cjot-2022-0002</a:t>
            </a:r>
            <a:endParaRPr lang="en-GB" sz="2300" dirty="0">
              <a:latin typeface="Arial" panose="020B0604020202020204" pitchFamily="34" charset="0"/>
              <a:cs typeface="Arial" panose="020B0604020202020204" pitchFamily="34" charset="0"/>
            </a:endParaRPr>
          </a:p>
          <a:p>
            <a:pPr marL="0" indent="0">
              <a:buNone/>
            </a:pPr>
            <a:endParaRPr lang="en-GB" sz="2300" dirty="0">
              <a:latin typeface="Arial" panose="020B0604020202020204" pitchFamily="34" charset="0"/>
              <a:cs typeface="Arial" panose="020B0604020202020204" pitchFamily="34" charset="0"/>
            </a:endParaRPr>
          </a:p>
          <a:p>
            <a:pPr marL="0" indent="0">
              <a:buNone/>
            </a:pPr>
            <a:r>
              <a:rPr lang="en-US" sz="2300" b="1" dirty="0">
                <a:latin typeface="Arial" panose="020B0604020202020204" pitchFamily="34" charset="0"/>
                <a:cs typeface="Arial" panose="020B0604020202020204" pitchFamily="34" charset="0"/>
              </a:rPr>
              <a:t>2.  </a:t>
            </a:r>
            <a:r>
              <a:rPr lang="en-US" sz="2300" dirty="0">
                <a:latin typeface="Arial" panose="020B0604020202020204" pitchFamily="34" charset="0"/>
                <a:cs typeface="Arial" panose="020B0604020202020204" pitchFamily="34" charset="0"/>
              </a:rPr>
              <a:t>Engaging Museum Visitors with AI: The Case of </a:t>
            </a:r>
            <a:r>
              <a:rPr lang="en-US" sz="2300" dirty="0" err="1">
                <a:latin typeface="Arial" panose="020B0604020202020204" pitchFamily="34" charset="0"/>
                <a:cs typeface="Arial" panose="020B0604020202020204" pitchFamily="34" charset="0"/>
              </a:rPr>
              <a:t>Chatbots.This</a:t>
            </a:r>
            <a:r>
              <a:rPr lang="en-US" sz="2300" dirty="0">
                <a:latin typeface="Arial" panose="020B0604020202020204" pitchFamily="34" charset="0"/>
                <a:cs typeface="Arial" panose="020B0604020202020204" pitchFamily="34" charset="0"/>
              </a:rPr>
              <a:t> chapter discusses the application of artificial intelligence in museums, focusing on the development and use of chatbot technologies to engage audiences.</a:t>
            </a:r>
          </a:p>
          <a:p>
            <a:pPr marL="0" indent="0">
              <a:buNone/>
            </a:pPr>
            <a:r>
              <a:rPr lang="en-US" sz="2300" dirty="0">
                <a:latin typeface="Arial" panose="020B0604020202020204" pitchFamily="34" charset="0"/>
                <a:cs typeface="Arial" panose="020B0604020202020204" pitchFamily="34" charset="0"/>
                <a:hlinkClick r:id="rId3"/>
              </a:rPr>
              <a:t>https://www.researchgate.net/publication/336020755_Engaging_Museum_Visitors_with_AI_The_Case_of_Chatbots</a:t>
            </a:r>
            <a:endParaRPr lang="en-US" sz="2300" dirty="0">
              <a:latin typeface="Arial" panose="020B0604020202020204" pitchFamily="34" charset="0"/>
              <a:cs typeface="Arial" panose="020B0604020202020204" pitchFamily="34" charset="0"/>
            </a:endParaRPr>
          </a:p>
          <a:p>
            <a:pPr marL="0" indent="0">
              <a:buNone/>
            </a:pPr>
            <a:endParaRPr lang="en-US" sz="2300" dirty="0">
              <a:latin typeface="Arial" panose="020B0604020202020204" pitchFamily="34" charset="0"/>
              <a:cs typeface="Arial" panose="020B0604020202020204" pitchFamily="34" charset="0"/>
            </a:endParaRPr>
          </a:p>
          <a:p>
            <a:pPr marL="0" indent="0">
              <a:buNone/>
            </a:pPr>
            <a:r>
              <a:rPr lang="en-US" sz="2300" b="1" dirty="0">
                <a:latin typeface="Arial" panose="020B0604020202020204" pitchFamily="34" charset="0"/>
                <a:cs typeface="Arial" panose="020B0604020202020204" pitchFamily="34" charset="0"/>
              </a:rPr>
              <a:t>3.  </a:t>
            </a:r>
            <a:r>
              <a:rPr lang="en-US" sz="2300" dirty="0">
                <a:latin typeface="Arial" panose="020B0604020202020204" pitchFamily="34" charset="0"/>
                <a:cs typeface="Arial" panose="020B0604020202020204" pitchFamily="34" charset="0"/>
              </a:rPr>
              <a:t>Enhancing Art Museum Experience With a Chatbot Tour </a:t>
            </a:r>
            <a:r>
              <a:rPr lang="en-US" sz="2300" dirty="0" err="1">
                <a:latin typeface="Arial" panose="020B0604020202020204" pitchFamily="34" charset="0"/>
                <a:cs typeface="Arial" panose="020B0604020202020204" pitchFamily="34" charset="0"/>
              </a:rPr>
              <a:t>Guide.This</a:t>
            </a:r>
            <a:r>
              <a:rPr lang="en-US" sz="2300" dirty="0">
                <a:latin typeface="Arial" panose="020B0604020202020204" pitchFamily="34" charset="0"/>
                <a:cs typeface="Arial" panose="020B0604020202020204" pitchFamily="34" charset="0"/>
              </a:rPr>
              <a:t> project utilized a chatbot based on ChatGPT as a tour guide, aiming to enhance visitor engagement and information accessibility in art museums.</a:t>
            </a:r>
          </a:p>
          <a:p>
            <a:pPr marL="0" indent="0">
              <a:buNone/>
            </a:pPr>
            <a:r>
              <a:rPr lang="en-US" sz="2300" dirty="0">
                <a:latin typeface="Arial" panose="020B0604020202020204" pitchFamily="34" charset="0"/>
                <a:cs typeface="Arial" panose="020B0604020202020204" pitchFamily="34" charset="0"/>
                <a:hlinkClick r:id="rId4"/>
              </a:rPr>
              <a:t> https://www.diva-portal.org/smash/get/diva2%3A1885513/FULLTEXT01.pdf</a:t>
            </a:r>
            <a:endParaRPr lang="en-US" sz="2300" dirty="0">
              <a:latin typeface="Arial" panose="020B0604020202020204" pitchFamily="34" charset="0"/>
              <a:cs typeface="Arial" panose="020B0604020202020204" pitchFamily="34" charset="0"/>
            </a:endParaRPr>
          </a:p>
          <a:p>
            <a:pPr marL="457200" indent="-457200">
              <a:buFont typeface="+mj-lt"/>
              <a:buAutoNum type="arabicPeriod"/>
            </a:pPr>
            <a:endParaRPr lang="en-US" sz="2300" dirty="0">
              <a:latin typeface="Arial" panose="020B0604020202020204" pitchFamily="34" charset="0"/>
              <a:cs typeface="Arial" panose="020B0604020202020204" pitchFamily="34" charset="0"/>
            </a:endParaRPr>
          </a:p>
          <a:p>
            <a:pPr marL="0" indent="0">
              <a:buNone/>
            </a:pPr>
            <a:endParaRPr lang="en-GB"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C3BD-AAD6-B098-A741-BA7927F7B07E}"/>
              </a:ext>
            </a:extLst>
          </p:cNvPr>
          <p:cNvSpPr>
            <a:spLocks noGrp="1"/>
          </p:cNvSpPr>
          <p:nvPr>
            <p:ph type="title"/>
          </p:nvPr>
        </p:nvSpPr>
        <p:spPr/>
        <p:txBody>
          <a:bodyPr/>
          <a:lstStyle/>
          <a:p>
            <a:r>
              <a:rPr lang="en-US" dirty="0"/>
              <a:t>Continued….</a:t>
            </a:r>
            <a:endParaRPr lang="en-IN" dirty="0"/>
          </a:p>
        </p:txBody>
      </p:sp>
      <p:sp>
        <p:nvSpPr>
          <p:cNvPr id="3" name="Content Placeholder 2">
            <a:extLst>
              <a:ext uri="{FF2B5EF4-FFF2-40B4-BE49-F238E27FC236}">
                <a16:creationId xmlns:a16="http://schemas.microsoft.com/office/drawing/2014/main" id="{8B39722B-F8F8-3330-9679-5468A67836BE}"/>
              </a:ext>
            </a:extLst>
          </p:cNvPr>
          <p:cNvSpPr>
            <a:spLocks noGrp="1"/>
          </p:cNvSpPr>
          <p:nvPr>
            <p:ph idx="1"/>
          </p:nvPr>
        </p:nvSpPr>
        <p:spPr/>
        <p:txBody>
          <a:bodyPr>
            <a:noAutofit/>
          </a:bodyPr>
          <a:lstStyle/>
          <a:p>
            <a:pPr>
              <a:buAutoNum type="arabicPeriod" startAt="4"/>
            </a:pPr>
            <a:r>
              <a:rPr lang="en-US" sz="1800" dirty="0">
                <a:latin typeface="Arial" panose="020B0604020202020204" pitchFamily="34" charset="0"/>
                <a:cs typeface="Arial" panose="020B0604020202020204" pitchFamily="34" charset="0"/>
              </a:rPr>
              <a:t>Chat-Bot Based Ticketing System Using </a:t>
            </a:r>
            <a:r>
              <a:rPr lang="en-US" sz="1800" dirty="0" err="1">
                <a:latin typeface="Arial" panose="020B0604020202020204" pitchFamily="34" charset="0"/>
                <a:cs typeface="Arial" panose="020B0604020202020204" pitchFamily="34" charset="0"/>
              </a:rPr>
              <a:t>Dialogflow</a:t>
            </a:r>
            <a:r>
              <a:rPr lang="en-US" sz="1800" dirty="0">
                <a:latin typeface="Arial" panose="020B0604020202020204" pitchFamily="34" charset="0"/>
                <a:cs typeface="Arial" panose="020B0604020202020204" pitchFamily="34" charset="0"/>
              </a:rPr>
              <a:t> and Llama </a:t>
            </a:r>
            <a:r>
              <a:rPr lang="en-US" sz="1800" dirty="0" err="1">
                <a:latin typeface="Arial" panose="020B0604020202020204" pitchFamily="34" charset="0"/>
                <a:cs typeface="Arial" panose="020B0604020202020204" pitchFamily="34" charset="0"/>
              </a:rPr>
              <a:t>LLM.This</a:t>
            </a:r>
            <a:r>
              <a:rPr lang="en-US" sz="1800" dirty="0">
                <a:latin typeface="Arial" panose="020B0604020202020204" pitchFamily="34" charset="0"/>
                <a:cs typeface="Arial" panose="020B0604020202020204" pitchFamily="34" charset="0"/>
              </a:rPr>
              <a:t> research presents a          chatbot-based ticketing system utilizing </a:t>
            </a:r>
            <a:r>
              <a:rPr lang="en-US" sz="1800" dirty="0" err="1">
                <a:latin typeface="Arial" panose="020B0604020202020204" pitchFamily="34" charset="0"/>
                <a:cs typeface="Arial" panose="020B0604020202020204" pitchFamily="34" charset="0"/>
              </a:rPr>
              <a:t>Dialogflow</a:t>
            </a:r>
            <a:r>
              <a:rPr lang="en-US" sz="1800" dirty="0">
                <a:latin typeface="Arial" panose="020B0604020202020204" pitchFamily="34" charset="0"/>
                <a:cs typeface="Arial" panose="020B0604020202020204" pitchFamily="34" charset="0"/>
              </a:rPr>
              <a:t> and Llama LLM, highlighting the integration of conversational AI in ticketing processes.</a:t>
            </a:r>
          </a:p>
          <a:p>
            <a:pPr marL="0" indent="0">
              <a:buNone/>
            </a:pPr>
            <a:r>
              <a:rPr lang="en-US" sz="1800" dirty="0">
                <a:latin typeface="Arial" panose="020B0604020202020204" pitchFamily="34" charset="0"/>
                <a:cs typeface="Arial" panose="020B0604020202020204" pitchFamily="34" charset="0"/>
                <a:hlinkClick r:id="rId2"/>
              </a:rPr>
              <a:t>https://www.ijraset.com/research-paper/chat-bot-based-ticketing-system-using-dialogflow-and-llama-llm</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a:buAutoNum type="arabicPeriod" startAt="5"/>
            </a:pPr>
            <a:r>
              <a:rPr lang="en-US" sz="1800" dirty="0">
                <a:latin typeface="Arial" panose="020B0604020202020204" pitchFamily="34" charset="0"/>
                <a:cs typeface="Arial" panose="020B0604020202020204" pitchFamily="34" charset="0"/>
              </a:rPr>
              <a:t>Chatbot-Mediated Technology to Enhance Experiences in Historical </a:t>
            </a:r>
            <a:r>
              <a:rPr lang="en-US" sz="1800" dirty="0" err="1">
                <a:latin typeface="Arial" panose="020B0604020202020204" pitchFamily="34" charset="0"/>
                <a:cs typeface="Arial" panose="020B0604020202020204" pitchFamily="34" charset="0"/>
              </a:rPr>
              <a:t>Museums.This</a:t>
            </a:r>
            <a:r>
              <a:rPr lang="en-US" sz="1800" dirty="0">
                <a:latin typeface="Arial" panose="020B0604020202020204" pitchFamily="34" charset="0"/>
                <a:cs typeface="Arial" panose="020B0604020202020204" pitchFamily="34" charset="0"/>
              </a:rPr>
              <a:t> study aimed to enhance visitor engagement and interactions with historical textile exhibits in small museums by implementing a Hand-</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-Craft Bot. </a:t>
            </a:r>
          </a:p>
          <a:p>
            <a:pPr marL="0" indent="0">
              <a:buNone/>
            </a:pPr>
            <a:r>
              <a:rPr lang="en-US" sz="1800" dirty="0">
                <a:latin typeface="Arial" panose="020B0604020202020204" pitchFamily="34" charset="0"/>
                <a:cs typeface="Arial" panose="020B0604020202020204" pitchFamily="34" charset="0"/>
                <a:hlinkClick r:id="rId3"/>
              </a:rPr>
              <a:t>https://www.tandfonline.com/doi/full/10.1080/23311983.2024.2396206</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a:p>
            <a:pPr>
              <a:buAutoNum type="arabicPeriod" startAt="6"/>
            </a:pPr>
            <a:r>
              <a:rPr lang="en-US" sz="1800" dirty="0">
                <a:latin typeface="Arial" panose="020B0604020202020204" pitchFamily="34" charset="0"/>
                <a:cs typeface="Arial" panose="020B0604020202020204" pitchFamily="34" charset="0"/>
              </a:rPr>
              <a:t>Designing Reenacted Chatbots to Enhance Museum </a:t>
            </a:r>
            <a:r>
              <a:rPr lang="en-US" sz="1800" dirty="0" err="1">
                <a:latin typeface="Arial" panose="020B0604020202020204" pitchFamily="34" charset="0"/>
                <a:cs typeface="Arial" panose="020B0604020202020204" pitchFamily="34" charset="0"/>
              </a:rPr>
              <a:t>Experience.This</a:t>
            </a:r>
            <a:r>
              <a:rPr lang="en-US" sz="1800" dirty="0">
                <a:latin typeface="Arial" panose="020B0604020202020204" pitchFamily="34" charset="0"/>
                <a:cs typeface="Arial" panose="020B0604020202020204" pitchFamily="34" charset="0"/>
              </a:rPr>
              <a:t> research investigates how chatbots impact history education and improve the overall museum experience based on their appearance and language style. </a:t>
            </a:r>
          </a:p>
          <a:p>
            <a:pPr marL="0" indent="0">
              <a:buNone/>
            </a:pPr>
            <a:r>
              <a:rPr lang="en-US" sz="18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hlinkClick r:id="rId3"/>
              </a:rPr>
              <a:t>https://www.tandfonline.com/doi/full/10.1080/23311983.2024.2396206</a:t>
            </a:r>
            <a:endParaRPr lang="en-US" sz="1800" dirty="0">
              <a:latin typeface="Arial" panose="020B0604020202020204" pitchFamily="34" charset="0"/>
              <a:cs typeface="Arial" panose="020B0604020202020204" pitchFamily="34" charset="0"/>
            </a:endParaRPr>
          </a:p>
          <a:p>
            <a:pPr marL="0" indent="0">
              <a:buNone/>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695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sz="2200" dirty="0">
                <a:latin typeface="Arial" panose="020B0604020202020204" pitchFamily="34" charset="0"/>
                <a:cs typeface="Arial" panose="020B0604020202020204" pitchFamily="34" charset="0"/>
              </a:rPr>
              <a:t>Traditional museum ticketing systems often face inefficiencies such as long queues, booking errors, and poor accessibility, leading to frustration among visitors. Manual ticketing requires significant human effort, increasing operational costs and reducing overall efficiency.</a:t>
            </a:r>
          </a:p>
          <a:p>
            <a:r>
              <a:rPr lang="en-US" sz="2200" dirty="0">
                <a:latin typeface="Arial" panose="020B0604020202020204" pitchFamily="34" charset="0"/>
                <a:cs typeface="Arial" panose="020B0604020202020204" pitchFamily="34" charset="0"/>
              </a:rPr>
              <a:t>To address these challenges, this project proposes an AI-powered chatbot-based ticketing system that automates the booking process, integrates a secure payment gateway, and offers multilingual support. The chatbot will provide 24/7 availability, real-time booking confirmation, and data-driven analytics to improve visitor experience and museum management.</a:t>
            </a:r>
          </a:p>
          <a:p>
            <a:r>
              <a:rPr lang="en-US" sz="2200" dirty="0">
                <a:latin typeface="Arial" panose="020B0604020202020204" pitchFamily="34" charset="0"/>
                <a:cs typeface="Arial" panose="020B0604020202020204" pitchFamily="34" charset="0"/>
              </a:rPr>
              <a:t>By leveraging Natural Language Processing (NLP) and AI, this system ensures error-free ticketing, reduced wait times, and seamless interaction, making the museum visit more convenient and accessible for a diverse audience.</a:t>
            </a:r>
            <a:endParaRPr lang="en-GB"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A61B-A9C0-B9CE-FE0E-2AE117101C8B}"/>
              </a:ext>
            </a:extLst>
          </p:cNvPr>
          <p:cNvSpPr>
            <a:spLocks noGrp="1"/>
          </p:cNvSpPr>
          <p:nvPr>
            <p:ph type="title"/>
          </p:nvPr>
        </p:nvSpPr>
        <p:spPr/>
        <p:txBody>
          <a:bodyPr/>
          <a:lstStyle/>
          <a:p>
            <a:r>
              <a:rPr lang="en-US" dirty="0"/>
              <a:t>IEEE Reference Papers</a:t>
            </a:r>
            <a:endParaRPr lang="en-IN" dirty="0"/>
          </a:p>
        </p:txBody>
      </p:sp>
      <p:sp>
        <p:nvSpPr>
          <p:cNvPr id="5" name="Rectangle 2">
            <a:extLst>
              <a:ext uri="{FF2B5EF4-FFF2-40B4-BE49-F238E27FC236}">
                <a16:creationId xmlns:a16="http://schemas.microsoft.com/office/drawing/2014/main" id="{3ADE62F3-72E7-C680-0538-E6B87C7C894A}"/>
              </a:ext>
            </a:extLst>
          </p:cNvPr>
          <p:cNvSpPr>
            <a:spLocks noGrp="1" noChangeArrowheads="1"/>
          </p:cNvSpPr>
          <p:nvPr>
            <p:ph idx="1"/>
          </p:nvPr>
        </p:nvSpPr>
        <p:spPr bwMode="auto">
          <a:xfrm>
            <a:off x="943429" y="910933"/>
            <a:ext cx="705032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hlinkClick r:id="rId2"/>
              </a:rPr>
              <a:t>https://ieeexplore.ieee.org/document/9964700/</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Arial" panose="020B0604020202020204" pitchFamily="34" charset="0"/>
                <a:hlinkClick r:id="rId3"/>
              </a:rPr>
              <a:t>https://ieeexplore.ieee.org/document/8576921/</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Arial" panose="020B0604020202020204" pitchFamily="34" charset="0"/>
                <a:hlinkClick r:id="rId4"/>
              </a:rPr>
              <a:t>https://ieeexplore.ieee.org/document/10126199/</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Arial" panose="020B0604020202020204" pitchFamily="34" charset="0"/>
                <a:hlinkClick r:id="rId5"/>
              </a:rPr>
              <a:t>https://ieeexplore.ieee.org/document/9312710/</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Arial" panose="020B0604020202020204" pitchFamily="34" charset="0"/>
                <a:hlinkClick r:id="rId6"/>
              </a:rPr>
              <a:t>https://ieeexplore.ieee.org/document/10543301/</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chemeClr val="tx1"/>
                </a:solidFill>
                <a:effectLst/>
                <a:latin typeface="Arial" panose="020B0604020202020204" pitchFamily="34" charset="0"/>
                <a:hlinkClick r:id="rId7"/>
              </a:rPr>
              <a:t>https://ieeexplore.ieee.org/document/8665692/</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7380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2929813" y="1153818"/>
            <a:ext cx="6155974" cy="502909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4638"/>
            <a:ext cx="10668000" cy="487362"/>
          </a:xfrm>
        </p:spPr>
        <p:txBody>
          <a:bodyPr/>
          <a:lstStyle/>
          <a:p>
            <a:r>
              <a:rPr lang="en-GB" dirty="0"/>
              <a:t>Literature Review</a:t>
            </a:r>
          </a:p>
        </p:txBody>
      </p:sp>
      <p:graphicFrame>
        <p:nvGraphicFramePr>
          <p:cNvPr id="5" name="Content Placeholder 4">
            <a:extLst>
              <a:ext uri="{FF2B5EF4-FFF2-40B4-BE49-F238E27FC236}">
                <a16:creationId xmlns:a16="http://schemas.microsoft.com/office/drawing/2014/main" id="{8C254BCE-E5D8-2701-6A6C-EF8CDC537C25}"/>
              </a:ext>
            </a:extLst>
          </p:cNvPr>
          <p:cNvGraphicFramePr>
            <a:graphicFrameLocks noGrp="1"/>
          </p:cNvGraphicFramePr>
          <p:nvPr>
            <p:ph idx="1"/>
            <p:extLst>
              <p:ext uri="{D42A27DB-BD31-4B8C-83A1-F6EECF244321}">
                <p14:modId xmlns:p14="http://schemas.microsoft.com/office/powerpoint/2010/main" val="146505073"/>
              </p:ext>
            </p:extLst>
          </p:nvPr>
        </p:nvGraphicFramePr>
        <p:xfrm>
          <a:off x="-77754" y="877078"/>
          <a:ext cx="12269754" cy="15621972"/>
        </p:xfrm>
        <a:graphic>
          <a:graphicData uri="http://schemas.openxmlformats.org/drawingml/2006/table">
            <a:tbl>
              <a:tblPr firstRow="1" bandRow="1">
                <a:tableStyleId>{5C22544A-7EE6-4342-B048-85BDC9FD1C3A}</a:tableStyleId>
              </a:tblPr>
              <a:tblGrid>
                <a:gridCol w="1752100">
                  <a:extLst>
                    <a:ext uri="{9D8B030D-6E8A-4147-A177-3AD203B41FA5}">
                      <a16:colId xmlns:a16="http://schemas.microsoft.com/office/drawing/2014/main" val="2794351676"/>
                    </a:ext>
                  </a:extLst>
                </a:gridCol>
                <a:gridCol w="1744138">
                  <a:extLst>
                    <a:ext uri="{9D8B030D-6E8A-4147-A177-3AD203B41FA5}">
                      <a16:colId xmlns:a16="http://schemas.microsoft.com/office/drawing/2014/main" val="3360892354"/>
                    </a:ext>
                  </a:extLst>
                </a:gridCol>
                <a:gridCol w="1794853">
                  <a:extLst>
                    <a:ext uri="{9D8B030D-6E8A-4147-A177-3AD203B41FA5}">
                      <a16:colId xmlns:a16="http://schemas.microsoft.com/office/drawing/2014/main" val="3171304272"/>
                    </a:ext>
                  </a:extLst>
                </a:gridCol>
                <a:gridCol w="1253731">
                  <a:extLst>
                    <a:ext uri="{9D8B030D-6E8A-4147-A177-3AD203B41FA5}">
                      <a16:colId xmlns:a16="http://schemas.microsoft.com/office/drawing/2014/main" val="2046594623"/>
                    </a:ext>
                  </a:extLst>
                </a:gridCol>
                <a:gridCol w="2285259">
                  <a:extLst>
                    <a:ext uri="{9D8B030D-6E8A-4147-A177-3AD203B41FA5}">
                      <a16:colId xmlns:a16="http://schemas.microsoft.com/office/drawing/2014/main" val="509845957"/>
                    </a:ext>
                  </a:extLst>
                </a:gridCol>
                <a:gridCol w="3439673">
                  <a:extLst>
                    <a:ext uri="{9D8B030D-6E8A-4147-A177-3AD203B41FA5}">
                      <a16:colId xmlns:a16="http://schemas.microsoft.com/office/drawing/2014/main" val="896650847"/>
                    </a:ext>
                  </a:extLst>
                </a:gridCol>
              </a:tblGrid>
              <a:tr h="636514">
                <a:tc>
                  <a:txBody>
                    <a:bodyPr/>
                    <a:lstStyle/>
                    <a:p>
                      <a:pPr algn="ctr"/>
                      <a:r>
                        <a:rPr lang="en-US" dirty="0" err="1"/>
                        <a:t>sno</a:t>
                      </a:r>
                      <a:endParaRPr lang="en-IN" dirty="0"/>
                    </a:p>
                  </a:txBody>
                  <a:tcPr/>
                </a:tc>
                <a:tc>
                  <a:txBody>
                    <a:bodyPr/>
                    <a:lstStyle/>
                    <a:p>
                      <a:r>
                        <a:rPr lang="en-US" dirty="0"/>
                        <a:t>Author Name</a:t>
                      </a:r>
                      <a:endParaRPr lang="en-IN" dirty="0"/>
                    </a:p>
                  </a:txBody>
                  <a:tcPr/>
                </a:tc>
                <a:tc>
                  <a:txBody>
                    <a:bodyPr/>
                    <a:lstStyle/>
                    <a:p>
                      <a:r>
                        <a:rPr lang="en-US" dirty="0"/>
                        <a:t>Title</a:t>
                      </a:r>
                      <a:endParaRPr lang="en-IN" dirty="0"/>
                    </a:p>
                  </a:txBody>
                  <a:tcPr/>
                </a:tc>
                <a:tc>
                  <a:txBody>
                    <a:bodyPr/>
                    <a:lstStyle/>
                    <a:p>
                      <a:r>
                        <a:rPr lang="en-IN" dirty="0"/>
                        <a:t>Publication Date</a:t>
                      </a:r>
                    </a:p>
                  </a:txBody>
                  <a:tcPr/>
                </a:tc>
                <a:tc>
                  <a:txBody>
                    <a:bodyPr/>
                    <a:lstStyle/>
                    <a:p>
                      <a:r>
                        <a:rPr lang="en-IN" dirty="0"/>
                        <a:t>Summary</a:t>
                      </a:r>
                    </a:p>
                  </a:txBody>
                  <a:tcPr/>
                </a:tc>
                <a:tc>
                  <a:txBody>
                    <a:bodyPr/>
                    <a:lstStyle/>
                    <a:p>
                      <a:r>
                        <a:rPr lang="en-IN" dirty="0"/>
                        <a:t>Extracted Information</a:t>
                      </a:r>
                    </a:p>
                  </a:txBody>
                  <a:tcPr/>
                </a:tc>
                <a:extLst>
                  <a:ext uri="{0D108BD9-81ED-4DB2-BD59-A6C34878D82A}">
                    <a16:rowId xmlns:a16="http://schemas.microsoft.com/office/drawing/2014/main" val="3594991855"/>
                  </a:ext>
                </a:extLst>
              </a:tr>
              <a:tr h="3485670">
                <a:tc>
                  <a:txBody>
                    <a:bodyPr/>
                    <a:lstStyle/>
                    <a:p>
                      <a:pPr algn="ctr"/>
                      <a:r>
                        <a:rPr lang="en-US" dirty="0"/>
                        <a:t>1</a:t>
                      </a:r>
                      <a:endParaRPr lang="en-IN" dirty="0"/>
                    </a:p>
                  </a:txBody>
                  <a:tcPr/>
                </a:tc>
                <a:tc>
                  <a:txBody>
                    <a:bodyPr/>
                    <a:lstStyle/>
                    <a:p>
                      <a:r>
                        <a:rPr lang="en-US" sz="1600" dirty="0"/>
                        <a:t>E. </a:t>
                      </a:r>
                      <a:r>
                        <a:rPr lang="en-US" sz="1600" dirty="0" err="1"/>
                        <a:t>Adamopoulou</a:t>
                      </a:r>
                      <a:r>
                        <a:rPr lang="en-US" sz="1600" dirty="0"/>
                        <a:t> and L. </a:t>
                      </a:r>
                      <a:r>
                        <a:rPr lang="en-US" sz="1600" dirty="0" err="1"/>
                        <a:t>Moussiades</a:t>
                      </a:r>
                      <a:endParaRPr lang="en-IN" sz="1600" dirty="0"/>
                    </a:p>
                  </a:txBody>
                  <a:tcPr/>
                </a:tc>
                <a:tc>
                  <a:txBody>
                    <a:bodyPr/>
                    <a:lstStyle/>
                    <a:p>
                      <a:r>
                        <a:rPr lang="en-US" sz="1800" b="0" dirty="0">
                          <a:latin typeface="Arial" panose="020B0604020202020204" pitchFamily="34" charset="0"/>
                          <a:cs typeface="Arial" panose="020B0604020202020204" pitchFamily="34" charset="0"/>
                        </a:rPr>
                        <a:t>"Chatbots: History, Technology, and Applications“</a:t>
                      </a:r>
                    </a:p>
                    <a:p>
                      <a:endParaRPr lang="en-IN" sz="1400" dirty="0"/>
                    </a:p>
                  </a:txBody>
                  <a:tcPr/>
                </a:tc>
                <a:tc>
                  <a:txBody>
                    <a:bodyPr/>
                    <a:lstStyle/>
                    <a:p>
                      <a:pPr algn="ctr"/>
                      <a:r>
                        <a:rPr lang="en-IN" dirty="0"/>
                        <a:t> 2020</a:t>
                      </a:r>
                    </a:p>
                  </a:txBody>
                  <a:tcPr/>
                </a:tc>
                <a:tc>
                  <a:txBody>
                    <a:bodyPr/>
                    <a:lstStyle/>
                    <a:p>
                      <a:r>
                        <a:rPr lang="en-US" sz="1400" dirty="0"/>
                        <a:t>This paper provides a comprehensive overview of chatbot development, including their historical evolution, underlying technologies, and various applications across industries. It discusses the integration of Natural Language Processing (NLP) and Artificial Intelligence (AI) in creating effective conversational agents.</a:t>
                      </a:r>
                      <a:endParaRPr lang="en-IN" sz="1400" dirty="0"/>
                    </a:p>
                  </a:txBody>
                  <a:tcPr/>
                </a:tc>
                <a:tc>
                  <a:txBody>
                    <a:bodyPr/>
                    <a:lstStyle/>
                    <a:p>
                      <a:r>
                        <a:rPr lang="en-US" sz="1600" dirty="0"/>
                        <a:t>Offers foundational knowledge on chatbot technologies, beneficial for understanding the technical aspects of implementing a chatbot-based ticketing system.</a:t>
                      </a:r>
                      <a:endParaRPr lang="en-IN" sz="1600" dirty="0"/>
                    </a:p>
                  </a:txBody>
                  <a:tcPr/>
                </a:tc>
                <a:extLst>
                  <a:ext uri="{0D108BD9-81ED-4DB2-BD59-A6C34878D82A}">
                    <a16:rowId xmlns:a16="http://schemas.microsoft.com/office/drawing/2014/main" val="2370595161"/>
                  </a:ext>
                </a:extLst>
              </a:tr>
              <a:tr h="4182804">
                <a:tc>
                  <a:txBody>
                    <a:bodyPr/>
                    <a:lstStyle/>
                    <a:p>
                      <a:pPr algn="ctr"/>
                      <a:r>
                        <a:rPr lang="en-US" dirty="0"/>
                        <a:t>2</a:t>
                      </a:r>
                      <a:endParaRPr lang="en-IN" dirty="0"/>
                    </a:p>
                  </a:txBody>
                  <a:tcPr/>
                </a:tc>
                <a:tc>
                  <a:txBody>
                    <a:bodyPr/>
                    <a:lstStyle/>
                    <a:p>
                      <a:pPr algn="l"/>
                      <a:r>
                        <a:rPr lang="pt-BR" dirty="0"/>
                        <a:t> A. Borda, G. Gaia, and S. Boiano</a:t>
                      </a:r>
                      <a:endParaRPr lang="en-IN" dirty="0"/>
                    </a:p>
                  </a:txBody>
                  <a:tcPr/>
                </a:tc>
                <a:tc>
                  <a:txBody>
                    <a:bodyPr/>
                    <a:lstStyle/>
                    <a:p>
                      <a:r>
                        <a:rPr lang="en-US" sz="1800" dirty="0"/>
                        <a:t>"Enhancing User Experience with AI-Based Chatbots: A Study on Museum Visitors"</a:t>
                      </a:r>
                      <a:endParaRPr lang="en-IN" sz="1800" dirty="0"/>
                    </a:p>
                  </a:txBody>
                  <a:tcPr/>
                </a:tc>
                <a:tc>
                  <a:txBody>
                    <a:bodyPr/>
                    <a:lstStyle/>
                    <a:p>
                      <a:pPr algn="ctr"/>
                      <a:r>
                        <a:rPr lang="en-US" dirty="0"/>
                        <a:t> 2019</a:t>
                      </a:r>
                      <a:endParaRPr lang="en-IN" dirty="0"/>
                    </a:p>
                  </a:txBody>
                  <a:tcPr/>
                </a:tc>
                <a:tc>
                  <a:txBody>
                    <a:bodyPr/>
                    <a:lstStyle/>
                    <a:p>
                      <a:r>
                        <a:rPr lang="en-US" sz="1800" dirty="0"/>
                        <a:t>This study explores the application of AI chatbots in museums to engage visitors. It presents a case study involving the design and implementation of a chatbot aimed at enhancing the educational experience of museum-goers.</a:t>
                      </a:r>
                      <a:endParaRPr lang="en-IN" sz="1800" dirty="0"/>
                    </a:p>
                  </a:txBody>
                  <a:tcPr/>
                </a:tc>
                <a:tc>
                  <a:txBody>
                    <a:bodyPr/>
                    <a:lstStyle/>
                    <a:p>
                      <a:r>
                        <a:rPr lang="en-US" sz="1800" dirty="0"/>
                        <a:t>Provides insights into user interaction design and the educational potential of chatbots in a museum context.</a:t>
                      </a:r>
                      <a:endParaRPr lang="en-IN" sz="1800" dirty="0"/>
                    </a:p>
                  </a:txBody>
                  <a:tcPr/>
                </a:tc>
                <a:extLst>
                  <a:ext uri="{0D108BD9-81ED-4DB2-BD59-A6C34878D82A}">
                    <a16:rowId xmlns:a16="http://schemas.microsoft.com/office/drawing/2014/main" val="2651539828"/>
                  </a:ext>
                </a:extLst>
              </a:tr>
              <a:tr h="5819553">
                <a:tc>
                  <a:txBody>
                    <a:bodyPr/>
                    <a:lstStyle/>
                    <a:p>
                      <a:pPr algn="ctr"/>
                      <a:r>
                        <a:rPr lang="en-US" dirty="0"/>
                        <a:t>3</a:t>
                      </a:r>
                      <a:endParaRPr lang="en-IN" dirty="0"/>
                    </a:p>
                  </a:txBody>
                  <a:tcPr/>
                </a:tc>
                <a:tc>
                  <a:txBody>
                    <a:bodyPr/>
                    <a:lstStyle/>
                    <a:p>
                      <a:r>
                        <a:rPr lang="en-IN" sz="1800" b="0" i="0" kern="1200" dirty="0">
                          <a:solidFill>
                            <a:schemeClr val="dk1"/>
                          </a:solidFill>
                          <a:effectLst/>
                          <a:latin typeface="+mn-lt"/>
                          <a:ea typeface="+mn-ea"/>
                          <a:cs typeface="+mn-cs"/>
                        </a:rPr>
                        <a:t>S. Schaffer, O. </a:t>
                      </a:r>
                      <a:r>
                        <a:rPr lang="en-IN" sz="1800" b="0" i="0" kern="1200" dirty="0" err="1">
                          <a:solidFill>
                            <a:schemeClr val="dk1"/>
                          </a:solidFill>
                          <a:effectLst/>
                          <a:latin typeface="+mn-lt"/>
                          <a:ea typeface="+mn-ea"/>
                          <a:cs typeface="+mn-cs"/>
                        </a:rPr>
                        <a:t>Gustke</a:t>
                      </a:r>
                      <a:r>
                        <a:rPr lang="en-IN" sz="1800" b="0" i="0" kern="1200" dirty="0">
                          <a:solidFill>
                            <a:schemeClr val="dk1"/>
                          </a:solidFill>
                          <a:effectLst/>
                          <a:latin typeface="+mn-lt"/>
                          <a:ea typeface="+mn-ea"/>
                          <a:cs typeface="+mn-cs"/>
                        </a:rPr>
                        <a:t>, J. </a:t>
                      </a:r>
                      <a:r>
                        <a:rPr lang="en-IN" sz="1800" b="0" i="0" kern="1200" dirty="0" err="1">
                          <a:solidFill>
                            <a:schemeClr val="dk1"/>
                          </a:solidFill>
                          <a:effectLst/>
                          <a:latin typeface="+mn-lt"/>
                          <a:ea typeface="+mn-ea"/>
                          <a:cs typeface="+mn-cs"/>
                        </a:rPr>
                        <a:t>Oldemeier</a:t>
                      </a:r>
                      <a:r>
                        <a:rPr lang="en-IN" sz="1800" b="0" i="0" kern="1200" dirty="0">
                          <a:solidFill>
                            <a:schemeClr val="dk1"/>
                          </a:solidFill>
                          <a:effectLst/>
                          <a:latin typeface="+mn-lt"/>
                          <a:ea typeface="+mn-ea"/>
                          <a:cs typeface="+mn-cs"/>
                        </a:rPr>
                        <a:t>, and N. </a:t>
                      </a:r>
                      <a:r>
                        <a:rPr lang="en-IN" sz="1800" b="0" i="0" kern="1200" dirty="0" err="1">
                          <a:solidFill>
                            <a:schemeClr val="dk1"/>
                          </a:solidFill>
                          <a:effectLst/>
                          <a:latin typeface="+mn-lt"/>
                          <a:ea typeface="+mn-ea"/>
                          <a:cs typeface="+mn-cs"/>
                        </a:rPr>
                        <a:t>Reithinger</a:t>
                      </a:r>
                      <a:endParaRPr lang="en-IN" dirty="0"/>
                    </a:p>
                  </a:txBody>
                  <a:tcPr/>
                </a:tc>
                <a:tc>
                  <a:txBody>
                    <a:bodyPr/>
                    <a:lstStyle/>
                    <a:p>
                      <a:r>
                        <a:rPr lang="en-US" sz="1800" b="0" i="0" kern="1200" dirty="0">
                          <a:solidFill>
                            <a:schemeClr val="dk1"/>
                          </a:solidFill>
                          <a:effectLst/>
                          <a:latin typeface="+mn-lt"/>
                          <a:ea typeface="+mn-ea"/>
                          <a:cs typeface="+mn-cs"/>
                        </a:rPr>
                        <a:t>"Towards Chatbots in the Museum"</a:t>
                      </a:r>
                      <a:endParaRPr lang="en-IN" sz="1600" dirty="0"/>
                    </a:p>
                  </a:txBody>
                  <a:tcPr/>
                </a:tc>
                <a:tc>
                  <a:txBody>
                    <a:bodyPr/>
                    <a:lstStyle/>
                    <a:p>
                      <a:r>
                        <a:rPr lang="en-US" dirty="0"/>
                        <a:t>2018</a:t>
                      </a:r>
                      <a:endParaRPr lang="en-IN" dirty="0"/>
                    </a:p>
                  </a:txBody>
                  <a:tcPr/>
                </a:tc>
                <a:tc>
                  <a:txBody>
                    <a:bodyPr/>
                    <a:lstStyle/>
                    <a:p>
                      <a:r>
                        <a:rPr lang="en-IN" dirty="0"/>
                        <a:t>This paper discusses the development of a chatbot designed for museum environments, focusing on enhancing visitor engagement through interactive user interfaces. The study explores information processing, multimodal intent detection, and dialog management tailored to museum contexts.</a:t>
                      </a:r>
                    </a:p>
                  </a:txBody>
                  <a:tcPr/>
                </a:tc>
                <a:tc>
                  <a:txBody>
                    <a:bodyPr/>
                    <a:lstStyle/>
                    <a:p>
                      <a:r>
                        <a:rPr lang="en-US" dirty="0"/>
                        <a:t>Information: Provides insights into the technical challenges and solutions in implementing chatbots within museums, emphasizing the importance of context-aware information delivery and user interaction.</a:t>
                      </a:r>
                      <a:endParaRPr lang="en-IN" dirty="0"/>
                    </a:p>
                  </a:txBody>
                  <a:tcPr/>
                </a:tc>
                <a:extLst>
                  <a:ext uri="{0D108BD9-81ED-4DB2-BD59-A6C34878D82A}">
                    <a16:rowId xmlns:a16="http://schemas.microsoft.com/office/drawing/2014/main" val="51983229"/>
                  </a:ext>
                </a:extLst>
              </a:tr>
              <a:tr h="472764">
                <a:tc>
                  <a:txBody>
                    <a:bodyPr/>
                    <a:lstStyle/>
                    <a:p>
                      <a:pPr algn="ctr"/>
                      <a:r>
                        <a:rPr lang="en-US" dirty="0"/>
                        <a:t>4</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924862971"/>
                  </a:ext>
                </a:extLst>
              </a:tr>
              <a:tr h="472764">
                <a:tc>
                  <a:txBody>
                    <a:bodyPr/>
                    <a:lstStyle/>
                    <a:p>
                      <a:pPr algn="ctr"/>
                      <a:r>
                        <a:rPr lang="en-US" dirty="0"/>
                        <a:t>5</a:t>
                      </a:r>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35116013"/>
                  </a:ext>
                </a:extLst>
              </a:tr>
              <a:tr h="472764">
                <a:tc>
                  <a:txBody>
                    <a:bodyPr/>
                    <a:lstStyle/>
                    <a:p>
                      <a:pPr algn="ctr"/>
                      <a:r>
                        <a:rPr lang="en-US" dirty="0"/>
                        <a:t>6</a:t>
                      </a:r>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78184364"/>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439C49C-BFA8-5224-1C1E-699E6014694A}"/>
              </a:ext>
            </a:extLst>
          </p:cNvPr>
          <p:cNvGraphicFramePr>
            <a:graphicFrameLocks noGrp="1"/>
          </p:cNvGraphicFramePr>
          <p:nvPr>
            <p:ph idx="1"/>
            <p:extLst>
              <p:ext uri="{D42A27DB-BD31-4B8C-83A1-F6EECF244321}">
                <p14:modId xmlns:p14="http://schemas.microsoft.com/office/powerpoint/2010/main" val="417534038"/>
              </p:ext>
            </p:extLst>
          </p:nvPr>
        </p:nvGraphicFramePr>
        <p:xfrm>
          <a:off x="-34724" y="1"/>
          <a:ext cx="12261448" cy="8229599"/>
        </p:xfrm>
        <a:graphic>
          <a:graphicData uri="http://schemas.openxmlformats.org/drawingml/2006/table">
            <a:tbl>
              <a:tblPr firstRow="1" bandRow="1">
                <a:tableStyleId>{5C22544A-7EE6-4342-B048-85BDC9FD1C3A}</a:tableStyleId>
              </a:tblPr>
              <a:tblGrid>
                <a:gridCol w="830243">
                  <a:extLst>
                    <a:ext uri="{9D8B030D-6E8A-4147-A177-3AD203B41FA5}">
                      <a16:colId xmlns:a16="http://schemas.microsoft.com/office/drawing/2014/main" val="2069344835"/>
                    </a:ext>
                  </a:extLst>
                </a:gridCol>
                <a:gridCol w="2802067">
                  <a:extLst>
                    <a:ext uri="{9D8B030D-6E8A-4147-A177-3AD203B41FA5}">
                      <a16:colId xmlns:a16="http://schemas.microsoft.com/office/drawing/2014/main" val="247352208"/>
                    </a:ext>
                  </a:extLst>
                </a:gridCol>
                <a:gridCol w="2308849">
                  <a:extLst>
                    <a:ext uri="{9D8B030D-6E8A-4147-A177-3AD203B41FA5}">
                      <a16:colId xmlns:a16="http://schemas.microsoft.com/office/drawing/2014/main" val="2961432819"/>
                    </a:ext>
                  </a:extLst>
                </a:gridCol>
                <a:gridCol w="1392647">
                  <a:extLst>
                    <a:ext uri="{9D8B030D-6E8A-4147-A177-3AD203B41FA5}">
                      <a16:colId xmlns:a16="http://schemas.microsoft.com/office/drawing/2014/main" val="622497578"/>
                    </a:ext>
                  </a:extLst>
                </a:gridCol>
                <a:gridCol w="2491251">
                  <a:extLst>
                    <a:ext uri="{9D8B030D-6E8A-4147-A177-3AD203B41FA5}">
                      <a16:colId xmlns:a16="http://schemas.microsoft.com/office/drawing/2014/main" val="3176816457"/>
                    </a:ext>
                  </a:extLst>
                </a:gridCol>
                <a:gridCol w="2436391">
                  <a:extLst>
                    <a:ext uri="{9D8B030D-6E8A-4147-A177-3AD203B41FA5}">
                      <a16:colId xmlns:a16="http://schemas.microsoft.com/office/drawing/2014/main" val="2384422892"/>
                    </a:ext>
                  </a:extLst>
                </a:gridCol>
              </a:tblGrid>
              <a:tr h="8529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err="1"/>
                        <a:t>sno</a:t>
                      </a:r>
                      <a:endParaRPr lang="en-IN" sz="1600" dirty="0"/>
                    </a:p>
                    <a:p>
                      <a:endParaRPr lang="en-IN" sz="1600" dirty="0"/>
                    </a:p>
                  </a:txBody>
                  <a:tcPr/>
                </a:tc>
                <a:tc>
                  <a:txBody>
                    <a:bodyPr/>
                    <a:lstStyle/>
                    <a:p>
                      <a:r>
                        <a:rPr lang="en-US" sz="1600" dirty="0"/>
                        <a:t>Author Name</a:t>
                      </a:r>
                      <a:endParaRPr lang="en-IN" sz="1600" dirty="0"/>
                    </a:p>
                  </a:txBody>
                  <a:tcPr/>
                </a:tc>
                <a:tc>
                  <a:txBody>
                    <a:bodyPr/>
                    <a:lstStyle/>
                    <a:p>
                      <a:r>
                        <a:rPr lang="en-US" sz="1600" dirty="0"/>
                        <a:t>Title</a:t>
                      </a:r>
                      <a:endParaRPr lang="en-IN" sz="1600" dirty="0"/>
                    </a:p>
                  </a:txBody>
                  <a:tcPr/>
                </a:tc>
                <a:tc>
                  <a:txBody>
                    <a:bodyPr/>
                    <a:lstStyle/>
                    <a:p>
                      <a:r>
                        <a:rPr lang="en-US" dirty="0"/>
                        <a:t>Published year</a:t>
                      </a:r>
                      <a:endParaRPr lang="en-IN" dirty="0"/>
                    </a:p>
                  </a:txBody>
                  <a:tcPr/>
                </a:tc>
                <a:tc>
                  <a:txBody>
                    <a:bodyPr/>
                    <a:lstStyle/>
                    <a:p>
                      <a:r>
                        <a:rPr lang="en-US" dirty="0"/>
                        <a:t>Summary</a:t>
                      </a:r>
                      <a:endParaRPr lang="en-IN" dirty="0"/>
                    </a:p>
                  </a:txBody>
                  <a:tcPr/>
                </a:tc>
                <a:tc>
                  <a:txBody>
                    <a:bodyPr/>
                    <a:lstStyle/>
                    <a:p>
                      <a:r>
                        <a:rPr lang="en-US" dirty="0"/>
                        <a:t>Information extracted</a:t>
                      </a:r>
                      <a:endParaRPr lang="en-IN" dirty="0"/>
                    </a:p>
                  </a:txBody>
                  <a:tcPr/>
                </a:tc>
                <a:extLst>
                  <a:ext uri="{0D108BD9-81ED-4DB2-BD59-A6C34878D82A}">
                    <a16:rowId xmlns:a16="http://schemas.microsoft.com/office/drawing/2014/main" val="667911400"/>
                  </a:ext>
                </a:extLst>
              </a:tr>
              <a:tr h="3406759">
                <a:tc>
                  <a:txBody>
                    <a:bodyPr/>
                    <a:lstStyle/>
                    <a:p>
                      <a:pPr algn="ctr"/>
                      <a:r>
                        <a:rPr lang="en-US" sz="1600" dirty="0"/>
                        <a:t>4</a:t>
                      </a:r>
                      <a:endParaRPr lang="en-IN" sz="1600" dirty="0"/>
                    </a:p>
                  </a:txBody>
                  <a:tcPr/>
                </a:tc>
                <a:tc>
                  <a:txBody>
                    <a:bodyPr/>
                    <a:lstStyle/>
                    <a:p>
                      <a:r>
                        <a:rPr lang="en-US" sz="1600" dirty="0"/>
                        <a:t>S. K. Jain, R. Kumar, and S. K. Sharma</a:t>
                      </a:r>
                      <a:endParaRPr lang="en-IN" sz="1600" dirty="0"/>
                    </a:p>
                  </a:txBody>
                  <a:tcPr/>
                </a:tc>
                <a:tc>
                  <a:txBody>
                    <a:bodyPr/>
                    <a:lstStyle/>
                    <a:p>
                      <a:r>
                        <a:rPr lang="en-US" sz="1600" dirty="0"/>
                        <a:t>Robotic Process Automation: In-Depth Analysis of Advanced Automation Techniques and Technologies</a:t>
                      </a:r>
                      <a:endParaRPr lang="en-IN" sz="1600" dirty="0"/>
                    </a:p>
                  </a:txBody>
                  <a:tcPr/>
                </a:tc>
                <a:tc>
                  <a:txBody>
                    <a:bodyPr/>
                    <a:lstStyle/>
                    <a:p>
                      <a:pPr algn="ctr"/>
                      <a:r>
                        <a:rPr lang="en-IN" sz="1600" b="0" dirty="0"/>
                        <a:t>2018</a:t>
                      </a:r>
                      <a:endParaRPr lang="en-IN" dirty="0"/>
                    </a:p>
                  </a:txBody>
                  <a:tcPr/>
                </a:tc>
                <a:tc>
                  <a:txBody>
                    <a:bodyPr/>
                    <a:lstStyle/>
                    <a:p>
                      <a:r>
                        <a:rPr lang="en-US" sz="1600" dirty="0"/>
                        <a:t>This survey examines the deployment of chatbots in customer service, focusing on the use of deep neural networks to enhance interaction quality. It evaluates various architectures and methodologies employed to improve user satisfaction and operational efficiency.</a:t>
                      </a:r>
                      <a:endParaRPr lang="en-IN" sz="1600" dirty="0"/>
                    </a:p>
                  </a:txBody>
                  <a:tcPr/>
                </a:tc>
                <a:tc>
                  <a:txBody>
                    <a:bodyPr/>
                    <a:lstStyle/>
                    <a:p>
                      <a:r>
                        <a:rPr lang="en-US" dirty="0"/>
                        <a:t>Provides insights into advanced neural network techniques applicable to developing sophisticated chatbot functionalities for ticketing systems.</a:t>
                      </a:r>
                      <a:endParaRPr lang="en-IN" dirty="0"/>
                    </a:p>
                  </a:txBody>
                  <a:tcPr/>
                </a:tc>
                <a:extLst>
                  <a:ext uri="{0D108BD9-81ED-4DB2-BD59-A6C34878D82A}">
                    <a16:rowId xmlns:a16="http://schemas.microsoft.com/office/drawing/2014/main" val="1608896768"/>
                  </a:ext>
                </a:extLst>
              </a:tr>
              <a:tr h="3969855">
                <a:tc>
                  <a:txBody>
                    <a:bodyPr/>
                    <a:lstStyle/>
                    <a:p>
                      <a:pPr algn="ctr"/>
                      <a:r>
                        <a:rPr lang="en-US" sz="1600" dirty="0"/>
                        <a:t>5</a:t>
                      </a:r>
                      <a:endParaRPr lang="en-IN" sz="1600" dirty="0"/>
                    </a:p>
                  </a:txBody>
                  <a:tcPr/>
                </a:tc>
                <a:tc>
                  <a:txBody>
                    <a:bodyPr/>
                    <a:lstStyle/>
                    <a:p>
                      <a:r>
                        <a:rPr lang="en-US" sz="1600" b="0" dirty="0"/>
                        <a:t>H. S. Munawar, M. A. Khan, and S. U. Khan</a:t>
                      </a:r>
                      <a:endParaRPr lang="en-IN" sz="1600" b="0" dirty="0"/>
                    </a:p>
                  </a:txBody>
                  <a:tcPr/>
                </a:tc>
                <a:tc>
                  <a:txBody>
                    <a:bodyPr/>
                    <a:lstStyle/>
                    <a:p>
                      <a:r>
                        <a:rPr lang="en-US" sz="1600" dirty="0"/>
                        <a:t>"Design and Implementation of an Intelligent Chatbot System for E-commerce"</a:t>
                      </a:r>
                      <a:endParaRPr lang="en-IN" sz="1600" dirty="0"/>
                    </a:p>
                  </a:txBody>
                  <a:tcPr/>
                </a:tc>
                <a:tc>
                  <a:txBody>
                    <a:bodyPr/>
                    <a:lstStyle/>
                    <a:p>
                      <a:pPr algn="ctr"/>
                      <a:r>
                        <a:rPr lang="en-IN" dirty="0"/>
                        <a:t>2019</a:t>
                      </a:r>
                    </a:p>
                  </a:txBody>
                  <a:tcPr/>
                </a:tc>
                <a:tc>
                  <a:txBody>
                    <a:bodyPr/>
                    <a:lstStyle/>
                    <a:p>
                      <a:r>
                        <a:rPr lang="en-US" sz="1600" dirty="0"/>
                        <a:t> The paper discusses the creation of an intelligent chatbot tailored for e-commerce platforms, emphasizing seamless user interaction and transaction processing. It highlights the system's architecture, integration challenges, and solutions to enhance user engagement.</a:t>
                      </a:r>
                      <a:endParaRPr lang="en-IN" sz="1600" dirty="0"/>
                    </a:p>
                  </a:txBody>
                  <a:tcPr/>
                </a:tc>
                <a:tc>
                  <a:txBody>
                    <a:bodyPr/>
                    <a:lstStyle/>
                    <a:p>
                      <a:r>
                        <a:rPr lang="en-US" dirty="0"/>
                        <a:t>Offers practical guidance on integrating chatbots with payment gateways, relevant to developing a ticketing system with secure transaction capabilities.</a:t>
                      </a:r>
                      <a:endParaRPr lang="en-IN" dirty="0"/>
                    </a:p>
                  </a:txBody>
                  <a:tcPr/>
                </a:tc>
                <a:extLst>
                  <a:ext uri="{0D108BD9-81ED-4DB2-BD59-A6C34878D82A}">
                    <a16:rowId xmlns:a16="http://schemas.microsoft.com/office/drawing/2014/main" val="3332587409"/>
                  </a:ext>
                </a:extLst>
              </a:tr>
            </a:tbl>
          </a:graphicData>
        </a:graphic>
      </p:graphicFrame>
    </p:spTree>
    <p:extLst>
      <p:ext uri="{BB962C8B-B14F-4D97-AF65-F5344CB8AC3E}">
        <p14:creationId xmlns:p14="http://schemas.microsoft.com/office/powerpoint/2010/main" val="1017496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BFEE865B-6501-414D-9B1A-2A6A08EF0B21}"/>
              </a:ext>
            </a:extLst>
          </p:cNvPr>
          <p:cNvGraphicFramePr>
            <a:graphicFrameLocks noGrp="1"/>
          </p:cNvGraphicFramePr>
          <p:nvPr>
            <p:ph idx="1"/>
            <p:extLst>
              <p:ext uri="{D42A27DB-BD31-4B8C-83A1-F6EECF244321}">
                <p14:modId xmlns:p14="http://schemas.microsoft.com/office/powerpoint/2010/main" val="3710440390"/>
              </p:ext>
            </p:extLst>
          </p:nvPr>
        </p:nvGraphicFramePr>
        <p:xfrm>
          <a:off x="-23150" y="0"/>
          <a:ext cx="12203575" cy="8229600"/>
        </p:xfrm>
        <a:graphic>
          <a:graphicData uri="http://schemas.openxmlformats.org/drawingml/2006/table">
            <a:tbl>
              <a:tblPr firstRow="1" bandRow="1">
                <a:tableStyleId>{5C22544A-7EE6-4342-B048-85BDC9FD1C3A}</a:tableStyleId>
              </a:tblPr>
              <a:tblGrid>
                <a:gridCol w="844952">
                  <a:extLst>
                    <a:ext uri="{9D8B030D-6E8A-4147-A177-3AD203B41FA5}">
                      <a16:colId xmlns:a16="http://schemas.microsoft.com/office/drawing/2014/main" val="1649098871"/>
                    </a:ext>
                  </a:extLst>
                </a:gridCol>
                <a:gridCol w="3704755">
                  <a:extLst>
                    <a:ext uri="{9D8B030D-6E8A-4147-A177-3AD203B41FA5}">
                      <a16:colId xmlns:a16="http://schemas.microsoft.com/office/drawing/2014/main" val="3819882071"/>
                    </a:ext>
                  </a:extLst>
                </a:gridCol>
                <a:gridCol w="1913467">
                  <a:extLst>
                    <a:ext uri="{9D8B030D-6E8A-4147-A177-3AD203B41FA5}">
                      <a16:colId xmlns:a16="http://schemas.microsoft.com/office/drawing/2014/main" val="3753203835"/>
                    </a:ext>
                  </a:extLst>
                </a:gridCol>
                <a:gridCol w="1222417">
                  <a:extLst>
                    <a:ext uri="{9D8B030D-6E8A-4147-A177-3AD203B41FA5}">
                      <a16:colId xmlns:a16="http://schemas.microsoft.com/office/drawing/2014/main" val="2306361212"/>
                    </a:ext>
                  </a:extLst>
                </a:gridCol>
                <a:gridCol w="2604517">
                  <a:extLst>
                    <a:ext uri="{9D8B030D-6E8A-4147-A177-3AD203B41FA5}">
                      <a16:colId xmlns:a16="http://schemas.microsoft.com/office/drawing/2014/main" val="875502477"/>
                    </a:ext>
                  </a:extLst>
                </a:gridCol>
                <a:gridCol w="1913467">
                  <a:extLst>
                    <a:ext uri="{9D8B030D-6E8A-4147-A177-3AD203B41FA5}">
                      <a16:colId xmlns:a16="http://schemas.microsoft.com/office/drawing/2014/main" val="577320330"/>
                    </a:ext>
                  </a:extLst>
                </a:gridCol>
              </a:tblGrid>
              <a:tr h="578734">
                <a:tc>
                  <a:txBody>
                    <a:bodyPr/>
                    <a:lstStyle/>
                    <a:p>
                      <a:r>
                        <a:rPr lang="en-US" dirty="0" err="1"/>
                        <a:t>sno</a:t>
                      </a:r>
                      <a:endParaRPr lang="en-IN" dirty="0"/>
                    </a:p>
                  </a:txBody>
                  <a:tcPr/>
                </a:tc>
                <a:tc>
                  <a:txBody>
                    <a:bodyPr/>
                    <a:lstStyle/>
                    <a:p>
                      <a:r>
                        <a:rPr lang="en-US" dirty="0"/>
                        <a:t>Author Name</a:t>
                      </a:r>
                      <a:endParaRPr lang="en-IN" dirty="0"/>
                    </a:p>
                  </a:txBody>
                  <a:tcPr/>
                </a:tc>
                <a:tc>
                  <a:txBody>
                    <a:bodyPr/>
                    <a:lstStyle/>
                    <a:p>
                      <a:r>
                        <a:rPr lang="en-US" dirty="0"/>
                        <a:t>Title</a:t>
                      </a:r>
                      <a:endParaRPr lang="en-IN" dirty="0"/>
                    </a:p>
                  </a:txBody>
                  <a:tcPr/>
                </a:tc>
                <a:tc>
                  <a:txBody>
                    <a:bodyPr/>
                    <a:lstStyle/>
                    <a:p>
                      <a:r>
                        <a:rPr lang="en-US" dirty="0"/>
                        <a:t>Published year</a:t>
                      </a:r>
                      <a:endParaRPr lang="en-IN" dirty="0"/>
                    </a:p>
                  </a:txBody>
                  <a:tcPr/>
                </a:tc>
                <a:tc>
                  <a:txBody>
                    <a:bodyPr/>
                    <a:lstStyle/>
                    <a:p>
                      <a:r>
                        <a:rPr lang="en-US" dirty="0"/>
                        <a:t>summary</a:t>
                      </a:r>
                      <a:endParaRPr lang="en-IN" dirty="0"/>
                    </a:p>
                  </a:txBody>
                  <a:tcPr/>
                </a:tc>
                <a:tc>
                  <a:txBody>
                    <a:bodyPr/>
                    <a:lstStyle/>
                    <a:p>
                      <a:r>
                        <a:rPr lang="en-US" dirty="0"/>
                        <a:t>Information Extracted</a:t>
                      </a:r>
                      <a:endParaRPr lang="en-IN" dirty="0"/>
                    </a:p>
                  </a:txBody>
                  <a:tcPr/>
                </a:tc>
                <a:extLst>
                  <a:ext uri="{0D108BD9-81ED-4DB2-BD59-A6C34878D82A}">
                    <a16:rowId xmlns:a16="http://schemas.microsoft.com/office/drawing/2014/main" val="1632710798"/>
                  </a:ext>
                </a:extLst>
              </a:tr>
              <a:tr h="2087301">
                <a:tc>
                  <a:txBody>
                    <a:bodyPr/>
                    <a:lstStyle/>
                    <a:p>
                      <a:pPr algn="ctr"/>
                      <a:r>
                        <a:rPr lang="en-US" dirty="0"/>
                        <a:t>6</a:t>
                      </a:r>
                      <a:endParaRPr lang="en-IN" dirty="0"/>
                    </a:p>
                  </a:txBody>
                  <a:tcPr/>
                </a:tc>
                <a:tc>
                  <a:txBody>
                    <a:bodyPr/>
                    <a:lstStyle/>
                    <a:p>
                      <a:r>
                        <a:rPr lang="en-US" sz="1800" b="0" i="0" kern="1200" dirty="0">
                          <a:solidFill>
                            <a:schemeClr val="dk1"/>
                          </a:solidFill>
                          <a:effectLst/>
                          <a:latin typeface="+mn-lt"/>
                          <a:ea typeface="+mn-ea"/>
                          <a:cs typeface="+mn-cs"/>
                        </a:rPr>
                        <a:t>L. Wang, Y. Chen, and X. Liu</a:t>
                      </a:r>
                      <a:endParaRPr lang="en-IN" dirty="0"/>
                    </a:p>
                  </a:txBody>
                  <a:tcPr/>
                </a:tc>
                <a:tc>
                  <a:txBody>
                    <a:bodyPr/>
                    <a:lstStyle/>
                    <a:p>
                      <a:r>
                        <a:rPr lang="en-IN" dirty="0"/>
                        <a:t>"Multilingual Chatbot for Museum Information Retrieval"</a:t>
                      </a:r>
                    </a:p>
                  </a:txBody>
                  <a:tcPr/>
                </a:tc>
                <a:tc>
                  <a:txBody>
                    <a:bodyPr/>
                    <a:lstStyle/>
                    <a:p>
                      <a:pPr algn="ctr"/>
                      <a:r>
                        <a:rPr lang="en-IN" dirty="0"/>
                        <a:t>2021</a:t>
                      </a:r>
                    </a:p>
                  </a:txBody>
                  <a:tcPr/>
                </a:tc>
                <a:tc>
                  <a:txBody>
                    <a:bodyPr/>
                    <a:lstStyle/>
                    <a:p>
                      <a:r>
                        <a:rPr lang="en-US" dirty="0"/>
                        <a:t>This research focuses on developing a multilingual chatbot to assist museum visitors in retrieving information. It addresses language processing challenges and evaluates the system's effectiveness in enhancing visitor experience.</a:t>
                      </a:r>
                      <a:endParaRPr lang="en-IN" dirty="0"/>
                    </a:p>
                  </a:txBody>
                  <a:tcPr/>
                </a:tc>
                <a:tc>
                  <a:txBody>
                    <a:bodyPr/>
                    <a:lstStyle/>
                    <a:p>
                      <a:r>
                        <a:rPr lang="en-IN" dirty="0"/>
                        <a:t>Provides valuable information on implementing multilingual support in chatbots, crucial for accommodating diverse museum audiences.</a:t>
                      </a:r>
                    </a:p>
                  </a:txBody>
                  <a:tcPr/>
                </a:tc>
                <a:extLst>
                  <a:ext uri="{0D108BD9-81ED-4DB2-BD59-A6C34878D82A}">
                    <a16:rowId xmlns:a16="http://schemas.microsoft.com/office/drawing/2014/main" val="680040664"/>
                  </a:ext>
                </a:extLst>
              </a:tr>
              <a:tr h="2087301">
                <a:tc>
                  <a:txBody>
                    <a:bodyPr/>
                    <a:lstStyle/>
                    <a:p>
                      <a:pPr algn="ctr"/>
                      <a:r>
                        <a:rPr lang="en-US" dirty="0"/>
                        <a:t>7</a:t>
                      </a:r>
                      <a:endParaRPr lang="en-IN" dirty="0"/>
                    </a:p>
                  </a:txBody>
                  <a:tcPr/>
                </a:tc>
                <a:tc>
                  <a:txBody>
                    <a:bodyPr/>
                    <a:lstStyle/>
                    <a:p>
                      <a:r>
                        <a:rPr lang="en-US" dirty="0"/>
                        <a:t> P. Kumar and M. Sharma</a:t>
                      </a:r>
                      <a:endParaRPr lang="en-IN" dirty="0"/>
                    </a:p>
                  </a:txBody>
                  <a:tcPr/>
                </a:tc>
                <a:tc>
                  <a:txBody>
                    <a:bodyPr/>
                    <a:lstStyle/>
                    <a:p>
                      <a:r>
                        <a:rPr lang="en-US" dirty="0"/>
                        <a:t> "Chatbot-Based Natural Language Interface for Online Ticketing System"</a:t>
                      </a:r>
                      <a:endParaRPr lang="en-IN" dirty="0"/>
                    </a:p>
                  </a:txBody>
                  <a:tcPr/>
                </a:tc>
                <a:tc>
                  <a:txBody>
                    <a:bodyPr/>
                    <a:lstStyle/>
                    <a:p>
                      <a:pPr algn="ctr"/>
                      <a:r>
                        <a:rPr lang="en-US" dirty="0"/>
                        <a:t>2020</a:t>
                      </a:r>
                      <a:endParaRPr lang="en-IN" dirty="0"/>
                    </a:p>
                  </a:txBody>
                  <a:tcPr/>
                </a:tc>
                <a:tc>
                  <a:txBody>
                    <a:bodyPr/>
                    <a:lstStyle/>
                    <a:p>
                      <a:r>
                        <a:rPr lang="en-US" dirty="0"/>
                        <a:t>The paper presents the development of a chatbot with a natural language interface designed for online ticketing. It discusses the system's architecture, NLP integration, and the challenges faced during implementation.</a:t>
                      </a:r>
                      <a:endParaRPr lang="en-IN" dirty="0"/>
                    </a:p>
                  </a:txBody>
                  <a:tcPr/>
                </a:tc>
                <a:tc>
                  <a:txBody>
                    <a:bodyPr/>
                    <a:lstStyle/>
                    <a:p>
                      <a:r>
                        <a:rPr lang="en-US" dirty="0"/>
                        <a:t>Highlights the practical aspects of developing a chatbot-based ticketing system, including user interaction and system integration.</a:t>
                      </a:r>
                    </a:p>
                  </a:txBody>
                  <a:tcPr anchor="ctr"/>
                </a:tc>
                <a:extLst>
                  <a:ext uri="{0D108BD9-81ED-4DB2-BD59-A6C34878D82A}">
                    <a16:rowId xmlns:a16="http://schemas.microsoft.com/office/drawing/2014/main" val="2422108161"/>
                  </a:ext>
                </a:extLst>
              </a:tr>
            </a:tbl>
          </a:graphicData>
        </a:graphic>
      </p:graphicFrame>
    </p:spTree>
    <p:extLst>
      <p:ext uri="{BB962C8B-B14F-4D97-AF65-F5344CB8AC3E}">
        <p14:creationId xmlns:p14="http://schemas.microsoft.com/office/powerpoint/2010/main" val="2436088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r>
              <a:rPr lang="en-US" sz="2200" b="1" dirty="0">
                <a:latin typeface="Arial" panose="020B0604020202020204" pitchFamily="34" charset="0"/>
                <a:cs typeface="Arial" panose="020B0604020202020204" pitchFamily="34" charset="0"/>
              </a:rPr>
              <a:t>Long Queues &amp; Waiting Time </a:t>
            </a:r>
            <a:r>
              <a:rPr lang="en-US" sz="2200" dirty="0">
                <a:latin typeface="Arial" panose="020B0604020202020204" pitchFamily="34" charset="0"/>
                <a:cs typeface="Arial" panose="020B0604020202020204" pitchFamily="34" charset="0"/>
              </a:rPr>
              <a:t>– Manual ticketing causes delays, especially during peak hours.</a:t>
            </a:r>
          </a:p>
          <a:p>
            <a:r>
              <a:rPr lang="en-US" sz="2200" b="1" dirty="0">
                <a:latin typeface="Arial" panose="020B0604020202020204" pitchFamily="34" charset="0"/>
                <a:cs typeface="Arial" panose="020B0604020202020204" pitchFamily="34" charset="0"/>
              </a:rPr>
              <a:t>Human Errors </a:t>
            </a:r>
            <a:r>
              <a:rPr lang="en-US" sz="2200" dirty="0">
                <a:latin typeface="Arial" panose="020B0604020202020204" pitchFamily="34" charset="0"/>
                <a:cs typeface="Arial" panose="020B0604020202020204" pitchFamily="34" charset="0"/>
              </a:rPr>
              <a:t>– Mistakes in issuing tickets, double bookings, or lost records can occur.</a:t>
            </a:r>
          </a:p>
          <a:p>
            <a:r>
              <a:rPr lang="en-US" sz="2200" b="1" dirty="0">
                <a:latin typeface="Arial" panose="020B0604020202020204" pitchFamily="34" charset="0"/>
                <a:cs typeface="Arial" panose="020B0604020202020204" pitchFamily="34" charset="0"/>
              </a:rPr>
              <a:t>Limited Accessibility </a:t>
            </a:r>
            <a:r>
              <a:rPr lang="en-US" sz="2200" dirty="0">
                <a:latin typeface="Arial" panose="020B0604020202020204" pitchFamily="34" charset="0"/>
                <a:cs typeface="Arial" panose="020B0604020202020204" pitchFamily="34" charset="0"/>
              </a:rPr>
              <a:t>– Visitors with disabilities or language barriers face difficulties.</a:t>
            </a:r>
          </a:p>
          <a:p>
            <a:r>
              <a:rPr lang="en-US" sz="2200" b="1" dirty="0">
                <a:latin typeface="Arial" panose="020B0604020202020204" pitchFamily="34" charset="0"/>
                <a:cs typeface="Arial" panose="020B0604020202020204" pitchFamily="34" charset="0"/>
              </a:rPr>
              <a:t>High Operational Costs </a:t>
            </a:r>
            <a:r>
              <a:rPr lang="en-US" sz="2200" dirty="0">
                <a:latin typeface="Arial" panose="020B0604020202020204" pitchFamily="34" charset="0"/>
                <a:cs typeface="Arial" panose="020B0604020202020204" pitchFamily="34" charset="0"/>
              </a:rPr>
              <a:t>– Hiring and training ticketing staff increase expenses.</a:t>
            </a:r>
          </a:p>
          <a:p>
            <a:r>
              <a:rPr lang="en-US" sz="2200" dirty="0">
                <a:latin typeface="Arial" panose="020B0604020202020204" pitchFamily="34" charset="0"/>
                <a:cs typeface="Arial" panose="020B0604020202020204" pitchFamily="34" charset="0"/>
              </a:rPr>
              <a:t>Inconvenient Payment Process – Manual payment handling leads to inefficiencies and security risks.</a:t>
            </a:r>
          </a:p>
          <a:p>
            <a:r>
              <a:rPr lang="en-US" sz="2200" b="1" dirty="0">
                <a:latin typeface="Arial" panose="020B0604020202020204" pitchFamily="34" charset="0"/>
                <a:cs typeface="Arial" panose="020B0604020202020204" pitchFamily="34" charset="0"/>
              </a:rPr>
              <a:t>Lack of Data Analytics </a:t>
            </a:r>
            <a:r>
              <a:rPr lang="en-US" sz="2200" dirty="0">
                <a:latin typeface="Arial" panose="020B0604020202020204" pitchFamily="34" charset="0"/>
                <a:cs typeface="Arial" panose="020B0604020202020204" pitchFamily="34" charset="0"/>
              </a:rPr>
              <a:t>– No insights into visitor trends, peak times, or sales reports.</a:t>
            </a:r>
          </a:p>
          <a:p>
            <a:r>
              <a:rPr lang="en-US" sz="2200" b="1" dirty="0">
                <a:latin typeface="Arial" panose="020B0604020202020204" pitchFamily="34" charset="0"/>
                <a:cs typeface="Arial" panose="020B0604020202020204" pitchFamily="34" charset="0"/>
              </a:rPr>
              <a:t>Limited Availability </a:t>
            </a:r>
            <a:r>
              <a:rPr lang="en-US" sz="2200" dirty="0">
                <a:latin typeface="Arial" panose="020B0604020202020204" pitchFamily="34" charset="0"/>
                <a:cs typeface="Arial" panose="020B0604020202020204" pitchFamily="34" charset="0"/>
              </a:rPr>
              <a:t>– Ticket counters have restricted working hours.</a:t>
            </a:r>
          </a:p>
          <a:p>
            <a:r>
              <a:rPr lang="en-US" sz="2200" b="1" dirty="0">
                <a:latin typeface="Arial" panose="020B0604020202020204" pitchFamily="34" charset="0"/>
                <a:cs typeface="Arial" panose="020B0604020202020204" pitchFamily="34" charset="0"/>
              </a:rPr>
              <a:t>Poor Customer Engagement </a:t>
            </a:r>
            <a:r>
              <a:rPr lang="en-US" sz="2200" dirty="0">
                <a:latin typeface="Arial" panose="020B0604020202020204" pitchFamily="34" charset="0"/>
                <a:cs typeface="Arial" panose="020B0604020202020204" pitchFamily="34" charset="0"/>
              </a:rPr>
              <a:t>– No interactive support or real-time updates for visitors.</a:t>
            </a: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Methodology</a:t>
            </a:r>
          </a:p>
        </p:txBody>
      </p:sp>
      <p:sp>
        <p:nvSpPr>
          <p:cNvPr id="3" name="Content Placeholder 2"/>
          <p:cNvSpPr>
            <a:spLocks noGrp="1"/>
          </p:cNvSpPr>
          <p:nvPr>
            <p:ph idx="1"/>
          </p:nvPr>
        </p:nvSpPr>
        <p:spPr/>
        <p:txBody>
          <a:bodyPr>
            <a:normAutofit fontScale="92500" lnSpcReduction="10000"/>
          </a:bodyPr>
          <a:lstStyle/>
          <a:p>
            <a:r>
              <a:rPr lang="en-US" b="1" dirty="0">
                <a:latin typeface="Arial" panose="020B0604020202020204" pitchFamily="34" charset="0"/>
                <a:cs typeface="Arial" panose="020B0604020202020204" pitchFamily="34" charset="0"/>
              </a:rPr>
              <a:t>Chatbot Integration – </a:t>
            </a:r>
            <a:r>
              <a:rPr lang="en-US" dirty="0">
                <a:latin typeface="Arial" panose="020B0604020202020204" pitchFamily="34" charset="0"/>
                <a:cs typeface="Arial" panose="020B0604020202020204" pitchFamily="34" charset="0"/>
              </a:rPr>
              <a:t>Develop an AI-powered chatbot using </a:t>
            </a:r>
            <a:r>
              <a:rPr lang="en-US" dirty="0" err="1">
                <a:latin typeface="Arial" panose="020B0604020202020204" pitchFamily="34" charset="0"/>
                <a:cs typeface="Arial" panose="020B0604020202020204" pitchFamily="34" charset="0"/>
              </a:rPr>
              <a:t>Dialogflow</a:t>
            </a:r>
            <a:r>
              <a:rPr lang="en-US" dirty="0">
                <a:latin typeface="Arial" panose="020B0604020202020204" pitchFamily="34" charset="0"/>
                <a:cs typeface="Arial" panose="020B0604020202020204" pitchFamily="34" charset="0"/>
              </a:rPr>
              <a:t>, Rasa, or OpenAI API for automated ticket booking.</a:t>
            </a:r>
          </a:p>
          <a:p>
            <a:r>
              <a:rPr lang="en-US" b="1" dirty="0">
                <a:latin typeface="Arial" panose="020B0604020202020204" pitchFamily="34" charset="0"/>
                <a:cs typeface="Arial" panose="020B0604020202020204" pitchFamily="34" charset="0"/>
              </a:rPr>
              <a:t>Natural Language Processing (NLP) – </a:t>
            </a:r>
            <a:r>
              <a:rPr lang="en-US" dirty="0">
                <a:latin typeface="Arial" panose="020B0604020202020204" pitchFamily="34" charset="0"/>
                <a:cs typeface="Arial" panose="020B0604020202020204" pitchFamily="34" charset="0"/>
              </a:rPr>
              <a:t>Enable chatbot to understand user queries in multiple languages for better interaction.</a:t>
            </a:r>
          </a:p>
          <a:p>
            <a:r>
              <a:rPr lang="en-US" b="1" dirty="0">
                <a:latin typeface="Arial" panose="020B0604020202020204" pitchFamily="34" charset="0"/>
                <a:cs typeface="Arial" panose="020B0604020202020204" pitchFamily="34" charset="0"/>
              </a:rPr>
              <a:t>Real-Time Ticket Booking – </a:t>
            </a:r>
            <a:r>
              <a:rPr lang="en-US" dirty="0">
                <a:latin typeface="Arial" panose="020B0604020202020204" pitchFamily="34" charset="0"/>
                <a:cs typeface="Arial" panose="020B0604020202020204" pitchFamily="34" charset="0"/>
              </a:rPr>
              <a:t>Implement a system that checks ticket availability and confirms bookings instantly.</a:t>
            </a:r>
          </a:p>
          <a:p>
            <a:r>
              <a:rPr lang="en-US" b="1" dirty="0">
                <a:latin typeface="Arial" panose="020B0604020202020204" pitchFamily="34" charset="0"/>
                <a:cs typeface="Arial" panose="020B0604020202020204" pitchFamily="34" charset="0"/>
              </a:rPr>
              <a:t>Secure Payment Gateway – </a:t>
            </a:r>
            <a:r>
              <a:rPr lang="en-US" dirty="0">
                <a:latin typeface="Arial" panose="020B0604020202020204" pitchFamily="34" charset="0"/>
                <a:cs typeface="Arial" panose="020B0604020202020204" pitchFamily="34" charset="0"/>
              </a:rPr>
              <a:t>Integrate </a:t>
            </a:r>
            <a:r>
              <a:rPr lang="en-US" dirty="0" err="1">
                <a:latin typeface="Arial" panose="020B0604020202020204" pitchFamily="34" charset="0"/>
                <a:cs typeface="Arial" panose="020B0604020202020204" pitchFamily="34" charset="0"/>
              </a:rPr>
              <a:t>Razorpay</a:t>
            </a:r>
            <a:r>
              <a:rPr lang="en-US" dirty="0">
                <a:latin typeface="Arial" panose="020B0604020202020204" pitchFamily="34" charset="0"/>
                <a:cs typeface="Arial" panose="020B0604020202020204" pitchFamily="34" charset="0"/>
              </a:rPr>
              <a:t>, PayPal, or UPI for seamless and secure transactions.</a:t>
            </a:r>
          </a:p>
          <a:p>
            <a:r>
              <a:rPr lang="en-US" b="1" dirty="0">
                <a:latin typeface="Arial" panose="020B0604020202020204" pitchFamily="34" charset="0"/>
                <a:cs typeface="Arial" panose="020B0604020202020204" pitchFamily="34" charset="0"/>
              </a:rPr>
              <a:t>User Authentication &amp; Profile Management – </a:t>
            </a:r>
            <a:r>
              <a:rPr lang="en-US" dirty="0">
                <a:latin typeface="Arial" panose="020B0604020202020204" pitchFamily="34" charset="0"/>
                <a:cs typeface="Arial" panose="020B0604020202020204" pitchFamily="34" charset="0"/>
              </a:rPr>
              <a:t>Implement OAuth/Firebase authentication to store user history and preferences.</a:t>
            </a:r>
          </a:p>
          <a:p>
            <a:r>
              <a:rPr lang="en-US" b="1" dirty="0">
                <a:latin typeface="Arial" panose="020B0604020202020204" pitchFamily="34" charset="0"/>
                <a:cs typeface="Arial" panose="020B0604020202020204" pitchFamily="34" charset="0"/>
              </a:rPr>
              <a:t>Admin Dashboard – </a:t>
            </a:r>
            <a:r>
              <a:rPr lang="en-US" dirty="0">
                <a:latin typeface="Arial" panose="020B0604020202020204" pitchFamily="34" charset="0"/>
                <a:cs typeface="Arial" panose="020B0604020202020204" pitchFamily="34" charset="0"/>
              </a:rPr>
              <a:t>Provide a control panel for museum staff to manage bookings, analytics, and reports.</a:t>
            </a:r>
          </a:p>
          <a:p>
            <a:r>
              <a:rPr lang="en-US" b="1" dirty="0">
                <a:latin typeface="Arial" panose="020B0604020202020204" pitchFamily="34" charset="0"/>
                <a:cs typeface="Arial" panose="020B0604020202020204" pitchFamily="34" charset="0"/>
              </a:rPr>
              <a:t>Data Analytics &amp; Reporting – </a:t>
            </a:r>
            <a:r>
              <a:rPr lang="en-US" dirty="0">
                <a:latin typeface="Arial" panose="020B0604020202020204" pitchFamily="34" charset="0"/>
                <a:cs typeface="Arial" panose="020B0604020202020204" pitchFamily="34" charset="0"/>
              </a:rPr>
              <a:t>Track visitor trends, peak hours, and revenue insights to optimize museum operations.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100" b="1" dirty="0">
                <a:latin typeface="Arial" panose="020B0604020202020204" pitchFamily="34" charset="0"/>
                <a:cs typeface="Arial" panose="020B0604020202020204" pitchFamily="34" charset="0"/>
              </a:rPr>
              <a:t>Automate Ticket Booking – </a:t>
            </a:r>
            <a:r>
              <a:rPr lang="en-US" sz="2100" dirty="0">
                <a:latin typeface="Arial" panose="020B0604020202020204" pitchFamily="34" charset="0"/>
                <a:cs typeface="Arial" panose="020B0604020202020204" pitchFamily="34" charset="0"/>
              </a:rPr>
              <a:t>Reduce reliance on manual ticket counters.</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Eliminate Long Queues – </a:t>
            </a:r>
            <a:r>
              <a:rPr lang="en-US" sz="2100" dirty="0">
                <a:latin typeface="Arial" panose="020B0604020202020204" pitchFamily="34" charset="0"/>
                <a:cs typeface="Arial" panose="020B0604020202020204" pitchFamily="34" charset="0"/>
              </a:rPr>
              <a:t>Ensure faster ticket processing through an AI chatbot.</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Enhance User Experience – </a:t>
            </a:r>
            <a:r>
              <a:rPr lang="en-US" sz="2100" dirty="0">
                <a:latin typeface="Arial" panose="020B0604020202020204" pitchFamily="34" charset="0"/>
                <a:cs typeface="Arial" panose="020B0604020202020204" pitchFamily="34" charset="0"/>
              </a:rPr>
              <a:t>Provide a seamless and intuitive booking process.</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Enable Multilingual Support – </a:t>
            </a:r>
            <a:r>
              <a:rPr lang="en-US" sz="2100" dirty="0">
                <a:latin typeface="Arial" panose="020B0604020202020204" pitchFamily="34" charset="0"/>
                <a:cs typeface="Arial" panose="020B0604020202020204" pitchFamily="34" charset="0"/>
              </a:rPr>
              <a:t>Cater to a diverse range of visitors.</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Improve Operational Efficiency – </a:t>
            </a:r>
            <a:r>
              <a:rPr lang="en-US" sz="2100" dirty="0">
                <a:latin typeface="Arial" panose="020B0604020202020204" pitchFamily="34" charset="0"/>
                <a:cs typeface="Arial" panose="020B0604020202020204" pitchFamily="34" charset="0"/>
              </a:rPr>
              <a:t>Reduce human errors and dependency on staff.</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Integrate Secure Payment Gateways – </a:t>
            </a:r>
            <a:r>
              <a:rPr lang="en-US" sz="2100" dirty="0">
                <a:latin typeface="Arial" panose="020B0604020202020204" pitchFamily="34" charset="0"/>
                <a:cs typeface="Arial" panose="020B0604020202020204" pitchFamily="34" charset="0"/>
              </a:rPr>
              <a:t>Enable cashless transactions.</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Provide Real-Time Booking Confirmation – </a:t>
            </a:r>
            <a:r>
              <a:rPr lang="en-US" sz="2100" dirty="0">
                <a:latin typeface="Arial" panose="020B0604020202020204" pitchFamily="34" charset="0"/>
                <a:cs typeface="Arial" panose="020B0604020202020204" pitchFamily="34" charset="0"/>
              </a:rPr>
              <a:t>Ensure instant ticket issuance.</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Offer 24/7 Availability – </a:t>
            </a:r>
            <a:r>
              <a:rPr lang="en-US" sz="2100" dirty="0">
                <a:latin typeface="Arial" panose="020B0604020202020204" pitchFamily="34" charset="0"/>
                <a:cs typeface="Arial" panose="020B0604020202020204" pitchFamily="34" charset="0"/>
              </a:rPr>
              <a:t>Allow users to book tickets anytime, anywhere.</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Reduce Maintenance Costs – </a:t>
            </a:r>
            <a:r>
              <a:rPr lang="en-US" sz="2100" dirty="0">
                <a:latin typeface="Arial" panose="020B0604020202020204" pitchFamily="34" charset="0"/>
                <a:cs typeface="Arial" panose="020B0604020202020204" pitchFamily="34" charset="0"/>
              </a:rPr>
              <a:t>Minimize expenses on staffing and physical infrastructure.</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Implement Data Analytics – </a:t>
            </a:r>
            <a:r>
              <a:rPr lang="en-US" sz="2100" dirty="0">
                <a:latin typeface="Arial" panose="020B0604020202020204" pitchFamily="34" charset="0"/>
                <a:cs typeface="Arial" panose="020B0604020202020204" pitchFamily="34" charset="0"/>
              </a:rPr>
              <a:t>Track visitor behavior and optimize resources.</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Enhance Museum Promotion – </a:t>
            </a:r>
            <a:r>
              <a:rPr lang="en-US" sz="2100" dirty="0">
                <a:latin typeface="Arial" panose="020B0604020202020204" pitchFamily="34" charset="0"/>
                <a:cs typeface="Arial" panose="020B0604020202020204" pitchFamily="34" charset="0"/>
              </a:rPr>
              <a:t>Provide personalized offers and event updates via chatbot.</a:t>
            </a:r>
          </a:p>
          <a:p>
            <a:pPr>
              <a:buFont typeface="Arial" panose="020B0604020202020204" pitchFamily="34" charset="0"/>
              <a:buChar char="•"/>
            </a:pPr>
            <a:r>
              <a:rPr lang="en-US" sz="2100" b="1" dirty="0">
                <a:latin typeface="Arial" panose="020B0604020202020204" pitchFamily="34" charset="0"/>
                <a:cs typeface="Arial" panose="020B0604020202020204" pitchFamily="34" charset="0"/>
              </a:rPr>
              <a:t>Ensure High Scalability – </a:t>
            </a:r>
            <a:r>
              <a:rPr lang="en-US" sz="2100" dirty="0">
                <a:latin typeface="Arial" panose="020B0604020202020204" pitchFamily="34" charset="0"/>
                <a:cs typeface="Arial" panose="020B0604020202020204" pitchFamily="34" charset="0"/>
              </a:rPr>
              <a:t>Allow integration with new exhibits, shows, and museums.</a:t>
            </a:r>
            <a:endParaRPr lang="en-GB" sz="2100"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92500" lnSpcReduction="20000"/>
          </a:bodyPr>
          <a:lstStyle/>
          <a:p>
            <a:r>
              <a:rPr lang="en-US" sz="2000" dirty="0">
                <a:latin typeface="Arial" panose="020B0604020202020204" pitchFamily="34" charset="0"/>
                <a:cs typeface="Arial" panose="020B0604020202020204" pitchFamily="34" charset="0"/>
              </a:rPr>
              <a:t>The development of the AI-powered chatbot-based ticketing system follows a structured approach, ensuring efficiency, reliability, and scalability. Below are the key steps involved:</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1. Requirement Analysis &amp; Planning</a:t>
            </a:r>
          </a:p>
          <a:p>
            <a:r>
              <a:rPr lang="en-US" sz="2000" dirty="0">
                <a:latin typeface="Arial" panose="020B0604020202020204" pitchFamily="34" charset="0"/>
                <a:cs typeface="Arial" panose="020B0604020202020204" pitchFamily="34" charset="0"/>
              </a:rPr>
              <a:t>Identify the functional and non-functional requirements.</a:t>
            </a:r>
          </a:p>
          <a:p>
            <a:r>
              <a:rPr lang="en-US" sz="2000" dirty="0">
                <a:latin typeface="Arial" panose="020B0604020202020204" pitchFamily="34" charset="0"/>
                <a:cs typeface="Arial" panose="020B0604020202020204" pitchFamily="34" charset="0"/>
              </a:rPr>
              <a:t>Analyze the existing manual ticketing system's drawbacks.</a:t>
            </a:r>
          </a:p>
          <a:p>
            <a:r>
              <a:rPr lang="en-US" sz="2000" dirty="0">
                <a:latin typeface="Arial" panose="020B0604020202020204" pitchFamily="34" charset="0"/>
                <a:cs typeface="Arial" panose="020B0604020202020204" pitchFamily="34" charset="0"/>
              </a:rPr>
              <a:t>Define the scope, objectives, and expected outcomes.</a:t>
            </a:r>
          </a:p>
          <a:p>
            <a:pPr marL="0" indent="0">
              <a:buNone/>
            </a:pPr>
            <a:r>
              <a:rPr lang="en-US" sz="2000" b="1" dirty="0">
                <a:latin typeface="Arial" panose="020B0604020202020204" pitchFamily="34" charset="0"/>
                <a:cs typeface="Arial" panose="020B0604020202020204" pitchFamily="34" charset="0"/>
              </a:rPr>
              <a:t>2. System Design &amp; Architecture Development</a:t>
            </a:r>
          </a:p>
          <a:p>
            <a:r>
              <a:rPr lang="en-US" sz="2000" dirty="0">
                <a:latin typeface="Arial" panose="020B0604020202020204" pitchFamily="34" charset="0"/>
                <a:cs typeface="Arial" panose="020B0604020202020204" pitchFamily="34" charset="0"/>
              </a:rPr>
              <a:t>Design the system architecture (frontend, backend, database, and chatbot integration).</a:t>
            </a:r>
          </a:p>
          <a:p>
            <a:r>
              <a:rPr lang="en-US" sz="2000" dirty="0">
                <a:latin typeface="Arial" panose="020B0604020202020204" pitchFamily="34" charset="0"/>
                <a:cs typeface="Arial" panose="020B0604020202020204" pitchFamily="34" charset="0"/>
              </a:rPr>
              <a:t>Select appropriate technologies (Python, ReactJS, NLP frameworks, cloud services, payment gateway).</a:t>
            </a:r>
          </a:p>
          <a:p>
            <a:r>
              <a:rPr lang="en-US" sz="2000" dirty="0">
                <a:latin typeface="Arial" panose="020B0604020202020204" pitchFamily="34" charset="0"/>
                <a:cs typeface="Arial" panose="020B0604020202020204" pitchFamily="34" charset="0"/>
              </a:rPr>
              <a:t>Develop a database schema for managing bookings, users, and analytics.</a:t>
            </a:r>
          </a:p>
          <a:p>
            <a:pPr marL="0" indent="0">
              <a:buNone/>
            </a:pPr>
            <a:r>
              <a:rPr lang="en-US" sz="2000" b="1" dirty="0">
                <a:latin typeface="Arial" panose="020B0604020202020204" pitchFamily="34" charset="0"/>
                <a:cs typeface="Arial" panose="020B0604020202020204" pitchFamily="34" charset="0"/>
              </a:rPr>
              <a:t>3. Chatbot Development &amp; NLP Integration</a:t>
            </a:r>
          </a:p>
          <a:p>
            <a:r>
              <a:rPr lang="en-US" sz="2000" dirty="0">
                <a:latin typeface="Arial" panose="020B0604020202020204" pitchFamily="34" charset="0"/>
                <a:cs typeface="Arial" panose="020B0604020202020204" pitchFamily="34" charset="0"/>
              </a:rPr>
              <a:t>Implement a chatbot using </a:t>
            </a:r>
            <a:r>
              <a:rPr lang="en-US" sz="2000" dirty="0" err="1">
                <a:latin typeface="Arial" panose="020B0604020202020204" pitchFamily="34" charset="0"/>
                <a:cs typeface="Arial" panose="020B0604020202020204" pitchFamily="34" charset="0"/>
              </a:rPr>
              <a:t>Dialogflow</a:t>
            </a:r>
            <a:r>
              <a:rPr lang="en-US" sz="2000" dirty="0">
                <a:latin typeface="Arial" panose="020B0604020202020204" pitchFamily="34" charset="0"/>
                <a:cs typeface="Arial" panose="020B0604020202020204" pitchFamily="34" charset="0"/>
              </a:rPr>
              <a:t>, Rasa, or OpenAI API for natural conversation.</a:t>
            </a:r>
          </a:p>
          <a:p>
            <a:r>
              <a:rPr lang="en-US" sz="2000" dirty="0">
                <a:latin typeface="Arial" panose="020B0604020202020204" pitchFamily="34" charset="0"/>
                <a:cs typeface="Arial" panose="020B0604020202020204" pitchFamily="34" charset="0"/>
              </a:rPr>
              <a:t>Train the chatbot with museum-related FAQs, ticketing queries, and booking commands.</a:t>
            </a:r>
          </a:p>
          <a:p>
            <a:r>
              <a:rPr lang="en-US" sz="2000" dirty="0">
                <a:latin typeface="Arial" panose="020B0604020202020204" pitchFamily="34" charset="0"/>
                <a:cs typeface="Arial" panose="020B0604020202020204" pitchFamily="34" charset="0"/>
              </a:rPr>
              <a:t>Enable multilingual support for global accessibility</a:t>
            </a:r>
            <a:endParaRPr lang="en-GB"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6269</TotalTime>
  <Words>2392</Words>
  <Application>Microsoft Office PowerPoint</Application>
  <PresentationFormat>Widescreen</PresentationFormat>
  <Paragraphs>243</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Cambria</vt:lpstr>
      <vt:lpstr>Verdana</vt:lpstr>
      <vt:lpstr>Bioinformatics</vt:lpstr>
      <vt:lpstr>Online Chatbot based ticketing System</vt:lpstr>
      <vt:lpstr>Introduction</vt:lpstr>
      <vt:lpstr>Literature Review</vt:lpstr>
      <vt:lpstr>PowerPoint Presentation</vt:lpstr>
      <vt:lpstr>PowerPoint Presentation</vt:lpstr>
      <vt:lpstr>Existing method Drawback</vt:lpstr>
      <vt:lpstr>Proposed Methodology</vt:lpstr>
      <vt:lpstr>Objectives</vt:lpstr>
      <vt:lpstr>Methodology/Modules</vt:lpstr>
      <vt:lpstr>Continued…</vt:lpstr>
      <vt:lpstr>Continued…</vt:lpstr>
      <vt:lpstr>Architecture</vt:lpstr>
      <vt:lpstr>Hardware/software components</vt:lpstr>
      <vt:lpstr>Timeline of Project</vt:lpstr>
      <vt:lpstr>Expected Outcomes</vt:lpstr>
      <vt:lpstr>Conclusion</vt:lpstr>
      <vt:lpstr>Github Link</vt:lpstr>
      <vt:lpstr>References</vt:lpstr>
      <vt:lpstr>Continued….</vt:lpstr>
      <vt:lpstr>IEEE Reference Papers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Uluva Anji</cp:lastModifiedBy>
  <cp:revision>23</cp:revision>
  <dcterms:created xsi:type="dcterms:W3CDTF">2023-03-16T03:26:27Z</dcterms:created>
  <dcterms:modified xsi:type="dcterms:W3CDTF">2025-05-16T05:00:40Z</dcterms:modified>
</cp:coreProperties>
</file>