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022C12-FA5D-48E0-9C74-3FE2A016D904}">
  <a:tblStyle styleId="{B0022C12-FA5D-48E0-9C74-3FE2A016D9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b787869c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b787869c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b787869c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b787869c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b787869c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b787869c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b787869c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b787869c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b787869c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b787869c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b787869c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b787869c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16d86e0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16d86e0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d16d86e0c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d16d86e0c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16d86e0c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d16d86e0c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d16d86e0c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d16d86e0c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b787869c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b787869c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d16d86e0c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d16d86e0c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b787869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b787869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b787869c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b787869c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b787869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b787869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b787869c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b787869c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b787869c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b787869c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b787869c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b787869c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b787869c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b787869c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51025" y="7705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 SQL SERVER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478825" y="1915800"/>
            <a:ext cx="5755500" cy="28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</a:rPr>
              <a:t>SQL stands for Structured Query Language, as it is the special purpose domain-specific language for querying data in Relational Database Management System (RDBMS).</a:t>
            </a:r>
            <a:endParaRPr sz="20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highlight>
                  <a:srgbClr val="FFFFFF"/>
                </a:highlight>
              </a:rPr>
              <a:t>Microsoft SQL Server, MySQL, Oracle, etc. use SQL for querying with slight syntax differences.</a:t>
            </a:r>
            <a:endParaRPr sz="2000">
              <a:solidFill>
                <a:schemeClr val="accent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287275"/>
            <a:ext cx="8520600" cy="364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 u="sng">
                <a:solidFill>
                  <a:schemeClr val="dk1"/>
                </a:solidFill>
              </a:rPr>
              <a:t>Filtering data</a:t>
            </a:r>
            <a:endParaRPr b="1" sz="2200" u="sng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DISTINCT</a:t>
            </a:r>
            <a:r>
              <a:rPr lang="en" sz="1400">
                <a:solidFill>
                  <a:schemeClr val="dk1"/>
                </a:solidFill>
              </a:rPr>
              <a:t>  – select distinct values in one or more columns of a table.</a:t>
            </a:r>
            <a:endParaRPr sz="14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WHERE</a:t>
            </a:r>
            <a:r>
              <a:rPr lang="en" sz="1400">
                <a:solidFill>
                  <a:schemeClr val="dk1"/>
                </a:solidFill>
              </a:rPr>
              <a:t> – filter rows in the output of a query based on one or more conditions.</a:t>
            </a:r>
            <a:endParaRPr sz="14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AND</a:t>
            </a:r>
            <a:r>
              <a:rPr lang="en" sz="1400">
                <a:solidFill>
                  <a:schemeClr val="dk1"/>
                </a:solidFill>
              </a:rPr>
              <a:t> – combine two Boolean expressions and return true if all expressions are true.</a:t>
            </a:r>
            <a:endParaRPr sz="14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OR</a:t>
            </a:r>
            <a:r>
              <a:rPr lang="en" sz="1400">
                <a:solidFill>
                  <a:schemeClr val="dk1"/>
                </a:solidFill>
              </a:rPr>
              <a:t>–  combine two Boolean expressions and return true if either of conditions is true.</a:t>
            </a:r>
            <a:endParaRPr sz="14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IN</a:t>
            </a:r>
            <a:r>
              <a:rPr lang="en" sz="1400">
                <a:solidFill>
                  <a:schemeClr val="dk1"/>
                </a:solidFill>
              </a:rPr>
              <a:t> – check whether a value matches any value in a list or a subquery.</a:t>
            </a:r>
            <a:endParaRPr sz="14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BETWEEN </a:t>
            </a:r>
            <a:r>
              <a:rPr lang="en" sz="1400">
                <a:solidFill>
                  <a:schemeClr val="dk1"/>
                </a:solidFill>
              </a:rPr>
              <a:t>– test if a value is between a range of values.</a:t>
            </a:r>
            <a:endParaRPr sz="14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LIKE </a:t>
            </a:r>
            <a:r>
              <a:rPr lang="en" sz="1400">
                <a:solidFill>
                  <a:schemeClr val="dk1"/>
                </a:solidFill>
              </a:rPr>
              <a:t> –  check if a character string matches a specified pattern.</a:t>
            </a:r>
            <a:endParaRPr sz="14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Column &amp; table aliases(joins)</a:t>
            </a:r>
            <a:r>
              <a:rPr lang="en" sz="1400">
                <a:solidFill>
                  <a:schemeClr val="dk1"/>
                </a:solidFill>
              </a:rPr>
              <a:t> – show you how to use column aliases to change the heading of the query output and table alias to improve the readability of a query.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261125" y="3584775"/>
            <a:ext cx="8520600" cy="120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select * from emp where empname='john' COLLATE SQL_Latin1_General_CP1_CS_AS;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-- retrieve case sensitive record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05200"/>
            <a:ext cx="8520600" cy="49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" sz="2200" u="sng">
                <a:solidFill>
                  <a:schemeClr val="dk1"/>
                </a:solidFill>
              </a:rPr>
              <a:t>Data definition</a:t>
            </a:r>
            <a:endParaRPr b="1" sz="1700" u="sng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1" lang="en" sz="1508">
                <a:solidFill>
                  <a:schemeClr val="dk1"/>
                </a:solidFill>
              </a:rPr>
              <a:t>CREATE DATABASE</a:t>
            </a:r>
            <a:r>
              <a:rPr lang="en" sz="1508">
                <a:solidFill>
                  <a:schemeClr val="dk1"/>
                </a:solidFill>
              </a:rPr>
              <a:t> – show you how to create a new database in a SQL Server instance using the CREATE DATABASE statement and SQL Server Management Studio.</a:t>
            </a:r>
            <a:endParaRPr sz="1508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1" lang="en" sz="1508">
                <a:solidFill>
                  <a:schemeClr val="dk1"/>
                </a:solidFill>
              </a:rPr>
              <a:t>DROP DATABASE</a:t>
            </a:r>
            <a:r>
              <a:rPr lang="en" sz="1508">
                <a:solidFill>
                  <a:schemeClr val="dk1"/>
                </a:solidFill>
              </a:rPr>
              <a:t> – learn how to delete existing databases.</a:t>
            </a:r>
            <a:endParaRPr sz="1508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1" lang="en" sz="1508">
                <a:solidFill>
                  <a:schemeClr val="dk1"/>
                </a:solidFill>
              </a:rPr>
              <a:t>CREATE SCHEMA</a:t>
            </a:r>
            <a:r>
              <a:rPr lang="en" sz="1508">
                <a:solidFill>
                  <a:schemeClr val="dk1"/>
                </a:solidFill>
              </a:rPr>
              <a:t> – describe how to create a new schema in a database.</a:t>
            </a:r>
            <a:endParaRPr sz="1508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1" lang="en" sz="1508">
                <a:solidFill>
                  <a:schemeClr val="dk1"/>
                </a:solidFill>
              </a:rPr>
              <a:t>ALTER SCHEMA</a:t>
            </a:r>
            <a:r>
              <a:rPr lang="en" sz="1508">
                <a:solidFill>
                  <a:schemeClr val="dk1"/>
                </a:solidFill>
              </a:rPr>
              <a:t> – show how to transfer a securable from a schema to another within the same database.</a:t>
            </a:r>
            <a:endParaRPr sz="1508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1" lang="en" sz="1508">
                <a:solidFill>
                  <a:schemeClr val="dk1"/>
                </a:solidFill>
              </a:rPr>
              <a:t>DROP SCHEMA</a:t>
            </a:r>
            <a:r>
              <a:rPr lang="en" sz="1508">
                <a:solidFill>
                  <a:schemeClr val="dk1"/>
                </a:solidFill>
              </a:rPr>
              <a:t> – learn how to delete a schema from a database.</a:t>
            </a:r>
            <a:endParaRPr sz="1508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1" lang="en" sz="1508">
                <a:solidFill>
                  <a:schemeClr val="dk1"/>
                </a:solidFill>
              </a:rPr>
              <a:t>CREATE TABLE</a:t>
            </a:r>
            <a:r>
              <a:rPr lang="en" sz="1508">
                <a:solidFill>
                  <a:schemeClr val="dk1"/>
                </a:solidFill>
              </a:rPr>
              <a:t> – walk you through the steps of creating a new table in a specific schema of a  database.</a:t>
            </a:r>
            <a:endParaRPr sz="1508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1" lang="en" sz="1508">
                <a:solidFill>
                  <a:schemeClr val="dk1"/>
                </a:solidFill>
              </a:rPr>
              <a:t>Identity column</a:t>
            </a:r>
            <a:r>
              <a:rPr lang="en" sz="1508">
                <a:solidFill>
                  <a:schemeClr val="dk1"/>
                </a:solidFill>
              </a:rPr>
              <a:t> – learn how to use the IDENTITY property to create the identity column for a table.</a:t>
            </a:r>
            <a:endParaRPr sz="1508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1" lang="en" sz="1508">
                <a:solidFill>
                  <a:schemeClr val="dk1"/>
                </a:solidFill>
              </a:rPr>
              <a:t>Sequence </a:t>
            </a:r>
            <a:r>
              <a:rPr lang="en" sz="1508">
                <a:solidFill>
                  <a:schemeClr val="dk1"/>
                </a:solidFill>
              </a:rPr>
              <a:t>– describe how to generate a sequence of numeric values based on a specification.</a:t>
            </a:r>
            <a:endParaRPr sz="1508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1" lang="en" sz="1508">
                <a:solidFill>
                  <a:schemeClr val="dk1"/>
                </a:solidFill>
              </a:rPr>
              <a:t>ALTER TABLE ADD column</a:t>
            </a:r>
            <a:r>
              <a:rPr lang="en" sz="1508">
                <a:solidFill>
                  <a:schemeClr val="dk1"/>
                </a:solidFill>
              </a:rPr>
              <a:t> – show you how to add one or more columns to an existing table</a:t>
            </a:r>
            <a:endParaRPr sz="1508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1" lang="en" sz="1508">
                <a:solidFill>
                  <a:schemeClr val="dk1"/>
                </a:solidFill>
              </a:rPr>
              <a:t>ALTER TABLE ALTER COLUMN</a:t>
            </a:r>
            <a:r>
              <a:rPr lang="en" sz="1508">
                <a:solidFill>
                  <a:schemeClr val="dk1"/>
                </a:solidFill>
              </a:rPr>
              <a:t> – show you how to change the definition of existing columns in a table.</a:t>
            </a:r>
            <a:endParaRPr sz="1508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1" lang="en" sz="1508">
                <a:solidFill>
                  <a:schemeClr val="dk1"/>
                </a:solidFill>
              </a:rPr>
              <a:t>ALTER TABLE DROP COLUMN </a:t>
            </a:r>
            <a:r>
              <a:rPr lang="en" sz="1508">
                <a:solidFill>
                  <a:schemeClr val="dk1"/>
                </a:solidFill>
              </a:rPr>
              <a:t>– learn how to drop one or more columns from a table.</a:t>
            </a:r>
            <a:endParaRPr sz="1508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1" lang="en" sz="1508">
                <a:solidFill>
                  <a:schemeClr val="dk1"/>
                </a:solidFill>
              </a:rPr>
              <a:t>Computed columns</a:t>
            </a:r>
            <a:r>
              <a:rPr lang="en" sz="1508">
                <a:solidFill>
                  <a:schemeClr val="dk1"/>
                </a:solidFill>
              </a:rPr>
              <a:t> – how to use the computed columns to resue the calculation logic in multiple queries.</a:t>
            </a:r>
            <a:endParaRPr sz="1508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1" lang="en" sz="1508">
                <a:solidFill>
                  <a:schemeClr val="dk1"/>
                </a:solidFill>
              </a:rPr>
              <a:t>DROP TABLE</a:t>
            </a:r>
            <a:r>
              <a:rPr lang="en" sz="1508">
                <a:solidFill>
                  <a:schemeClr val="dk1"/>
                </a:solidFill>
              </a:rPr>
              <a:t> – show you how to delete tables from the database.</a:t>
            </a:r>
            <a:endParaRPr sz="1508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1" lang="en" sz="1508">
                <a:solidFill>
                  <a:schemeClr val="dk1"/>
                </a:solidFill>
              </a:rPr>
              <a:t>TRUNCATE TABLE</a:t>
            </a:r>
            <a:r>
              <a:rPr lang="en" sz="1508">
                <a:solidFill>
                  <a:schemeClr val="dk1"/>
                </a:solidFill>
              </a:rPr>
              <a:t> – delete all data from a table faster and more efficiently.</a:t>
            </a:r>
            <a:endParaRPr sz="1508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1" lang="en" sz="1508">
                <a:solidFill>
                  <a:schemeClr val="dk1"/>
                </a:solidFill>
              </a:rPr>
              <a:t>SELECT INTO </a:t>
            </a:r>
            <a:r>
              <a:rPr lang="en" sz="1508">
                <a:solidFill>
                  <a:schemeClr val="dk1"/>
                </a:solidFill>
              </a:rPr>
              <a:t>– learn how to create a table and insert data from a query into it.</a:t>
            </a:r>
            <a:endParaRPr sz="1508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1" lang="en" sz="1508">
                <a:solidFill>
                  <a:schemeClr val="dk1"/>
                </a:solidFill>
              </a:rPr>
              <a:t>Rename a table </a:t>
            </a:r>
            <a:r>
              <a:rPr lang="en" sz="1508">
                <a:solidFill>
                  <a:schemeClr val="dk1"/>
                </a:solidFill>
              </a:rPr>
              <a:t>–  walk you through the process of renaming a table to a new one.</a:t>
            </a:r>
            <a:endParaRPr sz="1508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1" lang="en" sz="1508">
                <a:solidFill>
                  <a:schemeClr val="dk1"/>
                </a:solidFill>
              </a:rPr>
              <a:t>Temporary tables</a:t>
            </a:r>
            <a:r>
              <a:rPr lang="en" sz="1508">
                <a:solidFill>
                  <a:schemeClr val="dk1"/>
                </a:solidFill>
              </a:rPr>
              <a:t> – introduce you to the temporary tables for storing temporarily immediate data in stored procedures or database session.</a:t>
            </a:r>
            <a:endParaRPr sz="1508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b="1" lang="en" sz="1508">
                <a:solidFill>
                  <a:schemeClr val="dk1"/>
                </a:solidFill>
              </a:rPr>
              <a:t>Synonym</a:t>
            </a:r>
            <a:r>
              <a:rPr lang="en" sz="1508">
                <a:solidFill>
                  <a:schemeClr val="dk1"/>
                </a:solidFill>
              </a:rPr>
              <a:t> – explain you the synonym and show you how to create synonyms for database objects.</a:t>
            </a:r>
            <a:endParaRPr sz="15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>
            <a:off x="275100" y="267050"/>
            <a:ext cx="3327900" cy="126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CREATE DATABASE database_name;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DROP DATABASE IF EXISTS TestDb;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ALTER DATABASE [Test] MODIFY NAME = [Test2]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EXEC sp_renamedb 'Test', 'Test2'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25" name="Google Shape;125;p24"/>
          <p:cNvSpPr txBox="1"/>
          <p:nvPr/>
        </p:nvSpPr>
        <p:spPr>
          <a:xfrm>
            <a:off x="275100" y="1929700"/>
            <a:ext cx="3327900" cy="178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CREATE SCHEMA schema_name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  [AUTHORIZATION owner_name]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DROP SCHEMA [IF EXISTS] schema_name;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ALTER SCHEMA NEW_NAMED_SCHEMA</a:t>
            </a:r>
            <a:endParaRPr sz="1000">
              <a:solidFill>
                <a:schemeClr val="dk1"/>
              </a:solidFill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TRANSFER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</a:rPr>
              <a:t>OLD_NAMED_SCHEMA.TABLE_NAME;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" name="Google Shape;126;p24"/>
          <p:cNvSpPr txBox="1"/>
          <p:nvPr/>
        </p:nvSpPr>
        <p:spPr>
          <a:xfrm>
            <a:off x="275100" y="4110750"/>
            <a:ext cx="3327900" cy="64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EXEC sp_rename 'old_table_name', 'new_table_name'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7" name="Google Shape;127;p24"/>
          <p:cNvSpPr txBox="1"/>
          <p:nvPr/>
        </p:nvSpPr>
        <p:spPr>
          <a:xfrm>
            <a:off x="4007575" y="267050"/>
            <a:ext cx="2407500" cy="264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INSERT INTO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sales.addresses (street, city, state, zip_code)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SELECT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street,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city,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state,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zip_code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FROM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sales.stores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WHERE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city IN ('Santa Cruz', 'Baldwin')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8" name="Google Shape;128;p24"/>
          <p:cNvSpPr txBox="1"/>
          <p:nvPr/>
        </p:nvSpPr>
        <p:spPr>
          <a:xfrm>
            <a:off x="6557250" y="267050"/>
            <a:ext cx="2407500" cy="264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INSERT TOP (10)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INTO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sales.addresses (street, city, state, zip_code)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SELECT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street,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city,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state,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zip_code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FROM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sales.customers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ORDER BY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first_name,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last_name;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9" name="Google Shape;129;p24"/>
          <p:cNvSpPr txBox="1"/>
          <p:nvPr/>
        </p:nvSpPr>
        <p:spPr>
          <a:xfrm>
            <a:off x="4007575" y="3187350"/>
            <a:ext cx="2407500" cy="156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SELECT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select_list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INTO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destination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FROM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source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[WHERE condition]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0" name="Google Shape;130;p24"/>
          <p:cNvSpPr txBox="1"/>
          <p:nvPr/>
        </p:nvSpPr>
        <p:spPr>
          <a:xfrm>
            <a:off x="6557250" y="3187350"/>
            <a:ext cx="2407500" cy="156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SELECT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*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INTO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Marketing.customers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FROM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sales.customers;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/>
        </p:nvSpPr>
        <p:spPr>
          <a:xfrm>
            <a:off x="406650" y="1015575"/>
            <a:ext cx="3459300" cy="187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ALTER TABLE sales.quotations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ADD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amount DECIMAL (10, 2) NOT NULL,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customer_name VARCHAR (50) NOT NULL;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ALTER TABLE table_name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ALTER COLUMN column_name new_data_type(size);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ALTER TABLE sales.price_lists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DROP COLUMN discount, surcharge;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6" name="Google Shape;136;p25"/>
          <p:cNvSpPr txBox="1"/>
          <p:nvPr/>
        </p:nvSpPr>
        <p:spPr>
          <a:xfrm>
            <a:off x="406650" y="3249475"/>
            <a:ext cx="3459300" cy="1723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SELECT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person_id,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first_name + ' ' + last_name AS full_name,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dob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FROM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persons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ORDER BY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full_name;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7" name="Google Shape;137;p25"/>
          <p:cNvSpPr txBox="1"/>
          <p:nvPr/>
        </p:nvSpPr>
        <p:spPr>
          <a:xfrm>
            <a:off x="4806700" y="940375"/>
            <a:ext cx="3914400" cy="403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ALTER TABLE persons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ADD full_name AS (first_name + ' ' + last_name);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(or)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(if deterministic - Note that a computed column is persisted only if its expression is deterministic. It means that for a set of inputs, the expression always returns the same result)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ALTER TABLE persons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ADD full_name AS (first_name + ' ' + last_name) PERSISTED;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SELECT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person_id,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full_name,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dob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FROM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persons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ORDER BY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full_name;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5423700" y="307100"/>
            <a:ext cx="255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COMPUTED COLUMNS</a:t>
            </a:r>
            <a:endParaRPr/>
          </a:p>
        </p:txBody>
      </p:sp>
      <p:sp>
        <p:nvSpPr>
          <p:cNvPr id="139" name="Google Shape;139;p25"/>
          <p:cNvSpPr txBox="1"/>
          <p:nvPr/>
        </p:nvSpPr>
        <p:spPr>
          <a:xfrm>
            <a:off x="741100" y="307100"/>
            <a:ext cx="255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 STATEMENT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25425"/>
            <a:ext cx="8520600" cy="48552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Identity -auto-increment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Syntax</a:t>
            </a:r>
            <a:r>
              <a:rPr lang="en" sz="1000">
                <a:solidFill>
                  <a:schemeClr val="dk1"/>
                </a:solidFill>
              </a:rPr>
              <a:t>: IDENTITY [(seed,increment)]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Seed</a:t>
            </a:r>
            <a:r>
              <a:rPr lang="en" sz="1000">
                <a:solidFill>
                  <a:schemeClr val="dk1"/>
                </a:solidFill>
              </a:rPr>
              <a:t>: Starting value of a column. The default value is 1.</a:t>
            </a:r>
            <a:r>
              <a:rPr b="1" lang="en" sz="1000">
                <a:solidFill>
                  <a:schemeClr val="dk1"/>
                </a:solidFill>
              </a:rPr>
              <a:t>In</a:t>
            </a:r>
            <a:r>
              <a:rPr b="1" lang="en" sz="1000">
                <a:solidFill>
                  <a:schemeClr val="dk1"/>
                </a:solidFill>
              </a:rPr>
              <a:t>c</a:t>
            </a:r>
            <a:r>
              <a:rPr b="1" lang="en" sz="1000">
                <a:solidFill>
                  <a:schemeClr val="dk1"/>
                </a:solidFill>
              </a:rPr>
              <a:t>rement</a:t>
            </a:r>
            <a:r>
              <a:rPr lang="en" sz="1000">
                <a:solidFill>
                  <a:schemeClr val="dk1"/>
                </a:solidFill>
              </a:rPr>
              <a:t>: It specifies the incremental value that is added to the identity column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value of the previous row.The default value is 1.*/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To explicitly supply a value for the identity column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First, turn on identity insert → SET Identity_Insert Table_name ON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Secondly, you need to specify the identity column name in the insert query as shown below: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Insert into Person(PersonId, Name) values(5, 'jancy');--correct format to insert in identity column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Reset the Identity Column Value in SQL Server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DBCC CHECKIDENT(Person, RESEED, 0); --Use DBCC command to reset the identity column value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Select SCOPE_IDENTITY()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Select @@IDENTITY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Select IDENT_CURRENT('table_name')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SCOPE_IDENTITY(): The SCOPE_IDENTITY() built-in function returns the last identity column value that is created within the same session and the same scope.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@@IDENTITY: The @@IDENTITY() built-in function returns the last identity column value that is created in the same session but with any scope.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IDENT_CURRENT(‘TableName’): The IDENT_CURRENT() built-in function returns the last identity column value that is created for a specific table across any session and any scope.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459225"/>
            <a:ext cx="4090500" cy="4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What is a synonym in SQL Server?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In SQL Server, a synonym is an alias or alternative name for a database object such as a table, view, stored procedure, user-defined function, and sequence.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A synonym provides you with many benefits if you use it properly.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Creating a synonym within the same database example</a:t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u</a:t>
            </a:r>
            <a:r>
              <a:rPr lang="en" sz="1000"/>
              <a:t>se TestDB;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select * from sales.orders;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CREATE SYNONYM orders FOR sales.orders;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select * from orders;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--Removing a synonym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DROP SYNONYM IF EXISTS orders;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50" name="Google Shape;150;p27"/>
          <p:cNvSpPr txBox="1"/>
          <p:nvPr/>
        </p:nvSpPr>
        <p:spPr>
          <a:xfrm>
            <a:off x="4826875" y="459225"/>
            <a:ext cx="3965100" cy="3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2"/>
                </a:solidFill>
              </a:rPr>
              <a:t>Creating a synonym for a table in another database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CREATE DATABASE test;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USE test;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CREATE SCHEMA purchasing;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CREATE TABLE purchasing.suppliers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(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);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--</a:t>
            </a:r>
            <a:r>
              <a:rPr b="1" lang="en" sz="1000">
                <a:solidFill>
                  <a:schemeClr val="dk2"/>
                </a:solidFill>
              </a:rPr>
              <a:t>switch to TestDB database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use TestDB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CREATE SYNONYM suppliers 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FOR test.purchasing.suppliers;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SELECT * FROM suppliers;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 FOR NORMALIZATION</a:t>
            </a:r>
            <a:endParaRPr b="1"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11111"/>
                </a:solidFill>
                <a:highlight>
                  <a:srgbClr val="FFFFFF"/>
                </a:highlight>
              </a:rPr>
              <a:t>UNNORMALIZED FORM (UNF)</a:t>
            </a:r>
            <a:endParaRPr b="1" sz="1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EMPLOYEE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57" name="Google Shape;157;p28"/>
          <p:cNvGraphicFramePr/>
          <p:nvPr/>
        </p:nvGraphicFramePr>
        <p:xfrm>
          <a:off x="952475" y="188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{B0022C12-FA5D-48E0-9C74-3FE2A016D904}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ID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NAME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DESIGNATION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DEPTID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DEPTNAME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MOBILE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ADDRESS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JOHN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DEVELOPER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DEVELOPMENT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6325478962,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9865741236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234 Hinton Rd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Mannford</a:t>
                      </a:r>
                      <a:r>
                        <a:rPr lang="en" sz="800">
                          <a:solidFill>
                            <a:srgbClr val="333333"/>
                          </a:solidFill>
                          <a:highlight>
                            <a:srgbClr val="ECF8FA"/>
                          </a:highlight>
                        </a:rPr>
                        <a:t>, </a:t>
                      </a:r>
                      <a:r>
                        <a:rPr lang="en" sz="800">
                          <a:solidFill>
                            <a:srgbClr val="333333"/>
                          </a:solidFill>
                        </a:rPr>
                        <a:t>Oklahoma(OK)</a:t>
                      </a:r>
                      <a:r>
                        <a:rPr lang="en" sz="800">
                          <a:solidFill>
                            <a:srgbClr val="333333"/>
                          </a:solidFill>
                          <a:highlight>
                            <a:srgbClr val="ECF8FA"/>
                          </a:highlight>
                        </a:rPr>
                        <a:t>, </a:t>
                      </a:r>
                      <a:r>
                        <a:rPr lang="en" sz="800">
                          <a:solidFill>
                            <a:srgbClr val="333333"/>
                          </a:solidFill>
                        </a:rPr>
                        <a:t>74044</a:t>
                      </a:r>
                      <a:endParaRPr sz="800">
                        <a:solidFill>
                          <a:srgbClr val="11111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JAMIE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DESIGNER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UI/UX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7893245698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214 Doorley Rd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Sidney</a:t>
                      </a:r>
                      <a:r>
                        <a:rPr lang="en" sz="800">
                          <a:solidFill>
                            <a:srgbClr val="333333"/>
                          </a:solidFill>
                          <a:highlight>
                            <a:srgbClr val="ECF8FA"/>
                          </a:highlight>
                        </a:rPr>
                        <a:t>, </a:t>
                      </a:r>
                      <a:r>
                        <a:rPr lang="en" sz="800">
                          <a:solidFill>
                            <a:srgbClr val="333333"/>
                          </a:solidFill>
                        </a:rPr>
                        <a:t>Ohio(OH)</a:t>
                      </a:r>
                      <a:r>
                        <a:rPr lang="en" sz="800">
                          <a:solidFill>
                            <a:srgbClr val="333333"/>
                          </a:solidFill>
                          <a:highlight>
                            <a:srgbClr val="ECF8FA"/>
                          </a:highlight>
                        </a:rPr>
                        <a:t>, </a:t>
                      </a:r>
                      <a:r>
                        <a:rPr lang="en" sz="800">
                          <a:solidFill>
                            <a:srgbClr val="333333"/>
                          </a:solidFill>
                        </a:rPr>
                        <a:t>45365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JACK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DEVELOPER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DEVELOPMENT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9856741236,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5647896523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236 Hinton Rd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Mannford</a:t>
                      </a:r>
                      <a:r>
                        <a:rPr lang="en" sz="800">
                          <a:solidFill>
                            <a:srgbClr val="333333"/>
                          </a:solidFill>
                          <a:highlight>
                            <a:srgbClr val="ECF8FA"/>
                          </a:highlight>
                        </a:rPr>
                        <a:t>, </a:t>
                      </a:r>
                      <a:r>
                        <a:rPr lang="en" sz="800">
                          <a:solidFill>
                            <a:srgbClr val="333333"/>
                          </a:solidFill>
                        </a:rPr>
                        <a:t>Oklahoma(OK)</a:t>
                      </a:r>
                      <a:r>
                        <a:rPr lang="en" sz="800">
                          <a:solidFill>
                            <a:srgbClr val="333333"/>
                          </a:solidFill>
                          <a:highlight>
                            <a:srgbClr val="ECF8FA"/>
                          </a:highlight>
                        </a:rPr>
                        <a:t>, </a:t>
                      </a:r>
                      <a:r>
                        <a:rPr lang="en" sz="800">
                          <a:solidFill>
                            <a:srgbClr val="333333"/>
                          </a:solidFill>
                        </a:rPr>
                        <a:t>74044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Google Shape;162;p29"/>
          <p:cNvGraphicFramePr/>
          <p:nvPr/>
        </p:nvGraphicFramePr>
        <p:xfrm>
          <a:off x="622250" y="114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{B0022C12-FA5D-48E0-9C74-3FE2A016D904}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ID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NAME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DESIGNATION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DEPTID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DEPTNAME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MOBILE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ADDRESS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JOHN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DEVELOPER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100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DEVELOPMENT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6325478962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234 Hinton Rd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Mannford</a:t>
                      </a:r>
                      <a:r>
                        <a:rPr lang="en" sz="800">
                          <a:solidFill>
                            <a:srgbClr val="333333"/>
                          </a:solidFill>
                          <a:highlight>
                            <a:srgbClr val="ECF8FA"/>
                          </a:highlight>
                        </a:rPr>
                        <a:t>, </a:t>
                      </a:r>
                      <a:r>
                        <a:rPr lang="en" sz="800">
                          <a:solidFill>
                            <a:srgbClr val="333333"/>
                          </a:solidFill>
                        </a:rPr>
                        <a:t>Oklahoma(OK)</a:t>
                      </a:r>
                      <a:r>
                        <a:rPr lang="en" sz="800">
                          <a:solidFill>
                            <a:srgbClr val="333333"/>
                          </a:solidFill>
                          <a:highlight>
                            <a:srgbClr val="ECF8FA"/>
                          </a:highlight>
                        </a:rPr>
                        <a:t>, </a:t>
                      </a:r>
                      <a:r>
                        <a:rPr lang="en" sz="800">
                          <a:solidFill>
                            <a:srgbClr val="333333"/>
                          </a:solidFill>
                        </a:rPr>
                        <a:t>74044</a:t>
                      </a:r>
                      <a:endParaRPr sz="800">
                        <a:solidFill>
                          <a:srgbClr val="11111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JOHN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DEVELOPER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DEVELOPMENT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9865741236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234 Hinton Rd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Mannford</a:t>
                      </a:r>
                      <a:r>
                        <a:rPr lang="en" sz="800">
                          <a:solidFill>
                            <a:srgbClr val="333333"/>
                          </a:solidFill>
                          <a:highlight>
                            <a:srgbClr val="ECF8FA"/>
                          </a:highlight>
                        </a:rPr>
                        <a:t>, </a:t>
                      </a:r>
                      <a:r>
                        <a:rPr lang="en" sz="800">
                          <a:solidFill>
                            <a:srgbClr val="333333"/>
                          </a:solidFill>
                        </a:rPr>
                        <a:t>Oklahoma(OK)</a:t>
                      </a:r>
                      <a:r>
                        <a:rPr lang="en" sz="800">
                          <a:solidFill>
                            <a:srgbClr val="333333"/>
                          </a:solidFill>
                          <a:highlight>
                            <a:srgbClr val="ECF8FA"/>
                          </a:highlight>
                        </a:rPr>
                        <a:t>, </a:t>
                      </a:r>
                      <a:r>
                        <a:rPr lang="en" sz="800">
                          <a:solidFill>
                            <a:srgbClr val="333333"/>
                          </a:solidFill>
                        </a:rPr>
                        <a:t>74044</a:t>
                      </a:r>
                      <a:endParaRPr sz="800">
                        <a:solidFill>
                          <a:srgbClr val="11111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JAMIE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DESIGNER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UI/UX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7893245698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214 Doorley Rd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Sidney</a:t>
                      </a:r>
                      <a:r>
                        <a:rPr lang="en" sz="800">
                          <a:solidFill>
                            <a:srgbClr val="333333"/>
                          </a:solidFill>
                          <a:highlight>
                            <a:srgbClr val="ECF8FA"/>
                          </a:highlight>
                        </a:rPr>
                        <a:t>, </a:t>
                      </a:r>
                      <a:r>
                        <a:rPr lang="en" sz="800">
                          <a:solidFill>
                            <a:srgbClr val="333333"/>
                          </a:solidFill>
                        </a:rPr>
                        <a:t>Ohio(OH)</a:t>
                      </a:r>
                      <a:r>
                        <a:rPr lang="en" sz="800">
                          <a:solidFill>
                            <a:srgbClr val="333333"/>
                          </a:solidFill>
                          <a:highlight>
                            <a:srgbClr val="ECF8FA"/>
                          </a:highlight>
                        </a:rPr>
                        <a:t>, </a:t>
                      </a:r>
                      <a:r>
                        <a:rPr lang="en" sz="800">
                          <a:solidFill>
                            <a:srgbClr val="333333"/>
                          </a:solidFill>
                        </a:rPr>
                        <a:t>45365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JACK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DEVELOPER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DEVELOPMENT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9856741236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236 Hinton Rd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Mannford</a:t>
                      </a:r>
                      <a:r>
                        <a:rPr lang="en" sz="800">
                          <a:solidFill>
                            <a:srgbClr val="333333"/>
                          </a:solidFill>
                          <a:highlight>
                            <a:srgbClr val="ECF8FA"/>
                          </a:highlight>
                        </a:rPr>
                        <a:t>, </a:t>
                      </a:r>
                      <a:r>
                        <a:rPr lang="en" sz="800">
                          <a:solidFill>
                            <a:srgbClr val="333333"/>
                          </a:solidFill>
                        </a:rPr>
                        <a:t>Oklahoma(OK)</a:t>
                      </a:r>
                      <a:r>
                        <a:rPr lang="en" sz="800">
                          <a:solidFill>
                            <a:srgbClr val="333333"/>
                          </a:solidFill>
                          <a:highlight>
                            <a:srgbClr val="ECF8FA"/>
                          </a:highlight>
                        </a:rPr>
                        <a:t>, </a:t>
                      </a:r>
                      <a:r>
                        <a:rPr lang="en" sz="800">
                          <a:solidFill>
                            <a:srgbClr val="333333"/>
                          </a:solidFill>
                        </a:rPr>
                        <a:t>74044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JACK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DEVELOPER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100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DEVELOPMENT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5647896523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236 Hinton Rd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Mannford</a:t>
                      </a:r>
                      <a:r>
                        <a:rPr lang="en" sz="800">
                          <a:solidFill>
                            <a:srgbClr val="333333"/>
                          </a:solidFill>
                          <a:highlight>
                            <a:srgbClr val="ECF8FA"/>
                          </a:highlight>
                        </a:rPr>
                        <a:t>, </a:t>
                      </a:r>
                      <a:r>
                        <a:rPr lang="en" sz="800">
                          <a:solidFill>
                            <a:srgbClr val="333333"/>
                          </a:solidFill>
                        </a:rPr>
                        <a:t>Oklahoma(OK)</a:t>
                      </a:r>
                      <a:r>
                        <a:rPr lang="en" sz="800">
                          <a:solidFill>
                            <a:srgbClr val="333333"/>
                          </a:solidFill>
                          <a:highlight>
                            <a:srgbClr val="ECF8FA"/>
                          </a:highlight>
                        </a:rPr>
                        <a:t>, </a:t>
                      </a:r>
                      <a:r>
                        <a:rPr lang="en" sz="800">
                          <a:solidFill>
                            <a:srgbClr val="333333"/>
                          </a:solidFill>
                        </a:rPr>
                        <a:t>74044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63" name="Google Shape;163;p29"/>
          <p:cNvSpPr txBox="1"/>
          <p:nvPr/>
        </p:nvSpPr>
        <p:spPr>
          <a:xfrm>
            <a:off x="1496975" y="434300"/>
            <a:ext cx="57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FIRST NORMAL FORM (1NF)</a:t>
            </a:r>
            <a:endParaRPr b="1"/>
          </a:p>
        </p:txBody>
      </p:sp>
      <p:sp>
        <p:nvSpPr>
          <p:cNvPr id="164" name="Google Shape;164;p29"/>
          <p:cNvSpPr txBox="1"/>
          <p:nvPr/>
        </p:nvSpPr>
        <p:spPr>
          <a:xfrm>
            <a:off x="792525" y="692075"/>
            <a:ext cx="162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EMPLOYEE</a:t>
            </a:r>
            <a:endParaRPr b="1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p30"/>
          <p:cNvGraphicFramePr/>
          <p:nvPr/>
        </p:nvGraphicFramePr>
        <p:xfrm>
          <a:off x="312050" y="149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{B0022C12-FA5D-48E0-9C74-3FE2A016D904}</a:tableStyleId>
              </a:tblPr>
              <a:tblGrid>
                <a:gridCol w="478200"/>
                <a:gridCol w="688325"/>
                <a:gridCol w="1048600"/>
                <a:gridCol w="618300"/>
                <a:gridCol w="768375"/>
                <a:gridCol w="828450"/>
                <a:gridCol w="968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ID(PK)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NAME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DESIGNATION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DEPTID(FK)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MOBILE1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MOBILE2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ADDRESS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JOHN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DEVELOPER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100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9865741236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6325478962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234 Hinton Rd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Mannford</a:t>
                      </a:r>
                      <a:r>
                        <a:rPr lang="en" sz="800">
                          <a:solidFill>
                            <a:srgbClr val="333333"/>
                          </a:solidFill>
                          <a:highlight>
                            <a:srgbClr val="ECF8FA"/>
                          </a:highlight>
                        </a:rPr>
                        <a:t>, </a:t>
                      </a:r>
                      <a:r>
                        <a:rPr lang="en" sz="800">
                          <a:solidFill>
                            <a:srgbClr val="333333"/>
                          </a:solidFill>
                        </a:rPr>
                        <a:t>Oklahoma(OK)</a:t>
                      </a:r>
                      <a:r>
                        <a:rPr lang="en" sz="800">
                          <a:solidFill>
                            <a:srgbClr val="333333"/>
                          </a:solidFill>
                          <a:highlight>
                            <a:srgbClr val="ECF8FA"/>
                          </a:highlight>
                        </a:rPr>
                        <a:t>, </a:t>
                      </a:r>
                      <a:r>
                        <a:rPr lang="en" sz="800">
                          <a:solidFill>
                            <a:srgbClr val="333333"/>
                          </a:solidFill>
                        </a:rPr>
                        <a:t>74044</a:t>
                      </a:r>
                      <a:endParaRPr sz="800">
                        <a:solidFill>
                          <a:srgbClr val="11111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JAMIE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DESIGNER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UI/UX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7893245698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214 Doorley Rd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Sidney</a:t>
                      </a:r>
                      <a:r>
                        <a:rPr lang="en" sz="800">
                          <a:solidFill>
                            <a:srgbClr val="333333"/>
                          </a:solidFill>
                          <a:highlight>
                            <a:srgbClr val="ECF8FA"/>
                          </a:highlight>
                        </a:rPr>
                        <a:t>, </a:t>
                      </a:r>
                      <a:r>
                        <a:rPr lang="en" sz="800">
                          <a:solidFill>
                            <a:srgbClr val="333333"/>
                          </a:solidFill>
                        </a:rPr>
                        <a:t>Ohio(OH)</a:t>
                      </a:r>
                      <a:r>
                        <a:rPr lang="en" sz="800">
                          <a:solidFill>
                            <a:srgbClr val="333333"/>
                          </a:solidFill>
                          <a:highlight>
                            <a:srgbClr val="ECF8FA"/>
                          </a:highlight>
                        </a:rPr>
                        <a:t>, </a:t>
                      </a:r>
                      <a:r>
                        <a:rPr lang="en" sz="800">
                          <a:solidFill>
                            <a:srgbClr val="333333"/>
                          </a:solidFill>
                        </a:rPr>
                        <a:t>45365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JACK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DEVELOPER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5647896523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9856741236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236 Hinton Rd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Mannford</a:t>
                      </a:r>
                      <a:r>
                        <a:rPr lang="en" sz="800">
                          <a:solidFill>
                            <a:srgbClr val="333333"/>
                          </a:solidFill>
                          <a:highlight>
                            <a:srgbClr val="ECF8FA"/>
                          </a:highlight>
                        </a:rPr>
                        <a:t>, </a:t>
                      </a:r>
                      <a:r>
                        <a:rPr lang="en" sz="800">
                          <a:solidFill>
                            <a:srgbClr val="333333"/>
                          </a:solidFill>
                        </a:rPr>
                        <a:t>Oklahoma(OK)</a:t>
                      </a:r>
                      <a:r>
                        <a:rPr lang="en" sz="800">
                          <a:solidFill>
                            <a:srgbClr val="333333"/>
                          </a:solidFill>
                          <a:highlight>
                            <a:srgbClr val="ECF8FA"/>
                          </a:highlight>
                        </a:rPr>
                        <a:t>, </a:t>
                      </a:r>
                      <a:r>
                        <a:rPr lang="en" sz="800">
                          <a:solidFill>
                            <a:srgbClr val="333333"/>
                          </a:solidFill>
                        </a:rPr>
                        <a:t>74044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0" name="Google Shape;170;p30"/>
          <p:cNvSpPr txBox="1"/>
          <p:nvPr/>
        </p:nvSpPr>
        <p:spPr>
          <a:xfrm>
            <a:off x="1496975" y="434300"/>
            <a:ext cx="57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SECOND</a:t>
            </a:r>
            <a:r>
              <a:rPr b="1" lang="en"/>
              <a:t> NORMAL FORM (2NF)</a:t>
            </a:r>
            <a:endParaRPr b="1"/>
          </a:p>
        </p:txBody>
      </p:sp>
      <p:graphicFrame>
        <p:nvGraphicFramePr>
          <p:cNvPr id="171" name="Google Shape;171;p30"/>
          <p:cNvGraphicFramePr/>
          <p:nvPr/>
        </p:nvGraphicFramePr>
        <p:xfrm>
          <a:off x="6216100" y="149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{B0022C12-FA5D-48E0-9C74-3FE2A016D904}</a:tableStyleId>
              </a:tblPr>
              <a:tblGrid>
                <a:gridCol w="1356475"/>
                <a:gridCol w="1356475"/>
              </a:tblGrid>
              <a:tr h="39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DEPTID(PK)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DEPTNAME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9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DEVELOPER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9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UI/UX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" name="Google Shape;172;p30"/>
          <p:cNvSpPr txBox="1"/>
          <p:nvPr/>
        </p:nvSpPr>
        <p:spPr>
          <a:xfrm>
            <a:off x="1943325" y="952250"/>
            <a:ext cx="162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EMPLOYEE</a:t>
            </a:r>
            <a:endParaRPr b="1" sz="1000"/>
          </a:p>
        </p:txBody>
      </p:sp>
      <p:sp>
        <p:nvSpPr>
          <p:cNvPr id="173" name="Google Shape;173;p30"/>
          <p:cNvSpPr txBox="1"/>
          <p:nvPr/>
        </p:nvSpPr>
        <p:spPr>
          <a:xfrm>
            <a:off x="6658825" y="952250"/>
            <a:ext cx="162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DEPARTMENT</a:t>
            </a:r>
            <a:endParaRPr b="1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" name="Google Shape;178;p31"/>
          <p:cNvGraphicFramePr/>
          <p:nvPr/>
        </p:nvGraphicFramePr>
        <p:xfrm>
          <a:off x="362075" y="1257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{B0022C12-FA5D-48E0-9C74-3FE2A016D904}</a:tableStyleId>
              </a:tblPr>
              <a:tblGrid>
                <a:gridCol w="418750"/>
                <a:gridCol w="602775"/>
                <a:gridCol w="918275"/>
                <a:gridCol w="631525"/>
                <a:gridCol w="792925"/>
                <a:gridCol w="787475"/>
                <a:gridCol w="716125"/>
                <a:gridCol w="828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ID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NAME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DESIGNATION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DEPTID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MOBILE1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MOBILE2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STREET ADDRESS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ADDRESSID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JOHN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DEVELOPER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100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9865741236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6325478962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234 Hinton Rd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1</a:t>
                      </a:r>
                      <a:endParaRPr sz="800">
                        <a:solidFill>
                          <a:srgbClr val="11111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JAMIE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DESIGNER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7893245698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null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214 Doorley Rd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2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JACK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DEVELOPER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5647896523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9856741236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236 Hinton Rd</a:t>
                      </a:r>
                      <a:endParaRPr sz="800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9" name="Google Shape;179;p31"/>
          <p:cNvSpPr txBox="1"/>
          <p:nvPr/>
        </p:nvSpPr>
        <p:spPr>
          <a:xfrm>
            <a:off x="1496975" y="434300"/>
            <a:ext cx="57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THIRD</a:t>
            </a:r>
            <a:r>
              <a:rPr b="1" lang="en"/>
              <a:t> NORMAL FORM (3NF)</a:t>
            </a:r>
            <a:endParaRPr b="1"/>
          </a:p>
        </p:txBody>
      </p:sp>
      <p:graphicFrame>
        <p:nvGraphicFramePr>
          <p:cNvPr id="180" name="Google Shape;180;p31"/>
          <p:cNvGraphicFramePr/>
          <p:nvPr/>
        </p:nvGraphicFramePr>
        <p:xfrm>
          <a:off x="6166050" y="126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{B0022C12-FA5D-48E0-9C74-3FE2A016D904}</a:tableStyleId>
              </a:tblPr>
              <a:tblGrid>
                <a:gridCol w="1356475"/>
                <a:gridCol w="1356475"/>
              </a:tblGrid>
              <a:tr h="39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DEPTID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DEPTNAME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9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DEVELOPER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9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UI/UX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1" name="Google Shape;181;p31"/>
          <p:cNvSpPr txBox="1"/>
          <p:nvPr/>
        </p:nvSpPr>
        <p:spPr>
          <a:xfrm>
            <a:off x="1943325" y="834500"/>
            <a:ext cx="162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EMPLOYEE</a:t>
            </a:r>
            <a:endParaRPr b="1" sz="1000"/>
          </a:p>
        </p:txBody>
      </p:sp>
      <p:sp>
        <p:nvSpPr>
          <p:cNvPr id="182" name="Google Shape;182;p31"/>
          <p:cNvSpPr txBox="1"/>
          <p:nvPr/>
        </p:nvSpPr>
        <p:spPr>
          <a:xfrm>
            <a:off x="6710275" y="877950"/>
            <a:ext cx="162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DEPARTMENT</a:t>
            </a:r>
            <a:endParaRPr b="1" sz="1000"/>
          </a:p>
        </p:txBody>
      </p:sp>
      <p:graphicFrame>
        <p:nvGraphicFramePr>
          <p:cNvPr id="183" name="Google Shape;183;p31"/>
          <p:cNvGraphicFramePr/>
          <p:nvPr/>
        </p:nvGraphicFramePr>
        <p:xfrm>
          <a:off x="1785400" y="349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{B0022C12-FA5D-48E0-9C74-3FE2A016D904}</a:tableStyleId>
              </a:tblPr>
              <a:tblGrid>
                <a:gridCol w="819350"/>
                <a:gridCol w="819350"/>
                <a:gridCol w="948775"/>
                <a:gridCol w="689900"/>
              </a:tblGrid>
              <a:tr h="39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ADDRESS</a:t>
                      </a:r>
                      <a:r>
                        <a:rPr b="1" lang="en" sz="800"/>
                        <a:t>ID</a:t>
                      </a:r>
                      <a:endParaRPr b="1" sz="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CITY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STATE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PINCODE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9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Mannford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Oklahoma(OK)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74044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9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Sidney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333333"/>
                          </a:solidFill>
                        </a:rPr>
                        <a:t>Ohio(OH)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45365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4" name="Google Shape;184;p31"/>
          <p:cNvSpPr txBox="1"/>
          <p:nvPr/>
        </p:nvSpPr>
        <p:spPr>
          <a:xfrm>
            <a:off x="2611838" y="3047913"/>
            <a:ext cx="162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ADDRESS</a:t>
            </a:r>
            <a:endParaRPr b="1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214450" y="337825"/>
            <a:ext cx="4845000" cy="399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accent2"/>
                </a:solidFill>
                <a:highlight>
                  <a:srgbClr val="FFFFFF"/>
                </a:highlight>
              </a:rPr>
              <a:t>Types of SQL Statements</a:t>
            </a:r>
            <a:endParaRPr b="1" sz="2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</a:rPr>
              <a:t>SQL statements are categorized into the types of statements, </a:t>
            </a:r>
            <a:endParaRPr sz="1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</a:rPr>
              <a:t>which are</a:t>
            </a:r>
            <a:endParaRPr sz="1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04800" lvl="0" marL="787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</a:rPr>
              <a:t>DML (DATA MANIPULATION LANGUAGE)</a:t>
            </a:r>
            <a:endParaRPr sz="1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04800" lvl="0" marL="787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</a:rPr>
              <a:t>DDL (DATA DEFINITION LANGUAGE)</a:t>
            </a:r>
            <a:endParaRPr sz="1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04800" lvl="0" marL="787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</a:rPr>
              <a:t>DCL (DATA CONTROL LANGUAGE)</a:t>
            </a:r>
            <a:endParaRPr sz="1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04800" lvl="0" marL="787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</a:rPr>
              <a:t>TCL (TRANSACTION CONTROL LANGUAGE)</a:t>
            </a:r>
            <a:endParaRPr sz="1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04800" lvl="0" marL="787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</a:rPr>
              <a:t>DQL (DATA QUERY LANGUAGE)</a:t>
            </a:r>
            <a:endParaRPr sz="1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350" y="988875"/>
            <a:ext cx="3358049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6516100" y="3665700"/>
            <a:ext cx="1314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/>
        </p:nvSpPr>
        <p:spPr>
          <a:xfrm>
            <a:off x="1883300" y="1945325"/>
            <a:ext cx="57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END OF SESSIONS 14.03.2023 TO 17.03.2023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25" y="327725"/>
            <a:ext cx="8276126" cy="467314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5282075" y="3898325"/>
            <a:ext cx="879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61125" y="22800"/>
            <a:ext cx="3786900" cy="50979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885">
                <a:solidFill>
                  <a:schemeClr val="dk1"/>
                </a:solidFill>
              </a:rPr>
              <a:t> create table types</a:t>
            </a:r>
            <a:endParaRPr sz="88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885">
                <a:solidFill>
                  <a:schemeClr val="dk1"/>
                </a:solidFill>
              </a:rPr>
              <a:t> (</a:t>
            </a:r>
            <a:endParaRPr sz="88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885">
                <a:solidFill>
                  <a:schemeClr val="dk1"/>
                </a:solidFill>
              </a:rPr>
              <a:t>	bigint_col bigint,</a:t>
            </a:r>
            <a:endParaRPr sz="88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885">
                <a:solidFill>
                  <a:schemeClr val="dk1"/>
                </a:solidFill>
              </a:rPr>
              <a:t>	int_col INT,</a:t>
            </a:r>
            <a:endParaRPr sz="88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885">
                <a:solidFill>
                  <a:schemeClr val="dk1"/>
                </a:solidFill>
              </a:rPr>
              <a:t>	smallint_col SMALLINT,</a:t>
            </a:r>
            <a:endParaRPr sz="88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885">
                <a:solidFill>
                  <a:schemeClr val="dk1"/>
                </a:solidFill>
              </a:rPr>
              <a:t>	tinyint_col tinyint,</a:t>
            </a:r>
            <a:endParaRPr sz="88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885">
                <a:solidFill>
                  <a:schemeClr val="dk1"/>
                </a:solidFill>
              </a:rPr>
              <a:t>	dec_col DECIMAL (4, 2),</a:t>
            </a:r>
            <a:endParaRPr sz="88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885">
                <a:solidFill>
                  <a:schemeClr val="dk1"/>
                </a:solidFill>
              </a:rPr>
              <a:t>       	num_col NUMERIC (4, 2),</a:t>
            </a:r>
            <a:endParaRPr sz="88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885">
                <a:solidFill>
                  <a:schemeClr val="dk1"/>
                </a:solidFill>
              </a:rPr>
              <a:t>	bit_col BIT,</a:t>
            </a:r>
            <a:endParaRPr sz="88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885">
                <a:solidFill>
                  <a:schemeClr val="dk1"/>
                </a:solidFill>
              </a:rPr>
              <a:t>	val CHAR(3),</a:t>
            </a:r>
            <a:endParaRPr sz="88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885">
                <a:solidFill>
                  <a:schemeClr val="dk1"/>
                </a:solidFill>
              </a:rPr>
              <a:t>	val1 NCHAR(1) NOT NULL,</a:t>
            </a:r>
            <a:endParaRPr sz="88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885">
                <a:solidFill>
                  <a:schemeClr val="dk1"/>
                </a:solidFill>
              </a:rPr>
              <a:t>	val2 VARCHAR(10) NOT NULL,</a:t>
            </a:r>
            <a:endParaRPr sz="88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885">
                <a:solidFill>
                  <a:schemeClr val="dk1"/>
                </a:solidFill>
              </a:rPr>
              <a:t>	val3 NVARCHAR(20) NOT NULL,</a:t>
            </a:r>
            <a:endParaRPr sz="88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885">
                <a:solidFill>
                  <a:schemeClr val="dk1"/>
                </a:solidFill>
              </a:rPr>
              <a:t>	created_at DATETIME2,</a:t>
            </a:r>
            <a:endParaRPr sz="88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885">
                <a:solidFill>
                  <a:schemeClr val="dk1"/>
                </a:solidFill>
              </a:rPr>
              <a:t>	dob DATE NOT NULL,</a:t>
            </a:r>
            <a:endParaRPr sz="88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885">
                <a:solidFill>
                  <a:schemeClr val="dk1"/>
                </a:solidFill>
              </a:rPr>
              <a:t>	login TIME (0) NOT NULL,</a:t>
            </a:r>
            <a:endParaRPr sz="88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885">
                <a:solidFill>
                  <a:schemeClr val="dk1"/>
                </a:solidFill>
              </a:rPr>
              <a:t>	modified_on DATETIMEOFFSET NOT NULL</a:t>
            </a:r>
            <a:endParaRPr sz="88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885">
                <a:solidFill>
                  <a:schemeClr val="dk1"/>
                </a:solidFill>
              </a:rPr>
              <a:t>)</a:t>
            </a:r>
            <a:endParaRPr sz="88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885">
              <a:solidFill>
                <a:schemeClr val="dk1"/>
              </a:solidFill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4410175" y="616950"/>
            <a:ext cx="3859800" cy="390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insert into types values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(</a:t>
            </a:r>
            <a:endParaRPr sz="12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9223372036854775807,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	2147483647,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	32767,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	255,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	10.05,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	20.05,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	1,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	'a',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	N'あ',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	'Hello',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	(N'ありがとうございました'),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	getdate(),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	'2000-01-31',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	'11:30:30',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		'2019-02-28 01:45:00.0000000 -08:00'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206350"/>
            <a:ext cx="8520600" cy="25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 u="sng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Introduction to SQL Server GUID</a:t>
            </a:r>
            <a:endParaRPr b="1" sz="2200" u="sng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All things in our world are numbered e.g., books have ISBNs, cars have VINs, and people have social security numbers (SSN).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numbers, or identifiers, help us reference things unambiguously. For example, we can identify </a:t>
            </a:r>
            <a:r>
              <a:rPr lang="en" sz="1200">
                <a:solidFill>
                  <a:srgbClr val="18803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John Doe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by using his unique social security number </a:t>
            </a:r>
            <a:r>
              <a:rPr lang="en" sz="1200">
                <a:solidFill>
                  <a:srgbClr val="18803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123-45-6789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globally unique identifier or GUID is a broader version of this type of ID numbers.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GUID is guaranteed to be unique across tables, databases, and even servers.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SQL Server, GUID is 16-byte binary data type, which is generated by using the </a:t>
            </a:r>
            <a:r>
              <a:rPr lang="en" sz="1200">
                <a:solidFill>
                  <a:srgbClr val="18803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NEWID()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function: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select NEWID() from GUID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4654950" y="2874725"/>
            <a:ext cx="3700200" cy="168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table demo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customer_id UNIQUEIDENTIFIER DEFAULT NEWID()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447100" y="2765350"/>
            <a:ext cx="3469500" cy="223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DECLARE 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@id UNIQUEIDENTIFIER;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@id = NEWID();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@id AS GUID;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297375"/>
            <a:ext cx="8338800" cy="16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u="sng">
                <a:solidFill>
                  <a:schemeClr val="dk1"/>
                </a:solidFill>
              </a:rPr>
              <a:t>Sorting data</a:t>
            </a:r>
            <a:endParaRPr sz="2200" u="sng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ORDER BY</a:t>
            </a:r>
            <a:r>
              <a:rPr lang="en" sz="1200">
                <a:solidFill>
                  <a:schemeClr val="dk1"/>
                </a:solidFill>
              </a:rPr>
              <a:t> – sort the result set based on values in a specified list of columns</a:t>
            </a:r>
            <a:endParaRPr sz="12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477450" y="1561775"/>
            <a:ext cx="3864000" cy="269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SELECT</a:t>
            </a:r>
            <a:endParaRPr sz="18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select_list</a:t>
            </a:r>
            <a:endParaRPr sz="18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FROM</a:t>
            </a:r>
            <a:endParaRPr sz="18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table_name</a:t>
            </a:r>
            <a:endParaRPr sz="18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ORDER BY </a:t>
            </a:r>
            <a:endParaRPr sz="18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column_name | expression [ASC | DESC ];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88" name="Google Shape;88;p18"/>
          <p:cNvSpPr txBox="1"/>
          <p:nvPr/>
        </p:nvSpPr>
        <p:spPr>
          <a:xfrm>
            <a:off x="5302300" y="1561775"/>
            <a:ext cx="3275400" cy="237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SELECT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first_name,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last_name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FROM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sales.customers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ORDER BY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   first_name;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246800"/>
            <a:ext cx="8520600" cy="48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 u="sng">
                <a:solidFill>
                  <a:schemeClr val="dk1"/>
                </a:solidFill>
              </a:rPr>
              <a:t>Limiting rows</a:t>
            </a:r>
            <a:endParaRPr b="1" sz="2200" u="sng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OFFSET FETCH </a:t>
            </a:r>
            <a:r>
              <a:rPr lang="en" sz="1200">
                <a:solidFill>
                  <a:schemeClr val="dk1"/>
                </a:solidFill>
              </a:rPr>
              <a:t>– limit the number of rows returned by a query.</a:t>
            </a:r>
            <a:endParaRPr sz="12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SELECT TOP</a:t>
            </a:r>
            <a:r>
              <a:rPr lang="en" sz="1200">
                <a:solidFill>
                  <a:schemeClr val="dk1"/>
                </a:solidFill>
              </a:rPr>
              <a:t> – limit the number of rows or percentage of rows returned in a query’s result set.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ORDER BY column_list [ASC |DESC]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OFFSET offset_row_count {ROW | ROWS}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FETCH {FIRST | NEXT} fetch_row_count {ROW | ROWS} ONLY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In this syntax: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The </a:t>
            </a:r>
            <a:r>
              <a:rPr lang="en" sz="1200">
                <a:solidFill>
                  <a:srgbClr val="188038"/>
                </a:solidFill>
                <a:highlight>
                  <a:srgbClr val="FFFFFF"/>
                </a:highlight>
              </a:rPr>
              <a:t>OFFSET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clause specifies the number of rows to skip before starting to return rows from the query. The </a:t>
            </a:r>
            <a:r>
              <a:rPr lang="en" sz="1200">
                <a:solidFill>
                  <a:srgbClr val="188038"/>
                </a:solidFill>
                <a:highlight>
                  <a:srgbClr val="FFFFFF"/>
                </a:highlight>
              </a:rPr>
              <a:t>offset_row_count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can be a constant, variable, or parameter that is greater or equal to zero.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The </a:t>
            </a:r>
            <a:r>
              <a:rPr lang="en" sz="1200">
                <a:solidFill>
                  <a:srgbClr val="188038"/>
                </a:solidFill>
                <a:highlight>
                  <a:srgbClr val="FFFFFF"/>
                </a:highlight>
              </a:rPr>
              <a:t>FETCH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clause specifies the number of rows to return after the </a:t>
            </a:r>
            <a:r>
              <a:rPr lang="en" sz="1200">
                <a:solidFill>
                  <a:srgbClr val="188038"/>
                </a:solidFill>
                <a:highlight>
                  <a:srgbClr val="FFFFFF"/>
                </a:highlight>
              </a:rPr>
              <a:t>OFFSET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clause has been processed. The </a:t>
            </a:r>
            <a:r>
              <a:rPr lang="en" sz="1200">
                <a:solidFill>
                  <a:srgbClr val="188038"/>
                </a:solidFill>
                <a:highlight>
                  <a:srgbClr val="FFFFFF"/>
                </a:highlight>
              </a:rPr>
              <a:t>offset_row_count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can a constant, variable or scalar that is greater or equal to one.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The </a:t>
            </a:r>
            <a:r>
              <a:rPr lang="en" sz="1200">
                <a:solidFill>
                  <a:srgbClr val="188038"/>
                </a:solidFill>
                <a:highlight>
                  <a:srgbClr val="FFFFFF"/>
                </a:highlight>
              </a:rPr>
              <a:t>OFFSET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clause is mandatory while the </a:t>
            </a:r>
            <a:r>
              <a:rPr lang="en" sz="1200">
                <a:solidFill>
                  <a:srgbClr val="188038"/>
                </a:solidFill>
                <a:highlight>
                  <a:srgbClr val="FFFFFF"/>
                </a:highlight>
              </a:rPr>
              <a:t>FETCH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clause is optional. Also, the </a:t>
            </a:r>
            <a:r>
              <a:rPr lang="en" sz="1200">
                <a:solidFill>
                  <a:srgbClr val="188038"/>
                </a:solidFill>
                <a:highlight>
                  <a:srgbClr val="FFFFFF"/>
                </a:highlight>
              </a:rPr>
              <a:t>FIRST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and </a:t>
            </a:r>
            <a:r>
              <a:rPr lang="en" sz="1200">
                <a:solidFill>
                  <a:srgbClr val="188038"/>
                </a:solidFill>
                <a:highlight>
                  <a:srgbClr val="FFFFFF"/>
                </a:highlight>
              </a:rPr>
              <a:t>NEXT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are synonyms respectively so you can use them interchangeably. Similarly, you can use the </a:t>
            </a:r>
            <a:r>
              <a:rPr lang="en" sz="1200">
                <a:solidFill>
                  <a:srgbClr val="188038"/>
                </a:solidFill>
                <a:highlight>
                  <a:srgbClr val="FFFFFF"/>
                </a:highlight>
              </a:rPr>
              <a:t>FIRST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and </a:t>
            </a:r>
            <a:r>
              <a:rPr lang="en" sz="1200">
                <a:solidFill>
                  <a:srgbClr val="188038"/>
                </a:solidFill>
                <a:highlight>
                  <a:srgbClr val="FFFFFF"/>
                </a:highlight>
              </a:rPr>
              <a:t>NEXT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interchangeably.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2786725" y="607100"/>
            <a:ext cx="3432900" cy="4463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SELECT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   product_name,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   list_price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FROM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   production.products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ORDER BY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   list_price,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   product_name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OFFSET 10 ROWS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FETCH NEXT 10 ROWS ONLY;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6364375" y="607100"/>
            <a:ext cx="2447700" cy="417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SELECT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product_name,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list_price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FROM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production.products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ORDER BY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list_price DESC,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product_name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OFFSET 0 ROWS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FETCH FIRST 10 ROWS ONLY;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295375" y="607100"/>
            <a:ext cx="2346600" cy="352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SELECT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product_name,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list_price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FROM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production.products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ORDER BY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list_price,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product_name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OFFSET 10 ROWS;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240900" y="1388825"/>
            <a:ext cx="2253600" cy="30153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SELECT TOP (expression) [PERCENT]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[WITH TIES]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FROM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table_name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ORDER BY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column_name;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2731050" y="115325"/>
            <a:ext cx="2751300" cy="258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SELECT TOP 10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product_name,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list_price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FROM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production.products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ORDER BY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list_price DESC;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4510350" y="2761975"/>
            <a:ext cx="2875800" cy="230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SELECT TOP 1 PERCENT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product_name,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list_price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FROM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production.products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ORDER BY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list_price DESC;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6627400" y="115325"/>
            <a:ext cx="2253600" cy="258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SELECT TOP 3 WITH TIES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product_name,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list_price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FROM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production.products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ORDER BY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list_price DESC;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