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own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own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and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Sum</a:t>
            </a:r>
            <a:r>
              <a:rPr lang="en-US" baseline="0"/>
              <a:t> of 3 Years Purchase on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7D5-468E-BE93-0C725D5EC5B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7D5-468E-BE93-0C725D5EC5B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7D5-468E-BE93-0C725D5EC5B2}"/>
              </c:ext>
            </c:extLst>
          </c:dPt>
          <c:dLbls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Sheet1!$A$4:$A$7</c:f>
              <c:strCache>
                <c:ptCount val="3"/>
                <c:pt idx="0">
                  <c:v>Female</c:v>
                </c:pt>
                <c:pt idx="1">
                  <c:v>Male</c:v>
                </c:pt>
                <c:pt idx="2">
                  <c:v>U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98357</c:v>
                </c:pt>
                <c:pt idx="1">
                  <c:v>93485</c:v>
                </c:pt>
                <c:pt idx="2">
                  <c:v>3718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7D5-468E-BE93-0C725D5EC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[KPMG_VI_New_raw_data_update_final.xlsx]Sheet2!PivotTable2</c:name>
    <c:fmtId val="6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c:spPr>
        <c:marker>
          <c:symbol val="none"/>
        </c:marker>
        <c:dLbl>
          <c:idx val="0"/>
          <c:spPr>
            <a:solidFill>
              <a:srgbClr val="FFFFFF"/>
            </a:solidFill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/>
        <a:sp3d/>
      </c:spPr>
    </c:sideWall>
    <c:backWall>
      <c:thickness val="0"/>
      <c:spPr>
        <a:noFill/>
        <a:ln w="25400"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c:spPr>
          <c:invertIfNegative val="0"/>
          <c:dLbls>
            <c:spPr>
              <a:solidFill>
                <a:srgbClr val="FFFFFF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multiLvlStrRef>
              <c:f>Sheet2!$A$4:$A$12</c:f>
              <c:multiLvlStrCache>
                <c:ptCount val="5"/>
                <c:lvl>
                  <c:pt idx="0">
                    <c:v>N</c:v>
                  </c:pt>
                  <c:pt idx="1">
                    <c:v>Y</c:v>
                  </c:pt>
                  <c:pt idx="2">
                    <c:v>N</c:v>
                  </c:pt>
                  <c:pt idx="3">
                    <c:v>N</c:v>
                  </c:pt>
                  <c:pt idx="4">
                    <c:v>Y</c:v>
                  </c:pt>
                </c:lvl>
                <c:lvl>
                  <c:pt idx="0">
                    <c:v>Affluent Customer</c:v>
                  </c:pt>
                  <c:pt idx="2">
                    <c:v>High Net Worth</c:v>
                  </c:pt>
                  <c:pt idx="3">
                    <c:v>Mass Customer</c:v>
                  </c:pt>
                </c:lvl>
              </c:multiLvlStrCache>
            </c:multiLvlStrRef>
          </c:cat>
          <c:val>
            <c:numRef>
              <c:f>Sheet2!$B$4:$B$12</c:f>
              <c:numCache>
                <c:formatCode>General</c:formatCode>
                <c:ptCount val="5"/>
                <c:pt idx="0">
                  <c:v>47740</c:v>
                </c:pt>
                <c:pt idx="1">
                  <c:v>82</c:v>
                </c:pt>
                <c:pt idx="2">
                  <c:v>48281</c:v>
                </c:pt>
                <c:pt idx="3">
                  <c:v>99366</c:v>
                </c:pt>
                <c:pt idx="4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12-4B52-AC83-7D8C1B018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97331072"/>
        <c:axId val="397325664"/>
        <c:axId val="0"/>
      </c:bar3DChart>
      <c:catAx>
        <c:axId val="3973310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7325664"/>
        <c:crosses val="autoZero"/>
        <c:auto val="1"/>
        <c:lblAlgn val="ctr"/>
        <c:lblOffset val="100"/>
        <c:noMultiLvlLbl val="0"/>
      </c:catAx>
      <c:valAx>
        <c:axId val="39732566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397331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[KPMG_VI_New_raw_data_update_final.xlsx]Sheet4!PivotTable4</c:name>
    <c:fmtId val="1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numFmt formatCode="#,##0_);\(#,##0\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#,##0_);\(#,##0\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numFmt formatCode="#,##0_);\(#,##0\)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4248392298055331E-4"/>
          <c:y val="6.2232522925906461E-2"/>
          <c:w val="0.93888888888888888"/>
          <c:h val="0.79942074948964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Sheet4!$A$4:$A$11</c:f>
              <c:strCache>
                <c:ptCount val="7"/>
                <c:pt idx="0">
                  <c:v>Giant Bicycles</c:v>
                </c:pt>
                <c:pt idx="1">
                  <c:v>Norco Bicycles</c:v>
                </c:pt>
                <c:pt idx="2">
                  <c:v>OHM Cycles</c:v>
                </c:pt>
                <c:pt idx="3">
                  <c:v>Solex</c:v>
                </c:pt>
                <c:pt idx="4">
                  <c:v>Trek Bicycles</c:v>
                </c:pt>
                <c:pt idx="5">
                  <c:v>WeareA2B</c:v>
                </c:pt>
                <c:pt idx="6">
                  <c:v>(blank)</c:v>
                </c:pt>
              </c:strCache>
            </c:strRef>
          </c:cat>
          <c:val>
            <c:numRef>
              <c:f>Sheet4!$B$4:$B$11</c:f>
              <c:numCache>
                <c:formatCode>General</c:formatCode>
                <c:ptCount val="7"/>
                <c:pt idx="0">
                  <c:v>4091668.6599999769</c:v>
                </c:pt>
                <c:pt idx="1">
                  <c:v>2657419.1299999715</c:v>
                </c:pt>
                <c:pt idx="2">
                  <c:v>2993420.3499999405</c:v>
                </c:pt>
                <c:pt idx="3">
                  <c:v>4496577.6300000753</c:v>
                </c:pt>
                <c:pt idx="4">
                  <c:v>3539512.3600000376</c:v>
                </c:pt>
                <c:pt idx="5">
                  <c:v>4163083.6100000022</c:v>
                </c:pt>
                <c:pt idx="6">
                  <c:v>214907.24000000011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7-44D9-90F3-C15A5CFCFA0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460907504"/>
        <c:axId val="460905008"/>
      </c:barChart>
      <c:catAx>
        <c:axId val="46090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0905008"/>
        <c:crosses val="autoZero"/>
        <c:auto val="1"/>
        <c:lblAlgn val="ctr"/>
        <c:lblOffset val="100"/>
        <c:noMultiLvlLbl val="0"/>
      </c:catAx>
      <c:valAx>
        <c:axId val="4609050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0907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833650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"Connecting Communities: Building Stronger Bonds through Bicycles"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2822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Sprocket Central Pty Ltd is an Australian bicycle manufacturing company.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1990 bicycle sales reached a maximum.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Customers who own cars purchased fewer bicycles as compared who don’t own.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  <p:grpSp>
        <p:nvGrpSpPr>
          <p:cNvPr id="127" name="Shape 74"/>
          <p:cNvGrpSpPr/>
          <p:nvPr/>
        </p:nvGrpSpPr>
        <p:grpSpPr>
          <a:xfrm>
            <a:off x="4969923" y="2164724"/>
            <a:ext cx="3800702" cy="2649302"/>
            <a:chOff x="0" y="0"/>
            <a:chExt cx="3800700" cy="2649300"/>
          </a:xfrm>
        </p:grpSpPr>
        <p:sp>
          <p:nvSpPr>
            <p:cNvPr id="125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 dirty="0"/>
            </a:p>
          </p:txBody>
        </p:sp>
        <p:sp>
          <p:nvSpPr>
            <p:cNvPr id="126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F00B3-95E0-487E-A6D3-108B50372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922" y="2164723"/>
            <a:ext cx="3800703" cy="26493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 To gain a comprehensive understanding of the dataset and identify key insights.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2026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 data shows the three years of bicycle sales.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There are a lot of blanks of data and miss spelt data.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/>
              <a:t>As you can be seen in the pie chart the purchase is done more is Female.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3E0B982-93A9-41B8-B60D-5F650FC7EF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0493466"/>
              </p:ext>
            </p:extLst>
          </p:nvPr>
        </p:nvGraphicFramePr>
        <p:xfrm>
          <a:off x="4339625" y="228198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1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 predict bicycle sales or forecast demand accurately.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2291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graph shows us the accurate purchase of deceased person graph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Mass customers are purchased who are not deceased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Targeting this customer leads to obtaining more sales.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dirty="0"/>
          </a:p>
        </p:txBody>
      </p:sp>
      <p:grpSp>
        <p:nvGrpSpPr>
          <p:cNvPr id="145" name="Shape 92"/>
          <p:cNvGrpSpPr/>
          <p:nvPr/>
        </p:nvGrpSpPr>
        <p:grpSpPr>
          <a:xfrm>
            <a:off x="4969974" y="2164724"/>
            <a:ext cx="3800702" cy="2649302"/>
            <a:chOff x="0" y="0"/>
            <a:chExt cx="3800700" cy="2649300"/>
          </a:xfrm>
        </p:grpSpPr>
        <p:sp>
          <p:nvSpPr>
            <p:cNvPr id="143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44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rPr dirty="0"/>
                <a:t>Place any supporting images, graphs, data or extra text here.</a:t>
              </a:r>
            </a:p>
          </p:txBody>
        </p:sp>
      </p:grp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26B0584-53EA-4990-A8BC-B876BFCC80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386562"/>
              </p:ext>
            </p:extLst>
          </p:nvPr>
        </p:nvGraphicFramePr>
        <p:xfrm>
          <a:off x="4693534" y="216472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494392" y="288317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7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To derive actionable insights and recommendations from bicycle-related data.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76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graph gives information about which bicycles are the most sales and which least sales.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From this we can consider which bicycles can be manufactured.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dirty="0"/>
          </a:p>
        </p:txBody>
      </p:sp>
      <p:grpSp>
        <p:nvGrpSpPr>
          <p:cNvPr id="154" name="Shape 101"/>
          <p:cNvGrpSpPr/>
          <p:nvPr/>
        </p:nvGrpSpPr>
        <p:grpSpPr>
          <a:xfrm>
            <a:off x="4969923" y="2083701"/>
            <a:ext cx="3800702" cy="2649302"/>
            <a:chOff x="0" y="0"/>
            <a:chExt cx="3800700" cy="2649300"/>
          </a:xfrm>
        </p:grpSpPr>
        <p:sp>
          <p:nvSpPr>
            <p:cNvPr id="152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53" name="Place any supporting images, graphs, data or extra text here."/>
            <p:cNvSpPr/>
            <p:nvPr/>
          </p:nvSpPr>
          <p:spPr>
            <a:xfrm>
              <a:off x="-1" y="1032933"/>
              <a:ext cx="3800702" cy="5834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r>
                <a:t>Place any supporting images, graphs, data or extra text here.</a:t>
              </a:r>
            </a:p>
          </p:txBody>
        </p:sp>
      </p:grp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2C4B100-2F24-4ED8-A1CC-17E71E95E5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602256"/>
              </p:ext>
            </p:extLst>
          </p:nvPr>
        </p:nvGraphicFramePr>
        <p:xfrm>
          <a:off x="4873557" y="1877496"/>
          <a:ext cx="3993433" cy="30617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2639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Data are some blanks that are removed most of the data are mismatched.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bicycles are Giant, </a:t>
            </a:r>
            <a:r>
              <a:rPr lang="en-US" dirty="0" err="1"/>
              <a:t>Narco</a:t>
            </a:r>
            <a:r>
              <a:rPr lang="en-US" dirty="0"/>
              <a:t> and Trek bicycles. </a:t>
            </a:r>
            <a:r>
              <a:rPr lang="en-US" dirty="0" err="1"/>
              <a:t>Solex</a:t>
            </a:r>
            <a:r>
              <a:rPr lang="en-US" dirty="0"/>
              <a:t>, OHM and weareA2B.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Mass customers purchased high bicycles as compared to </a:t>
            </a:r>
            <a:r>
              <a:rPr lang="en-US"/>
              <a:t>other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563</Words>
  <Application>Microsoft Office PowerPoint</Application>
  <PresentationFormat>On-screen Show (16:9)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 Hemanth</cp:lastModifiedBy>
  <cp:revision>12</cp:revision>
  <dcterms:modified xsi:type="dcterms:W3CDTF">2023-05-31T04:48:49Z</dcterms:modified>
</cp:coreProperties>
</file>