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722EAD7A-B07B-4672-AA06-61F518C318A8}">
          <p14:sldIdLst>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47" d="100"/>
          <a:sy n="47" d="100"/>
        </p:scale>
        <p:origin x="77" y="10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C21FB-281E-4AEC-AB5B-68E05280C9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FA073E7-F41E-47E9-AB5D-073581FC61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6C63C1-D3F5-43BC-8768-2809D9BE986F}"/>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5" name="Footer Placeholder 4">
            <a:extLst>
              <a:ext uri="{FF2B5EF4-FFF2-40B4-BE49-F238E27FC236}">
                <a16:creationId xmlns:a16="http://schemas.microsoft.com/office/drawing/2014/main" id="{14CA737A-7A31-4A71-B8C6-E8482C670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1A7F19-CE33-40D7-AEAE-3AB70C8B505B}"/>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55762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6E59-0974-44B3-8CFD-88B452AC11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B4BA8F-B87D-48E2-84EB-73F041982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AF6CDB-AA34-4325-BFEE-F9DEE3F044D7}"/>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5" name="Footer Placeholder 4">
            <a:extLst>
              <a:ext uri="{FF2B5EF4-FFF2-40B4-BE49-F238E27FC236}">
                <a16:creationId xmlns:a16="http://schemas.microsoft.com/office/drawing/2014/main" id="{EF71D2DF-3B4B-427A-96C3-E864F28D2F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8EFE45-091A-44CA-B5DD-D479D30110AE}"/>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1891608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DF82EA-31D6-4694-9EDD-CFAE6DFB4D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8D36EA-B047-4B91-BBDE-5060EC3705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376343-91F9-445A-810C-B7182371E09F}"/>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5" name="Footer Placeholder 4">
            <a:extLst>
              <a:ext uri="{FF2B5EF4-FFF2-40B4-BE49-F238E27FC236}">
                <a16:creationId xmlns:a16="http://schemas.microsoft.com/office/drawing/2014/main" id="{9B2462B3-BD8A-42A4-904E-DC00AA762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97063A-5742-4301-AEE9-A3DE533D4E71}"/>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1704352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7EDA-EC0E-4930-A768-7ACB4C94DB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5A8FEB-323F-489F-AD1D-3E0F4C2CB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734F16-39F4-4C6A-B33A-A4A9569273F2}"/>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5" name="Footer Placeholder 4">
            <a:extLst>
              <a:ext uri="{FF2B5EF4-FFF2-40B4-BE49-F238E27FC236}">
                <a16:creationId xmlns:a16="http://schemas.microsoft.com/office/drawing/2014/main" id="{25B0AA26-3045-4F5E-B968-F0FB005859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0C981-29DF-4E96-8FEF-539BAA849F30}"/>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3067227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D86FA-4B21-4F3D-BFBF-06D97D2715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BFB094-4CFA-4943-8FBD-B1F05B8350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88C4E-84CC-4F9C-B18E-28800D416FE9}"/>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5" name="Footer Placeholder 4">
            <a:extLst>
              <a:ext uri="{FF2B5EF4-FFF2-40B4-BE49-F238E27FC236}">
                <a16:creationId xmlns:a16="http://schemas.microsoft.com/office/drawing/2014/main" id="{1D229946-DEAD-44C5-8DC5-02BCAE7F6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220BB6-401D-4C7F-985B-A64F50BDF4F4}"/>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106795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26A39-FB10-489A-B181-DA3D19D665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0B94E5-3737-47D5-A04C-4A8C2445AB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CE14FF9-A7DC-4E9F-8EE7-CF92B0494E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5892D9-D003-40EF-ABDF-B66474E2EFD5}"/>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6" name="Footer Placeholder 5">
            <a:extLst>
              <a:ext uri="{FF2B5EF4-FFF2-40B4-BE49-F238E27FC236}">
                <a16:creationId xmlns:a16="http://schemas.microsoft.com/office/drawing/2014/main" id="{EDC48BF9-EE06-4366-A4B7-D9C3B6EA5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35192-515A-409C-BB2A-09B54C223878}"/>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348911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AD51-3D59-477D-A097-47BFB70BC4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22BF9-F31A-438D-9263-3A9FC8939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F5BA8-F91E-4C5A-875B-CFB5A7C40F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FCED88-D1BE-4347-9875-980976C40B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0919E0-BF12-4512-B85C-1A57E86F88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77C1F5-0B59-44E9-9B99-0E6499C6CC83}"/>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8" name="Footer Placeholder 7">
            <a:extLst>
              <a:ext uri="{FF2B5EF4-FFF2-40B4-BE49-F238E27FC236}">
                <a16:creationId xmlns:a16="http://schemas.microsoft.com/office/drawing/2014/main" id="{E80A6602-1D4A-4BCB-8B36-F076D0ECD4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539DAA-BE5C-4954-A5E6-6B5C780B3B45}"/>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223060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76638-8DBC-46B2-AB3E-607B62DB47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1ADA48-3E6D-4D0A-9C2E-132D60B9E7B5}"/>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4" name="Footer Placeholder 3">
            <a:extLst>
              <a:ext uri="{FF2B5EF4-FFF2-40B4-BE49-F238E27FC236}">
                <a16:creationId xmlns:a16="http://schemas.microsoft.com/office/drawing/2014/main" id="{9200DC33-A3C4-4D42-A8A2-96C6A5AC04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BDCFBB-07F1-426D-9311-F26F98630F54}"/>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2735895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F8C75-59C4-4531-A548-2B876618F030}"/>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3" name="Footer Placeholder 2">
            <a:extLst>
              <a:ext uri="{FF2B5EF4-FFF2-40B4-BE49-F238E27FC236}">
                <a16:creationId xmlns:a16="http://schemas.microsoft.com/office/drawing/2014/main" id="{62AFD9ED-5566-4C7D-9610-22FB6E2028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F6E544-AB5D-4F00-9110-64F4BB075386}"/>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1544470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12CE-26B2-4BD6-BA12-0E87E6442D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9FBD45-58B2-4C79-95FA-0933E3A56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2185EB6-E26A-4378-BF27-BB6D76137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8CD0C-77BF-445A-927D-DA51B735BEDD}"/>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6" name="Footer Placeholder 5">
            <a:extLst>
              <a:ext uri="{FF2B5EF4-FFF2-40B4-BE49-F238E27FC236}">
                <a16:creationId xmlns:a16="http://schemas.microsoft.com/office/drawing/2014/main" id="{0B470220-DB41-42E6-B179-5B15D319D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EC849-4DFB-4391-B5D2-F3152B02B55F}"/>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215259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0D88-F4D9-48A7-8E88-2F8136B7C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095721-FB28-4590-BC4E-7E5692FE8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5081F4-B625-464E-A068-FAF04FDD7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9602F-D312-41AB-A0B2-BF3FF4CCDC51}"/>
              </a:ext>
            </a:extLst>
          </p:cNvPr>
          <p:cNvSpPr>
            <a:spLocks noGrp="1"/>
          </p:cNvSpPr>
          <p:nvPr>
            <p:ph type="dt" sz="half" idx="10"/>
          </p:nvPr>
        </p:nvSpPr>
        <p:spPr/>
        <p:txBody>
          <a:bodyPr/>
          <a:lstStyle/>
          <a:p>
            <a:fld id="{1197514E-926A-4E1E-AD2E-DAA67EB08E5C}" type="datetimeFigureOut">
              <a:rPr lang="en-IN" smtClean="0"/>
              <a:t>20-05-2023</a:t>
            </a:fld>
            <a:endParaRPr lang="en-IN"/>
          </a:p>
        </p:txBody>
      </p:sp>
      <p:sp>
        <p:nvSpPr>
          <p:cNvPr id="6" name="Footer Placeholder 5">
            <a:extLst>
              <a:ext uri="{FF2B5EF4-FFF2-40B4-BE49-F238E27FC236}">
                <a16:creationId xmlns:a16="http://schemas.microsoft.com/office/drawing/2014/main" id="{8FC1694F-2277-45F4-9D8F-60E9A22D77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47AC86-E827-4752-8725-3648628CDFAD}"/>
              </a:ext>
            </a:extLst>
          </p:cNvPr>
          <p:cNvSpPr>
            <a:spLocks noGrp="1"/>
          </p:cNvSpPr>
          <p:nvPr>
            <p:ph type="sldNum" sz="quarter" idx="12"/>
          </p:nvPr>
        </p:nvSpPr>
        <p:spPr/>
        <p:txBody>
          <a:bodyPr/>
          <a:lstStyle/>
          <a:p>
            <a:fld id="{487863B8-3ECD-424D-AE8E-C8DBF5F7A626}" type="slidenum">
              <a:rPr lang="en-IN" smtClean="0"/>
              <a:t>‹#›</a:t>
            </a:fld>
            <a:endParaRPr lang="en-IN"/>
          </a:p>
        </p:txBody>
      </p:sp>
    </p:spTree>
    <p:extLst>
      <p:ext uri="{BB962C8B-B14F-4D97-AF65-F5344CB8AC3E}">
        <p14:creationId xmlns:p14="http://schemas.microsoft.com/office/powerpoint/2010/main" val="29817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BDA25-B1A8-4827-A43F-E1FEA5D7AD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A72D3-6CF6-41B6-A554-BF9D4EA2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F808C1-493B-41E7-86E1-0E14C54F8E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7514E-926A-4E1E-AD2E-DAA67EB08E5C}" type="datetimeFigureOut">
              <a:rPr lang="en-IN" smtClean="0"/>
              <a:t>20-05-2023</a:t>
            </a:fld>
            <a:endParaRPr lang="en-IN"/>
          </a:p>
        </p:txBody>
      </p:sp>
      <p:sp>
        <p:nvSpPr>
          <p:cNvPr id="5" name="Footer Placeholder 4">
            <a:extLst>
              <a:ext uri="{FF2B5EF4-FFF2-40B4-BE49-F238E27FC236}">
                <a16:creationId xmlns:a16="http://schemas.microsoft.com/office/drawing/2014/main" id="{662ABA2D-B6C8-4224-9D3F-6FCC82A11B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346271-25D2-4703-AD08-CC573B97A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7863B8-3ECD-424D-AE8E-C8DBF5F7A626}" type="slidenum">
              <a:rPr lang="en-IN" smtClean="0"/>
              <a:t>‹#›</a:t>
            </a:fld>
            <a:endParaRPr lang="en-IN"/>
          </a:p>
        </p:txBody>
      </p:sp>
    </p:spTree>
    <p:extLst>
      <p:ext uri="{BB962C8B-B14F-4D97-AF65-F5344CB8AC3E}">
        <p14:creationId xmlns:p14="http://schemas.microsoft.com/office/powerpoint/2010/main" val="34027835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AF857-B69C-4C11-8F40-1C1D9DB93424}"/>
              </a:ext>
            </a:extLst>
          </p:cNvPr>
          <p:cNvSpPr>
            <a:spLocks noGrp="1"/>
          </p:cNvSpPr>
          <p:nvPr>
            <p:ph idx="4294967295"/>
          </p:nvPr>
        </p:nvSpPr>
        <p:spPr>
          <a:xfrm>
            <a:off x="0" y="0"/>
            <a:ext cx="12192001" cy="6858000"/>
          </a:xfrm>
        </p:spPr>
        <p:txBody>
          <a:bodyPr>
            <a:normAutofit/>
          </a:bodyPr>
          <a:lstStyle/>
          <a:p>
            <a:pPr marL="0" indent="0">
              <a:buNone/>
            </a:pPr>
            <a:r>
              <a:rPr lang="en-US" dirty="0"/>
              <a:t>Situation:</a:t>
            </a:r>
          </a:p>
          <a:p>
            <a:pPr marL="0" indent="0">
              <a:buNone/>
            </a:pPr>
            <a:r>
              <a:rPr lang="en-US" dirty="0"/>
              <a:t>The project has made significant progress and is currently in the execution phase. This summary provides a concise overview of the key finding and recommendations based on our analysis.</a:t>
            </a:r>
          </a:p>
          <a:p>
            <a:pPr marL="0" indent="0">
              <a:buNone/>
            </a:pPr>
            <a:endParaRPr lang="en-US" dirty="0"/>
          </a:p>
          <a:p>
            <a:pPr marL="0" indent="0">
              <a:buNone/>
            </a:pPr>
            <a:r>
              <a:rPr lang="en-US" dirty="0"/>
              <a:t>Complication:</a:t>
            </a:r>
          </a:p>
          <a:p>
            <a:pPr marL="0" indent="0">
              <a:buNone/>
            </a:pPr>
            <a:r>
              <a:rPr lang="en-US" dirty="0"/>
              <a:t>During the project, several challenges and opportunities were identified. These include market saturation, increasing customer demands, and emerging competitors. The need to improve operational efficiency and enhance customer satisfaction has become crucial for sustainable growth. </a:t>
            </a:r>
          </a:p>
          <a:p>
            <a:pPr marL="0" indent="0">
              <a:buNone/>
            </a:pPr>
            <a:endParaRPr lang="en-US" dirty="0"/>
          </a:p>
          <a:p>
            <a:pPr marL="0" indent="0">
              <a:buNone/>
            </a:pPr>
            <a:r>
              <a:rPr lang="en-US" dirty="0"/>
              <a:t>Question:</a:t>
            </a:r>
          </a:p>
          <a:p>
            <a:pPr marL="0" indent="0">
              <a:buNone/>
            </a:pPr>
            <a:r>
              <a:rPr lang="en-US" dirty="0"/>
              <a:t>The main question that arose from these complications was: How can we </a:t>
            </a:r>
            <a:r>
              <a:rPr lang="en-US" dirty="0" err="1"/>
              <a:t>effectivly</a:t>
            </a:r>
            <a:r>
              <a:rPr lang="en-US" dirty="0"/>
              <a:t> address the challenges and leverage the opportunities to drive success and maintain a competitive edge in the market?</a:t>
            </a:r>
          </a:p>
          <a:p>
            <a:pPr marL="0" indent="0">
              <a:buNone/>
            </a:pP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4072069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2C9FA-494C-45D8-864B-742DF5C7DFCA}"/>
              </a:ext>
            </a:extLst>
          </p:cNvPr>
          <p:cNvSpPr>
            <a:spLocks noGrp="1"/>
          </p:cNvSpPr>
          <p:nvPr>
            <p:ph idx="1"/>
          </p:nvPr>
        </p:nvSpPr>
        <p:spPr>
          <a:xfrm>
            <a:off x="0" y="0"/>
            <a:ext cx="12192000" cy="6858000"/>
          </a:xfrm>
        </p:spPr>
        <p:txBody>
          <a:bodyPr/>
          <a:lstStyle/>
          <a:p>
            <a:pPr marL="0" indent="0">
              <a:buNone/>
            </a:pPr>
            <a:r>
              <a:rPr lang="en-US" dirty="0"/>
              <a:t>Answer:</a:t>
            </a:r>
          </a:p>
          <a:p>
            <a:pPr marL="0" indent="0">
              <a:buNone/>
            </a:pPr>
            <a:r>
              <a:rPr lang="en-US" dirty="0"/>
              <a:t>After thorough analysis, we have formulated a hypothesis. By implementing a comprehensive digital transformative strategy, the organization can optimize operations, streamline processes, and enhance customer experiences. This will enable us to meet increasing demands and outperform competitors.</a:t>
            </a:r>
          </a:p>
          <a:p>
            <a:pPr marL="0" indent="0">
              <a:buNone/>
            </a:pPr>
            <a:endParaRPr lang="en-US" dirty="0"/>
          </a:p>
          <a:p>
            <a:pPr marL="0" indent="0">
              <a:buNone/>
            </a:pPr>
            <a:r>
              <a:rPr lang="en-US" dirty="0"/>
              <a:t>Proposed Solution and Impact:</a:t>
            </a:r>
          </a:p>
          <a:p>
            <a:pPr marL="0" indent="0">
              <a:buNone/>
            </a:pPr>
            <a:r>
              <a:rPr lang="en-US" dirty="0"/>
              <a:t>Our proposed solution includes leveraging emerging technologies such as artificial intelligence and automation, implementing a robust data analytics framework, and adopting customer-centric practices. These initiative will result in improved operational efficiency, better decision making, and increased customer satisfaction. The projected impact includes cost savings, revenue growth, and market differentiation.</a:t>
            </a:r>
            <a:endParaRPr lang="en-IN" dirty="0"/>
          </a:p>
        </p:txBody>
      </p:sp>
    </p:spTree>
    <p:extLst>
      <p:ext uri="{BB962C8B-B14F-4D97-AF65-F5344CB8AC3E}">
        <p14:creationId xmlns:p14="http://schemas.microsoft.com/office/powerpoint/2010/main" val="1969947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E8EA70-99C7-4A44-A5A2-225236553118}"/>
              </a:ext>
            </a:extLst>
          </p:cNvPr>
          <p:cNvSpPr>
            <a:spLocks noGrp="1"/>
          </p:cNvSpPr>
          <p:nvPr>
            <p:ph idx="1"/>
          </p:nvPr>
        </p:nvSpPr>
        <p:spPr>
          <a:xfrm>
            <a:off x="0" y="62138"/>
            <a:ext cx="12192000" cy="6795861"/>
          </a:xfrm>
        </p:spPr>
        <p:txBody>
          <a:bodyPr/>
          <a:lstStyle/>
          <a:p>
            <a:pPr marL="0" indent="0">
              <a:buNone/>
            </a:pPr>
            <a:r>
              <a:rPr lang="en-US" dirty="0"/>
              <a:t>Next Steps:</a:t>
            </a:r>
          </a:p>
          <a:p>
            <a:pPr marL="0" indent="0">
              <a:buNone/>
            </a:pPr>
            <a:r>
              <a:rPr lang="en-US" dirty="0"/>
              <a:t>Moving forward, we recommend a detailed implementation plan, including resource allocation, timeline, and performance metrics. Additionally, stakeholder engagement and change management should be </a:t>
            </a:r>
            <a:r>
              <a:rPr lang="en-US" dirty="0" err="1"/>
              <a:t>prioritised</a:t>
            </a:r>
            <a:r>
              <a:rPr lang="en-US" dirty="0"/>
              <a:t> to ensure successful execution.</a:t>
            </a:r>
          </a:p>
          <a:p>
            <a:pPr marL="0" indent="0">
              <a:buNone/>
            </a:pPr>
            <a:endParaRPr lang="en-US" dirty="0"/>
          </a:p>
          <a:p>
            <a:pPr marL="0" indent="0">
              <a:buNone/>
            </a:pPr>
            <a:r>
              <a:rPr lang="en-US" dirty="0"/>
              <a:t>Conclusion:</a:t>
            </a:r>
          </a:p>
          <a:p>
            <a:pPr marL="0" indent="0">
              <a:buNone/>
            </a:pPr>
            <a:r>
              <a:rPr lang="en-US" dirty="0"/>
              <a:t>In conclusion, addressing the identified challenges and opportunities through a comprehensive digital transforming strategy will enable the organization to achieve sustainable growth and maintain a competitive advantage in the market. By focusing on operational efficiency and customer-centric practice, we can drive positive impact and deliver exceptional results. </a:t>
            </a:r>
            <a:endParaRPr lang="en-IN" dirty="0"/>
          </a:p>
        </p:txBody>
      </p:sp>
    </p:spTree>
    <p:extLst>
      <p:ext uri="{BB962C8B-B14F-4D97-AF65-F5344CB8AC3E}">
        <p14:creationId xmlns:p14="http://schemas.microsoft.com/office/powerpoint/2010/main" val="154069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TotalTime>
  <Words>311</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Hemanth</dc:creator>
  <cp:lastModifiedBy>N Hemanth</cp:lastModifiedBy>
  <cp:revision>7</cp:revision>
  <dcterms:created xsi:type="dcterms:W3CDTF">2023-05-20T08:44:00Z</dcterms:created>
  <dcterms:modified xsi:type="dcterms:W3CDTF">2023-05-20T09:44:56Z</dcterms:modified>
</cp:coreProperties>
</file>