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6858000" cx="12192000"/>
  <p:notesSz cx="6858000" cy="9144000"/>
  <p:embeddedFontLst>
    <p:embeddedFont>
      <p:font typeface="Play"/>
      <p:regular r:id="rId37"/>
      <p:bold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DB1B4B-FC73-480D-960D-C52FDEA3D5DD}">
  <a:tblStyle styleId="{1FDB1B4B-FC73-480D-960D-C52FDEA3D5DD}"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a:tcStyle>
        <a:fill>
          <a:solidFill>
            <a:srgbClr val="CAD1D8"/>
          </a:solidFill>
        </a:fill>
      </a:tcStyle>
    </a:band1H>
    <a:band2H>
      <a:tcTxStyle/>
    </a:band2H>
    <a:band1V>
      <a:tcTxStyle/>
      <a:tcStyle>
        <a:fill>
          <a:solidFill>
            <a:srgbClr val="CAD1D8"/>
          </a:solidFill>
        </a:fill>
      </a:tcStyle>
    </a:band1V>
    <a:band2V>
      <a:tcTxStyle/>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 styleId="{BC315AA0-FE39-483E-BAC8-CB3E519607D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Play-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Play-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f454e3657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f454e3657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34f454e3657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f454e365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f454e3657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g34f454e3657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4c92bde35a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4c92bde35a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g34c92bde35a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f454e3657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4f454e3657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g34f454e3657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5132a4d93a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5132a4d93a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35132a4d93a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4c92bde35a_1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4c92bde35a_1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34c92bde35a_1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c92bde35a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4c92bde35a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34c92bde35a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132a4d93a_1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132a4d93a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g35132a4d93a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132a4d93a_1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132a4d93a_1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35132a4d93a_1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5132a4d93a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5132a4d93a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g35132a4d93a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4c92bde35a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4c92bde35a_1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34c92bde35a_1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6.png"/><Relationship Id="rId6" Type="http://schemas.openxmlformats.org/officeDocument/2006/relationships/image" Target="../media/image9.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951615" y="2235200"/>
            <a:ext cx="10659139"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rPr b="1" lang="en-US" sz="4900">
                <a:latin typeface="Times New Roman"/>
                <a:ea typeface="Times New Roman"/>
                <a:cs typeface="Times New Roman"/>
                <a:sym typeface="Times New Roman"/>
              </a:rPr>
              <a:t>Deep Learning-Driven Pest Detection and Classification with Instant SMS Alerts for Precision Agriculture</a:t>
            </a:r>
            <a:br>
              <a:rPr b="1" lang="en-US" sz="6000">
                <a:solidFill>
                  <a:srgbClr val="000000"/>
                </a:solidFill>
                <a:latin typeface="Times New Roman"/>
                <a:ea typeface="Times New Roman"/>
                <a:cs typeface="Times New Roman"/>
                <a:sym typeface="Times New Roman"/>
              </a:rPr>
            </a:br>
            <a:endParaRPr>
              <a:latin typeface="Times New Roman"/>
              <a:ea typeface="Times New Roman"/>
              <a:cs typeface="Times New Roman"/>
              <a:sym typeface="Times New Roman"/>
            </a:endParaRPr>
          </a:p>
        </p:txBody>
      </p:sp>
      <p:sp>
        <p:nvSpPr>
          <p:cNvPr id="89" name="Google Shape;89;p13"/>
          <p:cNvSpPr txBox="1"/>
          <p:nvPr>
            <p:ph idx="1" type="subTitle"/>
          </p:nvPr>
        </p:nvSpPr>
        <p:spPr>
          <a:xfrm>
            <a:off x="6952289" y="4435624"/>
            <a:ext cx="4977441" cy="16557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200"/>
              <a:buNone/>
            </a:pPr>
            <a:r>
              <a:rPr lang="en-US" sz="2200">
                <a:latin typeface="Times New Roman"/>
                <a:ea typeface="Times New Roman"/>
                <a:cs typeface="Times New Roman"/>
                <a:sym typeface="Times New Roman"/>
              </a:rPr>
              <a:t>Presented By:</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Ch. Hemanth Sai Nag	 –   226003030</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D. Deepak Reddy 	 –   226003039</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G. Sai Aasish 		 –   226003050</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2400"/>
              <a:buNone/>
            </a:pPr>
            <a:r>
              <a:t/>
            </a:r>
            <a:endParaRPr sz="2200">
              <a:latin typeface="Times New Roman"/>
              <a:ea typeface="Times New Roman"/>
              <a:cs typeface="Times New Roman"/>
              <a:sym typeface="Times New Roman"/>
            </a:endParaRPr>
          </a:p>
        </p:txBody>
      </p:sp>
      <p:sp>
        <p:nvSpPr>
          <p:cNvPr id="90" name="Google Shape;90;p13"/>
          <p:cNvSpPr/>
          <p:nvPr/>
        </p:nvSpPr>
        <p:spPr>
          <a:xfrm>
            <a:off x="7047380" y="120641"/>
            <a:ext cx="4977441" cy="1479559"/>
          </a:xfrm>
          <a:custGeom>
            <a:rect b="b" l="l" r="r" t="t"/>
            <a:pathLst>
              <a:path extrusionOk="0" h="1479559" w="4977441">
                <a:moveTo>
                  <a:pt x="0" y="0"/>
                </a:moveTo>
                <a:lnTo>
                  <a:pt x="4977442" y="0"/>
                </a:lnTo>
                <a:lnTo>
                  <a:pt x="4977442" y="1479560"/>
                </a:lnTo>
                <a:lnTo>
                  <a:pt x="0" y="1479560"/>
                </a:lnTo>
                <a:lnTo>
                  <a:pt x="0" y="0"/>
                </a:lnTo>
                <a:close/>
              </a:path>
            </a:pathLst>
          </a:custGeom>
          <a:blipFill rotWithShape="1">
            <a:blip r:embed="rId3">
              <a:alphaModFix/>
            </a:blip>
            <a:stretch>
              <a:fillRect b="0" l="-42" r="-4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1" name="Google Shape;91;p13"/>
          <p:cNvSpPr txBox="1"/>
          <p:nvPr/>
        </p:nvSpPr>
        <p:spPr>
          <a:xfrm>
            <a:off x="483772" y="4435625"/>
            <a:ext cx="5493300" cy="1957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2200" u="sng" cap="none" strike="noStrike">
                <a:solidFill>
                  <a:srgbClr val="000000"/>
                </a:solidFill>
                <a:latin typeface="Times New Roman"/>
                <a:ea typeface="Times New Roman"/>
                <a:cs typeface="Times New Roman"/>
                <a:sym typeface="Times New Roman"/>
              </a:rPr>
              <a:t>GUIDE</a:t>
            </a:r>
            <a:endParaRPr i="0" sz="2200" u="none" cap="none" strike="noStrike">
              <a:solidFill>
                <a:srgbClr val="000000"/>
              </a:solidFill>
              <a:latin typeface="Times New Roman"/>
              <a:ea typeface="Times New Roman"/>
              <a:cs typeface="Times New Roman"/>
              <a:sym typeface="Times New Roman"/>
            </a:endParaRPr>
          </a:p>
          <a:p>
            <a:pPr indent="0" lvl="0" marL="12700" marR="459122" rtl="0" algn="l">
              <a:lnSpc>
                <a:spcPct val="100000"/>
              </a:lnSpc>
              <a:spcBef>
                <a:spcPts val="680"/>
              </a:spcBef>
              <a:spcAft>
                <a:spcPts val="0"/>
              </a:spcAft>
              <a:buClr>
                <a:srgbClr val="000000"/>
              </a:buClr>
              <a:buSzPts val="1800"/>
              <a:buFont typeface="Arial"/>
              <a:buNone/>
            </a:pPr>
            <a:r>
              <a:rPr i="0" lang="en-US" sz="2200" u="none" cap="none" strike="noStrike">
                <a:solidFill>
                  <a:srgbClr val="000000"/>
                </a:solidFill>
                <a:latin typeface="Times New Roman"/>
                <a:ea typeface="Times New Roman"/>
                <a:cs typeface="Times New Roman"/>
                <a:sym typeface="Times New Roman"/>
              </a:rPr>
              <a:t>Mr. Ramesh R</a:t>
            </a:r>
            <a:endParaRPr i="0" sz="2200" u="none" cap="none" strike="noStrike">
              <a:solidFill>
                <a:srgbClr val="000000"/>
              </a:solidFill>
              <a:latin typeface="Times New Roman"/>
              <a:ea typeface="Times New Roman"/>
              <a:cs typeface="Times New Roman"/>
              <a:sym typeface="Times New Roman"/>
            </a:endParaRPr>
          </a:p>
          <a:p>
            <a:pPr indent="0" lvl="0" marL="12700" marR="0" rtl="0" algn="l">
              <a:lnSpc>
                <a:spcPct val="100000"/>
              </a:lnSpc>
              <a:spcBef>
                <a:spcPts val="0"/>
              </a:spcBef>
              <a:spcAft>
                <a:spcPts val="0"/>
              </a:spcAft>
              <a:buClr>
                <a:srgbClr val="000000"/>
              </a:buClr>
              <a:buSzPts val="1800"/>
              <a:buFont typeface="Arial"/>
              <a:buNone/>
            </a:pPr>
            <a:r>
              <a:rPr i="0" lang="en-US" sz="2200" u="none" cap="none" strike="noStrike">
                <a:solidFill>
                  <a:srgbClr val="000000"/>
                </a:solidFill>
                <a:latin typeface="Times New Roman"/>
                <a:ea typeface="Times New Roman"/>
                <a:cs typeface="Times New Roman"/>
                <a:sym typeface="Times New Roman"/>
              </a:rPr>
              <a:t>Srinivasa Ramanujan Centre</a:t>
            </a:r>
            <a:endParaRPr>
              <a:latin typeface="Times New Roman"/>
              <a:ea typeface="Times New Roman"/>
              <a:cs typeface="Times New Roman"/>
              <a:sym typeface="Times New Roman"/>
            </a:endParaRPr>
          </a:p>
          <a:p>
            <a:pPr indent="0" lvl="0" marL="0" marR="0" rtl="0" algn="l">
              <a:lnSpc>
                <a:spcPct val="125000"/>
              </a:lnSpc>
              <a:spcBef>
                <a:spcPts val="0"/>
              </a:spcBef>
              <a:spcAft>
                <a:spcPts val="0"/>
              </a:spcAft>
              <a:buClr>
                <a:srgbClr val="000000"/>
              </a:buClr>
              <a:buSzPts val="1800"/>
              <a:buFont typeface="Arial"/>
              <a:buNone/>
            </a:pPr>
            <a:r>
              <a:rPr i="0" lang="en-US" sz="2200" u="none" cap="none" strike="noStrike">
                <a:solidFill>
                  <a:srgbClr val="000000"/>
                </a:solidFill>
                <a:latin typeface="Times New Roman"/>
                <a:ea typeface="Times New Roman"/>
                <a:cs typeface="Times New Roman"/>
                <a:sym typeface="Times New Roman"/>
              </a:rPr>
              <a:t>SASTRA Deemed to be</a:t>
            </a:r>
            <a:r>
              <a:rPr i="0" lang="en-US" sz="2200" u="none" cap="none" strike="noStrike">
                <a:solidFill>
                  <a:srgbClr val="000000"/>
                </a:solidFill>
                <a:latin typeface="Times New Roman"/>
                <a:ea typeface="Times New Roman"/>
                <a:cs typeface="Times New Roman"/>
                <a:sym typeface="Times New Roman"/>
              </a:rPr>
              <a:t> </a:t>
            </a:r>
            <a:r>
              <a:rPr i="0" lang="en-US" sz="2200" u="none" cap="none" strike="noStrike">
                <a:solidFill>
                  <a:srgbClr val="000000"/>
                </a:solidFill>
                <a:latin typeface="Times New Roman"/>
                <a:ea typeface="Times New Roman"/>
                <a:cs typeface="Times New Roman"/>
                <a:sym typeface="Times New Roman"/>
              </a:rPr>
              <a:t>University</a:t>
            </a:r>
            <a:endParaRPr i="0" sz="22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graphicFrame>
        <p:nvGraphicFramePr>
          <p:cNvPr id="147" name="Google Shape;147;p22"/>
          <p:cNvGraphicFramePr/>
          <p:nvPr/>
        </p:nvGraphicFramePr>
        <p:xfrm>
          <a:off x="0" y="0"/>
          <a:ext cx="3000000" cy="3000000"/>
        </p:xfrm>
        <a:graphic>
          <a:graphicData uri="http://schemas.openxmlformats.org/drawingml/2006/table">
            <a:tbl>
              <a:tblPr bandRow="1" firstRow="1">
                <a:noFill/>
                <a:tableStyleId>{1FDB1B4B-FC73-480D-960D-C52FDEA3D5DD}</a:tableStyleId>
              </a:tblPr>
              <a:tblGrid>
                <a:gridCol w="1741725"/>
                <a:gridCol w="1741725"/>
                <a:gridCol w="1741725"/>
                <a:gridCol w="1741725"/>
                <a:gridCol w="1741725"/>
                <a:gridCol w="1741725"/>
                <a:gridCol w="1741725"/>
              </a:tblGrid>
              <a:tr h="1058175">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Title</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Author</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Published </a:t>
                      </a:r>
                      <a:endParaRPr/>
                    </a:p>
                    <a:p>
                      <a:pPr indent="0" lvl="0" marL="0" marR="0" rtl="0" algn="ctr">
                        <a:spcBef>
                          <a:spcPts val="0"/>
                        </a:spcBef>
                        <a:spcAft>
                          <a:spcPts val="0"/>
                        </a:spcAft>
                        <a:buNone/>
                      </a:pPr>
                      <a:r>
                        <a:rPr b="1" lang="en-US" sz="1800">
                          <a:solidFill>
                            <a:schemeClr val="lt1"/>
                          </a:solidFill>
                          <a:latin typeface="Arial"/>
                          <a:ea typeface="Arial"/>
                          <a:cs typeface="Arial"/>
                          <a:sym typeface="Arial"/>
                        </a:rPr>
                        <a:t>Year</a:t>
                      </a:r>
                      <a:endParaRPr b="1"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Methodology</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Journal</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Merits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Demerits</a:t>
                      </a:r>
                      <a:endParaRPr sz="1800"/>
                    </a:p>
                    <a:p>
                      <a:pPr indent="0" lvl="0" marL="0" marR="0" rtl="0" algn="l">
                        <a:spcBef>
                          <a:spcPts val="0"/>
                        </a:spcBef>
                        <a:spcAft>
                          <a:spcPts val="0"/>
                        </a:spcAft>
                        <a:buNone/>
                      </a:pPr>
                      <a:r>
                        <a:t/>
                      </a:r>
                      <a:endParaRPr sz="1800"/>
                    </a:p>
                  </a:txBody>
                  <a:tcPr marT="45725" marB="45725" marR="91450" marL="91450"/>
                </a:tc>
              </a:tr>
              <a:tr h="2735775">
                <a:tc>
                  <a:txBody>
                    <a:bodyPr/>
                    <a:lstStyle/>
                    <a:p>
                      <a:pPr indent="0" lvl="0" marL="0" marR="0" rtl="0" algn="l">
                        <a:spcBef>
                          <a:spcPts val="0"/>
                        </a:spcBef>
                        <a:spcAft>
                          <a:spcPts val="0"/>
                        </a:spcAft>
                        <a:buNone/>
                      </a:pPr>
                      <a:r>
                        <a:rPr lang="en-US" sz="1800"/>
                        <a:t>Few-shot learning for image-based bridge damage detection</a:t>
                      </a:r>
                      <a:endParaRPr sz="1800"/>
                    </a:p>
                  </a:txBody>
                  <a:tcPr marT="45725" marB="45725" marR="91450" marL="91450"/>
                </a:tc>
                <a:tc>
                  <a:txBody>
                    <a:bodyPr/>
                    <a:lstStyle/>
                    <a:p>
                      <a:pPr indent="0" lvl="0" marL="0" marR="0" rtl="0" algn="l">
                        <a:spcBef>
                          <a:spcPts val="0"/>
                        </a:spcBef>
                        <a:spcAft>
                          <a:spcPts val="0"/>
                        </a:spcAft>
                        <a:buNone/>
                      </a:pPr>
                      <a:r>
                        <a:rPr lang="en-US" sz="1800"/>
                        <a:t>Yan Gao</a:t>
                      </a:r>
                      <a:endParaRPr sz="1800"/>
                    </a:p>
                  </a:txBody>
                  <a:tcPr marT="45725" marB="45725" marR="91450" marL="91450"/>
                </a:tc>
                <a:tc>
                  <a:txBody>
                    <a:bodyPr/>
                    <a:lstStyle/>
                    <a:p>
                      <a:pPr indent="0" lvl="0" marL="0" marR="0" rtl="0" algn="l">
                        <a:spcBef>
                          <a:spcPts val="0"/>
                        </a:spcBef>
                        <a:spcAft>
                          <a:spcPts val="0"/>
                        </a:spcAft>
                        <a:buNone/>
                      </a:pPr>
                      <a:r>
                        <a:rPr lang="en-US" sz="1800"/>
                        <a:t>2023</a:t>
                      </a:r>
                      <a:endParaRPr sz="1800"/>
                    </a:p>
                  </a:txBody>
                  <a:tcPr marT="45725" marB="45725" marR="91450" marL="91450"/>
                </a:tc>
                <a:tc>
                  <a:txBody>
                    <a:bodyPr/>
                    <a:lstStyle/>
                    <a:p>
                      <a:pPr indent="0" lvl="0" marL="0" marR="0" rtl="0" algn="l">
                        <a:spcBef>
                          <a:spcPts val="0"/>
                        </a:spcBef>
                        <a:spcAft>
                          <a:spcPts val="0"/>
                        </a:spcAft>
                        <a:buNone/>
                      </a:pPr>
                      <a:r>
                        <a:rPr lang="en-US" sz="1800"/>
                        <a:t>Few Shot learning</a:t>
                      </a:r>
                      <a:endParaRPr sz="1800"/>
                    </a:p>
                  </a:txBody>
                  <a:tcPr marT="45725" marB="45725" marR="91450" marL="91450"/>
                </a:tc>
                <a:tc>
                  <a:txBody>
                    <a:bodyPr/>
                    <a:lstStyle/>
                    <a:p>
                      <a:pPr indent="0" lvl="0" marL="0" marR="0" rtl="0" algn="l">
                        <a:spcBef>
                          <a:spcPts val="0"/>
                        </a:spcBef>
                        <a:spcAft>
                          <a:spcPts val="0"/>
                        </a:spcAft>
                        <a:buNone/>
                      </a:pPr>
                      <a:r>
                        <a:rPr lang="en-US" sz="1800"/>
                        <a:t>Elsevier</a:t>
                      </a:r>
                      <a:endParaRPr sz="1800"/>
                    </a:p>
                  </a:txBody>
                  <a:tcPr marT="45725" marB="45725" marR="91450" marL="91450"/>
                </a:tc>
                <a:tc>
                  <a:txBody>
                    <a:bodyPr/>
                    <a:lstStyle/>
                    <a:p>
                      <a:pPr indent="0" lvl="0" marL="0" marR="0" rtl="0" algn="l">
                        <a:spcBef>
                          <a:spcPts val="0"/>
                        </a:spcBef>
                        <a:spcAft>
                          <a:spcPts val="0"/>
                        </a:spcAft>
                        <a:buNone/>
                      </a:pPr>
                      <a:r>
                        <a:rPr lang="en-US" sz="1800"/>
                        <a:t>Train model with few number of images</a:t>
                      </a:r>
                      <a:endParaRPr sz="1800"/>
                    </a:p>
                  </a:txBody>
                  <a:tcPr marT="45725" marB="45725" marR="91450" marL="91450"/>
                </a:tc>
                <a:tc>
                  <a:txBody>
                    <a:bodyPr/>
                    <a:lstStyle/>
                    <a:p>
                      <a:pPr indent="0" lvl="0" marL="0" marR="0" rtl="0" algn="l">
                        <a:spcBef>
                          <a:spcPts val="0"/>
                        </a:spcBef>
                        <a:spcAft>
                          <a:spcPts val="0"/>
                        </a:spcAft>
                        <a:buNone/>
                      </a:pPr>
                      <a:r>
                        <a:rPr lang="en-US" sz="1800"/>
                        <a:t>It’s not sure we can get more accuracy than general deep learning model.</a:t>
                      </a:r>
                      <a:endParaRPr sz="1800"/>
                    </a:p>
                  </a:txBody>
                  <a:tcPr marT="45725" marB="45725" marR="91450" marL="91450"/>
                </a:tc>
              </a:tr>
              <a:tr h="3064050">
                <a:tc>
                  <a:txBody>
                    <a:bodyPr/>
                    <a:lstStyle/>
                    <a:p>
                      <a:pPr indent="0" lvl="0" marL="0" marR="0" rtl="0" algn="l">
                        <a:spcBef>
                          <a:spcPts val="0"/>
                        </a:spcBef>
                        <a:spcAft>
                          <a:spcPts val="0"/>
                        </a:spcAft>
                        <a:buNone/>
                      </a:pPr>
                      <a:r>
                        <a:rPr lang="en-US" sz="1800"/>
                        <a:t>Crop pest classification based on deep convolutional neural network and transfer learning</a:t>
                      </a:r>
                      <a:endParaRPr sz="1800"/>
                    </a:p>
                  </a:txBody>
                  <a:tcPr marT="45725" marB="45725" marR="91450" marL="91450"/>
                </a:tc>
                <a:tc>
                  <a:txBody>
                    <a:bodyPr/>
                    <a:lstStyle/>
                    <a:p>
                      <a:pPr indent="0" lvl="0" marL="0" marR="0" rtl="0" algn="l">
                        <a:spcBef>
                          <a:spcPts val="0"/>
                        </a:spcBef>
                        <a:spcAft>
                          <a:spcPts val="0"/>
                        </a:spcAft>
                        <a:buNone/>
                      </a:pPr>
                      <a:r>
                        <a:rPr lang="en-US" sz="1800"/>
                        <a:t>K. Thenmozhi</a:t>
                      </a:r>
                      <a:endParaRPr/>
                    </a:p>
                  </a:txBody>
                  <a:tcPr marT="45725" marB="45725" marR="91450" marL="91450"/>
                </a:tc>
                <a:tc>
                  <a:txBody>
                    <a:bodyPr/>
                    <a:lstStyle/>
                    <a:p>
                      <a:pPr indent="0" lvl="0" marL="0" marR="0" rtl="0" algn="l">
                        <a:spcBef>
                          <a:spcPts val="0"/>
                        </a:spcBef>
                        <a:spcAft>
                          <a:spcPts val="0"/>
                        </a:spcAft>
                        <a:buNone/>
                      </a:pPr>
                      <a:r>
                        <a:rPr lang="en-US" sz="1800"/>
                        <a:t>2019</a:t>
                      </a:r>
                      <a:endParaRPr sz="1800"/>
                    </a:p>
                  </a:txBody>
                  <a:tcPr marT="45725" marB="45725" marR="91450" marL="91450"/>
                </a:tc>
                <a:tc>
                  <a:txBody>
                    <a:bodyPr/>
                    <a:lstStyle/>
                    <a:p>
                      <a:pPr indent="0" lvl="0" marL="0" marR="0" rtl="0" algn="l">
                        <a:spcBef>
                          <a:spcPts val="0"/>
                        </a:spcBef>
                        <a:spcAft>
                          <a:spcPts val="0"/>
                        </a:spcAft>
                        <a:buNone/>
                      </a:pPr>
                      <a:r>
                        <a:rPr lang="en-US" sz="1800"/>
                        <a:t>Convolution Neural Network(CNN)</a:t>
                      </a:r>
                      <a:endParaRPr sz="1800"/>
                    </a:p>
                  </a:txBody>
                  <a:tcPr marT="45725" marB="45725" marR="91450" marL="91450"/>
                </a:tc>
                <a:tc>
                  <a:txBody>
                    <a:bodyPr/>
                    <a:lstStyle/>
                    <a:p>
                      <a:pPr indent="0" lvl="0" marL="0" marR="0" rtl="0" algn="l">
                        <a:spcBef>
                          <a:spcPts val="0"/>
                        </a:spcBef>
                        <a:spcAft>
                          <a:spcPts val="0"/>
                        </a:spcAft>
                        <a:buNone/>
                      </a:pPr>
                      <a:r>
                        <a:rPr lang="en-US" sz="1800"/>
                        <a:t>Elsevier</a:t>
                      </a:r>
                      <a:endParaRPr sz="1800"/>
                    </a:p>
                  </a:txBody>
                  <a:tcPr marT="45725" marB="45725" marR="91450" marL="91450"/>
                </a:tc>
                <a:tc>
                  <a:txBody>
                    <a:bodyPr/>
                    <a:lstStyle/>
                    <a:p>
                      <a:pPr indent="0" lvl="0" marL="0" marR="0" rtl="0" algn="l">
                        <a:spcBef>
                          <a:spcPts val="0"/>
                        </a:spcBef>
                        <a:spcAft>
                          <a:spcPts val="0"/>
                        </a:spcAft>
                        <a:buNone/>
                      </a:pPr>
                      <a:r>
                        <a:rPr lang="en-US" sz="1800"/>
                        <a:t>Training is very easy to implement.</a:t>
                      </a:r>
                      <a:endParaRPr sz="1800"/>
                    </a:p>
                  </a:txBody>
                  <a:tcPr marT="45725" marB="45725" marR="91450" marL="91450"/>
                </a:tc>
                <a:tc>
                  <a:txBody>
                    <a:bodyPr/>
                    <a:lstStyle/>
                    <a:p>
                      <a:pPr indent="0" lvl="0" marL="0" marR="0" rtl="0" algn="l">
                        <a:spcBef>
                          <a:spcPts val="0"/>
                        </a:spcBef>
                        <a:spcAft>
                          <a:spcPts val="0"/>
                        </a:spcAft>
                        <a:buNone/>
                      </a:pPr>
                      <a:r>
                        <a:rPr lang="en-US" sz="1800"/>
                        <a:t>We can’t get best efficiency by this model</a:t>
                      </a:r>
                      <a:endParaRPr sz="1800"/>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graphicFrame>
        <p:nvGraphicFramePr>
          <p:cNvPr id="153" name="Google Shape;153;p23"/>
          <p:cNvGraphicFramePr/>
          <p:nvPr/>
        </p:nvGraphicFramePr>
        <p:xfrm>
          <a:off x="0" y="0"/>
          <a:ext cx="3000000" cy="3000000"/>
        </p:xfrm>
        <a:graphic>
          <a:graphicData uri="http://schemas.openxmlformats.org/drawingml/2006/table">
            <a:tbl>
              <a:tblPr bandRow="1" firstRow="1">
                <a:noFill/>
                <a:tableStyleId>{1FDB1B4B-FC73-480D-960D-C52FDEA3D5DD}</a:tableStyleId>
              </a:tblPr>
              <a:tblGrid>
                <a:gridCol w="1741725"/>
                <a:gridCol w="1741725"/>
                <a:gridCol w="1741725"/>
                <a:gridCol w="1741725"/>
                <a:gridCol w="1741725"/>
                <a:gridCol w="1741725"/>
                <a:gridCol w="1741725"/>
              </a:tblGrid>
              <a:tr h="1459150">
                <a:tc>
                  <a:txBody>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Title</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Author</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Published </a:t>
                      </a:r>
                      <a:endParaRPr/>
                    </a:p>
                    <a:p>
                      <a:pPr indent="0" lvl="0" marL="0" marR="0" rtl="0" algn="ctr">
                        <a:spcBef>
                          <a:spcPts val="0"/>
                        </a:spcBef>
                        <a:spcAft>
                          <a:spcPts val="0"/>
                        </a:spcAft>
                        <a:buNone/>
                      </a:pPr>
                      <a:r>
                        <a:rPr b="1" lang="en-US" sz="1800">
                          <a:solidFill>
                            <a:schemeClr val="lt1"/>
                          </a:solidFill>
                          <a:latin typeface="Arial"/>
                          <a:ea typeface="Arial"/>
                          <a:cs typeface="Arial"/>
                          <a:sym typeface="Arial"/>
                        </a:rPr>
                        <a:t>Year</a:t>
                      </a:r>
                      <a:endParaRPr b="1"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Methodology</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Journal</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Merits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Demerits</a:t>
                      </a:r>
                      <a:endParaRPr sz="1800"/>
                    </a:p>
                    <a:p>
                      <a:pPr indent="0" lvl="0" marL="0" marR="0" rtl="0" algn="l">
                        <a:spcBef>
                          <a:spcPts val="0"/>
                        </a:spcBef>
                        <a:spcAft>
                          <a:spcPts val="0"/>
                        </a:spcAft>
                        <a:buNone/>
                      </a:pPr>
                      <a:r>
                        <a:t/>
                      </a:r>
                      <a:endParaRPr sz="1800"/>
                    </a:p>
                  </a:txBody>
                  <a:tcPr marT="45725" marB="45725" marR="91450" marL="91450"/>
                </a:tc>
              </a:tr>
              <a:tr h="5398850">
                <a:tc>
                  <a:txBody>
                    <a:bodyPr/>
                    <a:lstStyle/>
                    <a:p>
                      <a:pPr indent="0" lvl="0" marL="0" marR="0" rtl="0" algn="l">
                        <a:spcBef>
                          <a:spcPts val="0"/>
                        </a:spcBef>
                        <a:spcAft>
                          <a:spcPts val="0"/>
                        </a:spcAft>
                        <a:buNone/>
                      </a:pPr>
                      <a:r>
                        <a:rPr lang="en-US" sz="1800"/>
                        <a:t>Vision transformer-based visual language understanding of the construction process</a:t>
                      </a:r>
                      <a:endParaRPr sz="1800"/>
                    </a:p>
                  </a:txBody>
                  <a:tcPr marT="45725" marB="45725" marR="91450" marL="91450"/>
                </a:tc>
                <a:tc>
                  <a:txBody>
                    <a:bodyPr/>
                    <a:lstStyle/>
                    <a:p>
                      <a:pPr indent="0" lvl="0" marL="0" marR="0" rtl="0" algn="l">
                        <a:spcBef>
                          <a:spcPts val="0"/>
                        </a:spcBef>
                        <a:spcAft>
                          <a:spcPts val="0"/>
                        </a:spcAft>
                        <a:buNone/>
                      </a:pPr>
                      <a:r>
                        <a:rPr lang="en-US" sz="1800"/>
                        <a:t>Bin Yang</a:t>
                      </a:r>
                      <a:endParaRPr/>
                    </a:p>
                  </a:txBody>
                  <a:tcPr marT="45725" marB="45725" marR="91450" marL="91450"/>
                </a:tc>
                <a:tc>
                  <a:txBody>
                    <a:bodyPr/>
                    <a:lstStyle/>
                    <a:p>
                      <a:pPr indent="0" lvl="0" marL="0" marR="0" rtl="0" algn="l">
                        <a:spcBef>
                          <a:spcPts val="0"/>
                        </a:spcBef>
                        <a:spcAft>
                          <a:spcPts val="0"/>
                        </a:spcAft>
                        <a:buNone/>
                      </a:pPr>
                      <a:r>
                        <a:rPr lang="en-US" sz="1800"/>
                        <a:t>2024</a:t>
                      </a:r>
                      <a:endParaRPr sz="1800"/>
                    </a:p>
                  </a:txBody>
                  <a:tcPr marT="45725" marB="45725" marR="91450" marL="91450"/>
                </a:tc>
                <a:tc>
                  <a:txBody>
                    <a:bodyPr/>
                    <a:lstStyle/>
                    <a:p>
                      <a:pPr indent="0" lvl="0" marL="0" marR="0" rtl="0" algn="l">
                        <a:spcBef>
                          <a:spcPts val="0"/>
                        </a:spcBef>
                        <a:spcAft>
                          <a:spcPts val="0"/>
                        </a:spcAft>
                        <a:buNone/>
                      </a:pPr>
                      <a:r>
                        <a:rPr lang="en-US" sz="1800"/>
                        <a:t>Vision transformer</a:t>
                      </a:r>
                      <a:endParaRPr/>
                    </a:p>
                  </a:txBody>
                  <a:tcPr marT="45725" marB="45725" marR="91450" marL="91450"/>
                </a:tc>
                <a:tc>
                  <a:txBody>
                    <a:bodyPr/>
                    <a:lstStyle/>
                    <a:p>
                      <a:pPr indent="0" lvl="0" marL="0" marR="0" rtl="0" algn="l">
                        <a:spcBef>
                          <a:spcPts val="0"/>
                        </a:spcBef>
                        <a:spcAft>
                          <a:spcPts val="0"/>
                        </a:spcAft>
                        <a:buNone/>
                      </a:pPr>
                      <a:r>
                        <a:rPr lang="en-US" sz="1800"/>
                        <a:t>Elsevier</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Vision Transformers apply this architecture to image data, treating the image as a sequence of patches instead of a grid of pixels.</a:t>
                      </a:r>
                      <a:endParaRPr sz="1800"/>
                    </a:p>
                  </a:txBody>
                  <a:tcPr marT="45725" marB="45725" marR="91450" marL="91450"/>
                </a:tc>
                <a:tc>
                  <a:txBody>
                    <a:bodyPr/>
                    <a:lstStyle/>
                    <a:p>
                      <a:pPr indent="0" lvl="0" marL="0" marR="0" rtl="0" algn="l">
                        <a:spcBef>
                          <a:spcPts val="0"/>
                        </a:spcBef>
                        <a:spcAft>
                          <a:spcPts val="0"/>
                        </a:spcAft>
                        <a:buNone/>
                      </a:pPr>
                      <a:r>
                        <a:rPr lang="en-US" sz="1800"/>
                        <a:t>They still underperform CNNs when training data is very limited. Without sufficient data, the attention model tends to overfit.</a:t>
                      </a:r>
                      <a:endParaRPr sz="1800"/>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38200" y="-40041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a:buNone/>
            </a:pPr>
            <a:r>
              <a:rPr b="1" lang="en-US" sz="2800">
                <a:latin typeface="Times"/>
                <a:ea typeface="Times"/>
                <a:cs typeface="Times"/>
                <a:sym typeface="Times"/>
              </a:rPr>
              <a:t>Work Plan</a:t>
            </a:r>
            <a:endParaRPr b="1" sz="2800">
              <a:latin typeface="Times"/>
              <a:ea typeface="Times"/>
              <a:cs typeface="Times"/>
              <a:sym typeface="Times"/>
            </a:endParaRPr>
          </a:p>
        </p:txBody>
      </p:sp>
      <p:graphicFrame>
        <p:nvGraphicFramePr>
          <p:cNvPr id="160" name="Google Shape;160;p24"/>
          <p:cNvGraphicFramePr/>
          <p:nvPr/>
        </p:nvGraphicFramePr>
        <p:xfrm>
          <a:off x="0" y="457200"/>
          <a:ext cx="3000000" cy="3000000"/>
        </p:xfrm>
        <a:graphic>
          <a:graphicData uri="http://schemas.openxmlformats.org/drawingml/2006/table">
            <a:tbl>
              <a:tblPr bandRow="1" firstRow="1">
                <a:noFill/>
                <a:tableStyleId>{1FDB1B4B-FC73-480D-960D-C52FDEA3D5DD}</a:tableStyleId>
              </a:tblPr>
              <a:tblGrid>
                <a:gridCol w="2032000"/>
                <a:gridCol w="2032000"/>
                <a:gridCol w="2032000"/>
                <a:gridCol w="2032000"/>
                <a:gridCol w="2032000"/>
                <a:gridCol w="2032000"/>
              </a:tblGrid>
              <a:tr h="877200">
                <a:tc>
                  <a:txBody>
                    <a:bodyPr/>
                    <a:lstStyle/>
                    <a:p>
                      <a:pPr indent="0" lvl="0" marL="0" marR="0" rtl="0" algn="ctr">
                        <a:spcBef>
                          <a:spcPts val="0"/>
                        </a:spcBef>
                        <a:spcAft>
                          <a:spcPts val="0"/>
                        </a:spcAft>
                        <a:buNone/>
                      </a:pPr>
                      <a:r>
                        <a:rPr lang="en-US" sz="2400">
                          <a:latin typeface="Play"/>
                          <a:ea typeface="Play"/>
                          <a:cs typeface="Play"/>
                          <a:sym typeface="Play"/>
                        </a:rPr>
                        <a:t>Timeline/</a:t>
                      </a:r>
                      <a:endParaRPr/>
                    </a:p>
                    <a:p>
                      <a:pPr indent="0" lvl="0" marL="0" marR="0" rtl="0" algn="ctr">
                        <a:spcBef>
                          <a:spcPts val="0"/>
                        </a:spcBef>
                        <a:spcAft>
                          <a:spcPts val="0"/>
                        </a:spcAft>
                        <a:buNone/>
                      </a:pPr>
                      <a:r>
                        <a:rPr lang="en-US" sz="2400">
                          <a:latin typeface="Play"/>
                          <a:ea typeface="Play"/>
                          <a:cs typeface="Play"/>
                          <a:sym typeface="Play"/>
                        </a:rPr>
                        <a:t>Process</a:t>
                      </a:r>
                      <a:endParaRPr sz="2400">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a:latin typeface="Play"/>
                          <a:ea typeface="Play"/>
                          <a:cs typeface="Play"/>
                          <a:sym typeface="Play"/>
                        </a:rPr>
                        <a:t>1-10 days</a:t>
                      </a:r>
                      <a:endParaRPr sz="2400">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a:latin typeface="Play"/>
                          <a:ea typeface="Play"/>
                          <a:cs typeface="Play"/>
                          <a:sym typeface="Play"/>
                        </a:rPr>
                        <a:t>10-20 days</a:t>
                      </a:r>
                      <a:endParaRPr sz="2400">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a:latin typeface="Play"/>
                          <a:ea typeface="Play"/>
                          <a:cs typeface="Play"/>
                          <a:sym typeface="Play"/>
                        </a:rPr>
                        <a:t>20-30 days</a:t>
                      </a:r>
                      <a:endParaRPr sz="2400">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a:latin typeface="Play"/>
                          <a:ea typeface="Play"/>
                          <a:cs typeface="Play"/>
                          <a:sym typeface="Play"/>
                        </a:rPr>
                        <a:t>30-45 days</a:t>
                      </a:r>
                      <a:endParaRPr sz="2400">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a:latin typeface="Play"/>
                          <a:ea typeface="Play"/>
                          <a:cs typeface="Play"/>
                          <a:sym typeface="Play"/>
                        </a:rPr>
                        <a:t>45-60 days</a:t>
                      </a:r>
                      <a:endParaRPr sz="2400">
                        <a:latin typeface="Play"/>
                        <a:ea typeface="Play"/>
                        <a:cs typeface="Play"/>
                        <a:sym typeface="Play"/>
                      </a:endParaRPr>
                    </a:p>
                  </a:txBody>
                  <a:tcPr marT="45725" marB="45725" marR="91450" marL="91450"/>
                </a:tc>
              </a:tr>
              <a:tr h="789075">
                <a:tc>
                  <a:txBody>
                    <a:bodyPr/>
                    <a:lstStyle/>
                    <a:p>
                      <a:pPr indent="0" lvl="0" marL="0" marR="0" rtl="0" algn="l">
                        <a:spcBef>
                          <a:spcPts val="0"/>
                        </a:spcBef>
                        <a:spcAft>
                          <a:spcPts val="0"/>
                        </a:spcAft>
                        <a:buNone/>
                      </a:pPr>
                      <a:r>
                        <a:rPr lang="en-US" sz="1800"/>
                        <a:t>Data Collection</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89075">
                <a:tc>
                  <a:txBody>
                    <a:bodyPr/>
                    <a:lstStyle/>
                    <a:p>
                      <a:pPr indent="0" lvl="0" marL="0" marR="0" rtl="0" algn="l">
                        <a:spcBef>
                          <a:spcPts val="0"/>
                        </a:spcBef>
                        <a:spcAft>
                          <a:spcPts val="0"/>
                        </a:spcAft>
                        <a:buNone/>
                      </a:pPr>
                      <a:r>
                        <a:rPr lang="en-US" sz="1800"/>
                        <a:t>Data Pre-processing</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89075">
                <a:tc>
                  <a:txBody>
                    <a:bodyPr/>
                    <a:lstStyle/>
                    <a:p>
                      <a:pPr indent="0" lvl="0" marL="0" marR="0" rtl="0" algn="l">
                        <a:spcBef>
                          <a:spcPts val="0"/>
                        </a:spcBef>
                        <a:spcAft>
                          <a:spcPts val="0"/>
                        </a:spcAft>
                        <a:buNone/>
                      </a:pPr>
                      <a:r>
                        <a:rPr lang="en-US" sz="1800"/>
                        <a:t>Split the data</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89075">
                <a:tc>
                  <a:txBody>
                    <a:bodyPr/>
                    <a:lstStyle/>
                    <a:p>
                      <a:pPr indent="0" lvl="0" marL="0" marR="0" rtl="0" algn="l">
                        <a:spcBef>
                          <a:spcPts val="0"/>
                        </a:spcBef>
                        <a:spcAft>
                          <a:spcPts val="0"/>
                        </a:spcAft>
                        <a:buNone/>
                      </a:pPr>
                      <a:r>
                        <a:rPr lang="en-US" sz="1800"/>
                        <a:t>Train FSL, GNN, Vit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solidFill>
                          <a:schemeClr val="dk1"/>
                        </a:solidFill>
                      </a:endParaRPr>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89075">
                <a:tc>
                  <a:txBody>
                    <a:bodyPr/>
                    <a:lstStyle/>
                    <a:p>
                      <a:pPr indent="0" lvl="0" marL="0" marR="0" rtl="0" algn="l">
                        <a:spcBef>
                          <a:spcPts val="0"/>
                        </a:spcBef>
                        <a:spcAft>
                          <a:spcPts val="0"/>
                        </a:spcAft>
                        <a:buNone/>
                      </a:pPr>
                      <a:r>
                        <a:rPr lang="en-US" sz="1800"/>
                        <a:t>Train SSL and combine model</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789075">
                <a:tc>
                  <a:txBody>
                    <a:bodyPr/>
                    <a:lstStyle/>
                    <a:p>
                      <a:pPr indent="0" lvl="0" marL="0" marR="0" rtl="0" algn="l">
                        <a:spcBef>
                          <a:spcPts val="0"/>
                        </a:spcBef>
                        <a:spcAft>
                          <a:spcPts val="0"/>
                        </a:spcAft>
                        <a:buNone/>
                      </a:pPr>
                      <a:r>
                        <a:rPr lang="en-US" sz="1800"/>
                        <a:t>OpenCV</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tc>
              </a:tr>
              <a:tr h="789075">
                <a:tc>
                  <a:txBody>
                    <a:bodyPr/>
                    <a:lstStyle/>
                    <a:p>
                      <a:pPr indent="0" lvl="0" marL="0" marR="0" rtl="0" algn="l">
                        <a:spcBef>
                          <a:spcPts val="0"/>
                        </a:spcBef>
                        <a:spcAft>
                          <a:spcPts val="0"/>
                        </a:spcAft>
                        <a:buNone/>
                      </a:pPr>
                      <a:r>
                        <a:rPr lang="en-US" sz="1800"/>
                        <a:t>Final Output</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c>
                  <a:txBody>
                    <a:bodyPr/>
                    <a:lstStyle/>
                    <a:p>
                      <a:pPr indent="0" lvl="0" marL="0" marR="0" rtl="0" algn="l">
                        <a:spcBef>
                          <a:spcPts val="0"/>
                        </a:spcBef>
                        <a:spcAft>
                          <a:spcPts val="0"/>
                        </a:spcAft>
                        <a:buNone/>
                      </a:pPr>
                      <a:r>
                        <a:t/>
                      </a:r>
                      <a:endParaRPr sz="1800"/>
                    </a:p>
                  </a:txBody>
                  <a:tcPr marT="45725" marB="45725" marR="91450" marL="91450">
                    <a:solidFill>
                      <a:schemeClr val="dk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38200" y="0"/>
            <a:ext cx="10515600" cy="932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ARCHITECTURE DIAGRAM</a:t>
            </a:r>
            <a:br>
              <a:rPr b="1" lang="en-US" sz="2800">
                <a:latin typeface="Times New Roman"/>
                <a:ea typeface="Times New Roman"/>
                <a:cs typeface="Times New Roman"/>
                <a:sym typeface="Times New Roman"/>
              </a:rPr>
            </a:br>
            <a:endParaRPr sz="2800"/>
          </a:p>
        </p:txBody>
      </p:sp>
      <p:pic>
        <p:nvPicPr>
          <p:cNvPr id="166" name="Google Shape;166;p25"/>
          <p:cNvPicPr preferRelativeResize="0"/>
          <p:nvPr/>
        </p:nvPicPr>
        <p:blipFill>
          <a:blip r:embed="rId3">
            <a:alphaModFix/>
          </a:blip>
          <a:stretch>
            <a:fillRect/>
          </a:stretch>
        </p:blipFill>
        <p:spPr>
          <a:xfrm>
            <a:off x="643125" y="643125"/>
            <a:ext cx="10710675" cy="5958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Times"/>
              <a:buNone/>
            </a:pPr>
            <a:r>
              <a:rPr b="1" lang="en-US" sz="3200">
                <a:latin typeface="Times"/>
                <a:ea typeface="Times"/>
                <a:cs typeface="Times"/>
                <a:sym typeface="Times"/>
              </a:rPr>
              <a:t>Dataset Description</a:t>
            </a:r>
            <a:endParaRPr b="1" sz="3200">
              <a:latin typeface="Times"/>
              <a:ea typeface="Times"/>
              <a:cs typeface="Times"/>
              <a:sym typeface="Times"/>
            </a:endParaRPr>
          </a:p>
        </p:txBody>
      </p:sp>
      <p:sp>
        <p:nvSpPr>
          <p:cNvPr id="172" name="Google Shape;17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90000"/>
              </a:lnSpc>
              <a:spcBef>
                <a:spcPts val="0"/>
              </a:spcBef>
              <a:spcAft>
                <a:spcPts val="0"/>
              </a:spcAft>
              <a:buClr>
                <a:schemeClr val="dk1"/>
              </a:buClr>
              <a:buSzPct val="100000"/>
              <a:buNone/>
            </a:pPr>
            <a:r>
              <a:rPr lang="en-US" sz="2800"/>
              <a:t>pest/</a:t>
            </a:r>
            <a:endParaRPr/>
          </a:p>
          <a:p>
            <a:pPr indent="0" lvl="0" marL="0" rtl="0" algn="l">
              <a:lnSpc>
                <a:spcPct val="90000"/>
              </a:lnSpc>
              <a:spcBef>
                <a:spcPts val="0"/>
              </a:spcBef>
              <a:spcAft>
                <a:spcPts val="0"/>
              </a:spcAft>
              <a:buClr>
                <a:schemeClr val="dk1"/>
              </a:buClr>
              <a:buSzPct val="100000"/>
              <a:buNone/>
            </a:pPr>
            <a:r>
              <a:rPr lang="en-US" sz="2800"/>
              <a:t>	│── train/</a:t>
            </a:r>
            <a:endParaRPr/>
          </a:p>
          <a:p>
            <a:pPr indent="457200" lvl="0" marL="1371600" rtl="0" algn="l">
              <a:lnSpc>
                <a:spcPct val="90000"/>
              </a:lnSpc>
              <a:spcBef>
                <a:spcPts val="0"/>
              </a:spcBef>
              <a:spcAft>
                <a:spcPts val="0"/>
              </a:spcAft>
              <a:buClr>
                <a:schemeClr val="dk1"/>
              </a:buClr>
              <a:buSzPct val="100000"/>
              <a:buNone/>
            </a:pPr>
            <a:r>
              <a:rPr lang="en-US" sz="2800"/>
              <a:t>|-aphids</a:t>
            </a:r>
            <a:endParaRPr/>
          </a:p>
          <a:p>
            <a:pPr indent="457200" lvl="0" marL="1371600" rtl="0" algn="l">
              <a:lnSpc>
                <a:spcPct val="90000"/>
              </a:lnSpc>
              <a:spcBef>
                <a:spcPts val="0"/>
              </a:spcBef>
              <a:spcAft>
                <a:spcPts val="0"/>
              </a:spcAft>
              <a:buClr>
                <a:schemeClr val="dk1"/>
              </a:buClr>
              <a:buSzPct val="100000"/>
              <a:buNone/>
            </a:pPr>
            <a:r>
              <a:rPr lang="en-US" sz="2800"/>
              <a:t>|- armyworm</a:t>
            </a:r>
            <a:endParaRPr/>
          </a:p>
          <a:p>
            <a:pPr indent="457200" lvl="0" marL="1371600" rtl="0" algn="l">
              <a:lnSpc>
                <a:spcPct val="90000"/>
              </a:lnSpc>
              <a:spcBef>
                <a:spcPts val="0"/>
              </a:spcBef>
              <a:spcAft>
                <a:spcPts val="0"/>
              </a:spcAft>
              <a:buClr>
                <a:schemeClr val="dk1"/>
              </a:buClr>
              <a:buSzPct val="100000"/>
              <a:buNone/>
            </a:pPr>
            <a:r>
              <a:rPr lang="en-US" sz="2800"/>
              <a:t>|- beetle</a:t>
            </a:r>
            <a:endParaRPr/>
          </a:p>
          <a:p>
            <a:pPr indent="457200" lvl="0" marL="1371600" rtl="0" algn="l">
              <a:lnSpc>
                <a:spcPct val="90000"/>
              </a:lnSpc>
              <a:spcBef>
                <a:spcPts val="0"/>
              </a:spcBef>
              <a:spcAft>
                <a:spcPts val="0"/>
              </a:spcAft>
              <a:buClr>
                <a:schemeClr val="dk1"/>
              </a:buClr>
              <a:buSzPct val="100000"/>
              <a:buNone/>
            </a:pPr>
            <a:r>
              <a:rPr lang="en-US" sz="2800"/>
              <a:t>|- bollworm</a:t>
            </a:r>
            <a:endParaRPr/>
          </a:p>
          <a:p>
            <a:pPr indent="457200" lvl="0" marL="1371600" rtl="0" algn="l">
              <a:lnSpc>
                <a:spcPct val="90000"/>
              </a:lnSpc>
              <a:spcBef>
                <a:spcPts val="0"/>
              </a:spcBef>
              <a:spcAft>
                <a:spcPts val="0"/>
              </a:spcAft>
              <a:buClr>
                <a:schemeClr val="dk1"/>
              </a:buClr>
              <a:buSzPct val="100000"/>
              <a:buNone/>
            </a:pPr>
            <a:r>
              <a:rPr lang="en-US" sz="2800"/>
              <a:t>|- grasshopper</a:t>
            </a:r>
            <a:endParaRPr/>
          </a:p>
          <a:p>
            <a:pPr indent="457200" lvl="0" marL="1371600" rtl="0" algn="l">
              <a:lnSpc>
                <a:spcPct val="90000"/>
              </a:lnSpc>
              <a:spcBef>
                <a:spcPts val="0"/>
              </a:spcBef>
              <a:spcAft>
                <a:spcPts val="0"/>
              </a:spcAft>
              <a:buClr>
                <a:schemeClr val="dk1"/>
              </a:buClr>
              <a:buSzPct val="100000"/>
              <a:buNone/>
            </a:pPr>
            <a:r>
              <a:rPr lang="en-US" sz="2800"/>
              <a:t>|- mites</a:t>
            </a:r>
            <a:endParaRPr/>
          </a:p>
          <a:p>
            <a:pPr indent="457200" lvl="0" marL="1371600" rtl="0" algn="l">
              <a:lnSpc>
                <a:spcPct val="90000"/>
              </a:lnSpc>
              <a:spcBef>
                <a:spcPts val="0"/>
              </a:spcBef>
              <a:spcAft>
                <a:spcPts val="0"/>
              </a:spcAft>
              <a:buClr>
                <a:schemeClr val="dk1"/>
              </a:buClr>
              <a:buSzPct val="100000"/>
              <a:buNone/>
            </a:pPr>
            <a:r>
              <a:rPr lang="en-US" sz="2800"/>
              <a:t>|- mosquito</a:t>
            </a:r>
            <a:endParaRPr/>
          </a:p>
          <a:p>
            <a:pPr indent="457200" lvl="0" marL="1371600" rtl="0" algn="l">
              <a:lnSpc>
                <a:spcPct val="90000"/>
              </a:lnSpc>
              <a:spcBef>
                <a:spcPts val="0"/>
              </a:spcBef>
              <a:spcAft>
                <a:spcPts val="0"/>
              </a:spcAft>
              <a:buClr>
                <a:schemeClr val="dk1"/>
              </a:buClr>
              <a:buSzPct val="100000"/>
              <a:buNone/>
            </a:pPr>
            <a:r>
              <a:rPr lang="en-US" sz="2800"/>
              <a:t>|- sawfly</a:t>
            </a:r>
            <a:endParaRPr/>
          </a:p>
          <a:p>
            <a:pPr indent="457200" lvl="0" marL="1371600" rtl="0" algn="l">
              <a:lnSpc>
                <a:spcPct val="90000"/>
              </a:lnSpc>
              <a:spcBef>
                <a:spcPts val="0"/>
              </a:spcBef>
              <a:spcAft>
                <a:spcPts val="0"/>
              </a:spcAft>
              <a:buClr>
                <a:schemeClr val="dk1"/>
              </a:buClr>
              <a:buSzPct val="100000"/>
              <a:buNone/>
            </a:pPr>
            <a:r>
              <a:rPr lang="en-US" sz="2800"/>
              <a:t>|- stem borer</a:t>
            </a:r>
            <a:endParaRPr/>
          </a:p>
          <a:p>
            <a:pPr indent="0" lvl="0" marL="0" rtl="0" algn="l">
              <a:lnSpc>
                <a:spcPct val="90000"/>
              </a:lnSpc>
              <a:spcBef>
                <a:spcPts val="0"/>
              </a:spcBef>
              <a:spcAft>
                <a:spcPts val="0"/>
              </a:spcAft>
              <a:buClr>
                <a:schemeClr val="dk1"/>
              </a:buClr>
              <a:buSzPct val="100000"/>
              <a:buNone/>
            </a:pPr>
            <a:r>
              <a:rPr lang="en-US" sz="2800"/>
              <a:t>	│── test/</a:t>
            </a:r>
            <a:endParaRPr/>
          </a:p>
          <a:p>
            <a:pPr indent="457200" lvl="0" marL="1371600" rtl="0" algn="l">
              <a:lnSpc>
                <a:spcPct val="90000"/>
              </a:lnSpc>
              <a:spcBef>
                <a:spcPts val="0"/>
              </a:spcBef>
              <a:spcAft>
                <a:spcPts val="0"/>
              </a:spcAft>
              <a:buClr>
                <a:schemeClr val="dk1"/>
              </a:buClr>
              <a:buSzPct val="100000"/>
              <a:buNone/>
            </a:pPr>
            <a:r>
              <a:rPr lang="en-US" sz="2800"/>
              <a:t>|-aphids</a:t>
            </a:r>
            <a:endParaRPr/>
          </a:p>
          <a:p>
            <a:pPr indent="457200" lvl="0" marL="1371600" rtl="0" algn="l">
              <a:lnSpc>
                <a:spcPct val="90000"/>
              </a:lnSpc>
              <a:spcBef>
                <a:spcPts val="0"/>
              </a:spcBef>
              <a:spcAft>
                <a:spcPts val="0"/>
              </a:spcAft>
              <a:buClr>
                <a:schemeClr val="dk1"/>
              </a:buClr>
              <a:buSzPct val="100000"/>
              <a:buNone/>
            </a:pPr>
            <a:r>
              <a:rPr lang="en-US" sz="2800"/>
              <a:t>|- armyworm</a:t>
            </a:r>
            <a:endParaRPr/>
          </a:p>
          <a:p>
            <a:pPr indent="457200" lvl="0" marL="1371600" rtl="0" algn="l">
              <a:lnSpc>
                <a:spcPct val="90000"/>
              </a:lnSpc>
              <a:spcBef>
                <a:spcPts val="0"/>
              </a:spcBef>
              <a:spcAft>
                <a:spcPts val="0"/>
              </a:spcAft>
              <a:buClr>
                <a:schemeClr val="dk1"/>
              </a:buClr>
              <a:buSzPct val="100000"/>
              <a:buNone/>
            </a:pPr>
            <a:r>
              <a:rPr lang="en-US" sz="2800"/>
              <a:t>|- beetle</a:t>
            </a:r>
            <a:endParaRPr/>
          </a:p>
          <a:p>
            <a:pPr indent="457200" lvl="0" marL="1371600" rtl="0" algn="l">
              <a:lnSpc>
                <a:spcPct val="90000"/>
              </a:lnSpc>
              <a:spcBef>
                <a:spcPts val="0"/>
              </a:spcBef>
              <a:spcAft>
                <a:spcPts val="0"/>
              </a:spcAft>
              <a:buClr>
                <a:schemeClr val="dk1"/>
              </a:buClr>
              <a:buSzPct val="100000"/>
              <a:buNone/>
            </a:pPr>
            <a:r>
              <a:rPr lang="en-US" sz="2800"/>
              <a:t>|- bollworm</a:t>
            </a:r>
            <a:endParaRPr/>
          </a:p>
          <a:p>
            <a:pPr indent="457200" lvl="0" marL="1371600" rtl="0" algn="l">
              <a:lnSpc>
                <a:spcPct val="90000"/>
              </a:lnSpc>
              <a:spcBef>
                <a:spcPts val="0"/>
              </a:spcBef>
              <a:spcAft>
                <a:spcPts val="0"/>
              </a:spcAft>
              <a:buClr>
                <a:schemeClr val="dk1"/>
              </a:buClr>
              <a:buSzPct val="100000"/>
              <a:buNone/>
            </a:pPr>
            <a:r>
              <a:rPr lang="en-US" sz="2800"/>
              <a:t>|- grasshopper</a:t>
            </a:r>
            <a:endParaRPr/>
          </a:p>
          <a:p>
            <a:pPr indent="457200" lvl="0" marL="1371600" rtl="0" algn="l">
              <a:lnSpc>
                <a:spcPct val="90000"/>
              </a:lnSpc>
              <a:spcBef>
                <a:spcPts val="0"/>
              </a:spcBef>
              <a:spcAft>
                <a:spcPts val="0"/>
              </a:spcAft>
              <a:buClr>
                <a:schemeClr val="dk1"/>
              </a:buClr>
              <a:buSzPct val="100000"/>
              <a:buNone/>
            </a:pPr>
            <a:r>
              <a:rPr lang="en-US" sz="2800"/>
              <a:t>|- mites</a:t>
            </a:r>
            <a:endParaRPr/>
          </a:p>
          <a:p>
            <a:pPr indent="457200" lvl="0" marL="1371600" rtl="0" algn="l">
              <a:lnSpc>
                <a:spcPct val="90000"/>
              </a:lnSpc>
              <a:spcBef>
                <a:spcPts val="0"/>
              </a:spcBef>
              <a:spcAft>
                <a:spcPts val="0"/>
              </a:spcAft>
              <a:buClr>
                <a:schemeClr val="dk1"/>
              </a:buClr>
              <a:buSzPct val="100000"/>
              <a:buNone/>
            </a:pPr>
            <a:r>
              <a:rPr lang="en-US" sz="2800"/>
              <a:t>|- mosquito</a:t>
            </a:r>
            <a:endParaRPr/>
          </a:p>
          <a:p>
            <a:pPr indent="457200" lvl="0" marL="1371600" rtl="0" algn="l">
              <a:lnSpc>
                <a:spcPct val="90000"/>
              </a:lnSpc>
              <a:spcBef>
                <a:spcPts val="0"/>
              </a:spcBef>
              <a:spcAft>
                <a:spcPts val="0"/>
              </a:spcAft>
              <a:buClr>
                <a:schemeClr val="dk1"/>
              </a:buClr>
              <a:buSzPct val="100000"/>
              <a:buNone/>
            </a:pPr>
            <a:r>
              <a:rPr lang="en-US" sz="2800"/>
              <a:t>|- sawfly</a:t>
            </a:r>
            <a:endParaRPr/>
          </a:p>
          <a:p>
            <a:pPr indent="457200" lvl="0" marL="1371600" rtl="0" algn="l">
              <a:lnSpc>
                <a:spcPct val="90000"/>
              </a:lnSpc>
              <a:spcBef>
                <a:spcPts val="0"/>
              </a:spcBef>
              <a:spcAft>
                <a:spcPts val="0"/>
              </a:spcAft>
              <a:buClr>
                <a:schemeClr val="dk1"/>
              </a:buClr>
              <a:buSzPct val="100000"/>
              <a:buNone/>
            </a:pPr>
            <a:r>
              <a:rPr lang="en-US" sz="2800"/>
              <a:t>|- stem borer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2800"/>
              <a:buFont typeface="Times"/>
              <a:buNone/>
            </a:pPr>
            <a:r>
              <a:rPr b="1" lang="en-US" sz="2800">
                <a:solidFill>
                  <a:srgbClr val="000000"/>
                </a:solidFill>
                <a:latin typeface="Times"/>
                <a:ea typeface="Times"/>
                <a:cs typeface="Times"/>
                <a:sym typeface="Times"/>
              </a:rPr>
              <a:t>WORK FLOW DIAGRAM</a:t>
            </a:r>
            <a:br>
              <a:rPr b="1" lang="en-US" sz="4400">
                <a:solidFill>
                  <a:srgbClr val="000000"/>
                </a:solidFill>
                <a:latin typeface="Times"/>
                <a:ea typeface="Times"/>
                <a:cs typeface="Times"/>
                <a:sym typeface="Times"/>
              </a:rPr>
            </a:br>
            <a:endParaRPr/>
          </a:p>
        </p:txBody>
      </p:sp>
      <p:sp>
        <p:nvSpPr>
          <p:cNvPr id="178" name="Google Shape;178;p27"/>
          <p:cNvSpPr txBox="1"/>
          <p:nvPr>
            <p:ph idx="1" type="body"/>
          </p:nvPr>
        </p:nvSpPr>
        <p:spPr>
          <a:xfrm>
            <a:off x="976423" y="1253331"/>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
        <p:nvSpPr>
          <p:cNvPr id="179" name="Google Shape;179;p27"/>
          <p:cNvSpPr/>
          <p:nvPr/>
        </p:nvSpPr>
        <p:spPr>
          <a:xfrm>
            <a:off x="5957778" y="1077838"/>
            <a:ext cx="262270" cy="272497"/>
          </a:xfrm>
          <a:prstGeom prst="ellipse">
            <a:avLst/>
          </a:prstGeom>
          <a:solidFill>
            <a:schemeClr val="dk1"/>
          </a:solid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180" name="Google Shape;180;p27"/>
          <p:cNvCxnSpPr>
            <a:stCxn id="179" idx="4"/>
          </p:cNvCxnSpPr>
          <p:nvPr/>
        </p:nvCxnSpPr>
        <p:spPr>
          <a:xfrm>
            <a:off x="6088913" y="1350335"/>
            <a:ext cx="7200" cy="446700"/>
          </a:xfrm>
          <a:prstGeom prst="straightConnector1">
            <a:avLst/>
          </a:prstGeom>
          <a:noFill/>
          <a:ln cap="flat" cmpd="sng" w="19050">
            <a:solidFill>
              <a:schemeClr val="dk1"/>
            </a:solidFill>
            <a:prstDash val="solid"/>
            <a:round/>
            <a:headEnd len="sm" w="sm" type="none"/>
            <a:tailEnd len="med" w="med" type="stealth"/>
          </a:ln>
        </p:spPr>
      </p:cxnSp>
      <p:sp>
        <p:nvSpPr>
          <p:cNvPr id="181" name="Google Shape;181;p27"/>
          <p:cNvSpPr/>
          <p:nvPr/>
        </p:nvSpPr>
        <p:spPr>
          <a:xfrm>
            <a:off x="4940597" y="1829355"/>
            <a:ext cx="2296632" cy="606499"/>
          </a:xfrm>
          <a:prstGeom prst="roundRect">
            <a:avLst>
              <a:gd fmla="val 16667" name="adj"/>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Data Collection</a:t>
            </a:r>
            <a:endParaRPr sz="1800">
              <a:solidFill>
                <a:schemeClr val="dk1"/>
              </a:solidFill>
              <a:latin typeface="Arial"/>
              <a:ea typeface="Arial"/>
              <a:cs typeface="Arial"/>
              <a:sym typeface="Arial"/>
            </a:endParaRPr>
          </a:p>
        </p:txBody>
      </p:sp>
      <p:cxnSp>
        <p:nvCxnSpPr>
          <p:cNvPr id="182" name="Google Shape;182;p27"/>
          <p:cNvCxnSpPr/>
          <p:nvPr/>
        </p:nvCxnSpPr>
        <p:spPr>
          <a:xfrm>
            <a:off x="6096000" y="2435854"/>
            <a:ext cx="0" cy="392406"/>
          </a:xfrm>
          <a:prstGeom prst="straightConnector1">
            <a:avLst/>
          </a:prstGeom>
          <a:noFill/>
          <a:ln cap="flat" cmpd="sng" w="19050">
            <a:solidFill>
              <a:schemeClr val="dk1"/>
            </a:solidFill>
            <a:prstDash val="solid"/>
            <a:round/>
            <a:headEnd len="sm" w="sm" type="none"/>
            <a:tailEnd len="med" w="med" type="stealth"/>
          </a:ln>
        </p:spPr>
      </p:cxnSp>
      <p:sp>
        <p:nvSpPr>
          <p:cNvPr id="183" name="Google Shape;183;p27"/>
          <p:cNvSpPr/>
          <p:nvPr/>
        </p:nvSpPr>
        <p:spPr>
          <a:xfrm>
            <a:off x="4937053" y="2881857"/>
            <a:ext cx="2296632" cy="606499"/>
          </a:xfrm>
          <a:prstGeom prst="roundRect">
            <a:avLst>
              <a:gd fmla="val 16667" name="adj"/>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Split the data</a:t>
            </a:r>
            <a:endParaRPr sz="1800">
              <a:solidFill>
                <a:schemeClr val="dk1"/>
              </a:solidFill>
              <a:latin typeface="Arial"/>
              <a:ea typeface="Arial"/>
              <a:cs typeface="Arial"/>
              <a:sym typeface="Arial"/>
            </a:endParaRPr>
          </a:p>
        </p:txBody>
      </p:sp>
      <p:cxnSp>
        <p:nvCxnSpPr>
          <p:cNvPr id="184" name="Google Shape;184;p27"/>
          <p:cNvCxnSpPr/>
          <p:nvPr/>
        </p:nvCxnSpPr>
        <p:spPr>
          <a:xfrm>
            <a:off x="6085369" y="3488356"/>
            <a:ext cx="0" cy="392406"/>
          </a:xfrm>
          <a:prstGeom prst="straightConnector1">
            <a:avLst/>
          </a:prstGeom>
          <a:noFill/>
          <a:ln cap="flat" cmpd="sng" w="19050">
            <a:solidFill>
              <a:schemeClr val="dk1"/>
            </a:solidFill>
            <a:prstDash val="solid"/>
            <a:round/>
            <a:headEnd len="sm" w="sm" type="none"/>
            <a:tailEnd len="med" w="med" type="stealth"/>
          </a:ln>
        </p:spPr>
      </p:cxnSp>
      <p:sp>
        <p:nvSpPr>
          <p:cNvPr id="185" name="Google Shape;185;p27"/>
          <p:cNvSpPr/>
          <p:nvPr/>
        </p:nvSpPr>
        <p:spPr>
          <a:xfrm>
            <a:off x="4937053" y="3880762"/>
            <a:ext cx="2296632" cy="606499"/>
          </a:xfrm>
          <a:prstGeom prst="roundRect">
            <a:avLst>
              <a:gd fmla="val 16667" name="adj"/>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Train Individual model</a:t>
            </a:r>
            <a:endParaRPr sz="1800">
              <a:solidFill>
                <a:schemeClr val="dk1"/>
              </a:solidFill>
              <a:latin typeface="Arial"/>
              <a:ea typeface="Arial"/>
              <a:cs typeface="Arial"/>
              <a:sym typeface="Arial"/>
            </a:endParaRPr>
          </a:p>
        </p:txBody>
      </p:sp>
      <p:cxnSp>
        <p:nvCxnSpPr>
          <p:cNvPr id="186" name="Google Shape;186;p27"/>
          <p:cNvCxnSpPr/>
          <p:nvPr/>
        </p:nvCxnSpPr>
        <p:spPr>
          <a:xfrm>
            <a:off x="6085369" y="4487261"/>
            <a:ext cx="0" cy="392406"/>
          </a:xfrm>
          <a:prstGeom prst="straightConnector1">
            <a:avLst/>
          </a:prstGeom>
          <a:noFill/>
          <a:ln cap="flat" cmpd="sng" w="19050">
            <a:solidFill>
              <a:schemeClr val="dk1"/>
            </a:solidFill>
            <a:prstDash val="solid"/>
            <a:round/>
            <a:headEnd len="sm" w="sm" type="none"/>
            <a:tailEnd len="med" w="med" type="stealth"/>
          </a:ln>
        </p:spPr>
      </p:cxnSp>
      <p:sp>
        <p:nvSpPr>
          <p:cNvPr id="187" name="Google Shape;187;p27"/>
          <p:cNvSpPr/>
          <p:nvPr/>
        </p:nvSpPr>
        <p:spPr>
          <a:xfrm>
            <a:off x="4944140" y="4891124"/>
            <a:ext cx="2296632" cy="606499"/>
          </a:xfrm>
          <a:prstGeom prst="roundRect">
            <a:avLst>
              <a:gd fmla="val 16667" name="adj"/>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Train combine model</a:t>
            </a:r>
            <a:endParaRPr sz="1800">
              <a:solidFill>
                <a:schemeClr val="dk1"/>
              </a:solidFill>
              <a:latin typeface="Arial"/>
              <a:ea typeface="Arial"/>
              <a:cs typeface="Arial"/>
              <a:sym typeface="Arial"/>
            </a:endParaRPr>
          </a:p>
        </p:txBody>
      </p:sp>
      <p:cxnSp>
        <p:nvCxnSpPr>
          <p:cNvPr id="188" name="Google Shape;188;p27"/>
          <p:cNvCxnSpPr/>
          <p:nvPr/>
        </p:nvCxnSpPr>
        <p:spPr>
          <a:xfrm>
            <a:off x="6085369" y="5507987"/>
            <a:ext cx="0" cy="392406"/>
          </a:xfrm>
          <a:prstGeom prst="straightConnector1">
            <a:avLst/>
          </a:prstGeom>
          <a:noFill/>
          <a:ln cap="flat" cmpd="sng" w="19050">
            <a:solidFill>
              <a:schemeClr val="dk1"/>
            </a:solidFill>
            <a:prstDash val="solid"/>
            <a:round/>
            <a:headEnd len="sm" w="sm" type="none"/>
            <a:tailEnd len="med" w="med" type="stealth"/>
          </a:ln>
        </p:spPr>
      </p:cxnSp>
      <p:sp>
        <p:nvSpPr>
          <p:cNvPr id="189" name="Google Shape;189;p27"/>
          <p:cNvSpPr/>
          <p:nvPr/>
        </p:nvSpPr>
        <p:spPr>
          <a:xfrm>
            <a:off x="4944140" y="5927737"/>
            <a:ext cx="2296632" cy="606499"/>
          </a:xfrm>
          <a:prstGeom prst="roundRect">
            <a:avLst>
              <a:gd fmla="val 16667" name="adj"/>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Compare model</a:t>
            </a:r>
            <a:endParaRPr sz="1800">
              <a:solidFill>
                <a:schemeClr val="dk1"/>
              </a:solidFill>
              <a:latin typeface="Arial"/>
              <a:ea typeface="Arial"/>
              <a:cs typeface="Arial"/>
              <a:sym typeface="Arial"/>
            </a:endParaRPr>
          </a:p>
        </p:txBody>
      </p:sp>
      <p:cxnSp>
        <p:nvCxnSpPr>
          <p:cNvPr id="190" name="Google Shape;190;p27"/>
          <p:cNvCxnSpPr>
            <a:stCxn id="189" idx="2"/>
          </p:cNvCxnSpPr>
          <p:nvPr/>
        </p:nvCxnSpPr>
        <p:spPr>
          <a:xfrm>
            <a:off x="6092456" y="6534236"/>
            <a:ext cx="0" cy="323700"/>
          </a:xfrm>
          <a:prstGeom prst="straightConnector1">
            <a:avLst/>
          </a:prstGeom>
          <a:noFill/>
          <a:ln cap="flat" cmpd="sng" w="19050">
            <a:solidFill>
              <a:schemeClr val="dk1"/>
            </a:solidFill>
            <a:prstDash val="solid"/>
            <a:miter lim="800000"/>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196" name="Google Shape;19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cxnSp>
        <p:nvCxnSpPr>
          <p:cNvPr id="197" name="Google Shape;197;p28"/>
          <p:cNvCxnSpPr/>
          <p:nvPr/>
        </p:nvCxnSpPr>
        <p:spPr>
          <a:xfrm>
            <a:off x="6096000" y="0"/>
            <a:ext cx="0" cy="829340"/>
          </a:xfrm>
          <a:prstGeom prst="straightConnector1">
            <a:avLst/>
          </a:prstGeom>
          <a:noFill/>
          <a:ln cap="flat" cmpd="sng" w="19050">
            <a:solidFill>
              <a:schemeClr val="dk1"/>
            </a:solidFill>
            <a:prstDash val="solid"/>
            <a:round/>
            <a:headEnd len="sm" w="sm" type="none"/>
            <a:tailEnd len="med" w="med" type="stealth"/>
          </a:ln>
        </p:spPr>
      </p:cxnSp>
      <p:sp>
        <p:nvSpPr>
          <p:cNvPr id="198" name="Google Shape;198;p28"/>
          <p:cNvSpPr/>
          <p:nvPr/>
        </p:nvSpPr>
        <p:spPr>
          <a:xfrm>
            <a:off x="4947684" y="848408"/>
            <a:ext cx="2296632" cy="606499"/>
          </a:xfrm>
          <a:prstGeom prst="roundRect">
            <a:avLst>
              <a:gd fmla="val 16667" name="adj"/>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Evaluate model</a:t>
            </a:r>
            <a:endParaRPr sz="1800">
              <a:solidFill>
                <a:schemeClr val="dk1"/>
              </a:solidFill>
              <a:latin typeface="Arial"/>
              <a:ea typeface="Arial"/>
              <a:cs typeface="Arial"/>
              <a:sym typeface="Arial"/>
            </a:endParaRPr>
          </a:p>
        </p:txBody>
      </p:sp>
      <p:cxnSp>
        <p:nvCxnSpPr>
          <p:cNvPr id="199" name="Google Shape;199;p28"/>
          <p:cNvCxnSpPr>
            <a:stCxn id="198" idx="2"/>
          </p:cNvCxnSpPr>
          <p:nvPr/>
        </p:nvCxnSpPr>
        <p:spPr>
          <a:xfrm>
            <a:off x="6096000" y="1454907"/>
            <a:ext cx="0" cy="682200"/>
          </a:xfrm>
          <a:prstGeom prst="straightConnector1">
            <a:avLst/>
          </a:prstGeom>
          <a:noFill/>
          <a:ln cap="flat" cmpd="sng" w="19050">
            <a:solidFill>
              <a:schemeClr val="dk1"/>
            </a:solidFill>
            <a:prstDash val="solid"/>
            <a:round/>
            <a:headEnd len="sm" w="sm" type="none"/>
            <a:tailEnd len="med" w="med" type="stealth"/>
          </a:ln>
        </p:spPr>
      </p:cxnSp>
      <p:sp>
        <p:nvSpPr>
          <p:cNvPr id="200" name="Google Shape;200;p28"/>
          <p:cNvSpPr/>
          <p:nvPr/>
        </p:nvSpPr>
        <p:spPr>
          <a:xfrm>
            <a:off x="4947684" y="2173971"/>
            <a:ext cx="2296632" cy="606499"/>
          </a:xfrm>
          <a:prstGeom prst="roundRect">
            <a:avLst>
              <a:gd fmla="val 16667" name="adj"/>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Integrating Camera</a:t>
            </a:r>
            <a:endParaRPr sz="1800">
              <a:solidFill>
                <a:schemeClr val="dk1"/>
              </a:solidFill>
              <a:latin typeface="Arial"/>
              <a:ea typeface="Arial"/>
              <a:cs typeface="Arial"/>
              <a:sym typeface="Arial"/>
            </a:endParaRPr>
          </a:p>
        </p:txBody>
      </p:sp>
      <p:cxnSp>
        <p:nvCxnSpPr>
          <p:cNvPr id="201" name="Google Shape;201;p28"/>
          <p:cNvCxnSpPr/>
          <p:nvPr/>
        </p:nvCxnSpPr>
        <p:spPr>
          <a:xfrm>
            <a:off x="6096000" y="2780470"/>
            <a:ext cx="0" cy="682237"/>
          </a:xfrm>
          <a:prstGeom prst="straightConnector1">
            <a:avLst/>
          </a:prstGeom>
          <a:noFill/>
          <a:ln cap="flat" cmpd="sng" w="19050">
            <a:solidFill>
              <a:schemeClr val="dk1"/>
            </a:solidFill>
            <a:prstDash val="solid"/>
            <a:round/>
            <a:headEnd len="sm" w="sm" type="none"/>
            <a:tailEnd len="med" w="med" type="stealth"/>
          </a:ln>
        </p:spPr>
      </p:cxnSp>
      <p:sp>
        <p:nvSpPr>
          <p:cNvPr id="202" name="Google Shape;202;p28"/>
          <p:cNvSpPr/>
          <p:nvPr/>
        </p:nvSpPr>
        <p:spPr>
          <a:xfrm>
            <a:off x="4947684" y="3477826"/>
            <a:ext cx="2296632" cy="606499"/>
          </a:xfrm>
          <a:prstGeom prst="roundRect">
            <a:avLst>
              <a:gd fmla="val 16667" name="adj"/>
            </a:avLst>
          </a:prstGeom>
          <a:solidFill>
            <a:schemeClr val="lt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Arial"/>
                <a:ea typeface="Arial"/>
                <a:cs typeface="Arial"/>
                <a:sym typeface="Arial"/>
              </a:rPr>
              <a:t>Final Output</a:t>
            </a:r>
            <a:endParaRPr sz="1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 FULL IMPLEMENTATION</a:t>
            </a:r>
            <a:br>
              <a:rPr b="1" lang="en-US" sz="3600">
                <a:latin typeface="Times New Roman"/>
                <a:ea typeface="Times New Roman"/>
                <a:cs typeface="Times New Roman"/>
                <a:sym typeface="Times New Roman"/>
              </a:rPr>
            </a:br>
            <a:endParaRPr sz="3600"/>
          </a:p>
        </p:txBody>
      </p:sp>
      <p:pic>
        <p:nvPicPr>
          <p:cNvPr id="208" name="Google Shape;208;p29"/>
          <p:cNvPicPr preferRelativeResize="0"/>
          <p:nvPr/>
        </p:nvPicPr>
        <p:blipFill>
          <a:blip r:embed="rId3">
            <a:alphaModFix/>
          </a:blip>
          <a:stretch>
            <a:fillRect/>
          </a:stretch>
        </p:blipFill>
        <p:spPr>
          <a:xfrm>
            <a:off x="2286000" y="1416363"/>
            <a:ext cx="8624207" cy="486251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pic>
        <p:nvPicPr>
          <p:cNvPr id="214" name="Google Shape;214;p30"/>
          <p:cNvPicPr preferRelativeResize="0"/>
          <p:nvPr/>
        </p:nvPicPr>
        <p:blipFill>
          <a:blip r:embed="rId3">
            <a:alphaModFix/>
          </a:blip>
          <a:stretch>
            <a:fillRect/>
          </a:stretch>
        </p:blipFill>
        <p:spPr>
          <a:xfrm>
            <a:off x="91425" y="501975"/>
            <a:ext cx="5550424" cy="4862501"/>
          </a:xfrm>
          <a:prstGeom prst="rect">
            <a:avLst/>
          </a:prstGeom>
          <a:noFill/>
          <a:ln>
            <a:noFill/>
          </a:ln>
        </p:spPr>
      </p:pic>
      <p:pic>
        <p:nvPicPr>
          <p:cNvPr id="215" name="Google Shape;215;p30"/>
          <p:cNvPicPr preferRelativeResize="0"/>
          <p:nvPr/>
        </p:nvPicPr>
        <p:blipFill>
          <a:blip r:embed="rId4">
            <a:alphaModFix/>
          </a:blip>
          <a:stretch>
            <a:fillRect/>
          </a:stretch>
        </p:blipFill>
        <p:spPr>
          <a:xfrm>
            <a:off x="6220949" y="684863"/>
            <a:ext cx="4524206" cy="48625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22" name="Google Shape;222;p3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23" name="Google Shape;223;p31"/>
          <p:cNvPicPr preferRelativeResize="0"/>
          <p:nvPr/>
        </p:nvPicPr>
        <p:blipFill>
          <a:blip r:embed="rId3">
            <a:alphaModFix/>
          </a:blip>
          <a:stretch>
            <a:fillRect/>
          </a:stretch>
        </p:blipFill>
        <p:spPr>
          <a:xfrm>
            <a:off x="960589" y="0"/>
            <a:ext cx="8868723" cy="68580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title"/>
          </p:nvPr>
        </p:nvSpPr>
        <p:spPr>
          <a:xfrm>
            <a:off x="838200" y="2746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97" name="Google Shape;97;p14"/>
          <p:cNvSpPr txBox="1"/>
          <p:nvPr>
            <p:ph idx="1" type="body"/>
          </p:nvPr>
        </p:nvSpPr>
        <p:spPr>
          <a:xfrm>
            <a:off x="838200" y="1443775"/>
            <a:ext cx="10515600" cy="43512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Base paper Title and Info</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Abstract </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Problem Statement </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Literature Survey</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Work Plan</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Methodology Explanation</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Architecture Diagram </a:t>
            </a:r>
            <a:endParaRPr sz="2200">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Dataset description </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rgbClr val="000000"/>
              </a:buClr>
              <a:buSzPts val="2200"/>
              <a:buFont typeface="Times New Roman"/>
              <a:buChar char="•"/>
            </a:pPr>
            <a:r>
              <a:rPr lang="en-US" sz="2200">
                <a:solidFill>
                  <a:srgbClr val="000000"/>
                </a:solidFill>
                <a:latin typeface="Times New Roman"/>
                <a:ea typeface="Times New Roman"/>
                <a:cs typeface="Times New Roman"/>
                <a:sym typeface="Times New Roman"/>
              </a:rPr>
              <a:t>Workflow</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rgbClr val="000000"/>
              </a:buClr>
              <a:buSzPts val="2200"/>
              <a:buFont typeface="Times New Roman"/>
              <a:buChar char="•"/>
            </a:pPr>
            <a:r>
              <a:rPr lang="en-US" sz="2200">
                <a:latin typeface="Times New Roman"/>
                <a:ea typeface="Times New Roman"/>
                <a:cs typeface="Times New Roman"/>
                <a:sym typeface="Times New Roman"/>
              </a:rPr>
              <a:t>Full</a:t>
            </a:r>
            <a:r>
              <a:rPr lang="en-US" sz="2200">
                <a:latin typeface="Times New Roman"/>
                <a:ea typeface="Times New Roman"/>
                <a:cs typeface="Times New Roman"/>
                <a:sym typeface="Times New Roman"/>
              </a:rPr>
              <a:t> implementation</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Result</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Conclusion</a:t>
            </a:r>
            <a:endParaRPr sz="2200">
              <a:latin typeface="Times New Roman"/>
              <a:ea typeface="Times New Roman"/>
              <a:cs typeface="Times New Roman"/>
              <a:sym typeface="Times New Roman"/>
            </a:endParaRPr>
          </a:p>
          <a:p>
            <a:pPr indent="-88900" lvl="0" marL="228600" rtl="0" algn="l">
              <a:lnSpc>
                <a:spcPct val="90000"/>
              </a:lnSpc>
              <a:spcBef>
                <a:spcPts val="1000"/>
              </a:spcBef>
              <a:spcAft>
                <a:spcPts val="0"/>
              </a:spcAft>
              <a:buClr>
                <a:schemeClr val="dk1"/>
              </a:buClr>
              <a:buSzPts val="2200"/>
              <a:buNone/>
            </a:pPr>
            <a:r>
              <a:t/>
            </a:r>
            <a:endParaRPr sz="2200">
              <a:latin typeface="Times New Roman"/>
              <a:ea typeface="Times New Roman"/>
              <a:cs typeface="Times New Roman"/>
              <a:sym typeface="Times New Roman"/>
            </a:endParaRPr>
          </a:p>
        </p:txBody>
      </p:sp>
      <p:sp>
        <p:nvSpPr>
          <p:cNvPr id="98" name="Google Shape;98;p14"/>
          <p:cNvSpPr/>
          <p:nvPr/>
        </p:nvSpPr>
        <p:spPr>
          <a:xfrm>
            <a:off x="7047380" y="120641"/>
            <a:ext cx="4977441" cy="1479559"/>
          </a:xfrm>
          <a:custGeom>
            <a:rect b="b" l="l" r="r" t="t"/>
            <a:pathLst>
              <a:path extrusionOk="0" h="1479559" w="4977441">
                <a:moveTo>
                  <a:pt x="0" y="0"/>
                </a:moveTo>
                <a:lnTo>
                  <a:pt x="4977442" y="0"/>
                </a:lnTo>
                <a:lnTo>
                  <a:pt x="4977442" y="1479560"/>
                </a:lnTo>
                <a:lnTo>
                  <a:pt x="0" y="1479560"/>
                </a:lnTo>
                <a:lnTo>
                  <a:pt x="0" y="0"/>
                </a:lnTo>
                <a:close/>
              </a:path>
            </a:pathLst>
          </a:custGeom>
          <a:blipFill rotWithShape="1">
            <a:blip r:embed="rId3">
              <a:alphaModFix/>
            </a:blip>
            <a:stretch>
              <a:fillRect b="0" l="-42" r="-41"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0" name="Google Shape;230;p32"/>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1" name="Google Shape;231;p32"/>
          <p:cNvPicPr preferRelativeResize="0"/>
          <p:nvPr/>
        </p:nvPicPr>
        <p:blipFill>
          <a:blip r:embed="rId3">
            <a:alphaModFix/>
          </a:blip>
          <a:stretch>
            <a:fillRect/>
          </a:stretch>
        </p:blipFill>
        <p:spPr>
          <a:xfrm>
            <a:off x="2546092" y="0"/>
            <a:ext cx="6886515" cy="6857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New Roman"/>
              <a:buNone/>
            </a:pPr>
            <a:r>
              <a:rPr b="1" lang="en-US" sz="4400">
                <a:latin typeface="Times New Roman"/>
                <a:ea typeface="Times New Roman"/>
                <a:cs typeface="Times New Roman"/>
                <a:sym typeface="Times New Roman"/>
              </a:rPr>
              <a:t>MODULES USED</a:t>
            </a:r>
            <a:br>
              <a:rPr b="1" lang="en-US" sz="4400">
                <a:latin typeface="Times New Roman"/>
                <a:ea typeface="Times New Roman"/>
                <a:cs typeface="Times New Roman"/>
                <a:sym typeface="Times New Roman"/>
              </a:rPr>
            </a:br>
            <a:endParaRPr/>
          </a:p>
        </p:txBody>
      </p:sp>
      <p:sp>
        <p:nvSpPr>
          <p:cNvPr id="237" name="Google Shape;237;p33"/>
          <p:cNvSpPr txBox="1"/>
          <p:nvPr>
            <p:ph idx="1" type="body"/>
          </p:nvPr>
        </p:nvSpPr>
        <p:spPr>
          <a:xfrm>
            <a:off x="838200" y="1124575"/>
            <a:ext cx="10515600" cy="5279400"/>
          </a:xfrm>
          <a:prstGeom prst="rect">
            <a:avLst/>
          </a:prstGeom>
          <a:noFill/>
          <a:ln>
            <a:noFill/>
          </a:ln>
        </p:spPr>
        <p:txBody>
          <a:bodyPr anchorCtr="0" anchor="t" bIns="45700" lIns="91425" spcFirstLastPara="1" rIns="91425" wrap="square" tIns="45700">
            <a:noAutofit/>
          </a:bodyPr>
          <a:lstStyle/>
          <a:p>
            <a:pPr indent="-215900" lvl="0" marL="228600" rtl="0" algn="l">
              <a:lnSpc>
                <a:spcPct val="90000"/>
              </a:lnSpc>
              <a:spcBef>
                <a:spcPts val="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Load TensorFlow data</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Build mobilenetv2 model, train mobilenetv2 model</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Euclidean distance, build Siamese base, build Siamese model,</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Create pair, load image from directory.</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 Prepare pair of models, classify with Siamese, train Siamese network</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Train GNN model.</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Vit model.</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Clr>
                <a:schemeClr val="dk1"/>
              </a:buClr>
              <a:buSzPts val="2200"/>
              <a:buFont typeface="Times New Roman"/>
              <a:buChar char="•"/>
            </a:pPr>
            <a:r>
              <a:rPr lang="en-US" sz="2200">
                <a:latin typeface="Times New Roman"/>
                <a:ea typeface="Times New Roman"/>
                <a:cs typeface="Times New Roman"/>
                <a:sym typeface="Times New Roman"/>
              </a:rPr>
              <a:t>Main module  </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OpenCV for using camera for </a:t>
            </a:r>
            <a:r>
              <a:rPr lang="en-US" sz="2200">
                <a:latin typeface="Times New Roman"/>
                <a:ea typeface="Times New Roman"/>
                <a:cs typeface="Times New Roman"/>
                <a:sym typeface="Times New Roman"/>
              </a:rPr>
              <a:t>classifying</a:t>
            </a:r>
            <a:r>
              <a:rPr lang="en-US" sz="2200">
                <a:latin typeface="Times New Roman"/>
                <a:ea typeface="Times New Roman"/>
                <a:cs typeface="Times New Roman"/>
                <a:sym typeface="Times New Roman"/>
              </a:rPr>
              <a:t> pest</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Whatsapp</a:t>
            </a:r>
            <a:r>
              <a:rPr lang="en-US" sz="2200">
                <a:latin typeface="Times New Roman"/>
                <a:ea typeface="Times New Roman"/>
                <a:cs typeface="Times New Roman"/>
                <a:sym typeface="Times New Roman"/>
              </a:rPr>
              <a:t> for sending </a:t>
            </a:r>
            <a:r>
              <a:rPr lang="en-US" sz="2200">
                <a:latin typeface="Times New Roman"/>
                <a:ea typeface="Times New Roman"/>
                <a:cs typeface="Times New Roman"/>
                <a:sym typeface="Times New Roman"/>
              </a:rPr>
              <a:t>messages</a:t>
            </a:r>
            <a:endParaRPr sz="2200">
              <a:latin typeface="Times New Roman"/>
              <a:ea typeface="Times New Roman"/>
              <a:cs typeface="Times New Roman"/>
              <a:sym typeface="Times New Roman"/>
            </a:endParaRPr>
          </a:p>
          <a:p>
            <a:pPr indent="-215900" lvl="0" marL="228600" rtl="0" algn="l">
              <a:lnSpc>
                <a:spcPct val="90000"/>
              </a:lnSpc>
              <a:spcBef>
                <a:spcPts val="1000"/>
              </a:spcBef>
              <a:spcAft>
                <a:spcPts val="0"/>
              </a:spcAft>
              <a:buSzPts val="2200"/>
              <a:buFont typeface="Times New Roman"/>
              <a:buChar char="•"/>
            </a:pPr>
            <a:r>
              <a:rPr lang="en-US" sz="2200">
                <a:latin typeface="Times New Roman"/>
                <a:ea typeface="Times New Roman"/>
                <a:cs typeface="Times New Roman"/>
                <a:sym typeface="Times New Roman"/>
              </a:rPr>
              <a:t>Streamlit for Interface</a:t>
            </a:r>
            <a:endParaRPr sz="22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type="title"/>
          </p:nvPr>
        </p:nvSpPr>
        <p:spPr>
          <a:xfrm>
            <a:off x="838200" y="206475"/>
            <a:ext cx="10515600" cy="977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pic>
        <p:nvPicPr>
          <p:cNvPr id="244" name="Google Shape;244;p34"/>
          <p:cNvPicPr preferRelativeResize="0"/>
          <p:nvPr/>
        </p:nvPicPr>
        <p:blipFill>
          <a:blip r:embed="rId3">
            <a:alphaModFix/>
          </a:blip>
          <a:stretch>
            <a:fillRect/>
          </a:stretch>
        </p:blipFill>
        <p:spPr>
          <a:xfrm>
            <a:off x="6129500" y="206463"/>
            <a:ext cx="5734050" cy="2390775"/>
          </a:xfrm>
          <a:prstGeom prst="rect">
            <a:avLst/>
          </a:prstGeom>
          <a:noFill/>
          <a:ln>
            <a:noFill/>
          </a:ln>
        </p:spPr>
      </p:pic>
      <p:pic>
        <p:nvPicPr>
          <p:cNvPr id="245" name="Google Shape;245;p34"/>
          <p:cNvPicPr preferRelativeResize="0"/>
          <p:nvPr/>
        </p:nvPicPr>
        <p:blipFill>
          <a:blip r:embed="rId4">
            <a:alphaModFix/>
          </a:blip>
          <a:stretch>
            <a:fillRect/>
          </a:stretch>
        </p:blipFill>
        <p:spPr>
          <a:xfrm>
            <a:off x="258275" y="3849825"/>
            <a:ext cx="5734050" cy="2390775"/>
          </a:xfrm>
          <a:prstGeom prst="rect">
            <a:avLst/>
          </a:prstGeom>
          <a:noFill/>
          <a:ln>
            <a:noFill/>
          </a:ln>
        </p:spPr>
      </p:pic>
      <p:pic>
        <p:nvPicPr>
          <p:cNvPr id="246" name="Google Shape;246;p34"/>
          <p:cNvPicPr preferRelativeResize="0"/>
          <p:nvPr/>
        </p:nvPicPr>
        <p:blipFill>
          <a:blip r:embed="rId5">
            <a:alphaModFix/>
          </a:blip>
          <a:stretch>
            <a:fillRect/>
          </a:stretch>
        </p:blipFill>
        <p:spPr>
          <a:xfrm>
            <a:off x="151700" y="1321600"/>
            <a:ext cx="5734050" cy="2390775"/>
          </a:xfrm>
          <a:prstGeom prst="rect">
            <a:avLst/>
          </a:prstGeom>
          <a:noFill/>
          <a:ln>
            <a:noFill/>
          </a:ln>
        </p:spPr>
      </p:pic>
      <p:pic>
        <p:nvPicPr>
          <p:cNvPr descr="A comparison of a graph&#10;&#10;AI-generated content may be incorrect." id="247" name="Google Shape;247;p34"/>
          <p:cNvPicPr preferRelativeResize="0"/>
          <p:nvPr/>
        </p:nvPicPr>
        <p:blipFill>
          <a:blip r:embed="rId6">
            <a:alphaModFix/>
          </a:blip>
          <a:stretch>
            <a:fillRect/>
          </a:stretch>
        </p:blipFill>
        <p:spPr>
          <a:xfrm>
            <a:off x="6129500" y="3602175"/>
            <a:ext cx="5734050" cy="2886075"/>
          </a:xfrm>
          <a:prstGeom prst="rect">
            <a:avLst/>
          </a:prstGeom>
          <a:noFill/>
          <a:ln>
            <a:noFill/>
          </a:ln>
        </p:spPr>
      </p:pic>
      <p:sp>
        <p:nvSpPr>
          <p:cNvPr id="248" name="Google Shape;248;p34"/>
          <p:cNvSpPr txBox="1"/>
          <p:nvPr/>
        </p:nvSpPr>
        <p:spPr>
          <a:xfrm>
            <a:off x="6312400" y="3276600"/>
            <a:ext cx="5654400" cy="30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rPr lang="en-US" sz="1100">
                <a:latin typeface="Times New Roman"/>
                <a:ea typeface="Times New Roman"/>
                <a:cs typeface="Times New Roman"/>
                <a:sym typeface="Times New Roman"/>
              </a:rPr>
              <a:t>Graphical Neural Network</a:t>
            </a:r>
            <a:r>
              <a:rPr lang="en-US" sz="1100">
                <a:latin typeface="Times New Roman"/>
                <a:ea typeface="Times New Roman"/>
                <a:cs typeface="Times New Roman"/>
                <a:sym typeface="Times New Roman"/>
              </a:rPr>
              <a:t> Training History</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a:p>
            <a:pPr indent="0" lvl="0" marL="0" rtl="0" algn="l">
              <a:spcBef>
                <a:spcPts val="0"/>
              </a:spcBef>
              <a:spcAft>
                <a:spcPts val="0"/>
              </a:spcAft>
              <a:buNone/>
            </a:pPr>
            <a:r>
              <a:t/>
            </a:r>
            <a:endParaRPr sz="11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55" name="Google Shape;255;p35"/>
          <p:cNvSpPr txBox="1"/>
          <p:nvPr>
            <p:ph idx="1" type="body"/>
          </p:nvPr>
        </p:nvSpPr>
        <p:spPr>
          <a:xfrm>
            <a:off x="838200" y="727550"/>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graphicFrame>
        <p:nvGraphicFramePr>
          <p:cNvPr id="256" name="Google Shape;256;p35"/>
          <p:cNvGraphicFramePr/>
          <p:nvPr/>
        </p:nvGraphicFramePr>
        <p:xfrm>
          <a:off x="746750" y="365100"/>
          <a:ext cx="3000000" cy="3000000"/>
        </p:xfrm>
        <a:graphic>
          <a:graphicData uri="http://schemas.openxmlformats.org/drawingml/2006/table">
            <a:tbl>
              <a:tblPr>
                <a:noFill/>
                <a:tableStyleId>{BC315AA0-FE39-483E-BAC8-CB3E519607D7}</a:tableStyleId>
              </a:tblPr>
              <a:tblGrid>
                <a:gridCol w="975025"/>
                <a:gridCol w="2644375"/>
                <a:gridCol w="1713675"/>
                <a:gridCol w="1758000"/>
                <a:gridCol w="1758000"/>
                <a:gridCol w="1758000"/>
              </a:tblGrid>
              <a:tr h="1168800">
                <a:tc>
                  <a:txBody>
                    <a:bodyPr/>
                    <a:lstStyle/>
                    <a:p>
                      <a:pPr indent="0" lvl="0" marL="0" rtl="0" algn="l">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S.no</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Model</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Epochs</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Precusuib</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Accuracy</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Recall</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1168800">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1.</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MobileNetV2</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5</a:t>
                      </a:r>
                      <a:r>
                        <a:rPr lang="en-US"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0.9</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89.78%</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0.87</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1168800">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2.</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Siamese FSL</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5</a:t>
                      </a:r>
                      <a:r>
                        <a:rPr lang="en-US"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0.58</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57.66%</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0.49</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1168800">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3.</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GNN</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5</a:t>
                      </a:r>
                      <a:r>
                        <a:rPr lang="en-US"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0.33</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33.4%</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0.38</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r h="1168800">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4.</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Vision Transformer</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5</a:t>
                      </a:r>
                      <a:r>
                        <a:rPr lang="en-US" sz="1200">
                          <a:highlight>
                            <a:srgbClr val="FFFFFF"/>
                          </a:highlight>
                          <a:latin typeface="Times New Roman"/>
                          <a:ea typeface="Times New Roman"/>
                          <a:cs typeface="Times New Roman"/>
                          <a:sym typeface="Times New Roman"/>
                        </a:rPr>
                        <a:t>0</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0.54</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54.44%</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1200"/>
                        </a:spcAft>
                        <a:buNone/>
                      </a:pPr>
                      <a:r>
                        <a:rPr lang="en-US" sz="1200">
                          <a:highlight>
                            <a:srgbClr val="FFFFFF"/>
                          </a:highlight>
                          <a:latin typeface="Times New Roman"/>
                          <a:ea typeface="Times New Roman"/>
                          <a:cs typeface="Times New Roman"/>
                          <a:sym typeface="Times New Roman"/>
                        </a:rPr>
                        <a:t>0.66</a:t>
                      </a:r>
                      <a:endParaRPr sz="1200">
                        <a:highlight>
                          <a:srgbClr val="FFFFFF"/>
                        </a:highlight>
                        <a:latin typeface="Times New Roman"/>
                        <a:ea typeface="Times New Roman"/>
                        <a:cs typeface="Times New Roman"/>
                        <a:sym typeface="Times New Roman"/>
                      </a:endParaRPr>
                    </a:p>
                  </a:txBody>
                  <a:tcPr marT="63500" marB="63500" marR="63500" marL="63500">
                    <a:lnL cap="flat" cmpd="sng" w="7625">
                      <a:solidFill>
                        <a:srgbClr val="000000"/>
                      </a:solidFill>
                      <a:prstDash val="solid"/>
                      <a:round/>
                      <a:headEnd len="sm" w="sm" type="none"/>
                      <a:tailEnd len="sm" w="sm" type="none"/>
                    </a:lnL>
                    <a:lnR cap="flat" cmpd="sng" w="7625">
                      <a:solidFill>
                        <a:srgbClr val="000000"/>
                      </a:solidFill>
                      <a:prstDash val="solid"/>
                      <a:round/>
                      <a:headEnd len="sm" w="sm" type="none"/>
                      <a:tailEnd len="sm" w="sm" type="none"/>
                    </a:lnR>
                    <a:lnT cap="flat" cmpd="sng" w="7625">
                      <a:solidFill>
                        <a:srgbClr val="000000"/>
                      </a:solidFill>
                      <a:prstDash val="solid"/>
                      <a:round/>
                      <a:headEnd len="sm" w="sm" type="none"/>
                      <a:tailEnd len="sm" w="sm" type="none"/>
                    </a:lnT>
                    <a:lnB cap="flat" cmpd="sng" w="7625">
                      <a:solidFill>
                        <a:srgbClr val="000000"/>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63" name="Google Shape;263;p36"/>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64" name="Google Shape;264;p36"/>
          <p:cNvPicPr preferRelativeResize="0"/>
          <p:nvPr/>
        </p:nvPicPr>
        <p:blipFill>
          <a:blip r:embed="rId3">
            <a:alphaModFix/>
          </a:blip>
          <a:stretch>
            <a:fillRect/>
          </a:stretch>
        </p:blipFill>
        <p:spPr>
          <a:xfrm>
            <a:off x="0" y="428625"/>
            <a:ext cx="12192000" cy="60007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1" name="Google Shape;271;p3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72" name="Google Shape;272;p37"/>
          <p:cNvPicPr preferRelativeResize="0"/>
          <p:nvPr/>
        </p:nvPicPr>
        <p:blipFill>
          <a:blip r:embed="rId3">
            <a:alphaModFix/>
          </a:blip>
          <a:stretch>
            <a:fillRect/>
          </a:stretch>
        </p:blipFill>
        <p:spPr>
          <a:xfrm>
            <a:off x="152400" y="657225"/>
            <a:ext cx="12192000" cy="5848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79" name="Google Shape;279;p3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0" name="Google Shape;280;p38"/>
          <p:cNvPicPr preferRelativeResize="0"/>
          <p:nvPr/>
        </p:nvPicPr>
        <p:blipFill>
          <a:blip r:embed="rId3">
            <a:alphaModFix/>
          </a:blip>
          <a:stretch>
            <a:fillRect/>
          </a:stretch>
        </p:blipFill>
        <p:spPr>
          <a:xfrm>
            <a:off x="838200" y="202750"/>
            <a:ext cx="10515600" cy="59740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7" name="Google Shape;287;p39"/>
          <p:cNvSpPr txBox="1"/>
          <p:nvPr>
            <p:ph idx="1" type="body"/>
          </p:nvPr>
        </p:nvSpPr>
        <p:spPr>
          <a:xfrm>
            <a:off x="838200" y="16908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8" name="Google Shape;288;p39"/>
          <p:cNvPicPr preferRelativeResize="0"/>
          <p:nvPr/>
        </p:nvPicPr>
        <p:blipFill>
          <a:blip r:embed="rId3">
            <a:alphaModFix/>
          </a:blip>
          <a:stretch>
            <a:fillRect/>
          </a:stretch>
        </p:blipFill>
        <p:spPr>
          <a:xfrm>
            <a:off x="216400" y="1039375"/>
            <a:ext cx="11064250" cy="4541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5" name="Google Shape;295;p40"/>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96" name="Google Shape;296;p40"/>
          <p:cNvPicPr preferRelativeResize="0"/>
          <p:nvPr/>
        </p:nvPicPr>
        <p:blipFill>
          <a:blip r:embed="rId3">
            <a:alphaModFix/>
          </a:blip>
          <a:stretch>
            <a:fillRect/>
          </a:stretch>
        </p:blipFill>
        <p:spPr>
          <a:xfrm>
            <a:off x="0" y="466725"/>
            <a:ext cx="12192000" cy="59245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303" name="Google Shape;303;p41"/>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304" name="Google Shape;304;p41"/>
          <p:cNvPicPr preferRelativeResize="0"/>
          <p:nvPr/>
        </p:nvPicPr>
        <p:blipFill>
          <a:blip r:embed="rId3">
            <a:alphaModFix/>
          </a:blip>
          <a:stretch>
            <a:fillRect/>
          </a:stretch>
        </p:blipFill>
        <p:spPr>
          <a:xfrm>
            <a:off x="0" y="1447800"/>
            <a:ext cx="11280650" cy="3962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2800"/>
              <a:buFont typeface="Times"/>
              <a:buNone/>
            </a:pPr>
            <a:r>
              <a:rPr b="1" lang="en-US" sz="2800">
                <a:solidFill>
                  <a:srgbClr val="000000"/>
                </a:solidFill>
                <a:latin typeface="Times"/>
                <a:ea typeface="Times"/>
                <a:cs typeface="Times"/>
                <a:sym typeface="Times"/>
              </a:rPr>
              <a:t>BASE PAPER DETAILS</a:t>
            </a:r>
            <a:endParaRPr sz="2800"/>
          </a:p>
        </p:txBody>
      </p:sp>
      <p:sp>
        <p:nvSpPr>
          <p:cNvPr id="104" name="Google Shape;10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62083"/>
              </a:lnSpc>
              <a:spcBef>
                <a:spcPts val="0"/>
              </a:spcBef>
              <a:spcAft>
                <a:spcPts val="0"/>
              </a:spcAft>
              <a:buNone/>
            </a:pPr>
            <a:r>
              <a:rPr b="1" lang="en-US" sz="2400">
                <a:solidFill>
                  <a:srgbClr val="000000"/>
                </a:solidFill>
                <a:latin typeface="Times New Roman"/>
                <a:ea typeface="Times New Roman"/>
                <a:cs typeface="Times New Roman"/>
                <a:sym typeface="Times New Roman"/>
              </a:rPr>
              <a:t>Title			</a:t>
            </a:r>
            <a:r>
              <a:rPr lang="en-US" sz="2400">
                <a:solidFill>
                  <a:srgbClr val="000000"/>
                </a:solidFill>
                <a:latin typeface="Times New Roman"/>
                <a:ea typeface="Times New Roman"/>
                <a:cs typeface="Times New Roman"/>
                <a:sym typeface="Times New Roman"/>
              </a:rPr>
              <a:t>:</a:t>
            </a:r>
            <a:r>
              <a:rPr lang="en-US" sz="2400">
                <a:solidFill>
                  <a:srgbClr val="898989"/>
                </a:solidFill>
                <a:latin typeface="Times New Roman"/>
                <a:ea typeface="Times New Roman"/>
                <a:cs typeface="Times New Roman"/>
                <a:sym typeface="Times New Roman"/>
              </a:rPr>
              <a:t>   </a:t>
            </a:r>
            <a:r>
              <a:rPr lang="en-US" sz="2400">
                <a:solidFill>
                  <a:srgbClr val="000000"/>
                </a:solidFill>
                <a:latin typeface="Times New Roman"/>
                <a:ea typeface="Times New Roman"/>
                <a:cs typeface="Times New Roman"/>
                <a:sym typeface="Times New Roman"/>
              </a:rPr>
              <a:t>Pest classification: Explainable few-shot learning vs. 				    convolutional neural networks vs. transfer learning.</a:t>
            </a:r>
            <a:endParaRPr>
              <a:latin typeface="Times New Roman"/>
              <a:ea typeface="Times New Roman"/>
              <a:cs typeface="Times New Roman"/>
              <a:sym typeface="Times New Roman"/>
            </a:endParaRPr>
          </a:p>
          <a:p>
            <a:pPr indent="0" lvl="0" marL="0" rtl="0" algn="l">
              <a:lnSpc>
                <a:spcPct val="162083"/>
              </a:lnSpc>
              <a:spcBef>
                <a:spcPts val="1000"/>
              </a:spcBef>
              <a:spcAft>
                <a:spcPts val="0"/>
              </a:spcAft>
              <a:buNone/>
            </a:pPr>
            <a:r>
              <a:rPr b="1" lang="en-US" sz="2400">
                <a:solidFill>
                  <a:srgbClr val="000000"/>
                </a:solidFill>
                <a:latin typeface="Times New Roman"/>
                <a:ea typeface="Times New Roman"/>
                <a:cs typeface="Times New Roman"/>
                <a:sym typeface="Times New Roman"/>
              </a:rPr>
              <a:t>Journal Name	</a:t>
            </a:r>
            <a:r>
              <a:rPr lang="en-US" sz="2400">
                <a:solidFill>
                  <a:srgbClr val="000000"/>
                </a:solidFill>
                <a:latin typeface="Times New Roman"/>
                <a:ea typeface="Times New Roman"/>
                <a:cs typeface="Times New Roman"/>
                <a:sym typeface="Times New Roman"/>
              </a:rPr>
              <a:t>:   </a:t>
            </a:r>
            <a:r>
              <a:rPr lang="en-US" sz="2400">
                <a:solidFill>
                  <a:srgbClr val="000000"/>
                </a:solidFill>
                <a:latin typeface="Times New Roman"/>
                <a:ea typeface="Times New Roman"/>
                <a:cs typeface="Times New Roman"/>
                <a:sym typeface="Times New Roman"/>
              </a:rPr>
              <a:t>Scientific</a:t>
            </a:r>
            <a:r>
              <a:rPr lang="en-US" sz="2400">
                <a:solidFill>
                  <a:srgbClr val="000000"/>
                </a:solidFill>
                <a:latin typeface="Times New Roman"/>
                <a:ea typeface="Times New Roman"/>
                <a:cs typeface="Times New Roman"/>
                <a:sym typeface="Times New Roman"/>
              </a:rPr>
              <a:t> African</a:t>
            </a:r>
            <a:endParaRPr sz="2400">
              <a:solidFill>
                <a:srgbClr val="000000"/>
              </a:solidFill>
              <a:latin typeface="Times New Roman"/>
              <a:ea typeface="Times New Roman"/>
              <a:cs typeface="Times New Roman"/>
              <a:sym typeface="Times New Roman"/>
            </a:endParaRPr>
          </a:p>
          <a:p>
            <a:pPr indent="0" lvl="0" marL="0" rtl="0" algn="l">
              <a:lnSpc>
                <a:spcPct val="162083"/>
              </a:lnSpc>
              <a:spcBef>
                <a:spcPts val="1000"/>
              </a:spcBef>
              <a:spcAft>
                <a:spcPts val="0"/>
              </a:spcAft>
              <a:buNone/>
            </a:pPr>
            <a:r>
              <a:rPr b="1" lang="en-US" sz="2400">
                <a:solidFill>
                  <a:srgbClr val="000000"/>
                </a:solidFill>
                <a:latin typeface="Times New Roman"/>
                <a:ea typeface="Times New Roman"/>
                <a:cs typeface="Times New Roman"/>
                <a:sym typeface="Times New Roman"/>
              </a:rPr>
              <a:t>Publisher</a:t>
            </a:r>
            <a:r>
              <a:rPr lang="en-US" sz="2400">
                <a:solidFill>
                  <a:srgbClr val="000000"/>
                </a:solidFill>
                <a:latin typeface="Times New Roman"/>
                <a:ea typeface="Times New Roman"/>
                <a:cs typeface="Times New Roman"/>
                <a:sym typeface="Times New Roman"/>
              </a:rPr>
              <a:t>			:   Elsevier</a:t>
            </a:r>
            <a:endParaRPr sz="2400">
              <a:solidFill>
                <a:srgbClr val="000000"/>
              </a:solidFill>
              <a:latin typeface="Times New Roman"/>
              <a:ea typeface="Times New Roman"/>
              <a:cs typeface="Times New Roman"/>
              <a:sym typeface="Times New Roman"/>
            </a:endParaRPr>
          </a:p>
          <a:p>
            <a:pPr indent="0" lvl="0" marL="0" rtl="0" algn="l">
              <a:lnSpc>
                <a:spcPct val="162083"/>
              </a:lnSpc>
              <a:spcBef>
                <a:spcPts val="1000"/>
              </a:spcBef>
              <a:spcAft>
                <a:spcPts val="0"/>
              </a:spcAft>
              <a:buNone/>
            </a:pPr>
            <a:r>
              <a:rPr b="1" lang="en-US" sz="2400">
                <a:solidFill>
                  <a:srgbClr val="000000"/>
                </a:solidFill>
                <a:latin typeface="Times New Roman"/>
                <a:ea typeface="Times New Roman"/>
                <a:cs typeface="Times New Roman"/>
                <a:sym typeface="Times New Roman"/>
              </a:rPr>
              <a:t>Published Year	</a:t>
            </a:r>
            <a:r>
              <a:rPr lang="en-US" sz="2400">
                <a:solidFill>
                  <a:srgbClr val="000000"/>
                </a:solidFill>
                <a:latin typeface="Times New Roman"/>
                <a:ea typeface="Times New Roman"/>
                <a:cs typeface="Times New Roman"/>
                <a:sym typeface="Times New Roman"/>
              </a:rPr>
              <a:t>:   2025</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Play"/>
              <a:ea typeface="Play"/>
              <a:cs typeface="Play"/>
              <a:sym typeface="Play"/>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2"/>
          <p:cNvSpPr txBox="1"/>
          <p:nvPr>
            <p:ph type="title"/>
          </p:nvPr>
        </p:nvSpPr>
        <p:spPr>
          <a:xfrm>
            <a:off x="838200" y="0"/>
            <a:ext cx="10515600" cy="9480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311" name="Google Shape;311;p42"/>
          <p:cNvSpPr txBox="1"/>
          <p:nvPr>
            <p:ph idx="1" type="body"/>
          </p:nvPr>
        </p:nvSpPr>
        <p:spPr>
          <a:xfrm>
            <a:off x="838200" y="948000"/>
            <a:ext cx="10515600" cy="52287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sz="2200">
                <a:latin typeface="Times New Roman"/>
                <a:ea typeface="Times New Roman"/>
                <a:cs typeface="Times New Roman"/>
                <a:sym typeface="Times New Roman"/>
              </a:rPr>
              <a:t>A real-time pest detection system was developed using advanced models such as Few-Shot Learning (FSL), Graph Neural Networks (GNNs), Vision Transformers (ViT), and Self-Supervised Learning (SSL) integrated with MobileNetV2. The system supports live camera feeds, image uploads, and video inputs, processed in real time using OpenCV, and presented through a Streamlit interface. While FSL offers promise for low-data scenarios, its reliance on complex meta-learning and limited computational resources led to reduced accuracy. In contrast, SSL combined with lightweight architectures like MobileNetV2 proved more effective, enabling meaningful pattern learning from unlabeled data and efficient on-device inference. WhatsApp integration allows timely pest alerts, though automated messaging was limited by API constraints. Future improvements include drone-based monitoring, offline SMS alerts, optimized edge deployment, and a hybrid pipeline that dynamically selects the best model based on input and system conditions, enhancing scalability and real-world applicability.</a:t>
            </a:r>
            <a:endParaRPr sz="22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sz="2200">
              <a:latin typeface="Times New Roman"/>
              <a:ea typeface="Times New Roman"/>
              <a:cs typeface="Times New Roman"/>
              <a:sym typeface="Times New Roman"/>
            </a:endParaRPr>
          </a:p>
          <a:p>
            <a:pPr indent="0" lvl="0" marL="0" rtl="0" algn="l">
              <a:spcBef>
                <a:spcPts val="1200"/>
              </a:spcBef>
              <a:spcAft>
                <a:spcPts val="0"/>
              </a:spcAft>
              <a:buNone/>
            </a:pPr>
            <a:r>
              <a:t/>
            </a:r>
            <a:endParaRPr sz="2200">
              <a:latin typeface="Times New Roman"/>
              <a:ea typeface="Times New Roman"/>
              <a:cs typeface="Times New Roman"/>
              <a:sym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sp>
        <p:nvSpPr>
          <p:cNvPr id="317" name="Google Shape;317;p43"/>
          <p:cNvSpPr txBox="1"/>
          <p:nvPr>
            <p:ph idx="1" type="body"/>
          </p:nvPr>
        </p:nvSpPr>
        <p:spPr>
          <a:xfrm>
            <a:off x="838200" y="2856983"/>
            <a:ext cx="10515600" cy="435133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None/>
            </a:pPr>
            <a:r>
              <a:rPr lang="en-US" sz="4400">
                <a:solidFill>
                  <a:srgbClr val="000000"/>
                </a:solidFill>
                <a:latin typeface="Play"/>
                <a:ea typeface="Play"/>
                <a:cs typeface="Play"/>
                <a:sym typeface="Play"/>
              </a:rPr>
              <a:t>THANK YOU!!</a:t>
            </a:r>
            <a:endParaRPr sz="4400">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149350"/>
            <a:ext cx="10515600" cy="975300"/>
          </a:xfrm>
          <a:prstGeom prst="rect">
            <a:avLst/>
          </a:prstGeom>
          <a:noFill/>
          <a:ln>
            <a:noFill/>
          </a:ln>
        </p:spPr>
        <p:txBody>
          <a:bodyPr anchorCtr="0" anchor="ctr" bIns="45700" lIns="91425" spcFirstLastPara="1" rIns="91425" wrap="square" tIns="45700">
            <a:normAutofit/>
          </a:bodyPr>
          <a:lstStyle/>
          <a:p>
            <a:pPr indent="0" lvl="0" marL="0" rtl="0" algn="l">
              <a:lnSpc>
                <a:spcPct val="150000"/>
              </a:lnSpc>
              <a:spcBef>
                <a:spcPts val="0"/>
              </a:spcBef>
              <a:spcAft>
                <a:spcPts val="0"/>
              </a:spcAft>
              <a:buClr>
                <a:schemeClr val="dk1"/>
              </a:buClr>
              <a:buSzPts val="4400"/>
              <a:buFont typeface="Times"/>
              <a:buNone/>
            </a:pPr>
            <a:r>
              <a:rPr b="1" lang="en-US" sz="4400">
                <a:latin typeface="Times"/>
                <a:ea typeface="Times"/>
                <a:cs typeface="Times"/>
                <a:sym typeface="Times"/>
              </a:rPr>
              <a:t>ABSTRACT</a:t>
            </a:r>
            <a:endParaRPr b="1">
              <a:latin typeface="Times"/>
              <a:ea typeface="Times"/>
              <a:cs typeface="Times"/>
              <a:sym typeface="Times"/>
            </a:endParaRPr>
          </a:p>
        </p:txBody>
      </p:sp>
      <p:sp>
        <p:nvSpPr>
          <p:cNvPr id="110" name="Google Shape;110;p16"/>
          <p:cNvSpPr txBox="1"/>
          <p:nvPr>
            <p:ph idx="1" type="body"/>
          </p:nvPr>
        </p:nvSpPr>
        <p:spPr>
          <a:xfrm>
            <a:off x="838200" y="749800"/>
            <a:ext cx="10515600" cy="55170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200"/>
              <a:buNone/>
            </a:pPr>
            <a:r>
              <a:rPr lang="en-US" sz="2200">
                <a:latin typeface="Times New Roman"/>
                <a:ea typeface="Times New Roman"/>
                <a:cs typeface="Times New Roman"/>
                <a:sym typeface="Times New Roman"/>
              </a:rPr>
              <a:t>Pest detection in agriculture is vital for maintaining crop health and improving yield, particularly in environments with limited labeled data and real-time constraints. Few-Shot Learning (FSL) is applied in scenarios with small datasets, offering the ability to learn and generalize from very few examples. For larger datasets, Vision Transformers (ViT) are utilized for their strong global feature extraction capabilities. Graph Neural Networks (GNNs) convert images into graph structures to capture spatial and relational patterns, while Self-Supervised Learning (SSL) enhances model performance by learning from unlabeled data, reducing the need for extensive manual annotation. To ensure efficient on-device inference, TensorFlow Lite is used to optimize models for mobile and edge environments. Real-time video feeds are processed using OpenCV for immediate analysis. A lightweight and interactive web application is developed using Streamlit, offering features such as live camera feed, image upload, and video upload for flexible data input. Detected pests are automatically communicated to farmers via WhatsApp messaging, enabling timely intervention. This integrated system combines state-of-the-art deep learning techniques with real-time processing and user-friendly deployment, providing an effective and scalable solution for intelligent pest management in agriculture, while evaluating the performance of FSL compared to other advanced models.</a:t>
            </a:r>
            <a:endParaRPr sz="22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Times"/>
              <a:buNone/>
            </a:pPr>
            <a:r>
              <a:rPr b="1" lang="en-US">
                <a:latin typeface="Times"/>
                <a:ea typeface="Times"/>
                <a:cs typeface="Times"/>
                <a:sym typeface="Times"/>
              </a:rPr>
              <a:t>PROBLEM STATEMENT</a:t>
            </a:r>
            <a:endParaRPr/>
          </a:p>
        </p:txBody>
      </p:sp>
      <p:sp>
        <p:nvSpPr>
          <p:cNvPr id="116" name="Google Shape;116;p17"/>
          <p:cNvSpPr txBox="1"/>
          <p:nvPr>
            <p:ph idx="1" type="body"/>
          </p:nvPr>
        </p:nvSpPr>
        <p:spPr>
          <a:xfrm>
            <a:off x="914400" y="1825625"/>
            <a:ext cx="10515600" cy="4351200"/>
          </a:xfrm>
          <a:prstGeom prst="rect">
            <a:avLst/>
          </a:prstGeom>
          <a:noFill/>
          <a:ln>
            <a:noFill/>
          </a:ln>
        </p:spPr>
        <p:txBody>
          <a:bodyPr anchorCtr="0" anchor="t" bIns="45700" lIns="91425" spcFirstLastPara="1" rIns="91425" wrap="square" tIns="45700">
            <a:noAutofit/>
          </a:bodyPr>
          <a:lstStyle/>
          <a:p>
            <a:pPr indent="0" lvl="0" marL="228600" rtl="0" algn="just">
              <a:lnSpc>
                <a:spcPct val="150000"/>
              </a:lnSpc>
              <a:spcBef>
                <a:spcPts val="0"/>
              </a:spcBef>
              <a:spcAft>
                <a:spcPts val="0"/>
              </a:spcAft>
              <a:buClr>
                <a:schemeClr val="dk1"/>
              </a:buClr>
              <a:buSzPts val="1100"/>
              <a:buFont typeface="Arial"/>
              <a:buNone/>
            </a:pPr>
            <a:r>
              <a:rPr lang="en-US" sz="2200">
                <a:latin typeface="Times New Roman"/>
                <a:ea typeface="Times New Roman"/>
                <a:cs typeface="Times New Roman"/>
                <a:sym typeface="Times New Roman"/>
              </a:rPr>
              <a:t>Pest detection in agriculture is critical for crop protection but is limited by the scarcity of annotated data and the need for real-time analysis. Traditional deep learning models require large datasets and computational resources, making them unsuitable for field deployment. Farmers in rural or resource-constrained areas lack access to such advanced tools. There is a need for a lightweight, adaptable, and efficient pest detection system that works with minimal labeled data.</a:t>
            </a:r>
            <a:endParaRPr sz="2200">
              <a:latin typeface="Times New Roman"/>
              <a:ea typeface="Times New Roman"/>
              <a:cs typeface="Times New Roman"/>
              <a:sym typeface="Times New Roman"/>
            </a:endParaRPr>
          </a:p>
          <a:p>
            <a:pPr indent="0" lvl="0" marL="177800" rtl="0" algn="l">
              <a:lnSpc>
                <a:spcPct val="90000"/>
              </a:lnSpc>
              <a:spcBef>
                <a:spcPts val="1000"/>
              </a:spcBef>
              <a:spcAft>
                <a:spcPts val="0"/>
              </a:spcAft>
              <a:buClr>
                <a:schemeClr val="dk1"/>
              </a:buClr>
              <a:buSzPts val="2800"/>
              <a:buNone/>
            </a:pPr>
            <a:r>
              <a:t/>
            </a:r>
            <a:endParaRPr sz="2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0000"/>
              </a:buClr>
              <a:buSzPts val="4400"/>
              <a:buFont typeface="Times"/>
              <a:buNone/>
            </a:pPr>
            <a:r>
              <a:rPr b="1" lang="en-US" sz="4400">
                <a:solidFill>
                  <a:srgbClr val="000000"/>
                </a:solidFill>
                <a:latin typeface="Times"/>
                <a:ea typeface="Times"/>
                <a:cs typeface="Times"/>
                <a:sym typeface="Times"/>
              </a:rPr>
              <a:t>OBJECTIVE</a:t>
            </a:r>
            <a:endParaRPr/>
          </a:p>
        </p:txBody>
      </p:sp>
      <p:sp>
        <p:nvSpPr>
          <p:cNvPr id="122" name="Google Shape;122;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1000"/>
              </a:spcBef>
              <a:spcAft>
                <a:spcPts val="0"/>
              </a:spcAft>
              <a:buClr>
                <a:schemeClr val="dk1"/>
              </a:buClr>
              <a:buSzPts val="1100"/>
              <a:buFont typeface="Arial"/>
              <a:buNone/>
            </a:pPr>
            <a:r>
              <a:rPr lang="en-US" sz="2200">
                <a:latin typeface="Times New Roman"/>
                <a:ea typeface="Times New Roman"/>
                <a:cs typeface="Times New Roman"/>
                <a:sym typeface="Times New Roman"/>
              </a:rPr>
              <a:t>This work aims to develop a pest detection framework using Few-Shot Learning, enabling accurate identification with limited labeled samples. Vision Transformers and Graph Neural Networks are utilized to enhance representation and spatial understanding of pests. Self-Supervised Learning techniques are incorporated to reduce dependency on manual annotation. The final system is optimized for real-time use on edge devices, with a user friendly interface and automated alert system.</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type="title"/>
          </p:nvPr>
        </p:nvSpPr>
        <p:spPr>
          <a:xfrm>
            <a:off x="999461" y="131136"/>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Times"/>
              <a:buNone/>
            </a:pPr>
            <a:r>
              <a:rPr b="1" lang="en-US" sz="4400">
                <a:solidFill>
                  <a:srgbClr val="000000"/>
                </a:solidFill>
                <a:latin typeface="Times"/>
                <a:ea typeface="Times"/>
                <a:cs typeface="Times"/>
                <a:sym typeface="Times"/>
              </a:rPr>
              <a:t>LITERATURE REVIEW</a:t>
            </a:r>
            <a:br>
              <a:rPr b="1" lang="en-US" sz="4400">
                <a:solidFill>
                  <a:srgbClr val="000000"/>
                </a:solidFill>
                <a:latin typeface="Times"/>
                <a:ea typeface="Times"/>
                <a:cs typeface="Times"/>
                <a:sym typeface="Times"/>
              </a:rPr>
            </a:br>
            <a:endParaRPr/>
          </a:p>
        </p:txBody>
      </p:sp>
      <p:graphicFrame>
        <p:nvGraphicFramePr>
          <p:cNvPr id="129" name="Google Shape;129;p19"/>
          <p:cNvGraphicFramePr/>
          <p:nvPr/>
        </p:nvGraphicFramePr>
        <p:xfrm>
          <a:off x="253408" y="793917"/>
          <a:ext cx="3000000" cy="3000000"/>
        </p:xfrm>
        <a:graphic>
          <a:graphicData uri="http://schemas.openxmlformats.org/drawingml/2006/table">
            <a:tbl>
              <a:tblPr bandRow="1" firstRow="1">
                <a:noFill/>
                <a:tableStyleId>{1FDB1B4B-FC73-480D-960D-C52FDEA3D5DD}</a:tableStyleId>
              </a:tblPr>
              <a:tblGrid>
                <a:gridCol w="1669300"/>
                <a:gridCol w="1669300"/>
                <a:gridCol w="1669300"/>
                <a:gridCol w="1669300"/>
                <a:gridCol w="1669300"/>
                <a:gridCol w="1669300"/>
                <a:gridCol w="1669300"/>
              </a:tblGrid>
              <a:tr h="814075">
                <a:tc>
                  <a:txBody>
                    <a:bodyPr/>
                    <a:lstStyle/>
                    <a:p>
                      <a:pPr indent="0" lvl="0" marL="0" marR="0" rtl="0" algn="ctr">
                        <a:spcBef>
                          <a:spcPts val="0"/>
                        </a:spcBef>
                        <a:spcAft>
                          <a:spcPts val="0"/>
                        </a:spcAft>
                        <a:buNone/>
                      </a:pPr>
                      <a:r>
                        <a:rPr lang="en-US" sz="2400" u="none" cap="none" strike="noStrike">
                          <a:latin typeface="Play"/>
                          <a:ea typeface="Play"/>
                          <a:cs typeface="Play"/>
                          <a:sym typeface="Play"/>
                        </a:rPr>
                        <a:t>Title</a:t>
                      </a:r>
                      <a:endParaRPr sz="2400" u="none" cap="none" strike="noStrike">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Play"/>
                          <a:ea typeface="Play"/>
                          <a:cs typeface="Play"/>
                          <a:sym typeface="Play"/>
                        </a:rPr>
                        <a:t>Author</a:t>
                      </a:r>
                      <a:endParaRPr sz="2400" u="none" cap="none" strike="noStrike">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Play"/>
                          <a:ea typeface="Play"/>
                          <a:cs typeface="Play"/>
                          <a:sym typeface="Play"/>
                        </a:rPr>
                        <a:t>Published </a:t>
                      </a:r>
                      <a:endParaRPr/>
                    </a:p>
                    <a:p>
                      <a:pPr indent="0" lvl="0" marL="0" marR="0" rtl="0" algn="ctr">
                        <a:spcBef>
                          <a:spcPts val="0"/>
                        </a:spcBef>
                        <a:spcAft>
                          <a:spcPts val="0"/>
                        </a:spcAft>
                        <a:buNone/>
                      </a:pPr>
                      <a:r>
                        <a:rPr lang="en-US" sz="2400" u="none" cap="none" strike="noStrike">
                          <a:latin typeface="Play"/>
                          <a:ea typeface="Play"/>
                          <a:cs typeface="Play"/>
                          <a:sym typeface="Play"/>
                        </a:rPr>
                        <a:t>Year</a:t>
                      </a:r>
                      <a:endParaRPr sz="2400" u="none" cap="none" strike="noStrike">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Play"/>
                          <a:ea typeface="Play"/>
                          <a:cs typeface="Play"/>
                          <a:sym typeface="Play"/>
                        </a:rPr>
                        <a:t>Methodology</a:t>
                      </a:r>
                      <a:endParaRPr sz="2400" u="none" cap="none" strike="noStrike">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Play"/>
                          <a:ea typeface="Play"/>
                          <a:cs typeface="Play"/>
                          <a:sym typeface="Play"/>
                        </a:rPr>
                        <a:t>Journal</a:t>
                      </a:r>
                      <a:endParaRPr sz="2400" u="none" cap="none" strike="noStrike">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Play"/>
                          <a:ea typeface="Play"/>
                          <a:cs typeface="Play"/>
                          <a:sym typeface="Play"/>
                        </a:rPr>
                        <a:t>Merits</a:t>
                      </a:r>
                      <a:endParaRPr sz="2400" u="none" cap="none" strike="noStrike">
                        <a:latin typeface="Play"/>
                        <a:ea typeface="Play"/>
                        <a:cs typeface="Play"/>
                        <a:sym typeface="Play"/>
                      </a:endParaRPr>
                    </a:p>
                  </a:txBody>
                  <a:tcPr marT="45725" marB="45725" marR="91450" marL="91450"/>
                </a:tc>
                <a:tc>
                  <a:txBody>
                    <a:bodyPr/>
                    <a:lstStyle/>
                    <a:p>
                      <a:pPr indent="0" lvl="0" marL="0" marR="0" rtl="0" algn="ctr">
                        <a:spcBef>
                          <a:spcPts val="0"/>
                        </a:spcBef>
                        <a:spcAft>
                          <a:spcPts val="0"/>
                        </a:spcAft>
                        <a:buNone/>
                      </a:pPr>
                      <a:r>
                        <a:rPr lang="en-US" sz="2400" u="none" cap="none" strike="noStrike">
                          <a:latin typeface="Play"/>
                          <a:ea typeface="Play"/>
                          <a:cs typeface="Play"/>
                          <a:sym typeface="Play"/>
                        </a:rPr>
                        <a:t>Demerits</a:t>
                      </a:r>
                      <a:endParaRPr sz="2400" u="none" cap="none" strike="noStrike">
                        <a:latin typeface="Play"/>
                        <a:ea typeface="Play"/>
                        <a:cs typeface="Play"/>
                        <a:sym typeface="Play"/>
                      </a:endParaRPr>
                    </a:p>
                  </a:txBody>
                  <a:tcPr marT="45725" marB="45725" marR="91450" marL="91450"/>
                </a:tc>
              </a:tr>
              <a:tr h="4704225">
                <a:tc>
                  <a:txBody>
                    <a:bodyPr/>
                    <a:lstStyle/>
                    <a:p>
                      <a:pPr indent="0" lvl="0" marL="0" marR="0" rtl="0" algn="ctr">
                        <a:lnSpc>
                          <a:spcPct val="100000"/>
                        </a:lnSpc>
                        <a:spcBef>
                          <a:spcPts val="0"/>
                        </a:spcBef>
                        <a:spcAft>
                          <a:spcPts val="0"/>
                        </a:spcAft>
                        <a:buClr>
                          <a:srgbClr val="444447"/>
                        </a:buClr>
                        <a:buSzPts val="1600"/>
                        <a:buFont typeface="Arial"/>
                        <a:buNone/>
                      </a:pPr>
                      <a:r>
                        <a:rPr lang="en-US" sz="1600" u="none" cap="none" strike="noStrike">
                          <a:solidFill>
                            <a:srgbClr val="444447"/>
                          </a:solidFill>
                          <a:latin typeface="Arial"/>
                          <a:ea typeface="Arial"/>
                          <a:cs typeface="Arial"/>
                          <a:sym typeface="Arial"/>
                        </a:rPr>
                        <a:t>1. Detection of mulberry ripeness stages using deep learning models</a:t>
                      </a:r>
                      <a:endParaRPr/>
                    </a:p>
                    <a:p>
                      <a:pPr indent="0" lvl="0" marL="0" marR="0" rtl="0" algn="ctr">
                        <a:spcBef>
                          <a:spcPts val="0"/>
                        </a:spcBef>
                        <a:spcAft>
                          <a:spcPts val="0"/>
                        </a:spcAft>
                        <a:buNone/>
                      </a:pPr>
                      <a:r>
                        <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u="none" cap="none" strike="noStrike"/>
                        <a:t>Seyed-Hassan Miraei Ashtiani</a:t>
                      </a:r>
                      <a:endParaRPr/>
                    </a:p>
                    <a:p>
                      <a:pPr indent="0" lvl="0" marL="0" marR="0" rtl="0" algn="ctr">
                        <a:spcBef>
                          <a:spcPts val="0"/>
                        </a:spcBef>
                        <a:spcAft>
                          <a:spcPts val="0"/>
                        </a:spcAft>
                        <a:buNone/>
                      </a:pPr>
                      <a:r>
                        <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u="none" cap="none" strike="noStrike"/>
                        <a:t>2021</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u="none" cap="none" strike="noStrike"/>
                        <a:t>The study employs deep learning models, specifically Convolutional Neural Networks (CNNs), to classify mulberry ripeness stages based on image data.</a:t>
                      </a:r>
                      <a:endParaRPr/>
                    </a:p>
                    <a:p>
                      <a:pPr indent="0" lvl="0" marL="0" marR="0" rtl="0" algn="ctr">
                        <a:spcBef>
                          <a:spcPts val="0"/>
                        </a:spcBef>
                        <a:spcAft>
                          <a:spcPts val="0"/>
                        </a:spcAft>
                        <a:buNone/>
                      </a:pPr>
                      <a:r>
                        <a:t/>
                      </a:r>
                      <a:endParaRPr sz="1600" u="none" cap="none" strike="noStrike"/>
                    </a:p>
                  </a:txBody>
                  <a:tcPr marT="45725" marB="45725" marR="91450" marL="91450"/>
                </a:tc>
                <a:tc>
                  <a:txBody>
                    <a:bodyPr/>
                    <a:lstStyle/>
                    <a:p>
                      <a:pPr indent="0" lvl="0" marL="0" marR="0" rtl="0" algn="ctr">
                        <a:spcBef>
                          <a:spcPts val="0"/>
                        </a:spcBef>
                        <a:spcAft>
                          <a:spcPts val="0"/>
                        </a:spcAft>
                        <a:buNone/>
                      </a:pPr>
                      <a:r>
                        <a:rPr lang="en-US" sz="1600" u="none" cap="none" strike="noStrike"/>
                        <a:t>IEEE</a:t>
                      </a:r>
                      <a:endParaRPr sz="1600" u="none" cap="none" strike="noStrike"/>
                    </a:p>
                  </a:txBody>
                  <a:tcPr marT="45725" marB="45725" marR="91450" marL="91450"/>
                </a:tc>
                <a:tc>
                  <a:txBody>
                    <a:bodyPr/>
                    <a:lstStyle/>
                    <a:p>
                      <a:pPr indent="0" lvl="0" marL="0" marR="0" rtl="0" algn="ctr">
                        <a:lnSpc>
                          <a:spcPct val="100000"/>
                        </a:lnSpc>
                        <a:spcBef>
                          <a:spcPts val="0"/>
                        </a:spcBef>
                        <a:spcAft>
                          <a:spcPts val="0"/>
                        </a:spcAft>
                        <a:buClr>
                          <a:srgbClr val="444447"/>
                        </a:buClr>
                        <a:buSzPts val="1600"/>
                        <a:buFont typeface="Arial"/>
                        <a:buNone/>
                      </a:pPr>
                      <a:r>
                        <a:rPr lang="en-US" sz="1600" u="none" cap="none" strike="noStrike">
                          <a:solidFill>
                            <a:srgbClr val="444447"/>
                          </a:solidFill>
                          <a:latin typeface="Arial"/>
                          <a:ea typeface="Arial"/>
                          <a:cs typeface="Arial"/>
                          <a:sym typeface="Arial"/>
                        </a:rPr>
                        <a:t>The proposed CNN-based approach achieves high accuracy in classifying mulberry ripeness stages, demonstrating the effectiveness of deep learning in agricultural applications.</a:t>
                      </a:r>
                      <a:endParaRPr/>
                    </a:p>
                    <a:p>
                      <a:pPr indent="0" lvl="0" marL="0" marR="0" rtl="0" algn="ctr">
                        <a:spcBef>
                          <a:spcPts val="0"/>
                        </a:spcBef>
                        <a:spcAft>
                          <a:spcPts val="0"/>
                        </a:spcAft>
                        <a:buNone/>
                      </a:pPr>
                      <a:r>
                        <a:t/>
                      </a:r>
                      <a:endParaRPr sz="1600" u="none" cap="none" strike="noStrike"/>
                    </a:p>
                  </a:txBody>
                  <a:tcPr marT="45725" marB="45725" marR="91450" marL="91450"/>
                </a:tc>
                <a:tc>
                  <a:txBody>
                    <a:bodyPr/>
                    <a:lstStyle/>
                    <a:p>
                      <a:pPr indent="-273050" lvl="0" marL="285750" marR="0" rtl="0" algn="ctr">
                        <a:lnSpc>
                          <a:spcPct val="100000"/>
                        </a:lnSpc>
                        <a:spcBef>
                          <a:spcPts val="0"/>
                        </a:spcBef>
                        <a:spcAft>
                          <a:spcPts val="0"/>
                        </a:spcAft>
                        <a:buClr>
                          <a:srgbClr val="000000"/>
                        </a:buClr>
                        <a:buSzPts val="1400"/>
                        <a:buFont typeface="Arial"/>
                        <a:buChar char="•"/>
                      </a:pPr>
                      <a:r>
                        <a:rPr lang="en-US" sz="1600" u="none" cap="none" strike="noStrike">
                          <a:solidFill>
                            <a:srgbClr val="444447"/>
                          </a:solidFill>
                          <a:latin typeface="Arial"/>
                          <a:ea typeface="Arial"/>
                          <a:cs typeface="Arial"/>
                          <a:sym typeface="Arial"/>
                        </a:rPr>
                        <a:t>The study may face challenges related to the generalization of the model to different environmental conditions and the need for a large dataset to train the deep learning model effectively</a:t>
                      </a:r>
                      <a:endParaRPr/>
                    </a:p>
                    <a:p>
                      <a:pPr indent="0" lvl="0" marL="0" marR="0" rtl="0" algn="ctr">
                        <a:lnSpc>
                          <a:spcPct val="100000"/>
                        </a:lnSpc>
                        <a:spcBef>
                          <a:spcPts val="0"/>
                        </a:spcBef>
                        <a:spcAft>
                          <a:spcPts val="0"/>
                        </a:spcAft>
                        <a:buClr>
                          <a:srgbClr val="000000"/>
                        </a:buClr>
                        <a:buSzPts val="1600"/>
                        <a:buFont typeface="Arial"/>
                        <a:buNone/>
                      </a:pPr>
                      <a:r>
                        <a:t/>
                      </a:r>
                      <a:endParaRPr sz="1600" u="none" cap="none" strike="noStrike">
                        <a:solidFill>
                          <a:srgbClr val="444447"/>
                        </a:solidFill>
                        <a:latin typeface="Arial"/>
                        <a:ea typeface="Arial"/>
                        <a:cs typeface="Arial"/>
                        <a:sym typeface="Arial"/>
                      </a:endParaRPr>
                    </a:p>
                    <a:p>
                      <a:pPr indent="0" lvl="0" marL="0" marR="0" rtl="0" algn="ctr">
                        <a:spcBef>
                          <a:spcPts val="0"/>
                        </a:spcBef>
                        <a:spcAft>
                          <a:spcPts val="0"/>
                        </a:spcAft>
                        <a:buNone/>
                      </a:pPr>
                      <a:r>
                        <a:t/>
                      </a:r>
                      <a:endParaRPr sz="16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graphicFrame>
        <p:nvGraphicFramePr>
          <p:cNvPr id="135" name="Google Shape;135;p20"/>
          <p:cNvGraphicFramePr/>
          <p:nvPr/>
        </p:nvGraphicFramePr>
        <p:xfrm>
          <a:off x="0" y="0"/>
          <a:ext cx="3000000" cy="3000000"/>
        </p:xfrm>
        <a:graphic>
          <a:graphicData uri="http://schemas.openxmlformats.org/drawingml/2006/table">
            <a:tbl>
              <a:tblPr bandRow="1" firstRow="1">
                <a:noFill/>
                <a:tableStyleId>{1FDB1B4B-FC73-480D-960D-C52FDEA3D5DD}</a:tableStyleId>
              </a:tblPr>
              <a:tblGrid>
                <a:gridCol w="1741725"/>
                <a:gridCol w="1741725"/>
                <a:gridCol w="1741725"/>
                <a:gridCol w="1741725"/>
                <a:gridCol w="1741725"/>
                <a:gridCol w="1741725"/>
                <a:gridCol w="1741725"/>
              </a:tblGrid>
              <a:tr h="1099225">
                <a:tc>
                  <a:txBody>
                    <a:bodyPr/>
                    <a:lstStyle/>
                    <a:p>
                      <a:pPr indent="0" lvl="0" marL="0" marR="0" rtl="0" algn="l">
                        <a:spcBef>
                          <a:spcPts val="0"/>
                        </a:spcBef>
                        <a:spcAft>
                          <a:spcPts val="0"/>
                        </a:spcAft>
                        <a:buNone/>
                      </a:pPr>
                      <a:r>
                        <a:rPr b="1" lang="en-US" sz="1800" u="none" cap="none" strike="noStrike">
                          <a:solidFill>
                            <a:schemeClr val="lt1"/>
                          </a:solidFill>
                          <a:latin typeface="Arial"/>
                          <a:ea typeface="Arial"/>
                          <a:cs typeface="Arial"/>
                          <a:sym typeface="Arial"/>
                        </a:rPr>
                        <a:t>Title</a:t>
                      </a:r>
                      <a:endParaRPr sz="1800"/>
                    </a:p>
                  </a:txBody>
                  <a:tcPr marT="45725" marB="45725" marR="91450" marL="91450"/>
                </a:tc>
                <a:tc>
                  <a:txBody>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Author</a:t>
                      </a:r>
                      <a:endParaRPr sz="1800"/>
                    </a:p>
                  </a:txBody>
                  <a:tcPr marT="45725" marB="45725" marR="91450" marL="91450"/>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Published </a:t>
                      </a:r>
                      <a:endParaRPr/>
                    </a:p>
                    <a:p>
                      <a:pPr indent="0" lvl="0" marL="0" marR="0" rtl="0" algn="ctr">
                        <a:spcBef>
                          <a:spcPts val="0"/>
                        </a:spcBef>
                        <a:spcAft>
                          <a:spcPts val="0"/>
                        </a:spcAft>
                        <a:buNone/>
                      </a:pPr>
                      <a:r>
                        <a:rPr b="1" lang="en-US" sz="1800">
                          <a:solidFill>
                            <a:schemeClr val="lt1"/>
                          </a:solidFill>
                          <a:latin typeface="Arial"/>
                          <a:ea typeface="Arial"/>
                          <a:cs typeface="Arial"/>
                          <a:sym typeface="Arial"/>
                        </a:rPr>
                        <a:t>Year</a:t>
                      </a:r>
                      <a:endParaRPr b="1"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Methodology</a:t>
                      </a:r>
                      <a:endParaRPr sz="1800"/>
                    </a:p>
                  </a:txBody>
                  <a:tcPr marT="45725" marB="45725" marR="91450" marL="91450"/>
                </a:tc>
                <a:tc>
                  <a:txBody>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Journal</a:t>
                      </a:r>
                      <a:endParaRPr sz="1800"/>
                    </a:p>
                  </a:txBody>
                  <a:tcPr marT="45725" marB="45725" marR="91450" marL="91450"/>
                </a:tc>
                <a:tc>
                  <a:txBody>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Merits</a:t>
                      </a:r>
                      <a:endParaRPr sz="1800"/>
                    </a:p>
                  </a:txBody>
                  <a:tcPr marT="45725" marB="45725" marR="91450" marL="91450"/>
                </a:tc>
                <a:tc>
                  <a:txBody>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Demerits</a:t>
                      </a:r>
                      <a:endParaRPr sz="1800"/>
                    </a:p>
                  </a:txBody>
                  <a:tcPr marT="45725" marB="45725" marR="91450" marL="91450"/>
                </a:tc>
              </a:tr>
              <a:tr h="2534450">
                <a:tc>
                  <a:txBody>
                    <a:bodyPr/>
                    <a:lstStyle/>
                    <a:p>
                      <a:pPr indent="0" lvl="0" marL="0" marR="0" rtl="0" algn="l">
                        <a:spcBef>
                          <a:spcPts val="0"/>
                        </a:spcBef>
                        <a:spcAft>
                          <a:spcPts val="0"/>
                        </a:spcAft>
                        <a:buNone/>
                      </a:pPr>
                      <a:r>
                        <a:rPr lang="en-US" sz="1800"/>
                        <a:t>Machine Learning based Pest Identification in Paddy Plants.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Vivek Agnihotri</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2019</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The authors propose an OTA-C (Operational Transconductance </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IEEE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The proposed design offers a flexible approach to implementing fractional-order filters.</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 The practical implementation of fractional-order capacitors can be challenging.</a:t>
                      </a:r>
                      <a:endParaRPr/>
                    </a:p>
                    <a:p>
                      <a:pPr indent="0" lvl="0" marL="0" marR="0" rtl="0" algn="l">
                        <a:spcBef>
                          <a:spcPts val="0"/>
                        </a:spcBef>
                        <a:spcAft>
                          <a:spcPts val="0"/>
                        </a:spcAft>
                        <a:buNone/>
                      </a:pPr>
                      <a:r>
                        <a:t/>
                      </a:r>
                      <a:endParaRPr sz="1800"/>
                    </a:p>
                  </a:txBody>
                  <a:tcPr marT="45725" marB="45725" marR="91450" marL="91450"/>
                </a:tc>
              </a:tr>
              <a:tr h="3224325">
                <a:tc>
                  <a:txBody>
                    <a:bodyPr/>
                    <a:lstStyle/>
                    <a:p>
                      <a:pPr indent="0" lvl="0" marL="0" marR="0" rtl="0" algn="l">
                        <a:spcBef>
                          <a:spcPts val="0"/>
                        </a:spcBef>
                        <a:spcAft>
                          <a:spcPts val="0"/>
                        </a:spcAft>
                        <a:buNone/>
                      </a:pPr>
                      <a:r>
                        <a:rPr lang="en-US" sz="1800"/>
                        <a:t>AMN: Attention Metric Network for One-Shot Remote Sensing Image Scene Classification.</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Yonghao Xu</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2020</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The authors propose the Attention Metric Network (AMN), a deep learning model.</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Remote Sensing</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The AMN model enhances feature representation by focusing on the most relevant parts of an image</a:t>
                      </a:r>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The study may face challenges in generalizing the model to diverse remote sensing datasets due to potential overfitting.</a:t>
                      </a:r>
                      <a:endParaRPr/>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t/>
            </a:r>
            <a:endParaRPr/>
          </a:p>
        </p:txBody>
      </p:sp>
      <p:graphicFrame>
        <p:nvGraphicFramePr>
          <p:cNvPr id="141" name="Google Shape;141;p21"/>
          <p:cNvGraphicFramePr/>
          <p:nvPr/>
        </p:nvGraphicFramePr>
        <p:xfrm>
          <a:off x="0" y="-1"/>
          <a:ext cx="3000000" cy="3000000"/>
        </p:xfrm>
        <a:graphic>
          <a:graphicData uri="http://schemas.openxmlformats.org/drawingml/2006/table">
            <a:tbl>
              <a:tblPr bandRow="1" firstRow="1">
                <a:noFill/>
                <a:tableStyleId>{1FDB1B4B-FC73-480D-960D-C52FDEA3D5DD}</a:tableStyleId>
              </a:tblPr>
              <a:tblGrid>
                <a:gridCol w="1741725"/>
                <a:gridCol w="1741725"/>
                <a:gridCol w="1741725"/>
                <a:gridCol w="1741725"/>
                <a:gridCol w="1741725"/>
                <a:gridCol w="1741725"/>
                <a:gridCol w="1741725"/>
              </a:tblGrid>
              <a:tr h="948225">
                <a:tc>
                  <a:txBody>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Title</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Author</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Published </a:t>
                      </a:r>
                      <a:endParaRPr/>
                    </a:p>
                    <a:p>
                      <a:pPr indent="0" lvl="0" marL="0" marR="0" rtl="0" algn="ctr">
                        <a:spcBef>
                          <a:spcPts val="0"/>
                        </a:spcBef>
                        <a:spcAft>
                          <a:spcPts val="0"/>
                        </a:spcAft>
                        <a:buNone/>
                      </a:pPr>
                      <a:r>
                        <a:rPr b="1" lang="en-US" sz="1800">
                          <a:solidFill>
                            <a:schemeClr val="lt1"/>
                          </a:solidFill>
                          <a:latin typeface="Arial"/>
                          <a:ea typeface="Arial"/>
                          <a:cs typeface="Arial"/>
                          <a:sym typeface="Arial"/>
                        </a:rPr>
                        <a:t>Year</a:t>
                      </a:r>
                      <a:endParaRPr b="1"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Methodology</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Journal</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Merits</a:t>
                      </a:r>
                      <a:endParaRPr sz="1800"/>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lt1"/>
                        </a:buClr>
                        <a:buSzPts val="1800"/>
                        <a:buFont typeface="Arial"/>
                        <a:buNone/>
                      </a:pPr>
                      <a:r>
                        <a:rPr b="1" lang="en-US" sz="1800">
                          <a:solidFill>
                            <a:schemeClr val="lt1"/>
                          </a:solidFill>
                          <a:latin typeface="Arial"/>
                          <a:ea typeface="Arial"/>
                          <a:cs typeface="Arial"/>
                          <a:sym typeface="Arial"/>
                        </a:rPr>
                        <a:t>Demerits</a:t>
                      </a:r>
                      <a:endParaRPr sz="1800"/>
                    </a:p>
                    <a:p>
                      <a:pPr indent="0" lvl="0" marL="0" marR="0" rtl="0" algn="l">
                        <a:spcBef>
                          <a:spcPts val="0"/>
                        </a:spcBef>
                        <a:spcAft>
                          <a:spcPts val="0"/>
                        </a:spcAft>
                        <a:buNone/>
                      </a:pPr>
                      <a:r>
                        <a:t/>
                      </a:r>
                      <a:endParaRPr sz="1800"/>
                    </a:p>
                  </a:txBody>
                  <a:tcPr marT="45725" marB="45725" marR="91450" marL="91450"/>
                </a:tc>
              </a:tr>
              <a:tr h="2876300">
                <a:tc>
                  <a:txBody>
                    <a:bodyPr/>
                    <a:lstStyle/>
                    <a:p>
                      <a:pPr indent="0" lvl="0" marL="0" marR="0" rtl="0" algn="l">
                        <a:lnSpc>
                          <a:spcPct val="100000"/>
                        </a:lnSpc>
                        <a:spcBef>
                          <a:spcPts val="0"/>
                        </a:spcBef>
                        <a:spcAft>
                          <a:spcPts val="0"/>
                        </a:spcAft>
                        <a:buClr>
                          <a:srgbClr val="444447"/>
                        </a:buClr>
                        <a:buSzPts val="1600"/>
                        <a:buFont typeface="Arial"/>
                        <a:buNone/>
                      </a:pPr>
                      <a:r>
                        <a:rPr b="0" i="0" lang="en-US" sz="1600" u="none" cap="none" strike="noStrike">
                          <a:solidFill>
                            <a:srgbClr val="444447"/>
                          </a:solidFill>
                          <a:latin typeface="Arial"/>
                          <a:ea typeface="Arial"/>
                          <a:cs typeface="Arial"/>
                          <a:sym typeface="Arial"/>
                        </a:rPr>
                        <a:t>Multi-Domain Few-Shot Learning and Dataset for Agricultural Applications</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Sai Vidyaranya Nuthalapati</a:t>
                      </a:r>
                      <a:endParaRPr sz="1600"/>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2021</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Introduces a group-aware contrastive network using context graphs.</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IEEE</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One merit of this method could be its innovative approach to person re-identification using group-aware contrastive networks. </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A potential demerit could be the complexity of implementing and fine-tuning such a specialized network</a:t>
                      </a:r>
                      <a:endParaRPr sz="1600"/>
                    </a:p>
                  </a:txBody>
                  <a:tcPr marT="45725" marB="45725" marR="91450" marL="91450"/>
                </a:tc>
              </a:tr>
              <a:tr h="3129150">
                <a:tc>
                  <a:txBody>
                    <a:bodyPr/>
                    <a:lstStyle/>
                    <a:p>
                      <a:pPr indent="0" lvl="0" marL="0" marR="0" rtl="0" algn="l">
                        <a:spcBef>
                          <a:spcPts val="0"/>
                        </a:spcBef>
                        <a:spcAft>
                          <a:spcPts val="0"/>
                        </a:spcAft>
                        <a:buNone/>
                      </a:pPr>
                      <a:r>
                        <a:rPr lang="en-US" sz="1600"/>
                        <a:t>Insect Pest Detection and Identification Method Based on Deep Learning for Realizing a Pest Control System</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Hiroaki Kuzuhara</a:t>
                      </a:r>
                      <a:endParaRPr sz="1600"/>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2020</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The authors propose a two-stage detection and identification method for small insect pests utilizing Convolutional Neural Networks (CNNs). </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SCI-E</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A significant advantage of this method is its ability to accurately detect and identify small insect pests, which are often challenging to recognize.</a:t>
                      </a:r>
                      <a:endParaRPr/>
                    </a:p>
                    <a:p>
                      <a:pPr indent="0" lvl="0" marL="0" marR="0" rtl="0" algn="l">
                        <a:spcBef>
                          <a:spcPts val="0"/>
                        </a:spcBef>
                        <a:spcAft>
                          <a:spcPts val="0"/>
                        </a:spcAft>
                        <a:buNone/>
                      </a:pPr>
                      <a:r>
                        <a:t/>
                      </a:r>
                      <a:endParaRPr sz="1600"/>
                    </a:p>
                  </a:txBody>
                  <a:tcPr marT="45725" marB="45725" marR="91450" marL="91450"/>
                </a:tc>
                <a:tc>
                  <a:txBody>
                    <a:bodyPr/>
                    <a:lstStyle/>
                    <a:p>
                      <a:pPr indent="0" lvl="0" marL="0" marR="0" rtl="0" algn="l">
                        <a:spcBef>
                          <a:spcPts val="0"/>
                        </a:spcBef>
                        <a:spcAft>
                          <a:spcPts val="0"/>
                        </a:spcAft>
                        <a:buNone/>
                      </a:pPr>
                      <a:r>
                        <a:rPr lang="en-US" sz="1600"/>
                        <a:t>A potential drawback is that the two-stage process may result in increased computational complexity and longer processing times.</a:t>
                      </a:r>
                      <a:endParaRPr/>
                    </a:p>
                    <a:p>
                      <a:pPr indent="0" lvl="0" marL="0" marR="0" rtl="0" algn="l">
                        <a:spcBef>
                          <a:spcPts val="0"/>
                        </a:spcBef>
                        <a:spcAft>
                          <a:spcPts val="0"/>
                        </a:spcAft>
                        <a:buNone/>
                      </a:pPr>
                      <a:r>
                        <a:t/>
                      </a:r>
                      <a:endParaRPr sz="1600"/>
                    </a:p>
                  </a:txBody>
                  <a:tcPr marT="45725" marB="45725" marR="91450" marL="9145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