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8" autoAdjust="0"/>
    <p:restoredTop sz="94660"/>
  </p:normalViewPr>
  <p:slideViewPr>
    <p:cSldViewPr snapToGrid="0">
      <p:cViewPr varScale="1">
        <p:scale>
          <a:sx n="69" d="100"/>
          <a:sy n="69" d="100"/>
        </p:scale>
        <p:origin x="45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7F14F-C873-40F8-846C-0D78FEBBE265}" type="datetimeFigureOut">
              <a:rPr lang="en-IN" smtClean="0"/>
              <a:t>16-04-2023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A80F8-DC65-4813-A1B9-4FAEC7A27DF5}" type="slidenum">
              <a:rPr lang="en-IN" smtClean="0"/>
              <a:t>‹#›</a:t>
            </a:fld>
            <a:endParaRPr lang="en-IN"/>
          </a:p>
        </p:txBody>
      </p:sp>
    </p:spTree>
    <p:extLst>
      <p:ext uri="{BB962C8B-B14F-4D97-AF65-F5344CB8AC3E}">
        <p14:creationId xmlns:p14="http://schemas.microsoft.com/office/powerpoint/2010/main" val="369621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0F86F-3895-904E-4A1D-AA3A55EE5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81330C-0997-C97F-25C7-8673A7FA9E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A3AFAF-A212-5A32-FDA8-6D352F5E4CA6}"/>
              </a:ext>
            </a:extLst>
          </p:cNvPr>
          <p:cNvSpPr>
            <a:spLocks noGrp="1"/>
          </p:cNvSpPr>
          <p:nvPr>
            <p:ph type="dt" sz="half" idx="10"/>
          </p:nvPr>
        </p:nvSpPr>
        <p:spPr/>
        <p:txBody>
          <a:bodyPr/>
          <a:lstStyle/>
          <a:p>
            <a:fld id="{F1FD040B-A579-4061-BAFC-6C3FAFE7D856}" type="datetime1">
              <a:rPr lang="en-IN" smtClean="0"/>
              <a:t>16-04-2023</a:t>
            </a:fld>
            <a:endParaRPr lang="en-IN"/>
          </a:p>
        </p:txBody>
      </p:sp>
      <p:sp>
        <p:nvSpPr>
          <p:cNvPr id="5" name="Footer Placeholder 4">
            <a:extLst>
              <a:ext uri="{FF2B5EF4-FFF2-40B4-BE49-F238E27FC236}">
                <a16:creationId xmlns:a16="http://schemas.microsoft.com/office/drawing/2014/main" id="{B4B08651-186B-0034-1B77-A35739BAF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1DD3B-9405-8849-6CEE-DE9998640D22}"/>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974266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E43A-A41D-19DA-4FA3-BD0AECF92B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B4EB35-B461-DDC2-38E2-37AEE9CA13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B358B-7927-1AA5-65BB-49A968969808}"/>
              </a:ext>
            </a:extLst>
          </p:cNvPr>
          <p:cNvSpPr>
            <a:spLocks noGrp="1"/>
          </p:cNvSpPr>
          <p:nvPr>
            <p:ph type="dt" sz="half" idx="10"/>
          </p:nvPr>
        </p:nvSpPr>
        <p:spPr/>
        <p:txBody>
          <a:bodyPr/>
          <a:lstStyle/>
          <a:p>
            <a:fld id="{095216AE-8CBD-4F24-AE9D-FF90DF389B7C}" type="datetime1">
              <a:rPr lang="en-IN" smtClean="0"/>
              <a:t>16-04-2023</a:t>
            </a:fld>
            <a:endParaRPr lang="en-IN"/>
          </a:p>
        </p:txBody>
      </p:sp>
      <p:sp>
        <p:nvSpPr>
          <p:cNvPr id="5" name="Footer Placeholder 4">
            <a:extLst>
              <a:ext uri="{FF2B5EF4-FFF2-40B4-BE49-F238E27FC236}">
                <a16:creationId xmlns:a16="http://schemas.microsoft.com/office/drawing/2014/main" id="{92583D91-1E66-E542-7CA6-B284B7E7D5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B333F-E8AF-A122-F807-2290869D9022}"/>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3592424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EEA64A-8E27-C29A-1BB3-432BA665AA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C121D0-8641-D589-00FF-BB646E65BD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16BC2D-A030-EB9D-F473-B6F8B64FA3E2}"/>
              </a:ext>
            </a:extLst>
          </p:cNvPr>
          <p:cNvSpPr>
            <a:spLocks noGrp="1"/>
          </p:cNvSpPr>
          <p:nvPr>
            <p:ph type="dt" sz="half" idx="10"/>
          </p:nvPr>
        </p:nvSpPr>
        <p:spPr/>
        <p:txBody>
          <a:bodyPr/>
          <a:lstStyle/>
          <a:p>
            <a:fld id="{9855FDB8-9186-47E5-B2DC-B3B4EE90811F}" type="datetime1">
              <a:rPr lang="en-IN" smtClean="0"/>
              <a:t>16-04-2023</a:t>
            </a:fld>
            <a:endParaRPr lang="en-IN"/>
          </a:p>
        </p:txBody>
      </p:sp>
      <p:sp>
        <p:nvSpPr>
          <p:cNvPr id="5" name="Footer Placeholder 4">
            <a:extLst>
              <a:ext uri="{FF2B5EF4-FFF2-40B4-BE49-F238E27FC236}">
                <a16:creationId xmlns:a16="http://schemas.microsoft.com/office/drawing/2014/main" id="{2073BC02-7521-3BB0-9E78-A21B8F9790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EB256E-9E19-D73C-5535-CF9A02D3B9A4}"/>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19811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4F6A-F5F1-2753-88AC-21F3E60BB6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F27A9C-015E-0032-39F3-3340021A7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AC95F-DDC7-118A-C036-A81CCFB7C398}"/>
              </a:ext>
            </a:extLst>
          </p:cNvPr>
          <p:cNvSpPr>
            <a:spLocks noGrp="1"/>
          </p:cNvSpPr>
          <p:nvPr>
            <p:ph type="dt" sz="half" idx="10"/>
          </p:nvPr>
        </p:nvSpPr>
        <p:spPr/>
        <p:txBody>
          <a:bodyPr/>
          <a:lstStyle/>
          <a:p>
            <a:fld id="{00D54C58-393E-43B7-B205-B1EF48979D74}" type="datetime1">
              <a:rPr lang="en-IN" smtClean="0"/>
              <a:t>16-04-2023</a:t>
            </a:fld>
            <a:endParaRPr lang="en-IN"/>
          </a:p>
        </p:txBody>
      </p:sp>
      <p:sp>
        <p:nvSpPr>
          <p:cNvPr id="5" name="Footer Placeholder 4">
            <a:extLst>
              <a:ext uri="{FF2B5EF4-FFF2-40B4-BE49-F238E27FC236}">
                <a16:creationId xmlns:a16="http://schemas.microsoft.com/office/drawing/2014/main" id="{EBEB44FE-A20B-2E53-8C46-E4044C072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6552A-4BBD-D7F3-4B37-07C09746CF2F}"/>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3339699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DE72-F526-2881-7CE1-D33826DD8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43382B-91C8-CAE5-09E2-E2111FA1DA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E6813E-A3B1-38A6-03D8-66451F4968B9}"/>
              </a:ext>
            </a:extLst>
          </p:cNvPr>
          <p:cNvSpPr>
            <a:spLocks noGrp="1"/>
          </p:cNvSpPr>
          <p:nvPr>
            <p:ph type="dt" sz="half" idx="10"/>
          </p:nvPr>
        </p:nvSpPr>
        <p:spPr/>
        <p:txBody>
          <a:bodyPr/>
          <a:lstStyle/>
          <a:p>
            <a:fld id="{180AECC9-AE97-4ED6-961B-10E5489A08AB}" type="datetime1">
              <a:rPr lang="en-IN" smtClean="0"/>
              <a:t>16-04-2023</a:t>
            </a:fld>
            <a:endParaRPr lang="en-IN"/>
          </a:p>
        </p:txBody>
      </p:sp>
      <p:sp>
        <p:nvSpPr>
          <p:cNvPr id="5" name="Footer Placeholder 4">
            <a:extLst>
              <a:ext uri="{FF2B5EF4-FFF2-40B4-BE49-F238E27FC236}">
                <a16:creationId xmlns:a16="http://schemas.microsoft.com/office/drawing/2014/main" id="{E312EED2-ECE6-236E-8CDD-21B48B164A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7DE044-F9E1-BD7B-21E9-E5575D306AF2}"/>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231944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9B148-E14C-153A-22D9-59F12048F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FB1F1A-BE04-46F6-0205-A8546D4037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F736B3-830C-3AB4-DE22-B7A6BB2547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BA2F87-CB05-BF90-EE6C-BBA355F805AA}"/>
              </a:ext>
            </a:extLst>
          </p:cNvPr>
          <p:cNvSpPr>
            <a:spLocks noGrp="1"/>
          </p:cNvSpPr>
          <p:nvPr>
            <p:ph type="dt" sz="half" idx="10"/>
          </p:nvPr>
        </p:nvSpPr>
        <p:spPr/>
        <p:txBody>
          <a:bodyPr/>
          <a:lstStyle/>
          <a:p>
            <a:fld id="{DFD83374-E11F-4AF4-9582-D5475A4370C9}" type="datetime1">
              <a:rPr lang="en-IN" smtClean="0"/>
              <a:t>16-04-2023</a:t>
            </a:fld>
            <a:endParaRPr lang="en-IN"/>
          </a:p>
        </p:txBody>
      </p:sp>
      <p:sp>
        <p:nvSpPr>
          <p:cNvPr id="6" name="Footer Placeholder 5">
            <a:extLst>
              <a:ext uri="{FF2B5EF4-FFF2-40B4-BE49-F238E27FC236}">
                <a16:creationId xmlns:a16="http://schemas.microsoft.com/office/drawing/2014/main" id="{B991F8A0-26BA-65A1-4FEB-2C93A0CABB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994B26-03D8-7131-7AA2-50C4CE664D6F}"/>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45008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1E0C-6584-76ED-0699-A4BF89253C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629640-4AD8-12F7-C7D5-71622B9F9C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30206-C3A4-5752-B8C9-97D36A35D6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500C06-EA24-1E66-B69E-9CCB43E560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8ED19B-99EC-1C97-CA62-6B357398CE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70C2F0-1044-77CA-0C59-F7ABB7DECABB}"/>
              </a:ext>
            </a:extLst>
          </p:cNvPr>
          <p:cNvSpPr>
            <a:spLocks noGrp="1"/>
          </p:cNvSpPr>
          <p:nvPr>
            <p:ph type="dt" sz="half" idx="10"/>
          </p:nvPr>
        </p:nvSpPr>
        <p:spPr/>
        <p:txBody>
          <a:bodyPr/>
          <a:lstStyle/>
          <a:p>
            <a:fld id="{B3D06F69-4A25-44D4-9BF6-ED22F7A84A19}" type="datetime1">
              <a:rPr lang="en-IN" smtClean="0"/>
              <a:t>16-04-2023</a:t>
            </a:fld>
            <a:endParaRPr lang="en-IN"/>
          </a:p>
        </p:txBody>
      </p:sp>
      <p:sp>
        <p:nvSpPr>
          <p:cNvPr id="8" name="Footer Placeholder 7">
            <a:extLst>
              <a:ext uri="{FF2B5EF4-FFF2-40B4-BE49-F238E27FC236}">
                <a16:creationId xmlns:a16="http://schemas.microsoft.com/office/drawing/2014/main" id="{BB291727-BA56-5E6A-292F-24CE2F6B96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D2BE4A-62D2-842D-FDB3-4DAC6E77A2F6}"/>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187637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1C0E-F5CE-DE61-FCF1-C98C438DC2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5934F21-3A5F-C5F2-D1BB-E3E002885A99}"/>
              </a:ext>
            </a:extLst>
          </p:cNvPr>
          <p:cNvSpPr>
            <a:spLocks noGrp="1"/>
          </p:cNvSpPr>
          <p:nvPr>
            <p:ph type="dt" sz="half" idx="10"/>
          </p:nvPr>
        </p:nvSpPr>
        <p:spPr/>
        <p:txBody>
          <a:bodyPr/>
          <a:lstStyle/>
          <a:p>
            <a:fld id="{5426D9CE-6DD5-412F-BB8B-DC4D6D5A20C5}" type="datetime1">
              <a:rPr lang="en-IN" smtClean="0"/>
              <a:t>16-04-2023</a:t>
            </a:fld>
            <a:endParaRPr lang="en-IN"/>
          </a:p>
        </p:txBody>
      </p:sp>
      <p:sp>
        <p:nvSpPr>
          <p:cNvPr id="4" name="Footer Placeholder 3">
            <a:extLst>
              <a:ext uri="{FF2B5EF4-FFF2-40B4-BE49-F238E27FC236}">
                <a16:creationId xmlns:a16="http://schemas.microsoft.com/office/drawing/2014/main" id="{E1E0F576-F326-B9F2-A17F-BFE918911F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E09CAC-77C1-FA8B-6D72-D63AD483045E}"/>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116096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63181-C768-99CF-FBC5-E30E53DAF493}"/>
              </a:ext>
            </a:extLst>
          </p:cNvPr>
          <p:cNvSpPr>
            <a:spLocks noGrp="1"/>
          </p:cNvSpPr>
          <p:nvPr>
            <p:ph type="dt" sz="half" idx="10"/>
          </p:nvPr>
        </p:nvSpPr>
        <p:spPr/>
        <p:txBody>
          <a:bodyPr/>
          <a:lstStyle/>
          <a:p>
            <a:fld id="{240F8713-122A-46A5-9C5C-B1A31E8E2FE7}" type="datetime1">
              <a:rPr lang="en-IN" smtClean="0"/>
              <a:t>16-04-2023</a:t>
            </a:fld>
            <a:endParaRPr lang="en-IN"/>
          </a:p>
        </p:txBody>
      </p:sp>
      <p:sp>
        <p:nvSpPr>
          <p:cNvPr id="3" name="Footer Placeholder 2">
            <a:extLst>
              <a:ext uri="{FF2B5EF4-FFF2-40B4-BE49-F238E27FC236}">
                <a16:creationId xmlns:a16="http://schemas.microsoft.com/office/drawing/2014/main" id="{C19739EB-F095-C3D2-101A-9E1509A84E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F49EB8-82B0-4BAD-A5EF-952116C3D461}"/>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878735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9C0B-2A91-BA0D-7056-2D7404F66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8062BB-0D1F-B9AB-EE17-E9A1B97C2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2AE785-FB6F-CA15-1706-561555F50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4D714-0F91-3C03-7E3F-8BCC0932ADD5}"/>
              </a:ext>
            </a:extLst>
          </p:cNvPr>
          <p:cNvSpPr>
            <a:spLocks noGrp="1"/>
          </p:cNvSpPr>
          <p:nvPr>
            <p:ph type="dt" sz="half" idx="10"/>
          </p:nvPr>
        </p:nvSpPr>
        <p:spPr/>
        <p:txBody>
          <a:bodyPr/>
          <a:lstStyle/>
          <a:p>
            <a:fld id="{3D287195-7A98-4A68-BDEA-021232AAF1C4}" type="datetime1">
              <a:rPr lang="en-IN" smtClean="0"/>
              <a:t>16-04-2023</a:t>
            </a:fld>
            <a:endParaRPr lang="en-IN"/>
          </a:p>
        </p:txBody>
      </p:sp>
      <p:sp>
        <p:nvSpPr>
          <p:cNvPr id="6" name="Footer Placeholder 5">
            <a:extLst>
              <a:ext uri="{FF2B5EF4-FFF2-40B4-BE49-F238E27FC236}">
                <a16:creationId xmlns:a16="http://schemas.microsoft.com/office/drawing/2014/main" id="{EEF1DF31-1D99-868A-CC2F-5B1892F707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CBD7A7-0415-0A13-7FF6-A5962E9C3AC8}"/>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222944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E063-7F4F-EDBC-E2FD-B3BAE4B65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5930D4-A7E2-07F9-8295-C7D732543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F5E809-3888-DA84-D25B-00DA6CCF0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ACD60-C872-8230-4575-B860C78ED276}"/>
              </a:ext>
            </a:extLst>
          </p:cNvPr>
          <p:cNvSpPr>
            <a:spLocks noGrp="1"/>
          </p:cNvSpPr>
          <p:nvPr>
            <p:ph type="dt" sz="half" idx="10"/>
          </p:nvPr>
        </p:nvSpPr>
        <p:spPr/>
        <p:txBody>
          <a:bodyPr/>
          <a:lstStyle/>
          <a:p>
            <a:fld id="{674A9043-4F7C-4435-9DBE-FD79902BEAC9}" type="datetime1">
              <a:rPr lang="en-IN" smtClean="0"/>
              <a:t>16-04-2023</a:t>
            </a:fld>
            <a:endParaRPr lang="en-IN"/>
          </a:p>
        </p:txBody>
      </p:sp>
      <p:sp>
        <p:nvSpPr>
          <p:cNvPr id="6" name="Footer Placeholder 5">
            <a:extLst>
              <a:ext uri="{FF2B5EF4-FFF2-40B4-BE49-F238E27FC236}">
                <a16:creationId xmlns:a16="http://schemas.microsoft.com/office/drawing/2014/main" id="{3F0CD8F5-C204-ADD2-C677-AB63CEBB3A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3EC42C-8A0D-B74A-A102-8FEC0C58BA1C}"/>
              </a:ext>
            </a:extLst>
          </p:cNvPr>
          <p:cNvSpPr>
            <a:spLocks noGrp="1"/>
          </p:cNvSpPr>
          <p:nvPr>
            <p:ph type="sldNum" sz="quarter" idx="12"/>
          </p:nvPr>
        </p:nvSpPr>
        <p:spPr/>
        <p:txBody>
          <a:bodyPr/>
          <a:lstStyle/>
          <a:p>
            <a:fld id="{6420DF7D-A4E8-4BF9-8816-77B012C1B936}" type="slidenum">
              <a:rPr lang="en-IN" smtClean="0"/>
              <a:t>‹#›</a:t>
            </a:fld>
            <a:endParaRPr lang="en-IN"/>
          </a:p>
        </p:txBody>
      </p:sp>
    </p:spTree>
    <p:extLst>
      <p:ext uri="{BB962C8B-B14F-4D97-AF65-F5344CB8AC3E}">
        <p14:creationId xmlns:p14="http://schemas.microsoft.com/office/powerpoint/2010/main" val="82659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CDF2F5-F73E-952A-0C23-50E4CD9C6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B4E9F7-748C-98E1-68AA-77A9F9CB3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06E712-F80C-EF0F-B658-4EC028B430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5A0B1-0CE1-4E24-A36D-57028280301C}" type="datetime1">
              <a:rPr lang="en-IN" smtClean="0"/>
              <a:t>16-04-2023</a:t>
            </a:fld>
            <a:endParaRPr lang="en-IN"/>
          </a:p>
        </p:txBody>
      </p:sp>
      <p:sp>
        <p:nvSpPr>
          <p:cNvPr id="5" name="Footer Placeholder 4">
            <a:extLst>
              <a:ext uri="{FF2B5EF4-FFF2-40B4-BE49-F238E27FC236}">
                <a16:creationId xmlns:a16="http://schemas.microsoft.com/office/drawing/2014/main" id="{C43D15C1-4E9A-FE8D-AAFD-B9EF94ECAE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53C53D-5BEA-9BB4-914A-493EBAAA3E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0DF7D-A4E8-4BF9-8816-77B012C1B936}" type="slidenum">
              <a:rPr lang="en-IN" smtClean="0"/>
              <a:t>‹#›</a:t>
            </a:fld>
            <a:endParaRPr lang="en-IN"/>
          </a:p>
        </p:txBody>
      </p:sp>
    </p:spTree>
    <p:extLst>
      <p:ext uri="{BB962C8B-B14F-4D97-AF65-F5344CB8AC3E}">
        <p14:creationId xmlns:p14="http://schemas.microsoft.com/office/powerpoint/2010/main" val="1230548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file:///C:\Users\posah\Desktop\TRESURE\Presentation2.pptx"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emanth18052002" TargetMode="External"/><Relationship Id="rId2" Type="http://schemas.openxmlformats.org/officeDocument/2006/relationships/hyperlink" Target="mailto:posahemanth@gmail.com" TargetMode="External"/><Relationship Id="rId1" Type="http://schemas.openxmlformats.org/officeDocument/2006/relationships/slideLayout" Target="../slideLayouts/slideLayout7.xml"/><Relationship Id="rId4" Type="http://schemas.openxmlformats.org/officeDocument/2006/relationships/hyperlink" Target="https://www.linkedin.com/in/hemanth-kumar-posa-938b0323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3">
            <a:extLst>
              <a:ext uri="{FF2B5EF4-FFF2-40B4-BE49-F238E27FC236}">
                <a16:creationId xmlns:a16="http://schemas.microsoft.com/office/drawing/2014/main" id="{F879E884-B2F2-58C5-3211-20CED7309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11" y="241725"/>
            <a:ext cx="1540980" cy="13899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2510F53-47A8-BC8E-AFED-1CE9C44DF0A7}"/>
              </a:ext>
            </a:extLst>
          </p:cNvPr>
          <p:cNvSpPr>
            <a:spLocks noChangeArrowheads="1"/>
          </p:cNvSpPr>
          <p:nvPr/>
        </p:nvSpPr>
        <p:spPr bwMode="auto">
          <a:xfrm>
            <a:off x="2447636" y="554463"/>
            <a:ext cx="895003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3200" b="1" i="0" u="none" strike="noStrike" cap="none" normalizeH="0" baseline="0" dirty="0">
                <a:ln>
                  <a:noFill/>
                </a:ln>
                <a:solidFill>
                  <a:srgbClr val="FFFF00"/>
                </a:solidFill>
                <a:effectLst/>
                <a:latin typeface="Times New Roman" panose="02020603050405020304" pitchFamily="18" charset="0"/>
                <a:ea typeface="NSimSun" panose="02010609030101010101" pitchFamily="49" charset="-122"/>
                <a:cs typeface="Times New Roman" panose="02020603050405020304" pitchFamily="18" charset="0"/>
              </a:rPr>
              <a:t> NATIONAL INSTITUTE OF TECHNOLOGY PUDUCHERRY</a:t>
            </a:r>
            <a:endParaRPr kumimoji="0" lang="en-US" altLang="zh-CN" sz="12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98E0C1-A8BC-0A74-86E7-C92DE3E4D667}"/>
              </a:ext>
            </a:extLst>
          </p:cNvPr>
          <p:cNvSpPr txBox="1"/>
          <p:nvPr/>
        </p:nvSpPr>
        <p:spPr>
          <a:xfrm>
            <a:off x="1006763" y="2650836"/>
            <a:ext cx="6939057" cy="523220"/>
          </a:xfrm>
          <a:prstGeom prst="rect">
            <a:avLst/>
          </a:prstGeom>
          <a:noFill/>
        </p:spPr>
        <p:txBody>
          <a:bodyPr wrap="square" rtlCol="0">
            <a:spAutoFit/>
          </a:bodyPr>
          <a:lstStyle/>
          <a:p>
            <a:r>
              <a:rPr lang="en-IN" sz="2800" dirty="0">
                <a:solidFill>
                  <a:schemeClr val="bg1">
                    <a:lumMod val="95000"/>
                  </a:schemeClr>
                </a:solidFill>
              </a:rPr>
              <a:t>PROJECT NAME : SNAPCHAT FILTERS</a:t>
            </a:r>
          </a:p>
        </p:txBody>
      </p:sp>
      <p:sp>
        <p:nvSpPr>
          <p:cNvPr id="6" name="TextBox 5">
            <a:extLst>
              <a:ext uri="{FF2B5EF4-FFF2-40B4-BE49-F238E27FC236}">
                <a16:creationId xmlns:a16="http://schemas.microsoft.com/office/drawing/2014/main" id="{DDEE3657-12A5-B58E-614F-84B690020568}"/>
              </a:ext>
            </a:extLst>
          </p:cNvPr>
          <p:cNvSpPr txBox="1"/>
          <p:nvPr/>
        </p:nvSpPr>
        <p:spPr>
          <a:xfrm>
            <a:off x="1006764" y="3492830"/>
            <a:ext cx="3694545" cy="523220"/>
          </a:xfrm>
          <a:prstGeom prst="rect">
            <a:avLst/>
          </a:prstGeom>
          <a:noFill/>
        </p:spPr>
        <p:txBody>
          <a:bodyPr wrap="square" rtlCol="0">
            <a:spAutoFit/>
          </a:bodyPr>
          <a:lstStyle/>
          <a:p>
            <a:r>
              <a:rPr lang="en-IN" sz="2800" dirty="0">
                <a:solidFill>
                  <a:schemeClr val="bg1">
                    <a:lumMod val="95000"/>
                  </a:schemeClr>
                </a:solidFill>
              </a:rPr>
              <a:t>PROJECT NUMBER : 15</a:t>
            </a:r>
          </a:p>
        </p:txBody>
      </p:sp>
      <p:sp>
        <p:nvSpPr>
          <p:cNvPr id="7" name="TextBox 6">
            <a:extLst>
              <a:ext uri="{FF2B5EF4-FFF2-40B4-BE49-F238E27FC236}">
                <a16:creationId xmlns:a16="http://schemas.microsoft.com/office/drawing/2014/main" id="{C2ADE96C-4784-3E9E-DC09-EC2014931FD8}"/>
              </a:ext>
            </a:extLst>
          </p:cNvPr>
          <p:cNvSpPr txBox="1"/>
          <p:nvPr/>
        </p:nvSpPr>
        <p:spPr>
          <a:xfrm>
            <a:off x="1006764" y="4334825"/>
            <a:ext cx="9766339" cy="523220"/>
          </a:xfrm>
          <a:prstGeom prst="rect">
            <a:avLst/>
          </a:prstGeom>
          <a:noFill/>
        </p:spPr>
        <p:txBody>
          <a:bodyPr wrap="square" rtlCol="0">
            <a:spAutoFit/>
          </a:bodyPr>
          <a:lstStyle/>
          <a:p>
            <a:r>
              <a:rPr lang="en-IN" sz="2800" dirty="0">
                <a:solidFill>
                  <a:schemeClr val="bg1">
                    <a:lumMod val="95000"/>
                  </a:schemeClr>
                </a:solidFill>
              </a:rPr>
              <a:t>TEAM MEMBERS : POSA HEMANTH KUMAR (CS21B1035)</a:t>
            </a:r>
          </a:p>
        </p:txBody>
      </p:sp>
      <p:sp>
        <p:nvSpPr>
          <p:cNvPr id="2" name="Slide Number Placeholder 1">
            <a:extLst>
              <a:ext uri="{FF2B5EF4-FFF2-40B4-BE49-F238E27FC236}">
                <a16:creationId xmlns:a16="http://schemas.microsoft.com/office/drawing/2014/main" id="{54B01654-30E4-BE89-FE2D-7B6F82F3CFED}"/>
              </a:ext>
            </a:extLst>
          </p:cNvPr>
          <p:cNvSpPr>
            <a:spLocks noGrp="1"/>
          </p:cNvSpPr>
          <p:nvPr>
            <p:ph type="sldNum" sz="quarter" idx="12"/>
          </p:nvPr>
        </p:nvSpPr>
        <p:spPr/>
        <p:txBody>
          <a:bodyPr/>
          <a:lstStyle/>
          <a:p>
            <a:fld id="{6420DF7D-A4E8-4BF9-8816-77B012C1B936}" type="slidenum">
              <a:rPr lang="en-IN" smtClean="0"/>
              <a:t>1</a:t>
            </a:fld>
            <a:endParaRPr lang="en-IN"/>
          </a:p>
        </p:txBody>
      </p:sp>
    </p:spTree>
    <p:extLst>
      <p:ext uri="{BB962C8B-B14F-4D97-AF65-F5344CB8AC3E}">
        <p14:creationId xmlns:p14="http://schemas.microsoft.com/office/powerpoint/2010/main" val="3792930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7C2AA2-2578-CBF9-D9D0-203B9D5F45FA}"/>
              </a:ext>
            </a:extLst>
          </p:cNvPr>
          <p:cNvSpPr txBox="1"/>
          <p:nvPr/>
        </p:nvSpPr>
        <p:spPr>
          <a:xfrm>
            <a:off x="312403" y="604237"/>
            <a:ext cx="3723888" cy="584775"/>
          </a:xfrm>
          <a:prstGeom prst="rect">
            <a:avLst/>
          </a:prstGeom>
          <a:noFill/>
        </p:spPr>
        <p:txBody>
          <a:bodyPr wrap="square" rtlCol="0">
            <a:spAutoFit/>
          </a:bodyPr>
          <a:lstStyle/>
          <a:p>
            <a:r>
              <a:rPr lang="en-IN" sz="3200" u="sng" dirty="0">
                <a:solidFill>
                  <a:srgbClr val="00B0F0"/>
                </a:solidFill>
                <a:latin typeface="Times New Roman" panose="02020603050405020304" pitchFamily="18" charset="0"/>
                <a:cs typeface="Times New Roman" panose="02020603050405020304" pitchFamily="18" charset="0"/>
              </a:rPr>
              <a:t>TEST CASES:</a:t>
            </a:r>
          </a:p>
        </p:txBody>
      </p:sp>
      <p:sp>
        <p:nvSpPr>
          <p:cNvPr id="46" name="TextBox 45">
            <a:extLst>
              <a:ext uri="{FF2B5EF4-FFF2-40B4-BE49-F238E27FC236}">
                <a16:creationId xmlns:a16="http://schemas.microsoft.com/office/drawing/2014/main" id="{6AC69422-93B4-90D6-B9C9-A806F5A27722}"/>
              </a:ext>
            </a:extLst>
          </p:cNvPr>
          <p:cNvSpPr txBox="1"/>
          <p:nvPr/>
        </p:nvSpPr>
        <p:spPr>
          <a:xfrm>
            <a:off x="1209964" y="6410229"/>
            <a:ext cx="7269018" cy="646331"/>
          </a:xfrm>
          <a:prstGeom prst="rect">
            <a:avLst/>
          </a:prstGeom>
          <a:noFill/>
        </p:spPr>
        <p:txBody>
          <a:bodyPr wrap="square" rtlCol="0">
            <a:spAutoFit/>
          </a:bodyPr>
          <a:lstStyle/>
          <a:p>
            <a:r>
              <a:rPr lang="en-IN" dirty="0">
                <a:hlinkClick r:id="rId2" action="ppaction://hlinkpres?slideindex=1&amp;slidetitle="/>
              </a:rPr>
              <a:t>file:///C:/Users/posah/Desktop/TRESURE/Presentation2.pptx</a:t>
            </a:r>
            <a:endParaRPr lang="en-IN" dirty="0"/>
          </a:p>
          <a:p>
            <a:endParaRPr lang="en-IN" dirty="0"/>
          </a:p>
        </p:txBody>
      </p:sp>
      <p:sp>
        <p:nvSpPr>
          <p:cNvPr id="3" name="TextBox 2">
            <a:extLst>
              <a:ext uri="{FF2B5EF4-FFF2-40B4-BE49-F238E27FC236}">
                <a16:creationId xmlns:a16="http://schemas.microsoft.com/office/drawing/2014/main" id="{06F934CA-BC49-9D16-8FD3-C61707077954}"/>
              </a:ext>
            </a:extLst>
          </p:cNvPr>
          <p:cNvSpPr txBox="1"/>
          <p:nvPr/>
        </p:nvSpPr>
        <p:spPr>
          <a:xfrm>
            <a:off x="794326" y="1659285"/>
            <a:ext cx="10067637" cy="3539430"/>
          </a:xfrm>
          <a:prstGeom prst="rect">
            <a:avLst/>
          </a:prstGeom>
          <a:noFill/>
        </p:spPr>
        <p:txBody>
          <a:bodyPr wrap="square" rtlCol="0">
            <a:spAutoFit/>
          </a:bodyPr>
          <a:lstStyle/>
          <a:p>
            <a:pPr marL="514350" indent="-514350">
              <a:buFont typeface="+mj-lt"/>
              <a:buAutoNum type="arabicPeriod"/>
            </a:pPr>
            <a:r>
              <a:rPr lang="en-IN" sz="2800" dirty="0">
                <a:solidFill>
                  <a:srgbClr val="FFFF00"/>
                </a:solidFill>
              </a:rPr>
              <a:t>Whether authentication is working as required or not</a:t>
            </a:r>
          </a:p>
          <a:p>
            <a:pPr marL="514350" indent="-514350">
              <a:buFont typeface="+mj-lt"/>
              <a:buAutoNum type="arabicPeriod"/>
            </a:pPr>
            <a:r>
              <a:rPr lang="en-IN" sz="2800" dirty="0">
                <a:solidFill>
                  <a:srgbClr val="FFFF00"/>
                </a:solidFill>
              </a:rPr>
              <a:t>Whether our database accessing or not</a:t>
            </a:r>
          </a:p>
          <a:p>
            <a:pPr marL="514350" indent="-514350">
              <a:buFont typeface="+mj-lt"/>
              <a:buAutoNum type="arabicPeriod"/>
            </a:pPr>
            <a:r>
              <a:rPr lang="en-IN" sz="2800" dirty="0">
                <a:solidFill>
                  <a:srgbClr val="FFFF00"/>
                </a:solidFill>
              </a:rPr>
              <a:t>Whether our application is working for different platforms like android and iOS </a:t>
            </a:r>
          </a:p>
          <a:p>
            <a:pPr marL="514350" indent="-514350">
              <a:buFont typeface="+mj-lt"/>
              <a:buAutoNum type="arabicPeriod"/>
            </a:pPr>
            <a:r>
              <a:rPr lang="en-IN" sz="2800" dirty="0">
                <a:solidFill>
                  <a:srgbClr val="FFFF00"/>
                </a:solidFill>
              </a:rPr>
              <a:t>Checking for filters are working as required</a:t>
            </a:r>
          </a:p>
          <a:p>
            <a:pPr marL="514350" indent="-514350">
              <a:buFont typeface="+mj-lt"/>
              <a:buAutoNum type="arabicPeriod"/>
            </a:pPr>
            <a:r>
              <a:rPr lang="en-IN" sz="2800" dirty="0">
                <a:solidFill>
                  <a:srgbClr val="FFFF00"/>
                </a:solidFill>
              </a:rPr>
              <a:t>Whether our filters working for different scenarios </a:t>
            </a:r>
          </a:p>
          <a:p>
            <a:pPr marL="514350" indent="-514350">
              <a:buFont typeface="+mj-lt"/>
              <a:buAutoNum type="arabicPeriod"/>
            </a:pPr>
            <a:r>
              <a:rPr lang="en-IN" sz="2800" dirty="0">
                <a:solidFill>
                  <a:srgbClr val="FFFF00"/>
                </a:solidFill>
              </a:rPr>
              <a:t>After applying effect whether copy of image is saved or not</a:t>
            </a:r>
          </a:p>
          <a:p>
            <a:pPr marL="285750" indent="-285750">
              <a:buFont typeface="Arial" panose="020B0604020202020204" pitchFamily="34" charset="0"/>
              <a:buChar char="•"/>
            </a:pPr>
            <a:endParaRPr lang="en-IN" sz="2800" dirty="0">
              <a:solidFill>
                <a:srgbClr val="FFFF00"/>
              </a:solidFill>
            </a:endParaRPr>
          </a:p>
        </p:txBody>
      </p:sp>
      <p:sp>
        <p:nvSpPr>
          <p:cNvPr id="2" name="Slide Number Placeholder 1">
            <a:extLst>
              <a:ext uri="{FF2B5EF4-FFF2-40B4-BE49-F238E27FC236}">
                <a16:creationId xmlns:a16="http://schemas.microsoft.com/office/drawing/2014/main" id="{A38AE665-30F2-CAEA-668E-872BE21F32A7}"/>
              </a:ext>
            </a:extLst>
          </p:cNvPr>
          <p:cNvSpPr>
            <a:spLocks noGrp="1"/>
          </p:cNvSpPr>
          <p:nvPr>
            <p:ph type="sldNum" sz="quarter" idx="12"/>
          </p:nvPr>
        </p:nvSpPr>
        <p:spPr/>
        <p:txBody>
          <a:bodyPr/>
          <a:lstStyle/>
          <a:p>
            <a:fld id="{6420DF7D-A4E8-4BF9-8816-77B012C1B936}" type="slidenum">
              <a:rPr lang="en-IN" smtClean="0"/>
              <a:t>10</a:t>
            </a:fld>
            <a:endParaRPr lang="en-IN"/>
          </a:p>
        </p:txBody>
      </p:sp>
    </p:spTree>
    <p:extLst>
      <p:ext uri="{BB962C8B-B14F-4D97-AF65-F5344CB8AC3E}">
        <p14:creationId xmlns:p14="http://schemas.microsoft.com/office/powerpoint/2010/main" val="206519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DDF0B9-D956-2EC0-A90A-18622C5A4062}"/>
              </a:ext>
            </a:extLst>
          </p:cNvPr>
          <p:cNvSpPr>
            <a:spLocks noGrp="1"/>
          </p:cNvSpPr>
          <p:nvPr>
            <p:ph type="sldNum" sz="quarter" idx="12"/>
          </p:nvPr>
        </p:nvSpPr>
        <p:spPr/>
        <p:txBody>
          <a:bodyPr/>
          <a:lstStyle/>
          <a:p>
            <a:fld id="{6420DF7D-A4E8-4BF9-8816-77B012C1B936}" type="slidenum">
              <a:rPr lang="en-IN" smtClean="0"/>
              <a:t>11</a:t>
            </a:fld>
            <a:endParaRPr lang="en-IN"/>
          </a:p>
        </p:txBody>
      </p:sp>
      <p:sp>
        <p:nvSpPr>
          <p:cNvPr id="3" name="TextBox 2">
            <a:extLst>
              <a:ext uri="{FF2B5EF4-FFF2-40B4-BE49-F238E27FC236}">
                <a16:creationId xmlns:a16="http://schemas.microsoft.com/office/drawing/2014/main" id="{8DD37E20-D316-5427-C2C2-7FDF5F49070F}"/>
              </a:ext>
            </a:extLst>
          </p:cNvPr>
          <p:cNvSpPr txBox="1"/>
          <p:nvPr/>
        </p:nvSpPr>
        <p:spPr>
          <a:xfrm>
            <a:off x="238512" y="188600"/>
            <a:ext cx="2780145" cy="584775"/>
          </a:xfrm>
          <a:prstGeom prst="rect">
            <a:avLst/>
          </a:prstGeom>
          <a:noFill/>
        </p:spPr>
        <p:txBody>
          <a:bodyPr wrap="square" rtlCol="0">
            <a:spAutoFit/>
          </a:bodyPr>
          <a:lstStyle/>
          <a:p>
            <a:r>
              <a:rPr lang="en-IN" sz="3200" u="sng" dirty="0">
                <a:solidFill>
                  <a:srgbClr val="FF0000"/>
                </a:solidFill>
                <a:latin typeface="Times New Roman" panose="02020603050405020304" pitchFamily="18" charset="0"/>
                <a:cs typeface="Times New Roman" panose="02020603050405020304" pitchFamily="18" charset="0"/>
              </a:rPr>
              <a:t>TEST CASES:</a:t>
            </a:r>
          </a:p>
        </p:txBody>
      </p:sp>
      <p:pic>
        <p:nvPicPr>
          <p:cNvPr id="4" name="Picture 3">
            <a:extLst>
              <a:ext uri="{FF2B5EF4-FFF2-40B4-BE49-F238E27FC236}">
                <a16:creationId xmlns:a16="http://schemas.microsoft.com/office/drawing/2014/main" id="{7C78C934-FBF6-9A75-9F75-4E95E621C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893" y="954781"/>
            <a:ext cx="3897745" cy="5336365"/>
          </a:xfrm>
          <a:prstGeom prst="rect">
            <a:avLst/>
          </a:prstGeom>
        </p:spPr>
      </p:pic>
      <p:pic>
        <p:nvPicPr>
          <p:cNvPr id="5" name="Picture 4">
            <a:extLst>
              <a:ext uri="{FF2B5EF4-FFF2-40B4-BE49-F238E27FC236}">
                <a16:creationId xmlns:a16="http://schemas.microsoft.com/office/drawing/2014/main" id="{024368C2-9B42-2FA6-2E97-EE2EC0B7E30C}"/>
              </a:ext>
            </a:extLst>
          </p:cNvPr>
          <p:cNvPicPr>
            <a:picLocks noChangeAspect="1"/>
          </p:cNvPicPr>
          <p:nvPr/>
        </p:nvPicPr>
        <p:blipFill>
          <a:blip r:embed="rId3"/>
          <a:stretch>
            <a:fillRect/>
          </a:stretch>
        </p:blipFill>
        <p:spPr>
          <a:xfrm>
            <a:off x="6871854" y="1034682"/>
            <a:ext cx="3963351" cy="5176561"/>
          </a:xfrm>
          <a:prstGeom prst="rect">
            <a:avLst/>
          </a:prstGeom>
        </p:spPr>
      </p:pic>
    </p:spTree>
    <p:extLst>
      <p:ext uri="{BB962C8B-B14F-4D97-AF65-F5344CB8AC3E}">
        <p14:creationId xmlns:p14="http://schemas.microsoft.com/office/powerpoint/2010/main" val="281963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5AE998-2291-2D94-B5A4-D770819FA3E6}"/>
              </a:ext>
            </a:extLst>
          </p:cNvPr>
          <p:cNvSpPr>
            <a:spLocks noGrp="1"/>
          </p:cNvSpPr>
          <p:nvPr>
            <p:ph type="sldNum" sz="quarter" idx="12"/>
          </p:nvPr>
        </p:nvSpPr>
        <p:spPr/>
        <p:txBody>
          <a:bodyPr/>
          <a:lstStyle/>
          <a:p>
            <a:fld id="{6420DF7D-A4E8-4BF9-8816-77B012C1B936}" type="slidenum">
              <a:rPr lang="en-IN" smtClean="0"/>
              <a:t>12</a:t>
            </a:fld>
            <a:endParaRPr lang="en-IN"/>
          </a:p>
        </p:txBody>
      </p:sp>
      <p:pic>
        <p:nvPicPr>
          <p:cNvPr id="3" name="Picture 2">
            <a:extLst>
              <a:ext uri="{FF2B5EF4-FFF2-40B4-BE49-F238E27FC236}">
                <a16:creationId xmlns:a16="http://schemas.microsoft.com/office/drawing/2014/main" id="{5C57FDAF-2615-55F3-5B79-DE263A639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86677"/>
            <a:ext cx="12192000" cy="4484645"/>
          </a:xfrm>
          <a:prstGeom prst="rect">
            <a:avLst/>
          </a:prstGeom>
        </p:spPr>
      </p:pic>
    </p:spTree>
    <p:extLst>
      <p:ext uri="{BB962C8B-B14F-4D97-AF65-F5344CB8AC3E}">
        <p14:creationId xmlns:p14="http://schemas.microsoft.com/office/powerpoint/2010/main" val="3344719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E70A6E-2A7D-80C7-2589-330345BC71F6}"/>
              </a:ext>
            </a:extLst>
          </p:cNvPr>
          <p:cNvSpPr>
            <a:spLocks noGrp="1"/>
          </p:cNvSpPr>
          <p:nvPr>
            <p:ph type="sldNum" sz="quarter" idx="12"/>
          </p:nvPr>
        </p:nvSpPr>
        <p:spPr/>
        <p:txBody>
          <a:bodyPr/>
          <a:lstStyle/>
          <a:p>
            <a:fld id="{6420DF7D-A4E8-4BF9-8816-77B012C1B936}" type="slidenum">
              <a:rPr lang="en-IN" smtClean="0"/>
              <a:t>13</a:t>
            </a:fld>
            <a:endParaRPr lang="en-IN"/>
          </a:p>
        </p:txBody>
      </p:sp>
      <p:pic>
        <p:nvPicPr>
          <p:cNvPr id="3" name="Picture 2">
            <a:extLst>
              <a:ext uri="{FF2B5EF4-FFF2-40B4-BE49-F238E27FC236}">
                <a16:creationId xmlns:a16="http://schemas.microsoft.com/office/drawing/2014/main" id="{D7335371-2D87-69B7-0368-BBC666949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56" y="535709"/>
            <a:ext cx="4514850" cy="5638800"/>
          </a:xfrm>
          <a:prstGeom prst="rect">
            <a:avLst/>
          </a:prstGeom>
        </p:spPr>
      </p:pic>
      <p:pic>
        <p:nvPicPr>
          <p:cNvPr id="4" name="Picture 3">
            <a:extLst>
              <a:ext uri="{FF2B5EF4-FFF2-40B4-BE49-F238E27FC236}">
                <a16:creationId xmlns:a16="http://schemas.microsoft.com/office/drawing/2014/main" id="{FB82C74E-AD12-9848-711F-DE17AB1C5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0939" y="535709"/>
            <a:ext cx="4514850" cy="5638800"/>
          </a:xfrm>
          <a:prstGeom prst="rect">
            <a:avLst/>
          </a:prstGeom>
        </p:spPr>
      </p:pic>
    </p:spTree>
    <p:extLst>
      <p:ext uri="{BB962C8B-B14F-4D97-AF65-F5344CB8AC3E}">
        <p14:creationId xmlns:p14="http://schemas.microsoft.com/office/powerpoint/2010/main" val="72472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14417F-E677-4CB1-B8C8-F827D29F6845}"/>
              </a:ext>
            </a:extLst>
          </p:cNvPr>
          <p:cNvSpPr>
            <a:spLocks noGrp="1"/>
          </p:cNvSpPr>
          <p:nvPr>
            <p:ph type="sldNum" sz="quarter" idx="12"/>
          </p:nvPr>
        </p:nvSpPr>
        <p:spPr/>
        <p:txBody>
          <a:bodyPr/>
          <a:lstStyle/>
          <a:p>
            <a:fld id="{6420DF7D-A4E8-4BF9-8816-77B012C1B936}" type="slidenum">
              <a:rPr lang="en-IN" smtClean="0"/>
              <a:t>14</a:t>
            </a:fld>
            <a:endParaRPr lang="en-IN"/>
          </a:p>
        </p:txBody>
      </p:sp>
      <p:pic>
        <p:nvPicPr>
          <p:cNvPr id="3" name="Picture 2">
            <a:extLst>
              <a:ext uri="{FF2B5EF4-FFF2-40B4-BE49-F238E27FC236}">
                <a16:creationId xmlns:a16="http://schemas.microsoft.com/office/drawing/2014/main" id="{ED0C5606-3859-53F9-F343-DA3CAB946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47" y="273804"/>
            <a:ext cx="5955383" cy="2757817"/>
          </a:xfrm>
          <a:prstGeom prst="rect">
            <a:avLst/>
          </a:prstGeom>
        </p:spPr>
      </p:pic>
      <p:pic>
        <p:nvPicPr>
          <p:cNvPr id="4" name="Picture 3">
            <a:extLst>
              <a:ext uri="{FF2B5EF4-FFF2-40B4-BE49-F238E27FC236}">
                <a16:creationId xmlns:a16="http://schemas.microsoft.com/office/drawing/2014/main" id="{117D3330-2833-0C71-8B99-88E3B7C9E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365" y="3714618"/>
            <a:ext cx="4206008" cy="2757817"/>
          </a:xfrm>
          <a:prstGeom prst="rect">
            <a:avLst/>
          </a:prstGeom>
        </p:spPr>
      </p:pic>
      <p:pic>
        <p:nvPicPr>
          <p:cNvPr id="5" name="Picture 4">
            <a:extLst>
              <a:ext uri="{FF2B5EF4-FFF2-40B4-BE49-F238E27FC236}">
                <a16:creationId xmlns:a16="http://schemas.microsoft.com/office/drawing/2014/main" id="{1FD8AE29-439B-698C-8AE2-08B8E50CDA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733" y="283041"/>
            <a:ext cx="4514850" cy="2533650"/>
          </a:xfrm>
          <a:prstGeom prst="rect">
            <a:avLst/>
          </a:prstGeom>
        </p:spPr>
      </p:pic>
    </p:spTree>
    <p:extLst>
      <p:ext uri="{BB962C8B-B14F-4D97-AF65-F5344CB8AC3E}">
        <p14:creationId xmlns:p14="http://schemas.microsoft.com/office/powerpoint/2010/main" val="408857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500"/>
                                        <p:tgtEl>
                                          <p:spTgt spid="4"/>
                                        </p:tgtEl>
                                      </p:cBhvr>
                                    </p:animEffect>
                                    <p:anim calcmode="lin" valueType="num">
                                      <p:cBhvr>
                                        <p:cTn id="20" dur="1500" fill="hold"/>
                                        <p:tgtEl>
                                          <p:spTgt spid="4"/>
                                        </p:tgtEl>
                                        <p:attrNameLst>
                                          <p:attrName>ppt_x</p:attrName>
                                        </p:attrNameLst>
                                      </p:cBhvr>
                                      <p:tavLst>
                                        <p:tav tm="0">
                                          <p:val>
                                            <p:strVal val="#ppt_x"/>
                                          </p:val>
                                        </p:tav>
                                        <p:tav tm="100000">
                                          <p:val>
                                            <p:strVal val="#ppt_x"/>
                                          </p:val>
                                        </p:tav>
                                      </p:tavLst>
                                    </p:anim>
                                    <p:anim calcmode="lin" valueType="num">
                                      <p:cBhvr>
                                        <p:cTn id="21" dur="1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79BDBF-13E5-38C8-22F3-ED343C85A38F}"/>
              </a:ext>
            </a:extLst>
          </p:cNvPr>
          <p:cNvSpPr>
            <a:spLocks noGrp="1"/>
          </p:cNvSpPr>
          <p:nvPr>
            <p:ph type="sldNum" sz="quarter" idx="12"/>
          </p:nvPr>
        </p:nvSpPr>
        <p:spPr/>
        <p:txBody>
          <a:bodyPr/>
          <a:lstStyle/>
          <a:p>
            <a:fld id="{6420DF7D-A4E8-4BF9-8816-77B012C1B936}" type="slidenum">
              <a:rPr lang="en-IN" smtClean="0"/>
              <a:t>15</a:t>
            </a:fld>
            <a:endParaRPr lang="en-IN"/>
          </a:p>
        </p:txBody>
      </p:sp>
      <p:sp>
        <p:nvSpPr>
          <p:cNvPr id="3" name="TextBox 2">
            <a:extLst>
              <a:ext uri="{FF2B5EF4-FFF2-40B4-BE49-F238E27FC236}">
                <a16:creationId xmlns:a16="http://schemas.microsoft.com/office/drawing/2014/main" id="{89FB106C-C9E8-93CA-0FEA-08E72737E1AE}"/>
              </a:ext>
            </a:extLst>
          </p:cNvPr>
          <p:cNvSpPr txBox="1"/>
          <p:nvPr/>
        </p:nvSpPr>
        <p:spPr>
          <a:xfrm>
            <a:off x="2655454" y="2705725"/>
            <a:ext cx="6881091" cy="1446550"/>
          </a:xfrm>
          <a:prstGeom prst="rect">
            <a:avLst/>
          </a:prstGeom>
          <a:noFill/>
        </p:spPr>
        <p:txBody>
          <a:bodyPr wrap="square" rtlCol="0">
            <a:spAutoFit/>
          </a:bodyPr>
          <a:lstStyle/>
          <a:p>
            <a:r>
              <a:rPr lang="en-IN" sz="8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
        <p:nvSpPr>
          <p:cNvPr id="4" name="TextBox 3">
            <a:extLst>
              <a:ext uri="{FF2B5EF4-FFF2-40B4-BE49-F238E27FC236}">
                <a16:creationId xmlns:a16="http://schemas.microsoft.com/office/drawing/2014/main" id="{4C685968-8AA1-24F3-A172-3A1EF88DE714}"/>
              </a:ext>
            </a:extLst>
          </p:cNvPr>
          <p:cNvSpPr txBox="1"/>
          <p:nvPr/>
        </p:nvSpPr>
        <p:spPr>
          <a:xfrm>
            <a:off x="203199" y="5103674"/>
            <a:ext cx="7352145" cy="1754326"/>
          </a:xfrm>
          <a:prstGeom prst="rect">
            <a:avLst/>
          </a:prstGeom>
          <a:noFill/>
        </p:spPr>
        <p:txBody>
          <a:bodyPr wrap="square" rtlCol="0">
            <a:spAutoFit/>
          </a:bodyPr>
          <a:lstStyle/>
          <a:p>
            <a:r>
              <a:rPr lang="en-IN" dirty="0">
                <a:solidFill>
                  <a:srgbClr val="FFFF00"/>
                </a:solidFill>
              </a:rPr>
              <a:t>Name : POSA HEMANTH KUMAR</a:t>
            </a:r>
          </a:p>
          <a:p>
            <a:r>
              <a:rPr lang="en-IN" dirty="0">
                <a:solidFill>
                  <a:srgbClr val="FFFF00"/>
                </a:solidFill>
              </a:rPr>
              <a:t>Mobile number : 9949288461</a:t>
            </a:r>
          </a:p>
          <a:p>
            <a:r>
              <a:rPr lang="en-IN" dirty="0">
                <a:solidFill>
                  <a:srgbClr val="FFFF00"/>
                </a:solidFill>
              </a:rPr>
              <a:t>Mail id : </a:t>
            </a:r>
            <a:r>
              <a:rPr lang="en-IN" dirty="0">
                <a:solidFill>
                  <a:srgbClr val="FFFF00"/>
                </a:solidFill>
                <a:hlinkClick r:id="rId2"/>
              </a:rPr>
              <a:t>posahemanth@gmail.com</a:t>
            </a:r>
            <a:endParaRPr lang="en-IN" dirty="0">
              <a:solidFill>
                <a:srgbClr val="FFFF00"/>
              </a:solidFill>
            </a:endParaRPr>
          </a:p>
          <a:p>
            <a:r>
              <a:rPr lang="en-IN" dirty="0" err="1">
                <a:solidFill>
                  <a:srgbClr val="FFFF00"/>
                </a:solidFill>
              </a:rPr>
              <a:t>Github</a:t>
            </a:r>
            <a:r>
              <a:rPr lang="en-IN" dirty="0">
                <a:solidFill>
                  <a:srgbClr val="FFFF00"/>
                </a:solidFill>
              </a:rPr>
              <a:t> :  </a:t>
            </a:r>
            <a:r>
              <a:rPr lang="en-IN" dirty="0">
                <a:solidFill>
                  <a:srgbClr val="FFFF00"/>
                </a:solidFill>
                <a:hlinkClick r:id="rId3"/>
              </a:rPr>
              <a:t>https://github.com/Hemanth18052002</a:t>
            </a:r>
            <a:endParaRPr lang="en-IN" dirty="0">
              <a:solidFill>
                <a:srgbClr val="FFFF00"/>
              </a:solidFill>
            </a:endParaRPr>
          </a:p>
          <a:p>
            <a:r>
              <a:rPr lang="en-IN" dirty="0">
                <a:solidFill>
                  <a:srgbClr val="FFFF00"/>
                </a:solidFill>
              </a:rPr>
              <a:t>LinkedIn : </a:t>
            </a:r>
            <a:r>
              <a:rPr lang="en-IN" dirty="0">
                <a:solidFill>
                  <a:srgbClr val="FFFF00"/>
                </a:solidFill>
                <a:hlinkClick r:id="rId4"/>
              </a:rPr>
              <a:t>https://www.linkedin.com/in/hemanth-kumar-posa-938b03237</a:t>
            </a:r>
            <a:endParaRPr lang="en-IN" dirty="0">
              <a:solidFill>
                <a:srgbClr val="FFFF00"/>
              </a:solidFill>
            </a:endParaRPr>
          </a:p>
          <a:p>
            <a:endParaRPr lang="en-IN" dirty="0">
              <a:solidFill>
                <a:srgbClr val="FFFF00"/>
              </a:solidFill>
            </a:endParaRPr>
          </a:p>
        </p:txBody>
      </p:sp>
    </p:spTree>
    <p:extLst>
      <p:ext uri="{BB962C8B-B14F-4D97-AF65-F5344CB8AC3E}">
        <p14:creationId xmlns:p14="http://schemas.microsoft.com/office/powerpoint/2010/main" val="427177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2B5B55-9497-A5A1-D206-739FCCDA3604}"/>
              </a:ext>
            </a:extLst>
          </p:cNvPr>
          <p:cNvSpPr txBox="1"/>
          <p:nvPr/>
        </p:nvSpPr>
        <p:spPr>
          <a:xfrm>
            <a:off x="955964" y="1163781"/>
            <a:ext cx="3676072" cy="707886"/>
          </a:xfrm>
          <a:prstGeom prst="rect">
            <a:avLst/>
          </a:prstGeom>
          <a:noFill/>
        </p:spPr>
        <p:txBody>
          <a:bodyPr wrap="square" rtlCol="0">
            <a:spAutoFit/>
          </a:bodyPr>
          <a:lstStyle/>
          <a:p>
            <a:r>
              <a:rPr lang="en-IN" sz="3600" u="sng" dirty="0">
                <a:solidFill>
                  <a:srgbClr val="00B0F0"/>
                </a:solidFill>
                <a:latin typeface="Times New Roman" panose="02020603050405020304" pitchFamily="18" charset="0"/>
                <a:cs typeface="Times New Roman" panose="02020603050405020304" pitchFamily="18" charset="0"/>
              </a:rPr>
              <a:t>OBJECTIVE</a:t>
            </a:r>
            <a:r>
              <a:rPr lang="en-IN" sz="4000" u="sng" dirty="0">
                <a:solidFill>
                  <a:srgbClr val="00B0F0"/>
                </a:solidFill>
                <a:latin typeface="Times New Roman" panose="02020603050405020304" pitchFamily="18" charset="0"/>
                <a:cs typeface="Times New Roman" panose="02020603050405020304" pitchFamily="18" charset="0"/>
              </a:rPr>
              <a:t> : </a:t>
            </a:r>
          </a:p>
        </p:txBody>
      </p:sp>
      <p:sp>
        <p:nvSpPr>
          <p:cNvPr id="3" name="TextBox 2">
            <a:extLst>
              <a:ext uri="{FF2B5EF4-FFF2-40B4-BE49-F238E27FC236}">
                <a16:creationId xmlns:a16="http://schemas.microsoft.com/office/drawing/2014/main" id="{3F636B10-1752-8928-C08A-D10C7CFE3210}"/>
              </a:ext>
            </a:extLst>
          </p:cNvPr>
          <p:cNvSpPr txBox="1"/>
          <p:nvPr/>
        </p:nvSpPr>
        <p:spPr>
          <a:xfrm>
            <a:off x="955964" y="3013501"/>
            <a:ext cx="10280072" cy="1384995"/>
          </a:xfrm>
          <a:prstGeom prst="rect">
            <a:avLst/>
          </a:prstGeom>
          <a:noFill/>
        </p:spPr>
        <p:txBody>
          <a:bodyPr wrap="square" rtlCol="0">
            <a:spAutoFit/>
          </a:bodyPr>
          <a:lstStyle/>
          <a:p>
            <a:r>
              <a:rPr lang="en-IN" sz="28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The main objective is to design and develop a Snapchat filters which add fun and engaging visual effects to photos and videos shared on the platform by users. </a:t>
            </a:r>
            <a:endParaRPr lang="en-IN" sz="28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E12C879-4620-E196-C9E6-979A147D90B1}"/>
              </a:ext>
            </a:extLst>
          </p:cNvPr>
          <p:cNvSpPr>
            <a:spLocks noGrp="1"/>
          </p:cNvSpPr>
          <p:nvPr>
            <p:ph type="sldNum" sz="quarter" idx="12"/>
          </p:nvPr>
        </p:nvSpPr>
        <p:spPr/>
        <p:txBody>
          <a:bodyPr/>
          <a:lstStyle/>
          <a:p>
            <a:fld id="{6420DF7D-A4E8-4BF9-8816-77B012C1B936}" type="slidenum">
              <a:rPr lang="en-IN" smtClean="0"/>
              <a:t>2</a:t>
            </a:fld>
            <a:endParaRPr lang="en-IN"/>
          </a:p>
        </p:txBody>
      </p:sp>
    </p:spTree>
    <p:extLst>
      <p:ext uri="{BB962C8B-B14F-4D97-AF65-F5344CB8AC3E}">
        <p14:creationId xmlns:p14="http://schemas.microsoft.com/office/powerpoint/2010/main" val="38039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79E31-F2BC-CF76-3603-38DEE534F4B7}"/>
              </a:ext>
            </a:extLst>
          </p:cNvPr>
          <p:cNvSpPr txBox="1"/>
          <p:nvPr/>
        </p:nvSpPr>
        <p:spPr>
          <a:xfrm>
            <a:off x="369455" y="304800"/>
            <a:ext cx="4285673" cy="954107"/>
          </a:xfrm>
          <a:prstGeom prst="rect">
            <a:avLst/>
          </a:prstGeom>
          <a:noFill/>
        </p:spPr>
        <p:txBody>
          <a:bodyPr wrap="square" rtlCol="0">
            <a:spAutoFit/>
          </a:bodyPr>
          <a:lstStyle/>
          <a:p>
            <a:r>
              <a:rPr lang="en-IN" sz="3200" u="sng" dirty="0">
                <a:solidFill>
                  <a:srgbClr val="00B0F0"/>
                </a:solidFill>
              </a:rPr>
              <a:t>SYSTEM ARCHITECTURE: </a:t>
            </a:r>
          </a:p>
          <a:p>
            <a:pPr algn="ctr"/>
            <a:r>
              <a:rPr lang="en-IN" sz="2400" dirty="0">
                <a:solidFill>
                  <a:srgbClr val="00B0F0"/>
                </a:solidFill>
              </a:rPr>
              <a:t>(USE CASE DIAGRAM)</a:t>
            </a:r>
            <a:endParaRPr lang="en-IN" sz="3200" dirty="0">
              <a:solidFill>
                <a:srgbClr val="00B0F0"/>
              </a:solidFill>
            </a:endParaRPr>
          </a:p>
        </p:txBody>
      </p:sp>
      <p:pic>
        <p:nvPicPr>
          <p:cNvPr id="7" name="Picture 6">
            <a:extLst>
              <a:ext uri="{FF2B5EF4-FFF2-40B4-BE49-F238E27FC236}">
                <a16:creationId xmlns:a16="http://schemas.microsoft.com/office/drawing/2014/main" id="{5A4DB35E-223A-0D16-F62D-18A9F93BA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421" y="190500"/>
            <a:ext cx="6867525" cy="6477000"/>
          </a:xfrm>
          <a:prstGeom prst="rect">
            <a:avLst/>
          </a:prstGeom>
        </p:spPr>
      </p:pic>
      <p:sp>
        <p:nvSpPr>
          <p:cNvPr id="8" name="Slide Number Placeholder 7">
            <a:extLst>
              <a:ext uri="{FF2B5EF4-FFF2-40B4-BE49-F238E27FC236}">
                <a16:creationId xmlns:a16="http://schemas.microsoft.com/office/drawing/2014/main" id="{BF8388AB-E479-AC27-98DD-7F7D655CA816}"/>
              </a:ext>
            </a:extLst>
          </p:cNvPr>
          <p:cNvSpPr>
            <a:spLocks noGrp="1"/>
          </p:cNvSpPr>
          <p:nvPr>
            <p:ph type="sldNum" sz="quarter" idx="12"/>
          </p:nvPr>
        </p:nvSpPr>
        <p:spPr/>
        <p:txBody>
          <a:bodyPr/>
          <a:lstStyle/>
          <a:p>
            <a:fld id="{6420DF7D-A4E8-4BF9-8816-77B012C1B936}" type="slidenum">
              <a:rPr lang="en-IN" smtClean="0"/>
              <a:t>3</a:t>
            </a:fld>
            <a:endParaRPr lang="en-IN"/>
          </a:p>
        </p:txBody>
      </p:sp>
    </p:spTree>
    <p:extLst>
      <p:ext uri="{BB962C8B-B14F-4D97-AF65-F5344CB8AC3E}">
        <p14:creationId xmlns:p14="http://schemas.microsoft.com/office/powerpoint/2010/main" val="652837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13F4E-BD9B-4420-EF1E-82305A90542A}"/>
              </a:ext>
            </a:extLst>
          </p:cNvPr>
          <p:cNvSpPr txBox="1"/>
          <p:nvPr/>
        </p:nvSpPr>
        <p:spPr>
          <a:xfrm>
            <a:off x="1048327" y="1209964"/>
            <a:ext cx="3313466" cy="646331"/>
          </a:xfrm>
          <a:prstGeom prst="rect">
            <a:avLst/>
          </a:prstGeom>
          <a:noFill/>
        </p:spPr>
        <p:txBody>
          <a:bodyPr wrap="square" rtlCol="0">
            <a:spAutoFit/>
          </a:bodyPr>
          <a:lstStyle/>
          <a:p>
            <a:r>
              <a:rPr lang="en-IN" sz="3600" u="sng" dirty="0">
                <a:solidFill>
                  <a:srgbClr val="00B0F0"/>
                </a:solidFill>
              </a:rPr>
              <a:t>MOTIVATION :</a:t>
            </a:r>
          </a:p>
        </p:txBody>
      </p:sp>
      <p:sp>
        <p:nvSpPr>
          <p:cNvPr id="4" name="TextBox 3">
            <a:extLst>
              <a:ext uri="{FF2B5EF4-FFF2-40B4-BE49-F238E27FC236}">
                <a16:creationId xmlns:a16="http://schemas.microsoft.com/office/drawing/2014/main" id="{CB3347D9-D67E-9CB9-13A2-5A4930820F19}"/>
              </a:ext>
            </a:extLst>
          </p:cNvPr>
          <p:cNvSpPr txBox="1"/>
          <p:nvPr/>
        </p:nvSpPr>
        <p:spPr>
          <a:xfrm>
            <a:off x="1048327" y="3013501"/>
            <a:ext cx="10095345" cy="1384995"/>
          </a:xfrm>
          <a:prstGeom prst="rect">
            <a:avLst/>
          </a:prstGeom>
          <a:noFill/>
        </p:spPr>
        <p:txBody>
          <a:bodyPr wrap="squar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To know and develop about Software Development Life Cycle (SDLC) and Software Testing Life Cycle (STLC) </a:t>
            </a:r>
            <a:r>
              <a:rPr lang="en-US" sz="2800" dirty="0">
                <a:solidFill>
                  <a:srgbClr val="FFFF00"/>
                </a:solidFill>
                <a:latin typeface="Times New Roman" panose="02020603050405020304" pitchFamily="18" charset="0"/>
                <a:cs typeface="Times New Roman" panose="02020603050405020304" pitchFamily="18" charset="0"/>
              </a:rPr>
              <a:t>and how to apply various phases of Software Engineering in developing a project</a:t>
            </a:r>
            <a:r>
              <a:rPr lang="en-IN" sz="2800" dirty="0">
                <a:solidFill>
                  <a:srgbClr val="FFFF00"/>
                </a:solidFill>
                <a:latin typeface="Times New Roman" panose="02020603050405020304" pitchFamily="18" charset="0"/>
                <a:cs typeface="Times New Roman" panose="02020603050405020304" pitchFamily="18" charset="0"/>
              </a:rPr>
              <a:t>.</a:t>
            </a:r>
          </a:p>
        </p:txBody>
      </p:sp>
      <p:sp>
        <p:nvSpPr>
          <p:cNvPr id="3" name="Slide Number Placeholder 2">
            <a:extLst>
              <a:ext uri="{FF2B5EF4-FFF2-40B4-BE49-F238E27FC236}">
                <a16:creationId xmlns:a16="http://schemas.microsoft.com/office/drawing/2014/main" id="{4C8AF7CC-D6EA-69B9-00DA-345527570512}"/>
              </a:ext>
            </a:extLst>
          </p:cNvPr>
          <p:cNvSpPr>
            <a:spLocks noGrp="1"/>
          </p:cNvSpPr>
          <p:nvPr>
            <p:ph type="sldNum" sz="quarter" idx="12"/>
          </p:nvPr>
        </p:nvSpPr>
        <p:spPr/>
        <p:txBody>
          <a:bodyPr/>
          <a:lstStyle/>
          <a:p>
            <a:fld id="{6420DF7D-A4E8-4BF9-8816-77B012C1B936}" type="slidenum">
              <a:rPr lang="en-IN" smtClean="0"/>
              <a:t>4</a:t>
            </a:fld>
            <a:endParaRPr lang="en-IN"/>
          </a:p>
        </p:txBody>
      </p:sp>
    </p:spTree>
    <p:extLst>
      <p:ext uri="{BB962C8B-B14F-4D97-AF65-F5344CB8AC3E}">
        <p14:creationId xmlns:p14="http://schemas.microsoft.com/office/powerpoint/2010/main" val="249567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9B4B14-78A5-A5B0-EEEC-A6591659BC2E}"/>
              </a:ext>
            </a:extLst>
          </p:cNvPr>
          <p:cNvSpPr txBox="1"/>
          <p:nvPr/>
        </p:nvSpPr>
        <p:spPr>
          <a:xfrm>
            <a:off x="872836" y="794328"/>
            <a:ext cx="5601855" cy="646331"/>
          </a:xfrm>
          <a:prstGeom prst="rect">
            <a:avLst/>
          </a:prstGeom>
          <a:noFill/>
        </p:spPr>
        <p:txBody>
          <a:bodyPr wrap="square" rtlCol="0">
            <a:spAutoFit/>
          </a:bodyPr>
          <a:lstStyle/>
          <a:p>
            <a:r>
              <a:rPr lang="en-IN" sz="3600" u="sng" dirty="0">
                <a:solidFill>
                  <a:srgbClr val="00B0F0"/>
                </a:solidFill>
              </a:rPr>
              <a:t>SCOPE OF PROJECT:</a:t>
            </a:r>
            <a:endParaRPr lang="en-IN" sz="2000" dirty="0">
              <a:solidFill>
                <a:srgbClr val="00B0F0"/>
              </a:solidFill>
            </a:endParaRPr>
          </a:p>
        </p:txBody>
      </p:sp>
      <p:sp>
        <p:nvSpPr>
          <p:cNvPr id="3" name="TextBox 2">
            <a:extLst>
              <a:ext uri="{FF2B5EF4-FFF2-40B4-BE49-F238E27FC236}">
                <a16:creationId xmlns:a16="http://schemas.microsoft.com/office/drawing/2014/main" id="{FDF9BDEE-0379-43CA-6E3A-3C06C9DC685B}"/>
              </a:ext>
            </a:extLst>
          </p:cNvPr>
          <p:cNvSpPr txBox="1"/>
          <p:nvPr/>
        </p:nvSpPr>
        <p:spPr>
          <a:xfrm>
            <a:off x="872835" y="2274838"/>
            <a:ext cx="10524837" cy="3539430"/>
          </a:xfrm>
          <a:prstGeom prst="rect">
            <a:avLst/>
          </a:prstGeom>
          <a:noFill/>
        </p:spPr>
        <p:txBody>
          <a:bodyPr wrap="square" rtlCol="0">
            <a:spAutoFit/>
          </a:bodyPr>
          <a:lstStyle/>
          <a:p>
            <a:r>
              <a:rPr lang="en-US" sz="2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The Snapchat Filter Project can be a applicable for both mobile and desktop platforms. The project will allow users to apply filters to their photos and videos to make them more appealing and fun. The project will have a simple and user-friendly interface, which will allow users to easily navigate and apply filters. The project will include a wide range of filters, including face filters, location-based filters, and event-based filters.</a:t>
            </a:r>
          </a:p>
          <a:p>
            <a:r>
              <a:rPr lang="en-US" sz="28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Started on 20/12/2022 and ends by 11/4/2023 (approximately 113 days) </a:t>
            </a:r>
            <a:endParaRPr lang="en-IN" sz="2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9ABB104-3AED-4FC3-30D1-A41DD63A9063}"/>
              </a:ext>
            </a:extLst>
          </p:cNvPr>
          <p:cNvSpPr>
            <a:spLocks noGrp="1"/>
          </p:cNvSpPr>
          <p:nvPr>
            <p:ph type="sldNum" sz="quarter" idx="12"/>
          </p:nvPr>
        </p:nvSpPr>
        <p:spPr/>
        <p:txBody>
          <a:bodyPr/>
          <a:lstStyle/>
          <a:p>
            <a:fld id="{6420DF7D-A4E8-4BF9-8816-77B012C1B936}" type="slidenum">
              <a:rPr lang="en-IN" smtClean="0"/>
              <a:t>5</a:t>
            </a:fld>
            <a:endParaRPr lang="en-IN"/>
          </a:p>
        </p:txBody>
      </p:sp>
    </p:spTree>
    <p:extLst>
      <p:ext uri="{BB962C8B-B14F-4D97-AF65-F5344CB8AC3E}">
        <p14:creationId xmlns:p14="http://schemas.microsoft.com/office/powerpoint/2010/main" val="1711478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DA534C-93D5-E966-DB22-57A11F2DD0D8}"/>
              </a:ext>
            </a:extLst>
          </p:cNvPr>
          <p:cNvSpPr txBox="1"/>
          <p:nvPr/>
        </p:nvSpPr>
        <p:spPr>
          <a:xfrm>
            <a:off x="184727" y="104052"/>
            <a:ext cx="4696850" cy="646331"/>
          </a:xfrm>
          <a:prstGeom prst="rect">
            <a:avLst/>
          </a:prstGeom>
          <a:noFill/>
        </p:spPr>
        <p:txBody>
          <a:bodyPr wrap="square" rtlCol="0">
            <a:spAutoFit/>
          </a:bodyPr>
          <a:lstStyle/>
          <a:p>
            <a:r>
              <a:rPr lang="en-IN" sz="3600" u="sng" dirty="0">
                <a:solidFill>
                  <a:srgbClr val="00B0F0"/>
                </a:solidFill>
              </a:rPr>
              <a:t>REQUIRMENTS</a:t>
            </a:r>
            <a:r>
              <a:rPr lang="en-IN" sz="3600" u="sng" dirty="0"/>
              <a:t>:</a:t>
            </a:r>
          </a:p>
        </p:txBody>
      </p:sp>
      <p:sp>
        <p:nvSpPr>
          <p:cNvPr id="3" name="TextBox 2">
            <a:extLst>
              <a:ext uri="{FF2B5EF4-FFF2-40B4-BE49-F238E27FC236}">
                <a16:creationId xmlns:a16="http://schemas.microsoft.com/office/drawing/2014/main" id="{6F173E03-FE54-ED35-4B04-A9CD62FC1669}"/>
              </a:ext>
            </a:extLst>
          </p:cNvPr>
          <p:cNvSpPr txBox="1"/>
          <p:nvPr/>
        </p:nvSpPr>
        <p:spPr>
          <a:xfrm>
            <a:off x="184727" y="831654"/>
            <a:ext cx="4371665" cy="584775"/>
          </a:xfrm>
          <a:prstGeom prst="rect">
            <a:avLst/>
          </a:prstGeom>
          <a:noFill/>
        </p:spPr>
        <p:txBody>
          <a:bodyPr wrap="square" rtlCol="0">
            <a:spAutoFit/>
          </a:bodyPr>
          <a:lstStyle/>
          <a:p>
            <a:r>
              <a:rPr lang="en-IN" sz="3200" dirty="0">
                <a:solidFill>
                  <a:srgbClr val="0070C0"/>
                </a:solidFill>
              </a:rPr>
              <a:t>Functional Requirements</a:t>
            </a:r>
          </a:p>
        </p:txBody>
      </p:sp>
      <p:sp>
        <p:nvSpPr>
          <p:cNvPr id="4" name="TextBox 3">
            <a:extLst>
              <a:ext uri="{FF2B5EF4-FFF2-40B4-BE49-F238E27FC236}">
                <a16:creationId xmlns:a16="http://schemas.microsoft.com/office/drawing/2014/main" id="{1498B5A1-5ADF-BE50-ABDF-D606D5E34C07}"/>
              </a:ext>
            </a:extLst>
          </p:cNvPr>
          <p:cNvSpPr txBox="1"/>
          <p:nvPr/>
        </p:nvSpPr>
        <p:spPr>
          <a:xfrm>
            <a:off x="6231360" y="831654"/>
            <a:ext cx="5360276" cy="584775"/>
          </a:xfrm>
          <a:prstGeom prst="rect">
            <a:avLst/>
          </a:prstGeom>
          <a:noFill/>
        </p:spPr>
        <p:txBody>
          <a:bodyPr wrap="square" rtlCol="0">
            <a:spAutoFit/>
          </a:bodyPr>
          <a:lstStyle/>
          <a:p>
            <a:r>
              <a:rPr lang="en-IN" sz="3200" dirty="0">
                <a:solidFill>
                  <a:srgbClr val="0070C0"/>
                </a:solidFill>
              </a:rPr>
              <a:t>Non-Functional Requirements</a:t>
            </a:r>
          </a:p>
        </p:txBody>
      </p:sp>
      <p:sp>
        <p:nvSpPr>
          <p:cNvPr id="6" name="TextBox 5">
            <a:extLst>
              <a:ext uri="{FF2B5EF4-FFF2-40B4-BE49-F238E27FC236}">
                <a16:creationId xmlns:a16="http://schemas.microsoft.com/office/drawing/2014/main" id="{3D1A3BF7-1CDF-66F2-F5BC-29081E91235D}"/>
              </a:ext>
            </a:extLst>
          </p:cNvPr>
          <p:cNvSpPr txBox="1"/>
          <p:nvPr/>
        </p:nvSpPr>
        <p:spPr>
          <a:xfrm>
            <a:off x="6231360" y="1411488"/>
            <a:ext cx="4008581" cy="2677656"/>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rgbClr val="FFFF00"/>
                </a:solidFill>
              </a:rPr>
              <a:t>Reliability</a:t>
            </a:r>
          </a:p>
          <a:p>
            <a:pPr marL="285750" indent="-285750">
              <a:buFont typeface="Arial" panose="020B0604020202020204" pitchFamily="34" charset="0"/>
              <a:buChar char="•"/>
            </a:pPr>
            <a:r>
              <a:rPr lang="en-IN" sz="2800" dirty="0">
                <a:solidFill>
                  <a:srgbClr val="FFFF00"/>
                </a:solidFill>
              </a:rPr>
              <a:t>Efficiency</a:t>
            </a:r>
          </a:p>
          <a:p>
            <a:pPr marL="285750" indent="-285750">
              <a:buFont typeface="Arial" panose="020B0604020202020204" pitchFamily="34" charset="0"/>
              <a:buChar char="•"/>
            </a:pPr>
            <a:r>
              <a:rPr lang="en-IN" sz="2800" dirty="0">
                <a:solidFill>
                  <a:srgbClr val="FFFF00"/>
                </a:solidFill>
              </a:rPr>
              <a:t>Usability</a:t>
            </a:r>
          </a:p>
          <a:p>
            <a:pPr marL="285750" indent="-285750">
              <a:buFont typeface="Arial" panose="020B0604020202020204" pitchFamily="34" charset="0"/>
              <a:buChar char="•"/>
            </a:pPr>
            <a:r>
              <a:rPr lang="en-IN" sz="2800" dirty="0">
                <a:solidFill>
                  <a:srgbClr val="FFFF00"/>
                </a:solidFill>
              </a:rPr>
              <a:t>Maintainability</a:t>
            </a:r>
          </a:p>
          <a:p>
            <a:pPr marL="285750" indent="-285750">
              <a:buFont typeface="Arial" panose="020B0604020202020204" pitchFamily="34" charset="0"/>
              <a:buChar char="•"/>
            </a:pPr>
            <a:r>
              <a:rPr lang="en-IN" sz="2800" dirty="0">
                <a:solidFill>
                  <a:srgbClr val="FFFF00"/>
                </a:solidFill>
              </a:rPr>
              <a:t>Portability</a:t>
            </a:r>
          </a:p>
          <a:p>
            <a:pPr marL="285750" indent="-285750">
              <a:buFont typeface="Arial" panose="020B0604020202020204" pitchFamily="34" charset="0"/>
              <a:buChar char="•"/>
            </a:pPr>
            <a:r>
              <a:rPr lang="en-IN" sz="2800" dirty="0">
                <a:solidFill>
                  <a:srgbClr val="FFFF00"/>
                </a:solidFill>
              </a:rPr>
              <a:t>Security</a:t>
            </a:r>
          </a:p>
        </p:txBody>
      </p:sp>
      <p:sp>
        <p:nvSpPr>
          <p:cNvPr id="7" name="TextBox 6">
            <a:extLst>
              <a:ext uri="{FF2B5EF4-FFF2-40B4-BE49-F238E27FC236}">
                <a16:creationId xmlns:a16="http://schemas.microsoft.com/office/drawing/2014/main" id="{DFB58857-8354-0997-30C0-C528B9A1BE07}"/>
              </a:ext>
            </a:extLst>
          </p:cNvPr>
          <p:cNvSpPr txBox="1"/>
          <p:nvPr/>
        </p:nvSpPr>
        <p:spPr>
          <a:xfrm>
            <a:off x="473443" y="1411488"/>
            <a:ext cx="4696850" cy="4832092"/>
          </a:xfrm>
          <a:prstGeom prst="rect">
            <a:avLst/>
          </a:prstGeom>
          <a:noFill/>
        </p:spPr>
        <p:txBody>
          <a:bodyPr wrap="square" rtlCol="0">
            <a:spAutoFit/>
          </a:bodyPr>
          <a:lstStyle/>
          <a:p>
            <a:r>
              <a:rPr lang="en-IN" sz="2800" dirty="0">
                <a:solidFill>
                  <a:srgbClr val="FFFF00"/>
                </a:solidFill>
              </a:rPr>
              <a:t>User requirements</a:t>
            </a:r>
          </a:p>
          <a:p>
            <a:pPr marL="742950" lvl="1" indent="-285750">
              <a:buFont typeface="Arial" panose="020B0604020202020204" pitchFamily="34" charset="0"/>
              <a:buChar char="•"/>
            </a:pPr>
            <a:r>
              <a:rPr lang="en-IN" sz="2800" dirty="0">
                <a:solidFill>
                  <a:srgbClr val="FFFF00"/>
                </a:solidFill>
              </a:rPr>
              <a:t>User authentication</a:t>
            </a:r>
          </a:p>
          <a:p>
            <a:pPr marL="742950" lvl="1" indent="-285750">
              <a:buFont typeface="Arial" panose="020B0604020202020204" pitchFamily="34" charset="0"/>
              <a:buChar char="•"/>
            </a:pPr>
            <a:r>
              <a:rPr lang="en-IN" sz="2800" dirty="0">
                <a:solidFill>
                  <a:srgbClr val="FFFF00"/>
                </a:solidFill>
              </a:rPr>
              <a:t>User profile</a:t>
            </a:r>
          </a:p>
          <a:p>
            <a:pPr marL="742950" lvl="1" indent="-285750">
              <a:buFont typeface="Arial" panose="020B0604020202020204" pitchFamily="34" charset="0"/>
              <a:buChar char="•"/>
            </a:pPr>
            <a:r>
              <a:rPr lang="en-IN" sz="2800" dirty="0">
                <a:solidFill>
                  <a:srgbClr val="FFFF00"/>
                </a:solidFill>
              </a:rPr>
              <a:t>User interface</a:t>
            </a:r>
          </a:p>
          <a:p>
            <a:pPr marL="742950" lvl="1" indent="-285750">
              <a:buFont typeface="Arial" panose="020B0604020202020204" pitchFamily="34" charset="0"/>
              <a:buChar char="•"/>
            </a:pPr>
            <a:r>
              <a:rPr lang="en-IN" sz="2800" dirty="0">
                <a:solidFill>
                  <a:srgbClr val="FFFF00"/>
                </a:solidFill>
              </a:rPr>
              <a:t>Camera access</a:t>
            </a:r>
          </a:p>
          <a:p>
            <a:pPr marL="742950" lvl="1" indent="-285750">
              <a:buFont typeface="Arial" panose="020B0604020202020204" pitchFamily="34" charset="0"/>
              <a:buChar char="•"/>
            </a:pPr>
            <a:r>
              <a:rPr lang="en-IN" sz="2800" dirty="0">
                <a:solidFill>
                  <a:srgbClr val="FFFF00"/>
                </a:solidFill>
              </a:rPr>
              <a:t>Filter selection</a:t>
            </a:r>
          </a:p>
          <a:p>
            <a:pPr marL="742950" lvl="1" indent="-285750">
              <a:buFont typeface="Arial" panose="020B0604020202020204" pitchFamily="34" charset="0"/>
              <a:buChar char="•"/>
            </a:pPr>
            <a:r>
              <a:rPr lang="en-IN" sz="2800" dirty="0">
                <a:solidFill>
                  <a:srgbClr val="FFFF00"/>
                </a:solidFill>
              </a:rPr>
              <a:t>Saving and sharing filters</a:t>
            </a:r>
          </a:p>
          <a:p>
            <a:r>
              <a:rPr lang="en-IN" sz="2800" dirty="0">
                <a:solidFill>
                  <a:srgbClr val="FFFF00"/>
                </a:solidFill>
              </a:rPr>
              <a:t>Admin requirements</a:t>
            </a:r>
          </a:p>
          <a:p>
            <a:pPr marL="742950" lvl="1" indent="-285750">
              <a:buFont typeface="Arial" panose="020B0604020202020204" pitchFamily="34" charset="0"/>
              <a:buChar char="•"/>
            </a:pPr>
            <a:r>
              <a:rPr lang="en-IN" sz="2800" dirty="0">
                <a:solidFill>
                  <a:srgbClr val="FFFF00"/>
                </a:solidFill>
              </a:rPr>
              <a:t>Admin interface</a:t>
            </a:r>
          </a:p>
          <a:p>
            <a:pPr marL="742950" lvl="1" indent="-285750">
              <a:buFont typeface="Arial" panose="020B0604020202020204" pitchFamily="34" charset="0"/>
              <a:buChar char="•"/>
            </a:pPr>
            <a:r>
              <a:rPr lang="en-IN" sz="2800" dirty="0">
                <a:solidFill>
                  <a:srgbClr val="FFFF00"/>
                </a:solidFill>
              </a:rPr>
              <a:t>User management</a:t>
            </a:r>
          </a:p>
          <a:p>
            <a:pPr marL="742950" lvl="1" indent="-285750">
              <a:buFont typeface="Arial" panose="020B0604020202020204" pitchFamily="34" charset="0"/>
              <a:buChar char="•"/>
            </a:pPr>
            <a:r>
              <a:rPr lang="en-IN" sz="2800" dirty="0">
                <a:solidFill>
                  <a:srgbClr val="FFFF00"/>
                </a:solidFill>
              </a:rPr>
              <a:t>Filter management</a:t>
            </a:r>
          </a:p>
        </p:txBody>
      </p:sp>
      <p:sp>
        <p:nvSpPr>
          <p:cNvPr id="5" name="Slide Number Placeholder 4">
            <a:extLst>
              <a:ext uri="{FF2B5EF4-FFF2-40B4-BE49-F238E27FC236}">
                <a16:creationId xmlns:a16="http://schemas.microsoft.com/office/drawing/2014/main" id="{BA797FA1-53E7-73F5-265E-53BDD4174045}"/>
              </a:ext>
            </a:extLst>
          </p:cNvPr>
          <p:cNvSpPr>
            <a:spLocks noGrp="1"/>
          </p:cNvSpPr>
          <p:nvPr>
            <p:ph type="sldNum" sz="quarter" idx="12"/>
          </p:nvPr>
        </p:nvSpPr>
        <p:spPr/>
        <p:txBody>
          <a:bodyPr/>
          <a:lstStyle/>
          <a:p>
            <a:fld id="{6420DF7D-A4E8-4BF9-8816-77B012C1B936}" type="slidenum">
              <a:rPr lang="en-IN" smtClean="0"/>
              <a:t>6</a:t>
            </a:fld>
            <a:endParaRPr lang="en-IN"/>
          </a:p>
        </p:txBody>
      </p:sp>
    </p:spTree>
    <p:extLst>
      <p:ext uri="{BB962C8B-B14F-4D97-AF65-F5344CB8AC3E}">
        <p14:creationId xmlns:p14="http://schemas.microsoft.com/office/powerpoint/2010/main" val="1282208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D0E7EE-5BCB-FD59-B350-FE9036B1451F}"/>
              </a:ext>
            </a:extLst>
          </p:cNvPr>
          <p:cNvSpPr txBox="1"/>
          <p:nvPr/>
        </p:nvSpPr>
        <p:spPr>
          <a:xfrm>
            <a:off x="542398" y="471162"/>
            <a:ext cx="5729093" cy="646331"/>
          </a:xfrm>
          <a:prstGeom prst="rect">
            <a:avLst/>
          </a:prstGeom>
          <a:noFill/>
        </p:spPr>
        <p:txBody>
          <a:bodyPr wrap="square" rtlCol="0">
            <a:spAutoFit/>
          </a:bodyPr>
          <a:lstStyle/>
          <a:p>
            <a:r>
              <a:rPr lang="en-IN" sz="3600" u="sng" dirty="0">
                <a:solidFill>
                  <a:srgbClr val="00B0F0"/>
                </a:solidFill>
                <a:latin typeface="Times New Roman" panose="02020603050405020304" pitchFamily="18" charset="0"/>
                <a:cs typeface="Times New Roman" panose="02020603050405020304" pitchFamily="18" charset="0"/>
              </a:rPr>
              <a:t>DATA FLOW DIAGRAMS:</a:t>
            </a:r>
          </a:p>
        </p:txBody>
      </p:sp>
      <p:sp>
        <p:nvSpPr>
          <p:cNvPr id="3" name="TextBox 2">
            <a:extLst>
              <a:ext uri="{FF2B5EF4-FFF2-40B4-BE49-F238E27FC236}">
                <a16:creationId xmlns:a16="http://schemas.microsoft.com/office/drawing/2014/main" id="{F4C241BF-5ADD-B513-A9CF-C509190EAE49}"/>
              </a:ext>
            </a:extLst>
          </p:cNvPr>
          <p:cNvSpPr txBox="1"/>
          <p:nvPr/>
        </p:nvSpPr>
        <p:spPr>
          <a:xfrm>
            <a:off x="267854" y="2040158"/>
            <a:ext cx="11656291" cy="2777683"/>
          </a:xfrm>
          <a:prstGeom prst="rect">
            <a:avLst/>
          </a:prstGeom>
          <a:noFill/>
        </p:spPr>
        <p:txBody>
          <a:bodyPr wrap="square" rtlCol="0">
            <a:spAutoFit/>
          </a:bodyPr>
          <a:lstStyle/>
          <a:p>
            <a:pPr>
              <a:lnSpc>
                <a:spcPct val="107000"/>
              </a:lnSpc>
              <a:spcAft>
                <a:spcPts val="800"/>
              </a:spcAft>
            </a:pPr>
            <a:r>
              <a:rPr lang="en-IN" sz="2800" b="1" u="sng"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Level 0:</a:t>
            </a:r>
            <a:r>
              <a:rPr lang="en-I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Snapchat Filters (Photo or video as input and filtered copy as output)</a:t>
            </a:r>
          </a:p>
          <a:p>
            <a:pPr>
              <a:lnSpc>
                <a:spcPct val="107000"/>
              </a:lnSpc>
              <a:spcAft>
                <a:spcPts val="800"/>
              </a:spcAft>
            </a:pPr>
            <a:r>
              <a:rPr lang="en-IN" sz="2800" b="1" u="sng"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Level 1: </a:t>
            </a:r>
            <a:r>
              <a:rPr lang="en-IN" sz="2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User, Admin, Filters, User Management, Management Department</a:t>
            </a:r>
          </a:p>
          <a:p>
            <a:pPr>
              <a:lnSpc>
                <a:spcPct val="107000"/>
              </a:lnSpc>
              <a:spcAft>
                <a:spcPts val="800"/>
              </a:spcAft>
            </a:pPr>
            <a:r>
              <a:rPr lang="en-IN" sz="2800" b="1" u="sng"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Level 2: </a:t>
            </a:r>
            <a:r>
              <a:rPr lang="en-IN" sz="2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Authentication, Live Camera, Import picture or video, Avatar, Security</a:t>
            </a:r>
          </a:p>
          <a:p>
            <a:pPr>
              <a:lnSpc>
                <a:spcPct val="107000"/>
              </a:lnSpc>
              <a:spcAft>
                <a:spcPts val="800"/>
              </a:spcAft>
            </a:pPr>
            <a:r>
              <a:rPr lang="en-IN" sz="2800" b="1" u="sng"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Level 3:</a:t>
            </a:r>
            <a:r>
              <a:rPr lang="en-IN" sz="28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8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Details, Suggestions, Security, Daily Updates, Maintenance. </a:t>
            </a:r>
          </a:p>
          <a:p>
            <a:endParaRPr lang="en-IN" sz="2800" dirty="0">
              <a:solidFill>
                <a:srgbClr val="FFFF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30EB56-61AB-A9B4-B9FD-21FA39297C54}"/>
              </a:ext>
            </a:extLst>
          </p:cNvPr>
          <p:cNvSpPr>
            <a:spLocks noGrp="1"/>
          </p:cNvSpPr>
          <p:nvPr>
            <p:ph type="sldNum" sz="quarter" idx="12"/>
          </p:nvPr>
        </p:nvSpPr>
        <p:spPr/>
        <p:txBody>
          <a:bodyPr/>
          <a:lstStyle/>
          <a:p>
            <a:fld id="{6420DF7D-A4E8-4BF9-8816-77B012C1B936}" type="slidenum">
              <a:rPr lang="en-IN" smtClean="0"/>
              <a:t>7</a:t>
            </a:fld>
            <a:endParaRPr lang="en-IN"/>
          </a:p>
        </p:txBody>
      </p:sp>
    </p:spTree>
    <p:extLst>
      <p:ext uri="{BB962C8B-B14F-4D97-AF65-F5344CB8AC3E}">
        <p14:creationId xmlns:p14="http://schemas.microsoft.com/office/powerpoint/2010/main" val="1866061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5FDEC-F8F3-7968-A5B8-EB5DA8C0AB30}"/>
              </a:ext>
            </a:extLst>
          </p:cNvPr>
          <p:cNvSpPr txBox="1"/>
          <p:nvPr/>
        </p:nvSpPr>
        <p:spPr>
          <a:xfrm>
            <a:off x="207818" y="609877"/>
            <a:ext cx="6830928" cy="646331"/>
          </a:xfrm>
          <a:prstGeom prst="rect">
            <a:avLst/>
          </a:prstGeom>
          <a:noFill/>
        </p:spPr>
        <p:txBody>
          <a:bodyPr wrap="square" rtlCol="0">
            <a:spAutoFit/>
          </a:bodyPr>
          <a:lstStyle/>
          <a:p>
            <a:r>
              <a:rPr lang="en-IN" sz="3600" u="sng" dirty="0">
                <a:solidFill>
                  <a:srgbClr val="00B0F0"/>
                </a:solidFill>
                <a:latin typeface="Times New Roman" panose="02020603050405020304" pitchFamily="18" charset="0"/>
                <a:cs typeface="Times New Roman" panose="02020603050405020304" pitchFamily="18" charset="0"/>
              </a:rPr>
              <a:t>IMPLEMENTATION OF CODE:</a:t>
            </a:r>
          </a:p>
        </p:txBody>
      </p:sp>
      <p:sp>
        <p:nvSpPr>
          <p:cNvPr id="3" name="TextBox 2">
            <a:extLst>
              <a:ext uri="{FF2B5EF4-FFF2-40B4-BE49-F238E27FC236}">
                <a16:creationId xmlns:a16="http://schemas.microsoft.com/office/drawing/2014/main" id="{38F24799-8C33-34DF-BFB1-36FD5531E3B9}"/>
              </a:ext>
            </a:extLst>
          </p:cNvPr>
          <p:cNvSpPr txBox="1"/>
          <p:nvPr/>
        </p:nvSpPr>
        <p:spPr>
          <a:xfrm>
            <a:off x="1902691" y="1565564"/>
            <a:ext cx="8428182" cy="3477875"/>
          </a:xfrm>
          <a:prstGeom prst="rect">
            <a:avLst/>
          </a:prstGeom>
          <a:noFill/>
        </p:spPr>
        <p:txBody>
          <a:bodyPr wrap="square" rtlCol="0">
            <a:spAutoFit/>
          </a:bodyPr>
          <a:lstStyle/>
          <a:p>
            <a:r>
              <a:rPr lang="en-IN" sz="2800" dirty="0">
                <a:solidFill>
                  <a:srgbClr val="FFFF00"/>
                </a:solidFill>
                <a:latin typeface="Times New Roman" panose="02020603050405020304" pitchFamily="18" charset="0"/>
                <a:cs typeface="Times New Roman" panose="02020603050405020304" pitchFamily="18" charset="0"/>
              </a:rPr>
              <a:t>Frontend : </a:t>
            </a:r>
          </a:p>
          <a:p>
            <a:endParaRPr lang="en-IN" sz="2800" dirty="0">
              <a:solidFill>
                <a:srgbClr val="FFFF00"/>
              </a:solidFill>
              <a:latin typeface="Times New Roman" panose="02020603050405020304" pitchFamily="18" charset="0"/>
              <a:cs typeface="Times New Roman" panose="02020603050405020304" pitchFamily="18" charset="0"/>
            </a:endParaRPr>
          </a:p>
          <a:p>
            <a:r>
              <a:rPr lang="en-IN" sz="2800" dirty="0">
                <a:solidFill>
                  <a:srgbClr val="FFFF00"/>
                </a:solidFill>
                <a:latin typeface="Times New Roman" panose="02020603050405020304" pitchFamily="18" charset="0"/>
                <a:cs typeface="Times New Roman" panose="02020603050405020304" pitchFamily="18" charset="0"/>
              </a:rPr>
              <a:t>	</a:t>
            </a:r>
            <a:r>
              <a:rPr lang="en-IN" sz="2800" dirty="0" err="1">
                <a:solidFill>
                  <a:srgbClr val="FFFF00"/>
                </a:solidFill>
                <a:latin typeface="Times New Roman" panose="02020603050405020304" pitchFamily="18" charset="0"/>
                <a:cs typeface="Times New Roman" panose="02020603050405020304" pitchFamily="18" charset="0"/>
              </a:rPr>
              <a:t>Tkinter</a:t>
            </a:r>
            <a:endParaRPr lang="en-IN" sz="2800" dirty="0">
              <a:solidFill>
                <a:srgbClr val="FFFF00"/>
              </a:solidFill>
              <a:latin typeface="Times New Roman" panose="02020603050405020304" pitchFamily="18" charset="0"/>
              <a:cs typeface="Times New Roman" panose="02020603050405020304" pitchFamily="18" charset="0"/>
            </a:endParaRPr>
          </a:p>
          <a:p>
            <a:endParaRPr lang="en-IN" sz="2800" dirty="0">
              <a:solidFill>
                <a:srgbClr val="FFFF00"/>
              </a:solidFill>
              <a:latin typeface="Times New Roman" panose="02020603050405020304" pitchFamily="18" charset="0"/>
              <a:cs typeface="Times New Roman" panose="02020603050405020304" pitchFamily="18" charset="0"/>
            </a:endParaRPr>
          </a:p>
          <a:p>
            <a:r>
              <a:rPr lang="en-IN" sz="2800" dirty="0">
                <a:solidFill>
                  <a:srgbClr val="FFFF00"/>
                </a:solidFill>
                <a:latin typeface="Times New Roman" panose="02020603050405020304" pitchFamily="18" charset="0"/>
                <a:cs typeface="Times New Roman" panose="02020603050405020304" pitchFamily="18" charset="0"/>
              </a:rPr>
              <a:t>Backend : </a:t>
            </a:r>
          </a:p>
          <a:p>
            <a:endParaRPr lang="en-IN" sz="2800" dirty="0">
              <a:solidFill>
                <a:srgbClr val="FFFF00"/>
              </a:solidFill>
              <a:latin typeface="Times New Roman" panose="02020603050405020304" pitchFamily="18" charset="0"/>
              <a:cs typeface="Times New Roman" panose="02020603050405020304" pitchFamily="18" charset="0"/>
            </a:endParaRPr>
          </a:p>
          <a:p>
            <a:r>
              <a:rPr lang="en-IN" sz="2800" dirty="0">
                <a:solidFill>
                  <a:srgbClr val="FFFF00"/>
                </a:solidFill>
                <a:latin typeface="Times New Roman" panose="02020603050405020304" pitchFamily="18" charset="0"/>
                <a:cs typeface="Times New Roman" panose="02020603050405020304" pitchFamily="18" charset="0"/>
              </a:rPr>
              <a:t>	Python, SQL</a:t>
            </a:r>
          </a:p>
          <a:p>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F150EF0-4107-B97D-7260-1FB87B33A98C}"/>
              </a:ext>
            </a:extLst>
          </p:cNvPr>
          <p:cNvSpPr>
            <a:spLocks noGrp="1"/>
          </p:cNvSpPr>
          <p:nvPr>
            <p:ph type="sldNum" sz="quarter" idx="12"/>
          </p:nvPr>
        </p:nvSpPr>
        <p:spPr/>
        <p:txBody>
          <a:bodyPr/>
          <a:lstStyle/>
          <a:p>
            <a:fld id="{6420DF7D-A4E8-4BF9-8816-77B012C1B936}" type="slidenum">
              <a:rPr lang="en-IN" smtClean="0"/>
              <a:t>8</a:t>
            </a:fld>
            <a:endParaRPr lang="en-IN"/>
          </a:p>
        </p:txBody>
      </p:sp>
    </p:spTree>
    <p:extLst>
      <p:ext uri="{BB962C8B-B14F-4D97-AF65-F5344CB8AC3E}">
        <p14:creationId xmlns:p14="http://schemas.microsoft.com/office/powerpoint/2010/main" val="30700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62D8BB-AB73-A31D-1344-1C82248CCDA8}"/>
              </a:ext>
            </a:extLst>
          </p:cNvPr>
          <p:cNvSpPr txBox="1"/>
          <p:nvPr/>
        </p:nvSpPr>
        <p:spPr>
          <a:xfrm>
            <a:off x="147784" y="203201"/>
            <a:ext cx="2078182" cy="584775"/>
          </a:xfrm>
          <a:prstGeom prst="rect">
            <a:avLst/>
          </a:prstGeom>
          <a:noFill/>
        </p:spPr>
        <p:txBody>
          <a:bodyPr wrap="square" rtlCol="0">
            <a:spAutoFit/>
          </a:bodyPr>
          <a:lstStyle/>
          <a:p>
            <a:r>
              <a:rPr lang="en-IN" sz="3200" u="sng" dirty="0">
                <a:solidFill>
                  <a:srgbClr val="00B0F0"/>
                </a:solidFill>
                <a:latin typeface="Times New Roman" panose="02020603050405020304" pitchFamily="18" charset="0"/>
                <a:cs typeface="Times New Roman" panose="02020603050405020304" pitchFamily="18" charset="0"/>
              </a:rPr>
              <a:t>TESTING: </a:t>
            </a:r>
          </a:p>
        </p:txBody>
      </p:sp>
      <p:sp>
        <p:nvSpPr>
          <p:cNvPr id="4" name="TextBox 3">
            <a:extLst>
              <a:ext uri="{FF2B5EF4-FFF2-40B4-BE49-F238E27FC236}">
                <a16:creationId xmlns:a16="http://schemas.microsoft.com/office/drawing/2014/main" id="{AA65B3EC-F49C-260D-0F0C-5806E1D7151B}"/>
              </a:ext>
            </a:extLst>
          </p:cNvPr>
          <p:cNvSpPr txBox="1"/>
          <p:nvPr/>
        </p:nvSpPr>
        <p:spPr>
          <a:xfrm>
            <a:off x="147784" y="981878"/>
            <a:ext cx="4802908" cy="5016758"/>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UNIT TESTING:</a:t>
            </a:r>
          </a:p>
          <a:p>
            <a:endParaRPr lang="en-IN" sz="2000" dirty="0">
              <a:solidFill>
                <a:srgbClr val="FFFF00"/>
              </a:solidFill>
              <a:latin typeface="Times New Roman" panose="02020603050405020304" pitchFamily="18" charset="0"/>
              <a:cs typeface="Times New Roman" panose="02020603050405020304" pitchFamily="18" charset="0"/>
            </a:endParaRPr>
          </a:p>
          <a:p>
            <a:pPr lvl="1"/>
            <a:r>
              <a:rPr lang="en-IN" sz="2000" dirty="0">
                <a:solidFill>
                  <a:srgbClr val="FFFF00"/>
                </a:solidFill>
                <a:latin typeface="Times New Roman" panose="02020603050405020304" pitchFamily="18" charset="0"/>
                <a:cs typeface="Times New Roman" panose="02020603050405020304" pitchFamily="18" charset="0"/>
              </a:rPr>
              <a:t>Module 1:</a:t>
            </a:r>
          </a:p>
          <a:p>
            <a:pPr marL="1200150" lvl="2" indent="-285750">
              <a:buFont typeface="Arial" panose="020B0604020202020204" pitchFamily="34" charset="0"/>
              <a:buChar char="•"/>
            </a:pPr>
            <a:r>
              <a:rPr lang="en-IN" sz="2000" dirty="0">
                <a:solidFill>
                  <a:srgbClr val="FFFF00"/>
                </a:solidFill>
                <a:latin typeface="Times New Roman" panose="02020603050405020304" pitchFamily="18" charset="0"/>
                <a:cs typeface="Times New Roman" panose="02020603050405020304" pitchFamily="18" charset="0"/>
              </a:rPr>
              <a:t>Login is done successfully or not</a:t>
            </a:r>
          </a:p>
          <a:p>
            <a:pPr marL="1200150" lvl="2" indent="-285750">
              <a:buFont typeface="Arial" panose="020B0604020202020204" pitchFamily="34" charset="0"/>
              <a:buChar char="•"/>
            </a:pPr>
            <a:r>
              <a:rPr lang="en-IN" sz="2000" dirty="0">
                <a:solidFill>
                  <a:srgbClr val="FFFF00"/>
                </a:solidFill>
                <a:latin typeface="Times New Roman" panose="02020603050405020304" pitchFamily="18" charset="0"/>
                <a:cs typeface="Times New Roman" panose="02020603050405020304" pitchFamily="18" charset="0"/>
              </a:rPr>
              <a:t>Sign up is successful if the credentials are valid</a:t>
            </a:r>
          </a:p>
          <a:p>
            <a:pPr lvl="2"/>
            <a:endParaRPr lang="en-IN" sz="2000" dirty="0">
              <a:solidFill>
                <a:srgbClr val="FFFF00"/>
              </a:solidFill>
              <a:latin typeface="Times New Roman" panose="02020603050405020304" pitchFamily="18" charset="0"/>
              <a:cs typeface="Times New Roman" panose="02020603050405020304" pitchFamily="18" charset="0"/>
            </a:endParaRPr>
          </a:p>
          <a:p>
            <a:pPr lvl="1"/>
            <a:r>
              <a:rPr lang="en-IN" sz="2000" dirty="0">
                <a:solidFill>
                  <a:srgbClr val="FFFF00"/>
                </a:solidFill>
                <a:latin typeface="Times New Roman" panose="02020603050405020304" pitchFamily="18" charset="0"/>
                <a:cs typeface="Times New Roman" panose="02020603050405020304" pitchFamily="18" charset="0"/>
              </a:rPr>
              <a:t>Module 2:</a:t>
            </a:r>
          </a:p>
          <a:p>
            <a:pPr marL="1200150" lvl="2" indent="-285750">
              <a:buFont typeface="Arial" panose="020B0604020202020204" pitchFamily="34" charset="0"/>
              <a:buChar char="•"/>
            </a:pPr>
            <a:r>
              <a:rPr lang="en-IN" sz="2000" dirty="0">
                <a:solidFill>
                  <a:srgbClr val="FFFF00"/>
                </a:solidFill>
                <a:latin typeface="Times New Roman" panose="02020603050405020304" pitchFamily="18" charset="0"/>
                <a:cs typeface="Times New Roman" panose="02020603050405020304" pitchFamily="18" charset="0"/>
              </a:rPr>
              <a:t>Camera is accessed successfully or not</a:t>
            </a:r>
          </a:p>
          <a:p>
            <a:pPr marL="1200150" lvl="2" indent="-285750">
              <a:buFont typeface="Arial" panose="020B0604020202020204" pitchFamily="34" charset="0"/>
              <a:buChar char="•"/>
            </a:pPr>
            <a:r>
              <a:rPr lang="en-IN" sz="2000" dirty="0">
                <a:solidFill>
                  <a:srgbClr val="FFFF00"/>
                </a:solidFill>
                <a:latin typeface="Times New Roman" panose="02020603050405020304" pitchFamily="18" charset="0"/>
                <a:cs typeface="Times New Roman" panose="02020603050405020304" pitchFamily="18" charset="0"/>
              </a:rPr>
              <a:t>Import file is image/video or not</a:t>
            </a:r>
          </a:p>
          <a:p>
            <a:pPr lvl="2"/>
            <a:endParaRPr lang="en-IN" sz="2000" dirty="0">
              <a:solidFill>
                <a:srgbClr val="FFFF00"/>
              </a:solidFill>
              <a:latin typeface="Times New Roman" panose="02020603050405020304" pitchFamily="18" charset="0"/>
              <a:cs typeface="Times New Roman" panose="02020603050405020304" pitchFamily="18" charset="0"/>
            </a:endParaRPr>
          </a:p>
          <a:p>
            <a:pPr lvl="1"/>
            <a:r>
              <a:rPr lang="en-IN" sz="2000" dirty="0">
                <a:solidFill>
                  <a:srgbClr val="FFFF00"/>
                </a:solidFill>
                <a:latin typeface="Times New Roman" panose="02020603050405020304" pitchFamily="18" charset="0"/>
                <a:cs typeface="Times New Roman" panose="02020603050405020304" pitchFamily="18" charset="0"/>
              </a:rPr>
              <a:t>Module 3:</a:t>
            </a:r>
          </a:p>
          <a:p>
            <a:pPr marL="1200150" lvl="2" indent="-285750">
              <a:buFont typeface="Arial" panose="020B0604020202020204" pitchFamily="34" charset="0"/>
              <a:buChar char="•"/>
            </a:pPr>
            <a:r>
              <a:rPr lang="en-IN" sz="2000" dirty="0">
                <a:solidFill>
                  <a:srgbClr val="FFFF00"/>
                </a:solidFill>
                <a:latin typeface="Times New Roman" panose="02020603050405020304" pitchFamily="18" charset="0"/>
                <a:cs typeface="Times New Roman" panose="02020603050405020304" pitchFamily="18" charset="0"/>
              </a:rPr>
              <a:t>Selected filter is particular or not</a:t>
            </a:r>
          </a:p>
          <a:p>
            <a:pPr marL="1200150" lvl="2" indent="-285750">
              <a:buFont typeface="Arial" panose="020B0604020202020204" pitchFamily="34" charset="0"/>
              <a:buChar char="•"/>
            </a:pPr>
            <a:r>
              <a:rPr lang="en-IN" sz="2000" dirty="0">
                <a:solidFill>
                  <a:srgbClr val="FFFF00"/>
                </a:solidFill>
                <a:latin typeface="Times New Roman" panose="02020603050405020304" pitchFamily="18" charset="0"/>
                <a:cs typeface="Times New Roman" panose="02020603050405020304" pitchFamily="18" charset="0"/>
              </a:rPr>
              <a:t>Have successfully </a:t>
            </a:r>
            <a:r>
              <a:rPr lang="en-IN" sz="20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engaging visual effects or not</a:t>
            </a:r>
          </a:p>
        </p:txBody>
      </p:sp>
      <p:sp>
        <p:nvSpPr>
          <p:cNvPr id="2" name="TextBox 1">
            <a:extLst>
              <a:ext uri="{FF2B5EF4-FFF2-40B4-BE49-F238E27FC236}">
                <a16:creationId xmlns:a16="http://schemas.microsoft.com/office/drawing/2014/main" id="{D721C9DE-03E2-3853-5E39-FF42CDD6992B}"/>
              </a:ext>
            </a:extLst>
          </p:cNvPr>
          <p:cNvSpPr txBox="1"/>
          <p:nvPr/>
        </p:nvSpPr>
        <p:spPr>
          <a:xfrm>
            <a:off x="5449455" y="212437"/>
            <a:ext cx="6197599" cy="6555641"/>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INTERGRATION TESTING:</a:t>
            </a:r>
          </a:p>
          <a:p>
            <a:pPr marL="800100" lvl="1" indent="-342900">
              <a:buFont typeface="Arial" panose="020B0604020202020204" pitchFamily="34" charset="0"/>
              <a:buChar char="•"/>
            </a:pPr>
            <a:r>
              <a:rPr lang="en-IN" sz="2000" dirty="0">
                <a:solidFill>
                  <a:srgbClr val="FFFF00"/>
                </a:solidFill>
                <a:latin typeface="Times New Roman" panose="02020603050405020304" pitchFamily="18" charset="0"/>
                <a:cs typeface="Times New Roman" panose="02020603050405020304" pitchFamily="18" charset="0"/>
              </a:rPr>
              <a:t>Login or signup successfully and opening new interface to use required filters.</a:t>
            </a:r>
          </a:p>
          <a:p>
            <a:pPr marL="800100" lvl="1" indent="-342900">
              <a:buFont typeface="Arial" panose="020B0604020202020204" pitchFamily="34" charset="0"/>
              <a:buChar char="•"/>
            </a:pPr>
            <a:r>
              <a:rPr lang="en-IN" sz="2000" dirty="0">
                <a:solidFill>
                  <a:srgbClr val="FFFF00"/>
                </a:solidFill>
                <a:latin typeface="Times New Roman" panose="02020603050405020304" pitchFamily="18" charset="0"/>
                <a:cs typeface="Times New Roman" panose="02020603050405020304" pitchFamily="18" charset="0"/>
              </a:rPr>
              <a:t>After applying filters whether the copies are saving or not.</a:t>
            </a:r>
          </a:p>
          <a:p>
            <a:pPr lvl="1"/>
            <a:endParaRPr lang="en-IN" sz="2000" dirty="0">
              <a:solidFill>
                <a:srgbClr val="FFFF00"/>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SYSTEM TESTING:</a:t>
            </a:r>
          </a:p>
          <a:p>
            <a:pPr marL="800100" lvl="1" indent="-342900">
              <a:buFont typeface="Arial" panose="020B0604020202020204" pitchFamily="34" charset="0"/>
              <a:buChar char="•"/>
            </a:pPr>
            <a:r>
              <a:rPr lang="en-IN" sz="2000" dirty="0">
                <a:solidFill>
                  <a:srgbClr val="FFFF00"/>
                </a:solidFill>
                <a:latin typeface="Times New Roman" panose="02020603050405020304" pitchFamily="18" charset="0"/>
                <a:cs typeface="Times New Roman" panose="02020603050405020304" pitchFamily="18" charset="0"/>
              </a:rPr>
              <a:t>For given input such as photo/video desired output is formed or not.</a:t>
            </a:r>
          </a:p>
          <a:p>
            <a:pPr lvl="1"/>
            <a:endParaRPr lang="en-IN" sz="2000" dirty="0">
              <a:solidFill>
                <a:srgbClr val="FFFF00"/>
              </a:solidFill>
              <a:latin typeface="Times New Roman" panose="02020603050405020304" pitchFamily="18" charset="0"/>
              <a:cs typeface="Times New Roman" panose="02020603050405020304" pitchFamily="18" charset="0"/>
            </a:endParaRPr>
          </a:p>
          <a:p>
            <a:r>
              <a:rPr lang="en-IN" sz="2000" dirty="0">
                <a:solidFill>
                  <a:schemeClr val="bg1"/>
                </a:solidFill>
                <a:latin typeface="Times New Roman" panose="02020603050405020304" pitchFamily="18" charset="0"/>
                <a:cs typeface="Times New Roman" panose="02020603050405020304" pitchFamily="18" charset="0"/>
              </a:rPr>
              <a:t>ACCEPTENCE TESTING:</a:t>
            </a:r>
          </a:p>
          <a:p>
            <a:pPr lvl="1"/>
            <a:r>
              <a:rPr lang="en-IN" sz="2000" u="sng" dirty="0">
                <a:solidFill>
                  <a:srgbClr val="FFFF00"/>
                </a:solidFill>
              </a:rPr>
              <a:t>Alpha-testing:</a:t>
            </a:r>
          </a:p>
          <a:p>
            <a:pPr marL="1257300" lvl="2" indent="-342900">
              <a:buFont typeface="Arial" panose="020B0604020202020204" pitchFamily="34" charset="0"/>
              <a:buChar char="•"/>
            </a:pPr>
            <a:r>
              <a:rPr lang="en-IN" sz="2000" dirty="0">
                <a:solidFill>
                  <a:srgbClr val="FFFF00"/>
                </a:solidFill>
              </a:rPr>
              <a:t>Checking whether the code is user friendly or not. </a:t>
            </a:r>
          </a:p>
          <a:p>
            <a:pPr marL="1257300" lvl="2" indent="-342900">
              <a:buFont typeface="Arial" panose="020B0604020202020204" pitchFamily="34" charset="0"/>
              <a:buChar char="•"/>
            </a:pPr>
            <a:r>
              <a:rPr lang="en-IN" sz="2000" dirty="0">
                <a:solidFill>
                  <a:srgbClr val="FFFF00"/>
                </a:solidFill>
              </a:rPr>
              <a:t>Checking whether user can report problem or bugs successfully or not</a:t>
            </a:r>
          </a:p>
          <a:p>
            <a:pPr lvl="1"/>
            <a:r>
              <a:rPr lang="en-IN" sz="2000" u="sng" dirty="0">
                <a:solidFill>
                  <a:srgbClr val="FFFF00"/>
                </a:solidFill>
              </a:rPr>
              <a:t>Beta-testing:</a:t>
            </a:r>
          </a:p>
          <a:p>
            <a:pPr marL="1257300" lvl="2" indent="-342900">
              <a:buFont typeface="Arial" panose="020B0604020202020204" pitchFamily="34" charset="0"/>
              <a:buChar char="•"/>
            </a:pPr>
            <a:r>
              <a:rPr lang="en-IN" sz="2000" dirty="0">
                <a:solidFill>
                  <a:srgbClr val="FFFF00"/>
                </a:solidFill>
              </a:rPr>
              <a:t>Admin can able to add or remove filters successfully or not</a:t>
            </a:r>
          </a:p>
          <a:p>
            <a:pPr marL="1257300" lvl="2" indent="-342900">
              <a:buFont typeface="Arial" panose="020B0604020202020204" pitchFamily="34" charset="0"/>
              <a:buChar char="•"/>
            </a:pPr>
            <a:r>
              <a:rPr lang="en-IN" sz="2000" dirty="0">
                <a:solidFill>
                  <a:srgbClr val="FFFF00"/>
                </a:solidFill>
              </a:rPr>
              <a:t>Admin can able to security for every user or not</a:t>
            </a:r>
          </a:p>
        </p:txBody>
      </p:sp>
      <p:sp>
        <p:nvSpPr>
          <p:cNvPr id="5" name="Slide Number Placeholder 4">
            <a:extLst>
              <a:ext uri="{FF2B5EF4-FFF2-40B4-BE49-F238E27FC236}">
                <a16:creationId xmlns:a16="http://schemas.microsoft.com/office/drawing/2014/main" id="{B3EFF51A-CACF-CE9C-F772-B5FF0E17EBC0}"/>
              </a:ext>
            </a:extLst>
          </p:cNvPr>
          <p:cNvSpPr>
            <a:spLocks noGrp="1"/>
          </p:cNvSpPr>
          <p:nvPr>
            <p:ph type="sldNum" sz="quarter" idx="12"/>
          </p:nvPr>
        </p:nvSpPr>
        <p:spPr/>
        <p:txBody>
          <a:bodyPr/>
          <a:lstStyle/>
          <a:p>
            <a:fld id="{6420DF7D-A4E8-4BF9-8816-77B012C1B936}" type="slidenum">
              <a:rPr lang="en-IN" smtClean="0"/>
              <a:t>9</a:t>
            </a:fld>
            <a:endParaRPr lang="en-IN"/>
          </a:p>
        </p:txBody>
      </p:sp>
    </p:spTree>
    <p:extLst>
      <p:ext uri="{BB962C8B-B14F-4D97-AF65-F5344CB8AC3E}">
        <p14:creationId xmlns:p14="http://schemas.microsoft.com/office/powerpoint/2010/main" val="168932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859</TotalTime>
  <Words>586</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Hemanth Kumar Posa</dc:creator>
  <cp:lastModifiedBy>Hemanth Kumar Posa</cp:lastModifiedBy>
  <cp:revision>79</cp:revision>
  <dcterms:created xsi:type="dcterms:W3CDTF">2023-03-14T12:34:44Z</dcterms:created>
  <dcterms:modified xsi:type="dcterms:W3CDTF">2023-04-15T19:10:46Z</dcterms:modified>
</cp:coreProperties>
</file>