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1" r:id="rId9"/>
    <p:sldId id="580" r:id="rId10"/>
    <p:sldId id="583" r:id="rId11"/>
    <p:sldId id="582" r:id="rId12"/>
    <p:sldId id="577" r:id="rId13"/>
    <p:sldId id="579" r:id="rId14"/>
    <p:sldId id="578" r:id="rId15"/>
    <p:sldId id="570"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umar janjanam" userId="a484d8c46a48476b" providerId="LiveId" clId="{A2789C6B-5812-4EAE-AF51-EF46F5D1CCFE}"/>
    <pc:docChg chg="modSld">
      <pc:chgData name="Hemanth kumar janjanam" userId="a484d8c46a48476b" providerId="LiveId" clId="{A2789C6B-5812-4EAE-AF51-EF46F5D1CCFE}" dt="2025-07-14T15:51:34.223" v="3" actId="20577"/>
      <pc:docMkLst>
        <pc:docMk/>
      </pc:docMkLst>
      <pc:sldChg chg="modSp mod">
        <pc:chgData name="Hemanth kumar janjanam" userId="a484d8c46a48476b" providerId="LiveId" clId="{A2789C6B-5812-4EAE-AF51-EF46F5D1CCFE}" dt="2025-07-14T15:51:34.223" v="3" actId="20577"/>
        <pc:sldMkLst>
          <pc:docMk/>
          <pc:sldMk cId="58742533" sldId="576"/>
        </pc:sldMkLst>
        <pc:spChg chg="mod">
          <ac:chgData name="Hemanth kumar janjanam" userId="a484d8c46a48476b" providerId="LiveId" clId="{A2789C6B-5812-4EAE-AF51-EF46F5D1CCFE}" dt="2025-07-14T15:51:34.223" v="3" actId="20577"/>
          <ac:spMkLst>
            <pc:docMk/>
            <pc:sldMk cId="58742533" sldId="576"/>
            <ac:spMk id="14" creationId="{5310312C-77A1-1C77-DDE4-95C6724286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Captur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4.png" TargetMode="External"/><Relationship Id="rId2" Type="http://schemas.openxmlformats.org/officeDocument/2006/relationships/hyperlink" Target="Captur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7659" y="471948"/>
            <a:ext cx="4951614" cy="1113277"/>
          </a:xfrm>
        </p:spPr>
        <p:txBody>
          <a:bodyPr vert="horz" lIns="91440" tIns="45720" rIns="91440" bIns="45720" rtlCol="0">
            <a:normAutofit fontScale="90000"/>
          </a:bodyPr>
          <a:lstStyle/>
          <a:p>
            <a:pPr algn="l"/>
            <a:r>
              <a:rPr lang="en-IN" sz="4000" b="1" dirty="0"/>
              <a:t>Student Academic Performance</a:t>
            </a:r>
            <a:endParaRPr lang="en-US" sz="4000" b="1" kern="1200" dirty="0"/>
          </a:p>
        </p:txBody>
      </p:sp>
      <p:sp>
        <p:nvSpPr>
          <p:cNvPr id="3" name="Subtitle 2"/>
          <p:cNvSpPr>
            <a:spLocks noGrp="1"/>
          </p:cNvSpPr>
          <p:nvPr>
            <p:ph type="subTitle" idx="1"/>
          </p:nvPr>
        </p:nvSpPr>
        <p:spPr>
          <a:xfrm>
            <a:off x="427659" y="3436210"/>
            <a:ext cx="4171994" cy="1570170"/>
          </a:xfrm>
        </p:spPr>
        <p:txBody>
          <a:bodyPr vert="horz" lIns="91440" tIns="45720" rIns="91440" bIns="45720" rtlCol="0" anchor="t">
            <a:noAutofit/>
          </a:bodyPr>
          <a:lstStyle/>
          <a:p>
            <a:pPr algn="l">
              <a:spcAft>
                <a:spcPts val="600"/>
              </a:spcAft>
            </a:pPr>
            <a:r>
              <a:rPr lang="en-US" sz="1400" b="1" cap="all" dirty="0"/>
              <a:t>Presented By</a:t>
            </a:r>
            <a:endParaRPr lang="en-US" sz="1600" cap="all" dirty="0"/>
          </a:p>
          <a:p>
            <a:pPr algn="l">
              <a:spcAft>
                <a:spcPts val="600"/>
              </a:spcAft>
            </a:pPr>
            <a:r>
              <a:rPr lang="en-US" sz="1400" b="1" cap="all" dirty="0"/>
              <a:t>Student </a:t>
            </a:r>
            <a:r>
              <a:rPr lang="en-US" sz="1400" b="1" cap="all" dirty="0" err="1"/>
              <a:t>Name</a:t>
            </a:r>
            <a:r>
              <a:rPr lang="en-US" sz="1100" b="1" cap="all" dirty="0" err="1"/>
              <a:t>:</a:t>
            </a:r>
            <a:r>
              <a:rPr lang="en-US" sz="1600" cap="all" dirty="0" err="1"/>
              <a:t>JANJANAM</a:t>
            </a:r>
            <a:r>
              <a:rPr lang="en-US" sz="1600" cap="all" dirty="0"/>
              <a:t> HEMANTH KUMAR</a:t>
            </a:r>
            <a:endParaRPr lang="en-US" sz="1400" cap="all" dirty="0"/>
          </a:p>
          <a:p>
            <a:pPr algn="l">
              <a:spcAft>
                <a:spcPts val="600"/>
              </a:spcAft>
            </a:pPr>
            <a:r>
              <a:rPr lang="en-US" sz="1400" b="1" cap="all" dirty="0"/>
              <a:t>College Name</a:t>
            </a:r>
            <a:r>
              <a:rPr lang="en-US" sz="1600" b="1" cap="all" dirty="0"/>
              <a:t>: </a:t>
            </a:r>
            <a:r>
              <a:rPr lang="en-US" sz="1800" dirty="0"/>
              <a:t>R.V.R. &amp; </a:t>
            </a:r>
            <a:r>
              <a:rPr lang="en-US" sz="1800" dirty="0" err="1"/>
              <a:t>J.C.College</a:t>
            </a:r>
            <a:r>
              <a:rPr lang="en-US" sz="1800" dirty="0"/>
              <a:t> of Engineering</a:t>
            </a:r>
          </a:p>
          <a:p>
            <a:pPr algn="l">
              <a:spcAft>
                <a:spcPts val="600"/>
              </a:spcAft>
            </a:pPr>
            <a:r>
              <a:rPr lang="en-US" sz="1400" b="1" cap="all" dirty="0"/>
              <a:t>Department</a:t>
            </a:r>
            <a:r>
              <a:rPr lang="en-US" sz="1600" b="1" cap="all" dirty="0"/>
              <a:t>: </a:t>
            </a:r>
            <a:r>
              <a:rPr lang="en-US" sz="1600" dirty="0"/>
              <a:t>Computer Science and Business Systems</a:t>
            </a:r>
            <a:endParaRPr lang="en-US" sz="1600" b="1" cap="all" dirty="0"/>
          </a:p>
          <a:p>
            <a:pPr algn="l">
              <a:spcAft>
                <a:spcPts val="600"/>
              </a:spcAft>
            </a:pPr>
            <a:r>
              <a:rPr lang="en-US" sz="1400" b="1" cap="all" dirty="0"/>
              <a:t>Email ID</a:t>
            </a:r>
            <a:r>
              <a:rPr lang="en-US" sz="1600" b="1" cap="all" dirty="0"/>
              <a:t>: </a:t>
            </a:r>
            <a:r>
              <a:rPr lang="en-IN" sz="1600" dirty="0">
                <a:hlinkClick r:id="rId2" action="ppaction://hlinkfile"/>
              </a:rPr>
              <a:t>hemanthkumarjanjanam@gmail.com</a:t>
            </a:r>
            <a:endParaRPr lang="en-US" sz="1600" b="1" cap="all" dirty="0"/>
          </a:p>
          <a:p>
            <a:pPr algn="l">
              <a:spcAft>
                <a:spcPts val="600"/>
              </a:spcAft>
            </a:pPr>
            <a:r>
              <a:rPr lang="en-US" sz="1400" b="1" cap="all" dirty="0"/>
              <a:t>AICTE Student ID</a:t>
            </a:r>
            <a:r>
              <a:rPr lang="en-US" sz="1600" b="1" cap="all" dirty="0"/>
              <a:t>:</a:t>
            </a:r>
            <a:r>
              <a:rPr lang="en-IN" sz="1600" dirty="0"/>
              <a:t>STU65f9408cc01651710833804</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86598" y="269310"/>
            <a:ext cx="6116779" cy="62087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2E70B5-903D-6168-E1B7-0E3B3A7C49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80E32F-E71E-B29E-ADEF-9B6F7A6B6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752EA-EBA7-226F-AFAA-4EC6C59BA41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CCA4ED06-8C33-64E3-C09C-0F7088724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87AA254-047E-6A28-3EC7-903BC4CB9C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145401"/>
            <a:ext cx="4715382" cy="4252912"/>
          </a:xfrm>
        </p:spPr>
      </p:pic>
      <p:pic>
        <p:nvPicPr>
          <p:cNvPr id="13" name="Picture 12">
            <a:extLst>
              <a:ext uri="{FF2B5EF4-FFF2-40B4-BE49-F238E27FC236}">
                <a16:creationId xmlns:a16="http://schemas.microsoft.com/office/drawing/2014/main" id="{975B3CD0-9064-F8E3-762A-81AC6FE6DE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53582" y="2138789"/>
            <a:ext cx="6197472" cy="4086959"/>
          </a:xfrm>
          <a:prstGeom prst="rect">
            <a:avLst/>
          </a:prstGeom>
        </p:spPr>
      </p:pic>
    </p:spTree>
    <p:extLst>
      <p:ext uri="{BB962C8B-B14F-4D97-AF65-F5344CB8AC3E}">
        <p14:creationId xmlns:p14="http://schemas.microsoft.com/office/powerpoint/2010/main" val="176200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B2EBAA-B905-D79A-060F-FF02B05FF5B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3807B5-4630-8472-A329-84C38B38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BA94C-DFD2-E255-65F5-CCF5588A978E}"/>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12324291-A1B9-EF57-1428-B117376F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3CF0937-B346-C5CE-041C-B5C6997151F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145401"/>
            <a:ext cx="4715382" cy="4252912"/>
          </a:xfrm>
        </p:spPr>
      </p:pic>
      <p:pic>
        <p:nvPicPr>
          <p:cNvPr id="13" name="Picture 12">
            <a:extLst>
              <a:ext uri="{FF2B5EF4-FFF2-40B4-BE49-F238E27FC236}">
                <a16:creationId xmlns:a16="http://schemas.microsoft.com/office/drawing/2014/main" id="{44D4683E-F7B5-552A-D33D-814C24484E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76410" y="2055813"/>
            <a:ext cx="5575842" cy="4252912"/>
          </a:xfrm>
          <a:prstGeom prst="rect">
            <a:avLst/>
          </a:prstGeom>
        </p:spPr>
      </p:pic>
    </p:spTree>
    <p:extLst>
      <p:ext uri="{BB962C8B-B14F-4D97-AF65-F5344CB8AC3E}">
        <p14:creationId xmlns:p14="http://schemas.microsoft.com/office/powerpoint/2010/main" val="218666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algn="just"/>
            <a:r>
              <a:rPr lang="en-US" sz="2000" dirty="0">
                <a:latin typeface="Arial" panose="020B0604020202020204" pitchFamily="34" charset="0"/>
                <a:cs typeface="Arial" panose="020B0604020202020204" pitchFamily="34" charset="0"/>
              </a:rPr>
              <a:t>This system demonstrates useful ways of applying machine learning to develop a useful and effective academic performance prediction system. Using historical and behavioral data the system is able to classify students into performance levels with good accuracy. Random Forest and MLP Neural Network models had the best accuracy and gave robustness among all classifiers we used. The interactive interface and graphical visualization enhance interpretability and validate our claims by demonstrating that the system is available to academic advisors and administrators to help them gain a broad assessment of student data.</a:t>
            </a:r>
          </a:p>
        </p:txBody>
      </p:sp>
    </p:spTree>
    <p:extLst>
      <p:ext uri="{BB962C8B-B14F-4D97-AF65-F5344CB8AC3E}">
        <p14:creationId xmlns:p14="http://schemas.microsoft.com/office/powerpoint/2010/main" val="224530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Autofit/>
          </a:bodyPr>
          <a:lstStyle/>
          <a:p>
            <a:pPr>
              <a:spcBef>
                <a:spcPct val="20000"/>
              </a:spcBef>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Connect for real-time streaming of data from school ERP systems</a:t>
            </a:r>
          </a:p>
          <a:p>
            <a:pPr>
              <a:spcBef>
                <a:spcPct val="20000"/>
              </a:spcBef>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Incorporate web-based using Flask or </a:t>
            </a:r>
            <a:r>
              <a:rPr lang="en-US" sz="1600" dirty="0" err="1">
                <a:latin typeface="Arial" panose="020B0604020202020204" pitchFamily="34" charset="0"/>
                <a:ea typeface="Calibri" panose="020F0502020204030204" pitchFamily="34" charset="0"/>
                <a:cs typeface="Arial" panose="020B0604020202020204" pitchFamily="34" charset="0"/>
              </a:rPr>
              <a:t>Streamlit</a:t>
            </a:r>
            <a:endParaRPr lang="en-US" sz="1600" dirty="0">
              <a:latin typeface="Arial" panose="020B0604020202020204" pitchFamily="34" charset="0"/>
              <a:ea typeface="Calibri" panose="020F0502020204030204" pitchFamily="34" charset="0"/>
              <a:cs typeface="Arial" panose="020B0604020202020204" pitchFamily="34" charset="0"/>
            </a:endParaRPr>
          </a:p>
          <a:p>
            <a:pPr>
              <a:spcBef>
                <a:spcPct val="20000"/>
              </a:spcBef>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A mobile application version for teachers and parents</a:t>
            </a:r>
          </a:p>
          <a:p>
            <a:pPr>
              <a:spcBef>
                <a:spcPct val="20000"/>
              </a:spcBef>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Incorporate explainable AI using either SHAP or LIME to convey predictability for individual observations</a:t>
            </a:r>
          </a:p>
          <a:p>
            <a:pPr>
              <a:spcBef>
                <a:spcPct val="20000"/>
              </a:spcBef>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More features such as emotional, psychological, or social scores</a:t>
            </a:r>
          </a:p>
          <a:p>
            <a:pPr>
              <a:spcBef>
                <a:spcPct val="20000"/>
              </a:spcBef>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Longitudinal analysis using time-series data for visual trending analysis</a:t>
            </a:r>
          </a:p>
        </p:txBody>
      </p:sp>
    </p:spTree>
    <p:extLst>
      <p:ext uri="{BB962C8B-B14F-4D97-AF65-F5344CB8AC3E}">
        <p14:creationId xmlns:p14="http://schemas.microsoft.com/office/powerpoint/2010/main" val="374419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000" dirty="0">
                <a:latin typeface="Arial" panose="020B0604020202020204" pitchFamily="34" charset="0"/>
                <a:cs typeface="Arial" panose="020B0604020202020204" pitchFamily="34" charset="0"/>
              </a:rPr>
              <a:t>The Scikit-learn documentation – </a:t>
            </a:r>
            <a:r>
              <a:rPr lang="en-IN" sz="2000" dirty="0">
                <a:latin typeface="Arial" panose="020B0604020202020204" pitchFamily="34" charset="0"/>
                <a:cs typeface="Arial" panose="020B0604020202020204" pitchFamily="34" charset="0"/>
                <a:hlinkClick r:id="rId2" action="ppaction://hlinkfile"/>
              </a:rPr>
              <a:t>https://scikit-learn.org/</a:t>
            </a: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Seaborn and Matplotlib – </a:t>
            </a:r>
            <a:r>
              <a:rPr lang="en-IN" sz="2000" dirty="0">
                <a:latin typeface="Arial" panose="020B0604020202020204" pitchFamily="34" charset="0"/>
                <a:cs typeface="Arial" panose="020B0604020202020204" pitchFamily="34" charset="0"/>
                <a:hlinkClick r:id="rId2" action="ppaction://hlinkfile"/>
              </a:rPr>
              <a:t>https://seaborn.pydata.org/ | https://matplotlib.org/</a:t>
            </a: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Dataset source: AI-Data.csv (from institution or prepared locally)</a:t>
            </a:r>
          </a:p>
          <a:p>
            <a:pPr marL="0" indent="0">
              <a:buNone/>
            </a:pPr>
            <a:r>
              <a:rPr lang="en-IN" sz="2000" dirty="0">
                <a:latin typeface="Arial" panose="020B0604020202020204" pitchFamily="34" charset="0"/>
                <a:cs typeface="Arial" panose="020B0604020202020204" pitchFamily="34" charset="0"/>
              </a:rPr>
              <a:t>Géron, “Hands-On Machine Learning with Scikit-Learn, </a:t>
            </a:r>
            <a:r>
              <a:rPr lang="en-IN" sz="2000" dirty="0" err="1">
                <a:latin typeface="Arial" panose="020B0604020202020204" pitchFamily="34" charset="0"/>
                <a:cs typeface="Arial" panose="020B0604020202020204" pitchFamily="34" charset="0"/>
              </a:rPr>
              <a:t>Keras</a:t>
            </a:r>
            <a:r>
              <a:rPr lang="en-IN" sz="2000" dirty="0">
                <a:latin typeface="Arial" panose="020B0604020202020204" pitchFamily="34" charset="0"/>
                <a:cs typeface="Arial" panose="020B0604020202020204" pitchFamily="34" charset="0"/>
              </a:rPr>
              <a:t> &amp; TensorFlow”</a:t>
            </a:r>
          </a:p>
          <a:p>
            <a:pPr marL="0" indent="0">
              <a:buNone/>
            </a:pPr>
            <a:r>
              <a:rPr lang="en-IN" sz="2000" dirty="0">
                <a:latin typeface="Arial" panose="020B0604020202020204" pitchFamily="34" charset="0"/>
                <a:cs typeface="Arial" panose="020B0604020202020204" pitchFamily="34" charset="0"/>
              </a:rPr>
              <a:t>Educational Data Mining Surveys - IEEE &amp; ACM Libraries</a:t>
            </a:r>
          </a:p>
          <a:p>
            <a:pPr marL="0" indent="0">
              <a:buNone/>
            </a:pP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Git Hub: </a:t>
            </a:r>
            <a:r>
              <a:rPr lang="en-IN" sz="2000" dirty="0">
                <a:latin typeface="Arial" panose="020B0604020202020204" pitchFamily="34" charset="0"/>
                <a:cs typeface="Arial" panose="020B0604020202020204" pitchFamily="34" charset="0"/>
                <a:hlinkClick r:id="rId3" action="ppaction://hlinkfile"/>
              </a:rPr>
              <a:t>https://github.com/Hemanth181101/Student-Academic-Performance</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buNone/>
            </a:pPr>
            <a:r>
              <a:rPr lang="en-US" altLang="en-US" sz="2200" dirty="0">
                <a:latin typeface="Arial" panose="020B0604020202020204" pitchFamily="34" charset="0"/>
                <a:cs typeface="Arial" panose="020B0604020202020204" pitchFamily="34" charset="0"/>
              </a:rPr>
              <a:t>Educational institutions often struggle to identify academically at-risk students. Most schools depend on traditional assessment methods that look only at test scores, without drawing on behavioral, demographic, or participation data. Thus, teachers do not have much information to identify and support students before they become disengaged. Thus, there is a significant need for the use of data for a system that can analyze historical data and behavioral data, recognize patterns, and assist in early academic interventions.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366014"/>
          </a:xfrm>
        </p:spPr>
        <p:txBody>
          <a:bodyPr vert="horz" lIns="91440" tIns="45720" rIns="91440" bIns="45720" rtlCol="0">
            <a:noAutofit/>
          </a:bodyPr>
          <a:lstStyle/>
          <a:p>
            <a:pPr marL="0" indent="0" algn="just">
              <a:buNone/>
            </a:pPr>
            <a:r>
              <a:rPr lang="en-US" sz="1400" b="1" dirty="0">
                <a:latin typeface="Arial" panose="020B0604020202020204" pitchFamily="34" charset="0"/>
                <a:cs typeface="Arial" panose="020B0604020202020204" pitchFamily="34" charset="0"/>
              </a:rPr>
              <a:t>Classification Based on Machine Learning</a:t>
            </a:r>
          </a:p>
          <a:p>
            <a:pPr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Classifies students performance to three categories, that is; High (H), Medium (M) and Low (L).</a:t>
            </a:r>
          </a:p>
          <a:p>
            <a:pPr marL="0" indent="0" algn="just">
              <a:buNone/>
            </a:pPr>
            <a:r>
              <a:rPr lang="en-US" sz="1400" b="1" dirty="0">
                <a:latin typeface="Arial" panose="020B0604020202020204" pitchFamily="34" charset="0"/>
                <a:cs typeface="Arial" panose="020B0604020202020204" pitchFamily="34" charset="0"/>
              </a:rPr>
              <a:t>Investigate both Historical and Behavioral Data </a:t>
            </a:r>
          </a:p>
          <a:p>
            <a:pPr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Uses students records based on academic engagement (e.g., raised hands, discussion) and behavioral factors (e.g., no shows).</a:t>
            </a:r>
          </a:p>
          <a:p>
            <a:pPr marL="0" indent="0" algn="just">
              <a:buNone/>
            </a:pPr>
            <a:r>
              <a:rPr lang="en-US" sz="1400" b="1" dirty="0">
                <a:latin typeface="Arial" panose="020B0604020202020204" pitchFamily="34" charset="0"/>
                <a:cs typeface="Arial" panose="020B0604020202020204" pitchFamily="34" charset="0"/>
              </a:rPr>
              <a:t>Trains Multiple Classification Models</a:t>
            </a:r>
          </a:p>
          <a:p>
            <a:pPr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Trains various models including Decision Tree, Random Forest, Perceptron Neural Network, Logistic Regression and MLP Neural Network.</a:t>
            </a:r>
          </a:p>
          <a:p>
            <a:pPr marL="0" indent="0" algn="just">
              <a:buNone/>
            </a:pPr>
            <a:r>
              <a:rPr lang="en-US" sz="1400" b="1" dirty="0">
                <a:latin typeface="Arial" panose="020B0604020202020204" pitchFamily="34" charset="0"/>
                <a:cs typeface="Arial" panose="020B0604020202020204" pitchFamily="34" charset="0"/>
              </a:rPr>
              <a:t>Visualize Performance</a:t>
            </a:r>
          </a:p>
          <a:p>
            <a:pPr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The graphs and charts compare the class-wise distribution of data in features (i.e. Gender, Grade level, stage, topic and absence days).</a:t>
            </a:r>
          </a:p>
          <a:p>
            <a:pPr marL="0" indent="0" algn="just">
              <a:buNone/>
            </a:pPr>
            <a:r>
              <a:rPr lang="en-US" sz="1400" b="1" dirty="0">
                <a:latin typeface="Arial" panose="020B0604020202020204" pitchFamily="34" charset="0"/>
                <a:cs typeface="Arial" panose="020B0604020202020204" pitchFamily="34" charset="0"/>
              </a:rPr>
              <a:t>Test Predictions in Real Time</a:t>
            </a:r>
          </a:p>
          <a:p>
            <a:pPr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Allows users to input their custom values to 'simulate' and thus validate performance class predictions for new student data.</a:t>
            </a:r>
          </a:p>
          <a:p>
            <a:pPr marL="0" indent="0" algn="just">
              <a:buNone/>
            </a:pPr>
            <a:r>
              <a:rPr lang="en-US" sz="1400" b="1" dirty="0">
                <a:latin typeface="Arial" panose="020B0604020202020204" pitchFamily="34" charset="0"/>
                <a:cs typeface="Arial" panose="020B0604020202020204" pitchFamily="34" charset="0"/>
              </a:rPr>
              <a:t>Engaging User Experience </a:t>
            </a:r>
          </a:p>
          <a:p>
            <a:pPr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A command line interface system that allows users to be guided step-by-step through the visualization and prediction to facilitate analysis.</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10">
            <a:extLst>
              <a:ext uri="{FF2B5EF4-FFF2-40B4-BE49-F238E27FC236}">
                <a16:creationId xmlns:a16="http://schemas.microsoft.com/office/drawing/2014/main" id="{E6BB3B41-A26A-2967-62F7-79C1F149542B}"/>
              </a:ext>
            </a:extLst>
          </p:cNvPr>
          <p:cNvSpPr>
            <a:spLocks noGrp="1"/>
          </p:cNvSpPr>
          <p:nvPr>
            <p:ph idx="1"/>
          </p:nvPr>
        </p:nvSpPr>
        <p:spPr/>
        <p:txBody>
          <a:bodyPr>
            <a:noAutofit/>
          </a:bodyPr>
          <a:lstStyle/>
          <a:p>
            <a:pPr marL="0" indent="0">
              <a:buNone/>
            </a:pPr>
            <a:r>
              <a:rPr lang="en-IN" sz="1400" b="1" dirty="0">
                <a:latin typeface="Arial" panose="020B0604020202020204" pitchFamily="34" charset="0"/>
                <a:cs typeface="Arial" panose="020B0604020202020204" pitchFamily="34" charset="0"/>
              </a:rPr>
              <a:t>Programming Language: </a:t>
            </a:r>
            <a:r>
              <a:rPr lang="en-IN" sz="1400" dirty="0">
                <a:latin typeface="Arial" panose="020B0604020202020204" pitchFamily="34" charset="0"/>
                <a:cs typeface="Arial" panose="020B0604020202020204" pitchFamily="34" charset="0"/>
              </a:rPr>
              <a:t>Python 3.9+</a:t>
            </a:r>
          </a:p>
          <a:p>
            <a:pPr marL="0" indent="0">
              <a:buNone/>
            </a:pPr>
            <a:r>
              <a:rPr lang="en-IN" sz="1400" b="1" dirty="0">
                <a:latin typeface="Arial" panose="020B0604020202020204" pitchFamily="34" charset="0"/>
                <a:cs typeface="Arial" panose="020B0604020202020204" pitchFamily="34" charset="0"/>
              </a:rPr>
              <a:t>Libraries Utilized: </a:t>
            </a:r>
          </a:p>
          <a:p>
            <a:r>
              <a:rPr lang="en-IN" sz="1400" b="1" dirty="0">
                <a:latin typeface="Arial" panose="020B0604020202020204" pitchFamily="34" charset="0"/>
                <a:cs typeface="Arial" panose="020B0604020202020204" pitchFamily="34" charset="0"/>
              </a:rPr>
              <a:t>Pandas, NumPy: </a:t>
            </a:r>
            <a:r>
              <a:rPr lang="en-IN" sz="1400" dirty="0">
                <a:latin typeface="Arial" panose="020B0604020202020204" pitchFamily="34" charset="0"/>
                <a:cs typeface="Arial" panose="020B0604020202020204" pitchFamily="34" charset="0"/>
              </a:rPr>
              <a:t>Data manipulation and processing</a:t>
            </a:r>
          </a:p>
          <a:p>
            <a:r>
              <a:rPr lang="en-IN" sz="1400" b="1" dirty="0">
                <a:latin typeface="Arial" panose="020B0604020202020204" pitchFamily="34" charset="0"/>
                <a:cs typeface="Arial" panose="020B0604020202020204" pitchFamily="34" charset="0"/>
              </a:rPr>
              <a:t>Matplotlib, Seaborn:</a:t>
            </a:r>
            <a:r>
              <a:rPr lang="en-IN" sz="1400" dirty="0">
                <a:latin typeface="Arial" panose="020B0604020202020204" pitchFamily="34" charset="0"/>
                <a:cs typeface="Arial" panose="020B0604020202020204" pitchFamily="34" charset="0"/>
              </a:rPr>
              <a:t> Visualization</a:t>
            </a:r>
          </a:p>
          <a:p>
            <a:r>
              <a:rPr lang="en-IN" sz="1400" b="1" dirty="0">
                <a:latin typeface="Arial" panose="020B0604020202020204" pitchFamily="34" charset="0"/>
                <a:cs typeface="Arial" panose="020B0604020202020204" pitchFamily="34" charset="0"/>
              </a:rPr>
              <a:t>Scikit-learn: </a:t>
            </a:r>
            <a:r>
              <a:rPr lang="en-IN" sz="1400" dirty="0">
                <a:latin typeface="Arial" panose="020B0604020202020204" pitchFamily="34" charset="0"/>
                <a:cs typeface="Arial" panose="020B0604020202020204" pitchFamily="34" charset="0"/>
              </a:rPr>
              <a:t>ML models and pre-processing</a:t>
            </a:r>
          </a:p>
          <a:p>
            <a:r>
              <a:rPr lang="en-IN" sz="1400" b="1" dirty="0">
                <a:latin typeface="Arial" panose="020B0604020202020204" pitchFamily="34" charset="0"/>
                <a:cs typeface="Arial" panose="020B0604020202020204" pitchFamily="34" charset="0"/>
              </a:rPr>
              <a:t>Time, Warnings: </a:t>
            </a:r>
            <a:r>
              <a:rPr lang="en-IN" sz="1400" dirty="0">
                <a:latin typeface="Arial" panose="020B0604020202020204" pitchFamily="34" charset="0"/>
                <a:cs typeface="Arial" panose="020B0604020202020204" pitchFamily="34" charset="0"/>
              </a:rPr>
              <a:t>Run-time control</a:t>
            </a:r>
          </a:p>
          <a:p>
            <a:pPr marL="0" indent="0">
              <a:buNone/>
            </a:pPr>
            <a:r>
              <a:rPr lang="en-IN" sz="1400" b="1" dirty="0">
                <a:latin typeface="Arial" panose="020B0604020202020204" pitchFamily="34" charset="0"/>
                <a:cs typeface="Arial" panose="020B0604020202020204" pitchFamily="34" charset="0"/>
              </a:rPr>
              <a:t>Dataset: </a:t>
            </a:r>
            <a:r>
              <a:rPr lang="en-IN" sz="1400" dirty="0">
                <a:latin typeface="Arial" panose="020B0604020202020204" pitchFamily="34" charset="0"/>
                <a:cs typeface="Arial" panose="020B0604020202020204" pitchFamily="34" charset="0"/>
              </a:rPr>
              <a:t>AI-Data.csv</a:t>
            </a:r>
          </a:p>
          <a:p>
            <a:pPr marL="0" indent="0">
              <a:buNone/>
            </a:pPr>
            <a:r>
              <a:rPr lang="en-IN" sz="1400" b="1" dirty="0">
                <a:latin typeface="Arial" panose="020B0604020202020204" pitchFamily="34" charset="0"/>
                <a:cs typeface="Arial" panose="020B0604020202020204" pitchFamily="34" charset="0"/>
              </a:rPr>
              <a:t>Features:</a:t>
            </a:r>
          </a:p>
          <a:p>
            <a:r>
              <a:rPr lang="en-IN" sz="1400" b="1" dirty="0">
                <a:latin typeface="Arial" panose="020B0604020202020204" pitchFamily="34" charset="0"/>
                <a:cs typeface="Arial" panose="020B0604020202020204" pitchFamily="34" charset="0"/>
              </a:rPr>
              <a:t>Demographics: </a:t>
            </a:r>
            <a:r>
              <a:rPr lang="en-IN" sz="1400" dirty="0">
                <a:latin typeface="Arial" panose="020B0604020202020204" pitchFamily="34" charset="0"/>
                <a:cs typeface="Arial" panose="020B0604020202020204" pitchFamily="34" charset="0"/>
              </a:rPr>
              <a:t>Gender, Nationality, Place of Birth, Grade, Stage</a:t>
            </a:r>
          </a:p>
          <a:p>
            <a:r>
              <a:rPr lang="en-IN" sz="1400" b="1" dirty="0">
                <a:latin typeface="Arial" panose="020B0604020202020204" pitchFamily="34" charset="0"/>
                <a:cs typeface="Arial" panose="020B0604020202020204" pitchFamily="34" charset="0"/>
              </a:rPr>
              <a:t>Academic: </a:t>
            </a:r>
            <a:r>
              <a:rPr lang="en-IN" sz="1400" dirty="0">
                <a:latin typeface="Arial" panose="020B0604020202020204" pitchFamily="34" charset="0"/>
                <a:cs typeface="Arial" panose="020B0604020202020204" pitchFamily="34" charset="0"/>
              </a:rPr>
              <a:t>Raised hands, resources visited, announcements, discussions</a:t>
            </a:r>
          </a:p>
          <a:p>
            <a:r>
              <a:rPr lang="en-IN" sz="1400" b="1" dirty="0">
                <a:latin typeface="Arial" panose="020B0604020202020204" pitchFamily="34" charset="0"/>
                <a:cs typeface="Arial" panose="020B0604020202020204" pitchFamily="34" charset="0"/>
              </a:rPr>
              <a:t>Engagement: </a:t>
            </a:r>
            <a:r>
              <a:rPr lang="en-IN" sz="1400" dirty="0">
                <a:latin typeface="Arial" panose="020B0604020202020204" pitchFamily="34" charset="0"/>
                <a:cs typeface="Arial" panose="020B0604020202020204" pitchFamily="34" charset="0"/>
              </a:rPr>
              <a:t>Parent surveys, Satisfaction, Absences</a:t>
            </a:r>
          </a:p>
          <a:p>
            <a:r>
              <a:rPr lang="en-IN" sz="1400" b="1" dirty="0">
                <a:latin typeface="Arial" panose="020B0604020202020204" pitchFamily="34" charset="0"/>
                <a:cs typeface="Arial" panose="020B0604020202020204" pitchFamily="34" charset="0"/>
              </a:rPr>
              <a:t>Target:</a:t>
            </a:r>
            <a:r>
              <a:rPr lang="en-IN" sz="1400" dirty="0">
                <a:latin typeface="Arial" panose="020B0604020202020204" pitchFamily="34" charset="0"/>
                <a:cs typeface="Arial" panose="020B0604020202020204" pitchFamily="34" charset="0"/>
              </a:rPr>
              <a:t> Class (H, M, L)</a:t>
            </a:r>
          </a:p>
          <a:p>
            <a:pPr marL="0" indent="0">
              <a:buNone/>
            </a:pPr>
            <a:r>
              <a:rPr lang="en-IN" sz="1400" b="1" dirty="0">
                <a:latin typeface="Arial" panose="020B0604020202020204" pitchFamily="34" charset="0"/>
                <a:cs typeface="Arial" panose="020B0604020202020204" pitchFamily="34" charset="0"/>
              </a:rPr>
              <a:t>Visualizations Available For:</a:t>
            </a:r>
          </a:p>
          <a:p>
            <a:r>
              <a:rPr lang="en-IN" sz="1400" dirty="0">
                <a:latin typeface="Arial" panose="020B0604020202020204" pitchFamily="34" charset="0"/>
                <a:cs typeface="Arial" panose="020B0604020202020204" pitchFamily="34" charset="0"/>
              </a:rPr>
              <a:t>gender, nationality, grade, section, stage, topic, number of absent days, semester</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55000" lnSpcReduction="20000"/>
          </a:bodyPr>
          <a:lstStyle/>
          <a:p>
            <a:pPr marL="0" indent="0">
              <a:buNone/>
            </a:pPr>
            <a:r>
              <a:rPr lang="en-IN" sz="2500" b="1" dirty="0">
                <a:latin typeface="Arial" panose="020B0604020202020204" pitchFamily="34" charset="0"/>
                <a:cs typeface="Arial" panose="020B0604020202020204" pitchFamily="34" charset="0"/>
              </a:rPr>
              <a:t>Preprocessing Steps</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Removed unnecessary fields (e.g., Gender, Nationality)</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Categorical data was encoded with </a:t>
            </a:r>
            <a:r>
              <a:rPr lang="en-IN" sz="2000" dirty="0" err="1">
                <a:latin typeface="Arial" panose="020B0604020202020204" pitchFamily="34" charset="0"/>
                <a:cs typeface="Arial" panose="020B0604020202020204" pitchFamily="34" charset="0"/>
              </a:rPr>
              <a:t>LabelEncoder</a:t>
            </a:r>
            <a:endParaRPr lang="en-IN" sz="2000" dirty="0">
              <a:latin typeface="Arial" panose="020B0604020202020204" pitchFamily="34" charset="0"/>
              <a:cs typeface="Arial" panose="020B0604020202020204" pitchFamily="34" charset="0"/>
            </a:endParaRPr>
          </a:p>
          <a:p>
            <a:pPr algn="just">
              <a:buFont typeface="Courier New" panose="02070309020205020404" pitchFamily="49" charset="0"/>
              <a:buChar char="o"/>
            </a:pPr>
            <a:r>
              <a:rPr lang="en-IN" sz="2000" dirty="0" err="1">
                <a:latin typeface="Arial" panose="020B0604020202020204" pitchFamily="34" charset="0"/>
                <a:cs typeface="Arial" panose="020B0604020202020204" pitchFamily="34" charset="0"/>
              </a:rPr>
              <a:t>GradeID</a:t>
            </a:r>
            <a:r>
              <a:rPr lang="en-IN" sz="2000" dirty="0">
                <a:latin typeface="Arial" panose="020B0604020202020204" pitchFamily="34" charset="0"/>
                <a:cs typeface="Arial" panose="020B0604020202020204" pitchFamily="34" charset="0"/>
              </a:rPr>
              <a:t> (G-01 to G-12) → numerical</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Features utilized: </a:t>
            </a:r>
            <a:r>
              <a:rPr lang="en-IN" sz="2000" dirty="0" err="1">
                <a:latin typeface="Arial" panose="020B0604020202020204" pitchFamily="34" charset="0"/>
                <a:cs typeface="Arial" panose="020B0604020202020204" pitchFamily="34" charset="0"/>
              </a:rPr>
              <a:t>RaisedHands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VisitedResources</a:t>
            </a:r>
            <a:r>
              <a:rPr lang="en-IN" sz="2000" dirty="0">
                <a:latin typeface="Arial" panose="020B0604020202020204" pitchFamily="34" charset="0"/>
                <a:cs typeface="Arial" panose="020B0604020202020204" pitchFamily="34" charset="0"/>
              </a:rPr>
              <a:t>, Discussion, Absences</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Target: Class (H = 0, M = 1, L = 2)</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Split: 70% Training / 30% Testing</a:t>
            </a:r>
          </a:p>
          <a:p>
            <a:pPr marL="0" indent="0">
              <a:buNone/>
            </a:pPr>
            <a:r>
              <a:rPr lang="en-IN" sz="2500" b="1" dirty="0">
                <a:latin typeface="Arial" panose="020B0604020202020204" pitchFamily="34" charset="0"/>
                <a:cs typeface="Arial" panose="020B0604020202020204" pitchFamily="34" charset="0"/>
              </a:rPr>
              <a:t>Models Used</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Decision Tree</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Random Forest</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Perceptron</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Logistic Regression</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MLP (Neural Network)</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All models were evaluated for accuracy, precision, recall, and F1-score.</a:t>
            </a:r>
          </a:p>
          <a:p>
            <a:pPr marL="0" indent="0">
              <a:buNone/>
            </a:pPr>
            <a:r>
              <a:rPr lang="en-IN" sz="2500" b="1" dirty="0">
                <a:latin typeface="Arial" panose="020B0604020202020204" pitchFamily="34" charset="0"/>
                <a:cs typeface="Arial" panose="020B0604020202020204" pitchFamily="34" charset="0"/>
              </a:rPr>
              <a:t>Custom Prediction Interface</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User inputs values via terminal</a:t>
            </a:r>
          </a:p>
          <a:p>
            <a:pPr algn="just">
              <a:buFont typeface="Courier New" panose="02070309020205020404" pitchFamily="49" charset="0"/>
              <a:buChar char="o"/>
            </a:pPr>
            <a:r>
              <a:rPr lang="en-IN" sz="2000" dirty="0">
                <a:latin typeface="Arial" panose="020B0604020202020204" pitchFamily="34" charset="0"/>
                <a:cs typeface="Arial" panose="020B0604020202020204" pitchFamily="34" charset="0"/>
              </a:rPr>
              <a:t> All five models return class predictions on-the-fly</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E3F827B-05F4-EAA3-E066-B51FB509D036}"/>
              </a:ext>
            </a:extLst>
          </p:cNvPr>
          <p:cNvGraphicFramePr>
            <a:graphicFrameLocks noGrp="1"/>
          </p:cNvGraphicFramePr>
          <p:nvPr>
            <p:extLst>
              <p:ext uri="{D42A27DB-BD31-4B8C-83A1-F6EECF244321}">
                <p14:modId xmlns:p14="http://schemas.microsoft.com/office/powerpoint/2010/main" val="2412683650"/>
              </p:ext>
            </p:extLst>
          </p:nvPr>
        </p:nvGraphicFramePr>
        <p:xfrm>
          <a:off x="609600" y="2055813"/>
          <a:ext cx="5083277" cy="3745218"/>
        </p:xfrm>
        <a:graphic>
          <a:graphicData uri="http://schemas.openxmlformats.org/drawingml/2006/table">
            <a:tbl>
              <a:tblPr/>
              <a:tblGrid>
                <a:gridCol w="2636491">
                  <a:extLst>
                    <a:ext uri="{9D8B030D-6E8A-4147-A177-3AD203B41FA5}">
                      <a16:colId xmlns:a16="http://schemas.microsoft.com/office/drawing/2014/main" val="3020679784"/>
                    </a:ext>
                  </a:extLst>
                </a:gridCol>
                <a:gridCol w="2446786">
                  <a:extLst>
                    <a:ext uri="{9D8B030D-6E8A-4147-A177-3AD203B41FA5}">
                      <a16:colId xmlns:a16="http://schemas.microsoft.com/office/drawing/2014/main" val="1351235804"/>
                    </a:ext>
                  </a:extLst>
                </a:gridCol>
              </a:tblGrid>
              <a:tr h="624203">
                <a:tc>
                  <a:txBody>
                    <a:bodyPr/>
                    <a:lstStyle/>
                    <a:p>
                      <a:r>
                        <a:rPr lang="en-IN"/>
                        <a:t>Algorithm</a:t>
                      </a:r>
                    </a:p>
                  </a:txBody>
                  <a:tcPr anchor="ctr">
                    <a:lnL>
                      <a:noFill/>
                    </a:lnL>
                    <a:lnR>
                      <a:noFill/>
                    </a:lnR>
                    <a:lnT>
                      <a:noFill/>
                    </a:lnT>
                    <a:lnB>
                      <a:noFill/>
                    </a:lnB>
                    <a:noFill/>
                  </a:tcPr>
                </a:tc>
                <a:tc>
                  <a:txBody>
                    <a:bodyPr/>
                    <a:lstStyle/>
                    <a:p>
                      <a:r>
                        <a:rPr lang="en-IN" dirty="0"/>
                        <a:t>Accuracy (%)</a:t>
                      </a:r>
                    </a:p>
                  </a:txBody>
                  <a:tcPr anchor="ctr">
                    <a:lnL>
                      <a:noFill/>
                    </a:lnL>
                    <a:lnR>
                      <a:noFill/>
                    </a:lnR>
                    <a:lnT>
                      <a:noFill/>
                    </a:lnT>
                    <a:lnB>
                      <a:noFill/>
                    </a:lnB>
                    <a:noFill/>
                  </a:tcPr>
                </a:tc>
                <a:extLst>
                  <a:ext uri="{0D108BD9-81ED-4DB2-BD59-A6C34878D82A}">
                    <a16:rowId xmlns:a16="http://schemas.microsoft.com/office/drawing/2014/main" val="2498872250"/>
                  </a:ext>
                </a:extLst>
              </a:tr>
              <a:tr h="624203">
                <a:tc>
                  <a:txBody>
                    <a:bodyPr/>
                    <a:lstStyle/>
                    <a:p>
                      <a:r>
                        <a:rPr lang="en-IN" dirty="0"/>
                        <a:t>Decision Tree</a:t>
                      </a:r>
                    </a:p>
                  </a:txBody>
                  <a:tcPr anchor="ctr">
                    <a:lnL>
                      <a:noFill/>
                    </a:lnL>
                    <a:lnR>
                      <a:noFill/>
                    </a:lnR>
                    <a:lnT>
                      <a:noFill/>
                    </a:lnT>
                    <a:lnB>
                      <a:noFill/>
                    </a:lnB>
                    <a:noFill/>
                  </a:tcPr>
                </a:tc>
                <a:tc>
                  <a:txBody>
                    <a:bodyPr/>
                    <a:lstStyle/>
                    <a:p>
                      <a:r>
                        <a:rPr lang="en-IN" dirty="0"/>
                        <a:t>78%</a:t>
                      </a:r>
                    </a:p>
                  </a:txBody>
                  <a:tcPr anchor="ctr">
                    <a:lnL>
                      <a:noFill/>
                    </a:lnL>
                    <a:lnR>
                      <a:noFill/>
                    </a:lnR>
                    <a:lnT>
                      <a:noFill/>
                    </a:lnT>
                    <a:lnB>
                      <a:noFill/>
                    </a:lnB>
                    <a:noFill/>
                  </a:tcPr>
                </a:tc>
                <a:extLst>
                  <a:ext uri="{0D108BD9-81ED-4DB2-BD59-A6C34878D82A}">
                    <a16:rowId xmlns:a16="http://schemas.microsoft.com/office/drawing/2014/main" val="2801700016"/>
                  </a:ext>
                </a:extLst>
              </a:tr>
              <a:tr h="624203">
                <a:tc>
                  <a:txBody>
                    <a:bodyPr/>
                    <a:lstStyle/>
                    <a:p>
                      <a:r>
                        <a:rPr lang="en-IN" dirty="0"/>
                        <a:t>Random Forest</a:t>
                      </a:r>
                    </a:p>
                  </a:txBody>
                  <a:tcPr anchor="ctr">
                    <a:lnL>
                      <a:noFill/>
                    </a:lnL>
                    <a:lnR>
                      <a:noFill/>
                    </a:lnR>
                    <a:lnT>
                      <a:noFill/>
                    </a:lnT>
                    <a:lnB>
                      <a:noFill/>
                    </a:lnB>
                    <a:noFill/>
                  </a:tcPr>
                </a:tc>
                <a:tc>
                  <a:txBody>
                    <a:bodyPr/>
                    <a:lstStyle/>
                    <a:p>
                      <a:r>
                        <a:rPr lang="en-IN"/>
                        <a:t>83%</a:t>
                      </a:r>
                    </a:p>
                  </a:txBody>
                  <a:tcPr anchor="ctr">
                    <a:lnL>
                      <a:noFill/>
                    </a:lnL>
                    <a:lnR>
                      <a:noFill/>
                    </a:lnR>
                    <a:lnT>
                      <a:noFill/>
                    </a:lnT>
                    <a:lnB>
                      <a:noFill/>
                    </a:lnB>
                    <a:noFill/>
                  </a:tcPr>
                </a:tc>
                <a:extLst>
                  <a:ext uri="{0D108BD9-81ED-4DB2-BD59-A6C34878D82A}">
                    <a16:rowId xmlns:a16="http://schemas.microsoft.com/office/drawing/2014/main" val="2855163732"/>
                  </a:ext>
                </a:extLst>
              </a:tr>
              <a:tr h="624203">
                <a:tc>
                  <a:txBody>
                    <a:bodyPr/>
                    <a:lstStyle/>
                    <a:p>
                      <a:r>
                        <a:rPr lang="en-IN" dirty="0"/>
                        <a:t>Perceptron</a:t>
                      </a:r>
                    </a:p>
                  </a:txBody>
                  <a:tcPr anchor="ctr">
                    <a:lnL>
                      <a:noFill/>
                    </a:lnL>
                    <a:lnR>
                      <a:noFill/>
                    </a:lnR>
                    <a:lnT>
                      <a:noFill/>
                    </a:lnT>
                    <a:lnB>
                      <a:noFill/>
                    </a:lnB>
                    <a:noFill/>
                  </a:tcPr>
                </a:tc>
                <a:tc>
                  <a:txBody>
                    <a:bodyPr/>
                    <a:lstStyle/>
                    <a:p>
                      <a:r>
                        <a:rPr lang="en-IN" dirty="0"/>
                        <a:t>70%</a:t>
                      </a:r>
                    </a:p>
                  </a:txBody>
                  <a:tcPr anchor="ctr">
                    <a:lnL>
                      <a:noFill/>
                    </a:lnL>
                    <a:lnR>
                      <a:noFill/>
                    </a:lnR>
                    <a:lnT>
                      <a:noFill/>
                    </a:lnT>
                    <a:lnB>
                      <a:noFill/>
                    </a:lnB>
                    <a:noFill/>
                  </a:tcPr>
                </a:tc>
                <a:extLst>
                  <a:ext uri="{0D108BD9-81ED-4DB2-BD59-A6C34878D82A}">
                    <a16:rowId xmlns:a16="http://schemas.microsoft.com/office/drawing/2014/main" val="2420341753"/>
                  </a:ext>
                </a:extLst>
              </a:tr>
              <a:tr h="624203">
                <a:tc>
                  <a:txBody>
                    <a:bodyPr/>
                    <a:lstStyle/>
                    <a:p>
                      <a:r>
                        <a:rPr lang="en-IN"/>
                        <a:t>Logistic Regression</a:t>
                      </a:r>
                    </a:p>
                  </a:txBody>
                  <a:tcPr anchor="ctr">
                    <a:lnL>
                      <a:noFill/>
                    </a:lnL>
                    <a:lnR>
                      <a:noFill/>
                    </a:lnR>
                    <a:lnT>
                      <a:noFill/>
                    </a:lnT>
                    <a:lnB>
                      <a:noFill/>
                    </a:lnB>
                    <a:noFill/>
                  </a:tcPr>
                </a:tc>
                <a:tc>
                  <a:txBody>
                    <a:bodyPr/>
                    <a:lstStyle/>
                    <a:p>
                      <a:r>
                        <a:rPr lang="en-IN"/>
                        <a:t>75%</a:t>
                      </a:r>
                    </a:p>
                  </a:txBody>
                  <a:tcPr anchor="ctr">
                    <a:lnL>
                      <a:noFill/>
                    </a:lnL>
                    <a:lnR>
                      <a:noFill/>
                    </a:lnR>
                    <a:lnT>
                      <a:noFill/>
                    </a:lnT>
                    <a:lnB>
                      <a:noFill/>
                    </a:lnB>
                    <a:noFill/>
                  </a:tcPr>
                </a:tc>
                <a:extLst>
                  <a:ext uri="{0D108BD9-81ED-4DB2-BD59-A6C34878D82A}">
                    <a16:rowId xmlns:a16="http://schemas.microsoft.com/office/drawing/2014/main" val="2977523168"/>
                  </a:ext>
                </a:extLst>
              </a:tr>
              <a:tr h="624203">
                <a:tc>
                  <a:txBody>
                    <a:bodyPr/>
                    <a:lstStyle/>
                    <a:p>
                      <a:r>
                        <a:rPr lang="en-IN" dirty="0"/>
                        <a:t>MLP (Neural Network)</a:t>
                      </a:r>
                    </a:p>
                  </a:txBody>
                  <a:tcPr anchor="ctr">
                    <a:lnL>
                      <a:noFill/>
                    </a:lnL>
                    <a:lnR>
                      <a:noFill/>
                    </a:lnR>
                    <a:lnT>
                      <a:noFill/>
                    </a:lnT>
                    <a:lnB>
                      <a:noFill/>
                    </a:lnB>
                    <a:noFill/>
                  </a:tcPr>
                </a:tc>
                <a:tc>
                  <a:txBody>
                    <a:bodyPr/>
                    <a:lstStyle/>
                    <a:p>
                      <a:r>
                        <a:rPr lang="en-IN" dirty="0"/>
                        <a:t>80%</a:t>
                      </a:r>
                    </a:p>
                  </a:txBody>
                  <a:tcPr anchor="ctr">
                    <a:lnL>
                      <a:noFill/>
                    </a:lnL>
                    <a:lnR>
                      <a:noFill/>
                    </a:lnR>
                    <a:lnT>
                      <a:noFill/>
                    </a:lnT>
                    <a:lnB>
                      <a:noFill/>
                    </a:lnB>
                    <a:noFill/>
                  </a:tcPr>
                </a:tc>
                <a:extLst>
                  <a:ext uri="{0D108BD9-81ED-4DB2-BD59-A6C34878D82A}">
                    <a16:rowId xmlns:a16="http://schemas.microsoft.com/office/drawing/2014/main" val="1773854394"/>
                  </a:ext>
                </a:extLst>
              </a:tr>
            </a:tbl>
          </a:graphicData>
        </a:graphic>
      </p:graphicFrame>
      <p:sp>
        <p:nvSpPr>
          <p:cNvPr id="14" name="TextBox 13">
            <a:extLst>
              <a:ext uri="{FF2B5EF4-FFF2-40B4-BE49-F238E27FC236}">
                <a16:creationId xmlns:a16="http://schemas.microsoft.com/office/drawing/2014/main" id="{5310312C-77A1-1C77-DDE4-95C67242868F}"/>
              </a:ext>
            </a:extLst>
          </p:cNvPr>
          <p:cNvSpPr txBox="1"/>
          <p:nvPr/>
        </p:nvSpPr>
        <p:spPr>
          <a:xfrm>
            <a:off x="5260259" y="1821700"/>
            <a:ext cx="6764593" cy="5078313"/>
          </a:xfrm>
          <a:prstGeom prst="rect">
            <a:avLst/>
          </a:prstGeom>
          <a:noFill/>
        </p:spPr>
        <p:txBody>
          <a:bodyPr wrap="square" rtlCol="0">
            <a:spAutoFit/>
          </a:bodyPr>
          <a:lstStyle/>
          <a:p>
            <a:pPr marL="342900" indent="-342900" algn="just">
              <a:buFont typeface="+mj-lt"/>
              <a:buAutoNum type="arabicPeriod"/>
            </a:pPr>
            <a:r>
              <a:rPr lang="en-US" dirty="0"/>
              <a:t>Five machine learning algorithms were evaluated in the testing process.</a:t>
            </a:r>
          </a:p>
          <a:p>
            <a:pPr marL="342900" indent="-342900" algn="just">
              <a:buFont typeface="+mj-lt"/>
              <a:buAutoNum type="arabicPeriod"/>
            </a:pPr>
            <a:endParaRPr lang="en-US" dirty="0"/>
          </a:p>
          <a:p>
            <a:pPr marL="342900" indent="-342900" algn="just">
              <a:buFont typeface="+mj-lt"/>
              <a:buAutoNum type="arabicPeriod"/>
            </a:pPr>
            <a:r>
              <a:rPr lang="en-US" dirty="0"/>
              <a:t>Random Forest provided the highest estimated accuracy with an approximate accuracy of 83%.</a:t>
            </a:r>
          </a:p>
          <a:p>
            <a:pPr marL="342900" indent="-342900" algn="just">
              <a:buFont typeface="+mj-lt"/>
              <a:buAutoNum type="arabicPeriod"/>
            </a:pPr>
            <a:endParaRPr lang="en-US" dirty="0"/>
          </a:p>
          <a:p>
            <a:pPr marL="342900" indent="-342900" algn="just">
              <a:buFont typeface="+mj-lt"/>
              <a:buAutoNum type="arabicPeriod"/>
            </a:pPr>
            <a:r>
              <a:rPr lang="en-US" dirty="0"/>
              <a:t>MLP Classifier (neural network) produced the second best performance with an approximate accuracy of 80%.</a:t>
            </a:r>
          </a:p>
          <a:p>
            <a:pPr marL="342900" indent="-342900" algn="just">
              <a:buFont typeface="+mj-lt"/>
              <a:buAutoNum type="arabicPeriod"/>
            </a:pPr>
            <a:endParaRPr lang="en-US" dirty="0"/>
          </a:p>
          <a:p>
            <a:pPr marL="342900" indent="-342900" algn="just">
              <a:buFont typeface="+mj-lt"/>
              <a:buAutoNum type="arabicPeriod"/>
            </a:pPr>
            <a:r>
              <a:rPr lang="en-US" dirty="0"/>
              <a:t>Each model was assessed using statistical performance metrics: accuracy, precision, recall, and F1-score, as well as predicted scores for each student indicating high (H), medium (M), or low (L) academic performance.</a:t>
            </a:r>
          </a:p>
          <a:p>
            <a:pPr marL="342900" indent="-342900" algn="just">
              <a:buFont typeface="+mj-lt"/>
              <a:buAutoNum type="arabicPeriod"/>
            </a:pPr>
            <a:endParaRPr lang="en-US" dirty="0"/>
          </a:p>
          <a:p>
            <a:pPr marL="342900" indent="-342900" algn="just">
              <a:buFont typeface="+mj-lt"/>
              <a:buAutoNum type="arabicPeriod"/>
            </a:pPr>
            <a:r>
              <a:rPr lang="en-US" dirty="0"/>
              <a:t>The trained models assessed students' academic performance and created the potential for real-time testing where the model generates predicted scores with whatever input is provided for new student or previously unseen student data.</a:t>
            </a:r>
            <a:endParaRPr lang="en-IN"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B5444-12DD-5F50-4107-DE684767FAF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01C3EA-D748-65F9-1AAA-1870A0F05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5C6AA-B09B-B962-5C72-604022012568}"/>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675D0C43-589B-DD79-05B0-CA1EA3777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8D517248-765D-50B0-35F5-2337E10FEB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9036" y="2239963"/>
            <a:ext cx="5063298" cy="4252912"/>
          </a:xfrm>
        </p:spPr>
      </p:pic>
      <p:pic>
        <p:nvPicPr>
          <p:cNvPr id="19" name="Picture 18">
            <a:extLst>
              <a:ext uri="{FF2B5EF4-FFF2-40B4-BE49-F238E27FC236}">
                <a16:creationId xmlns:a16="http://schemas.microsoft.com/office/drawing/2014/main" id="{1C07DD14-A980-1930-F130-5D42DE635D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476" y="2166675"/>
            <a:ext cx="5781220" cy="3927949"/>
          </a:xfrm>
          <a:prstGeom prst="rect">
            <a:avLst/>
          </a:prstGeom>
        </p:spPr>
      </p:pic>
    </p:spTree>
    <p:extLst>
      <p:ext uri="{BB962C8B-B14F-4D97-AF65-F5344CB8AC3E}">
        <p14:creationId xmlns:p14="http://schemas.microsoft.com/office/powerpoint/2010/main" val="299931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7D7A7-E430-F24F-8933-D5BCF6DEC15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00F0F3-6F64-B02D-AC31-A4D7AF995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BD76A-2199-963D-C90F-A6FA520BC3CD}"/>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FBC6FBDE-A195-E4BD-361C-70F084385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C1B23C6-5192-58FB-035D-6B59CDDCB3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145401"/>
            <a:ext cx="4715382" cy="4252912"/>
          </a:xfrm>
        </p:spPr>
      </p:pic>
      <p:pic>
        <p:nvPicPr>
          <p:cNvPr id="13" name="Picture 12">
            <a:extLst>
              <a:ext uri="{FF2B5EF4-FFF2-40B4-BE49-F238E27FC236}">
                <a16:creationId xmlns:a16="http://schemas.microsoft.com/office/drawing/2014/main" id="{120E930E-568C-4394-BFF3-0C24EC8CDB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53582" y="2275994"/>
            <a:ext cx="6197472" cy="3812550"/>
          </a:xfrm>
          <a:prstGeom prst="rect">
            <a:avLst/>
          </a:prstGeom>
        </p:spPr>
      </p:pic>
    </p:spTree>
    <p:extLst>
      <p:ext uri="{BB962C8B-B14F-4D97-AF65-F5344CB8AC3E}">
        <p14:creationId xmlns:p14="http://schemas.microsoft.com/office/powerpoint/2010/main" val="203755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933</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Courier New</vt:lpstr>
      <vt:lpstr>office theme</vt:lpstr>
      <vt:lpstr>Student Academic Performance</vt:lpstr>
      <vt:lpstr>OUTLINE</vt:lpstr>
      <vt:lpstr>Problem Statement</vt:lpstr>
      <vt:lpstr>Proposed Solution</vt:lpstr>
      <vt:lpstr>System  Approach</vt:lpstr>
      <vt:lpstr>Algorithm &amp; Deployment</vt:lpstr>
      <vt:lpstr>Result</vt:lpstr>
      <vt:lpstr>Result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Hemanth kumar janjanam</cp:lastModifiedBy>
  <cp:revision>17</cp:revision>
  <dcterms:created xsi:type="dcterms:W3CDTF">2013-07-15T20:26:40Z</dcterms:created>
  <dcterms:modified xsi:type="dcterms:W3CDTF">2025-07-14T15:53:48Z</dcterms:modified>
</cp:coreProperties>
</file>