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17.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jpeg" ContentType="image/jpeg"/>
  <Override PartName="/ppt/media/image16.png" ContentType="image/png"/>
  <Override PartName="/ppt/media/image18.png" ContentType="image/png"/>
  <Override PartName="/ppt/media/image19.png" ContentType="image/png"/>
  <Override PartName="/ppt/media/image2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8288000" cy="10287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
        <p:nvSpPr>
          <p:cNvPr id="33"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
        <p:nvSpPr>
          <p:cNvPr id="36"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
        <p:nvSpPr>
          <p:cNvPr id="37"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
        <p:nvSpPr>
          <p:cNvPr id="38"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0"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
        <p:nvSpPr>
          <p:cNvPr id="41"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
        <p:nvSpPr>
          <p:cNvPr id="42"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
        <p:nvSpPr>
          <p:cNvPr id="43"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
        <p:nvSpPr>
          <p:cNvPr id="44"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
        <p:nvSpPr>
          <p:cNvPr id="45"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0"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
        <p:nvSpPr>
          <p:cNvPr id="21"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
        <p:nvSpPr>
          <p:cNvPr id="22"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4"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
        <p:nvSpPr>
          <p:cNvPr id="25"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
        <p:nvSpPr>
          <p:cNvPr id="26"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8"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
        <p:nvSpPr>
          <p:cNvPr id="29"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
        <p:nvSpPr>
          <p:cNvPr id="30"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endParaRPr b="0" lang="en-US" sz="3000" spc="-1" strike="noStrike">
              <a:solidFill>
                <a:srgbClr val="40404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0" y="9601200"/>
            <a:ext cx="18287640" cy="68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Rectangle 8" hidden="1"/>
          <p:cNvSpPr/>
          <p:nvPr/>
        </p:nvSpPr>
        <p:spPr>
          <a:xfrm>
            <a:off x="0" y="9501480"/>
            <a:ext cx="18287640" cy="9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Straight Connector 9"/>
          <p:cNvSpPr/>
          <p:nvPr/>
        </p:nvSpPr>
        <p:spPr>
          <a:xfrm>
            <a:off x="1790280" y="2606760"/>
            <a:ext cx="14950440" cy="360"/>
          </a:xfrm>
          <a:prstGeom prst="line">
            <a:avLst/>
          </a:prstGeom>
          <a:ln w="6350">
            <a:solidFill>
              <a:srgbClr val="000000">
                <a:lumMod val="50000"/>
                <a:lumOff val="50000"/>
              </a:srgbClr>
            </a:solidFill>
            <a:round/>
          </a:ln>
        </p:spPr>
        <p:style>
          <a:lnRef idx="1">
            <a:schemeClr val="accent1"/>
          </a:lnRef>
          <a:fillRef idx="0">
            <a:schemeClr val="accent1"/>
          </a:fillRef>
          <a:effectRef idx="0">
            <a:schemeClr val="accent1"/>
          </a:effectRef>
          <a:fontRef idx="minor"/>
        </p:style>
      </p:sp>
      <p:sp>
        <p:nvSpPr>
          <p:cNvPr id="3" name="Rectangle 4"/>
          <p:cNvSpPr/>
          <p:nvPr/>
        </p:nvSpPr>
        <p:spPr>
          <a:xfrm>
            <a:off x="4680" y="9601200"/>
            <a:ext cx="18282960" cy="68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Rectangle 5"/>
          <p:cNvSpPr/>
          <p:nvPr/>
        </p:nvSpPr>
        <p:spPr>
          <a:xfrm>
            <a:off x="0" y="9501480"/>
            <a:ext cx="18282960" cy="9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26F0973D-4D9C-4E84-BBBB-63D1AF719227}" type="datetime">
              <a:rPr b="0" lang="en-US" sz="1350" spc="-1" strike="noStrike">
                <a:solidFill>
                  <a:srgbClr val="ffffff"/>
                </a:solidFill>
                <a:latin typeface="Calibri"/>
              </a:rPr>
              <a:t>4/4/24</a:t>
            </a:fld>
            <a:endParaRPr b="0" lang="en-IN" sz="1350" spc="-1" strike="noStrike">
              <a:latin typeface="Times New Roman"/>
            </a:endParaRPr>
          </a:p>
        </p:txBody>
      </p:sp>
      <p:sp>
        <p:nvSpPr>
          <p:cNvPr id="6"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a:t>
            </a:r>
            <a:r>
              <a:rPr b="0" lang="en-IN" sz="1350" spc="-1" strike="noStrike" cap="all">
                <a:solidFill>
                  <a:srgbClr val="ffffff"/>
                </a:solidFill>
                <a:latin typeface="Calibri"/>
              </a:rPr>
              <a:t>ENGINEERING   / PROJECT TITLE</a:t>
            </a:r>
            <a:endParaRPr b="0" lang="en-IN" sz="1350" spc="-1" strike="noStrike">
              <a:latin typeface="Times New Roman"/>
            </a:endParaRPr>
          </a:p>
        </p:txBody>
      </p:sp>
      <p:sp>
        <p:nvSpPr>
          <p:cNvPr id="7"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6E4D757C-699F-4C7B-A443-A00BCDE6D0A6}" type="slidenum">
              <a:rPr b="0" lang="en-US" sz="1580" spc="-1" strike="noStrike">
                <a:solidFill>
                  <a:srgbClr val="ffffff"/>
                </a:solidFill>
                <a:latin typeface="Calibri"/>
              </a:rPr>
              <a:t>&lt;number&gt;</a:t>
            </a:fld>
            <a:endParaRPr b="0" lang="en-IN" sz="1580" spc="-1" strike="noStrike">
              <a:latin typeface="Times New Roman"/>
            </a:endParaRPr>
          </a:p>
        </p:txBody>
      </p:sp>
      <p:sp>
        <p:nvSpPr>
          <p:cNvPr id="8"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9"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000" spc="-1" strike="noStrike">
                <a:solidFill>
                  <a:srgbClr val="404040"/>
                </a:solidFill>
                <a:latin typeface="Calibri"/>
              </a:rPr>
              <a:t>Click to edit the outline text format</a:t>
            </a:r>
            <a:endParaRPr b="0" lang="en-US" sz="3000" spc="-1" strike="noStrike">
              <a:solidFill>
                <a:srgbClr val="404040"/>
              </a:solidFill>
              <a:latin typeface="Calibri"/>
            </a:endParaRPr>
          </a:p>
          <a:p>
            <a:pPr lvl="1" marL="864000" indent="-324000">
              <a:spcBef>
                <a:spcPts val="1134"/>
              </a:spcBef>
              <a:buClr>
                <a:srgbClr val="000000"/>
              </a:buClr>
              <a:buSzPct val="75000"/>
              <a:buFont typeface="Symbol" charset="2"/>
              <a:buChar char=""/>
            </a:pPr>
            <a:r>
              <a:rPr b="0" lang="en-US" sz="2100" spc="-1" strike="noStrike">
                <a:solidFill>
                  <a:srgbClr val="404040"/>
                </a:solidFill>
                <a:latin typeface="Calibri"/>
              </a:rPr>
              <a:t>Second Outline Level</a:t>
            </a:r>
            <a:endParaRPr b="0" lang="en-US" sz="2100" spc="-1" strike="noStrike">
              <a:solidFill>
                <a:srgbClr val="404040"/>
              </a:solidFill>
              <a:latin typeface="Calibri"/>
            </a:endParaRPr>
          </a:p>
          <a:p>
            <a:pPr lvl="2" marL="1296000" indent="-288000">
              <a:spcBef>
                <a:spcPts val="850"/>
              </a:spcBef>
              <a:buClr>
                <a:srgbClr val="000000"/>
              </a:buClr>
              <a:buSzPct val="45000"/>
              <a:buFont typeface="Wingdings" charset="2"/>
              <a:buChar char=""/>
            </a:pPr>
            <a:r>
              <a:rPr b="0" lang="en-US" sz="2100" spc="-1" strike="noStrike">
                <a:solidFill>
                  <a:srgbClr val="404040"/>
                </a:solidFill>
                <a:latin typeface="Calibri"/>
              </a:rPr>
              <a:t>Third Outline Level</a:t>
            </a:r>
            <a:endParaRPr b="0" lang="en-US" sz="2100" spc="-1" strike="noStrike">
              <a:solidFill>
                <a:srgbClr val="404040"/>
              </a:solidFill>
              <a:latin typeface="Calibri"/>
            </a:endParaRPr>
          </a:p>
          <a:p>
            <a:pPr lvl="3" marL="1728000" indent="-216000">
              <a:spcBef>
                <a:spcPts val="567"/>
              </a:spcBef>
              <a:buClr>
                <a:srgbClr val="000000"/>
              </a:buClr>
              <a:buSzPct val="75000"/>
              <a:buFont typeface="Symbol" charset="2"/>
              <a:buChar char=""/>
            </a:pPr>
            <a:r>
              <a:rPr b="0" lang="en-US" sz="2100" spc="-1" strike="noStrike">
                <a:solidFill>
                  <a:srgbClr val="404040"/>
                </a:solidFill>
                <a:latin typeface="Calibri"/>
              </a:rPr>
              <a:t>Fourth Outline Level</a:t>
            </a:r>
            <a:endParaRPr b="0" lang="en-US" sz="2100" spc="-1" strike="noStrike">
              <a:solidFill>
                <a:srgbClr val="40404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 name="Picture 3" descr="C:\Users\Sharad\Desktop\download veltech.png"/>
          <p:cNvPicPr/>
          <p:nvPr/>
        </p:nvPicPr>
        <p:blipFill>
          <a:blip r:embed="rId1"/>
          <a:stretch/>
        </p:blipFill>
        <p:spPr>
          <a:xfrm>
            <a:off x="6825960" y="0"/>
            <a:ext cx="4295160" cy="1437840"/>
          </a:xfrm>
          <a:prstGeom prst="rect">
            <a:avLst/>
          </a:prstGeom>
          <a:ln w="0">
            <a:noFill/>
          </a:ln>
        </p:spPr>
      </p:pic>
      <p:sp>
        <p:nvSpPr>
          <p:cNvPr id="47" name="Rectangle 21"/>
          <p:cNvSpPr/>
          <p:nvPr/>
        </p:nvSpPr>
        <p:spPr>
          <a:xfrm>
            <a:off x="602640" y="2009880"/>
            <a:ext cx="17414640" cy="3068280"/>
          </a:xfrm>
          <a:prstGeom prst="rect">
            <a:avLst/>
          </a:prstGeom>
          <a:noFill/>
          <a:ln w="0">
            <a:noFill/>
          </a:ln>
        </p:spPr>
        <p:style>
          <a:lnRef idx="0"/>
          <a:fillRef idx="0"/>
          <a:effectRef idx="0"/>
          <a:fontRef idx="minor"/>
        </p:style>
        <p:txBody>
          <a:bodyPr lIns="90000" rIns="90000" tIns="45000" bIns="45000" anchor="t">
            <a:spAutoFit/>
          </a:bodyPr>
          <a:p>
            <a:pPr marL="12240" algn="ctr">
              <a:lnSpc>
                <a:spcPct val="101000"/>
              </a:lnSpc>
              <a:spcBef>
                <a:spcPts val="71"/>
              </a:spcBef>
            </a:pPr>
            <a:r>
              <a:rPr b="1" lang="en-IN" sz="2000" spc="-26" strike="noStrike">
                <a:solidFill>
                  <a:srgbClr val="000000"/>
                </a:solidFill>
                <a:latin typeface="Times New Roman"/>
              </a:rPr>
              <a:t>DEPARTMENT </a:t>
            </a:r>
            <a:r>
              <a:rPr b="1" lang="en-IN" sz="2000" spc="-7" strike="noStrike">
                <a:solidFill>
                  <a:srgbClr val="000000"/>
                </a:solidFill>
                <a:latin typeface="Times New Roman"/>
              </a:rPr>
              <a:t>OF COMPUTER SCIENCE</a:t>
            </a:r>
            <a:r>
              <a:rPr b="1" lang="en-IN" sz="2000" spc="-126" strike="noStrike">
                <a:solidFill>
                  <a:srgbClr val="000000"/>
                </a:solidFill>
                <a:latin typeface="Times New Roman"/>
              </a:rPr>
              <a:t> </a:t>
            </a:r>
            <a:r>
              <a:rPr b="1" lang="en-IN" sz="2000" spc="-1" strike="noStrike">
                <a:solidFill>
                  <a:srgbClr val="000000"/>
                </a:solidFill>
                <a:latin typeface="Times New Roman"/>
              </a:rPr>
              <a:t>&amp;  </a:t>
            </a:r>
            <a:r>
              <a:rPr b="1" lang="en-IN" sz="2000" spc="-7" strike="noStrike">
                <a:solidFill>
                  <a:srgbClr val="000000"/>
                </a:solidFill>
                <a:latin typeface="Times New Roman"/>
              </a:rPr>
              <a:t>ENGINEERING </a:t>
            </a:r>
            <a:endParaRPr b="0" lang="en-IN" sz="2000" spc="-1" strike="noStrike">
              <a:latin typeface="Arial"/>
            </a:endParaRPr>
          </a:p>
          <a:p>
            <a:pPr marL="12240" algn="ctr">
              <a:lnSpc>
                <a:spcPct val="101000"/>
              </a:lnSpc>
              <a:spcBef>
                <a:spcPts val="71"/>
              </a:spcBef>
            </a:pPr>
            <a:r>
              <a:rPr b="1" lang="en-IN" sz="2000" spc="-7" strike="noStrike">
                <a:solidFill>
                  <a:srgbClr val="000000"/>
                </a:solidFill>
                <a:latin typeface="Times New Roman"/>
              </a:rPr>
              <a:t>SCHOOL OF COMPUTING  </a:t>
            </a:r>
            <a:endParaRPr b="0" lang="en-IN" sz="2000" spc="-1" strike="noStrike">
              <a:latin typeface="Arial"/>
            </a:endParaRPr>
          </a:p>
          <a:p>
            <a:pPr marL="12240" algn="ctr">
              <a:lnSpc>
                <a:spcPct val="101000"/>
              </a:lnSpc>
              <a:spcBef>
                <a:spcPts val="71"/>
              </a:spcBef>
            </a:pPr>
            <a:r>
              <a:rPr b="1" lang="en-IN" sz="2000" spc="-1" strike="noStrike">
                <a:solidFill>
                  <a:srgbClr val="000000"/>
                </a:solidFill>
                <a:latin typeface="Times New Roman"/>
              </a:rPr>
              <a:t>10214CS602 </a:t>
            </a:r>
            <a:r>
              <a:rPr b="1" lang="en-IN" sz="2000" spc="-7" strike="noStrike">
                <a:solidFill>
                  <a:srgbClr val="000000"/>
                </a:solidFill>
                <a:latin typeface="Times New Roman"/>
              </a:rPr>
              <a:t>MINOR PROJECT -2</a:t>
            </a:r>
            <a:endParaRPr b="0" lang="en-IN" sz="2000" spc="-1" strike="noStrike">
              <a:latin typeface="Arial"/>
            </a:endParaRPr>
          </a:p>
          <a:p>
            <a:pPr marL="12240" algn="ctr">
              <a:lnSpc>
                <a:spcPct val="101000"/>
              </a:lnSpc>
              <a:spcBef>
                <a:spcPts val="71"/>
              </a:spcBef>
            </a:pPr>
            <a:r>
              <a:rPr b="1" lang="en-IN" sz="2000" spc="-7" strike="noStrike">
                <a:solidFill>
                  <a:srgbClr val="000000"/>
                </a:solidFill>
                <a:latin typeface="Times New Roman"/>
              </a:rPr>
              <a:t>WINTER SEMESTER(2023-2024)  </a:t>
            </a:r>
            <a:endParaRPr b="0" lang="en-IN" sz="2000" spc="-1" strike="noStrike">
              <a:latin typeface="Arial"/>
            </a:endParaRPr>
          </a:p>
          <a:p>
            <a:pPr marL="12240" algn="ctr">
              <a:lnSpc>
                <a:spcPct val="101000"/>
              </a:lnSpc>
              <a:spcBef>
                <a:spcPts val="71"/>
              </a:spcBef>
            </a:pPr>
            <a:r>
              <a:rPr b="1" lang="en-IN" sz="2400" spc="-7" strike="noStrike">
                <a:solidFill>
                  <a:srgbClr val="000000"/>
                </a:solidFill>
                <a:latin typeface="Times New Roman"/>
              </a:rPr>
              <a:t>REVIEW-1</a:t>
            </a:r>
            <a:endParaRPr b="0" lang="en-IN" sz="2400" spc="-1" strike="noStrike">
              <a:latin typeface="Arial"/>
            </a:endParaRPr>
          </a:p>
          <a:p>
            <a:pPr marL="758160">
              <a:lnSpc>
                <a:spcPct val="100000"/>
              </a:lnSpc>
            </a:pPr>
            <a:r>
              <a:rPr b="1" lang="en-IN" sz="2000" spc="-1" strike="noStrike">
                <a:solidFill>
                  <a:srgbClr val="000000"/>
                </a:solidFill>
                <a:latin typeface="Times New Roman"/>
              </a:rPr>
              <a:t>                                                                                                                                      </a:t>
            </a:r>
            <a:endParaRPr b="0" lang="en-IN" sz="2000" spc="-1" strike="noStrike">
              <a:latin typeface="Arial"/>
            </a:endParaRPr>
          </a:p>
          <a:p>
            <a:pPr marL="758160">
              <a:lnSpc>
                <a:spcPct val="100000"/>
              </a:lnSpc>
            </a:pPr>
            <a:endParaRPr b="0" lang="en-IN" sz="2000" spc="-1" strike="noStrike">
              <a:latin typeface="Arial"/>
            </a:endParaRPr>
          </a:p>
          <a:p>
            <a:pPr marL="758160">
              <a:lnSpc>
                <a:spcPct val="100000"/>
              </a:lnSpc>
            </a:pPr>
            <a:r>
              <a:rPr b="1" lang="en-IN" sz="2000" spc="-1" strike="noStrike">
                <a:solidFill>
                  <a:srgbClr val="000000"/>
                </a:solidFill>
                <a:latin typeface="Times New Roman"/>
              </a:rPr>
              <a:t>                                                                                                                                                         </a:t>
            </a:r>
            <a:endParaRPr b="0" lang="en-IN" sz="2000" spc="-1" strike="noStrike">
              <a:latin typeface="Arial"/>
            </a:endParaRPr>
          </a:p>
          <a:p>
            <a:pPr marL="758160">
              <a:lnSpc>
                <a:spcPct val="100000"/>
              </a:lnSpc>
            </a:pPr>
            <a:r>
              <a:rPr b="1" lang="en-IN" sz="2000" spc="-1" strike="noStrike">
                <a:solidFill>
                  <a:srgbClr val="000000"/>
                </a:solidFill>
                <a:latin typeface="Times New Roman"/>
              </a:rPr>
              <a:t>        </a:t>
            </a:r>
            <a:r>
              <a:rPr b="1" lang="en-IN" sz="2000" spc="-1" strike="noStrike">
                <a:solidFill>
                  <a:srgbClr val="000000"/>
                </a:solidFill>
                <a:latin typeface="Times New Roman"/>
              </a:rPr>
              <a:t>	</a:t>
            </a:r>
            <a:r>
              <a:rPr b="1" lang="en-IN" sz="2000" spc="-1" strike="noStrike">
                <a:solidFill>
                  <a:srgbClr val="000000"/>
                </a:solidFill>
                <a:latin typeface="Times New Roman"/>
              </a:rPr>
              <a:t>	</a:t>
            </a:r>
            <a:r>
              <a:rPr b="1" lang="en-IN" sz="2800" spc="-1" strike="noStrike">
                <a:solidFill>
                  <a:srgbClr val="000000"/>
                </a:solidFill>
                <a:latin typeface="Times New Roman"/>
              </a:rPr>
              <a:t>“</a:t>
            </a:r>
            <a:r>
              <a:rPr b="1" lang="en-IN" sz="2800" spc="-1" strike="noStrike">
                <a:solidFill>
                  <a:srgbClr val="000000"/>
                </a:solidFill>
                <a:latin typeface="Times New Roman"/>
              </a:rPr>
              <a:t>Plant Health Management: CNN for Disease Detection &amp; Treatment Recommendations</a:t>
            </a:r>
            <a:r>
              <a:rPr b="1" lang="en-IN" sz="2800" spc="-7" strike="noStrike">
                <a:solidFill>
                  <a:srgbClr val="000000"/>
                </a:solidFill>
                <a:latin typeface="Times New Roman"/>
              </a:rPr>
              <a:t>”</a:t>
            </a:r>
            <a:endParaRPr b="0" lang="en-IN" sz="2800" spc="-1" strike="noStrike">
              <a:latin typeface="Arial"/>
            </a:endParaRPr>
          </a:p>
        </p:txBody>
      </p:sp>
      <p:sp>
        <p:nvSpPr>
          <p:cNvPr id="48" name="Slide Number Placeholder 3"/>
          <p:cNvSpPr/>
          <p:nvPr/>
        </p:nvSpPr>
        <p:spPr>
          <a:xfrm>
            <a:off x="15740640" y="276120"/>
            <a:ext cx="2133360" cy="364680"/>
          </a:xfrm>
          <a:prstGeom prst="rect">
            <a:avLst/>
          </a:prstGeom>
          <a:noFill/>
          <a:ln w="0">
            <a:noFill/>
          </a:ln>
        </p:spPr>
        <p:style>
          <a:lnRef idx="0"/>
          <a:fillRef idx="0"/>
          <a:effectRef idx="0"/>
          <a:fontRef idx="minor"/>
        </p:style>
      </p:sp>
      <p:sp>
        <p:nvSpPr>
          <p:cNvPr id="49" name="Rectangle 30"/>
          <p:cNvSpPr/>
          <p:nvPr/>
        </p:nvSpPr>
        <p:spPr>
          <a:xfrm>
            <a:off x="311760" y="7704360"/>
            <a:ext cx="9143640" cy="399600"/>
          </a:xfrm>
          <a:prstGeom prst="rect">
            <a:avLst/>
          </a:prstGeom>
          <a:noFill/>
          <a:ln w="0">
            <a:noFill/>
          </a:ln>
        </p:spPr>
        <p:style>
          <a:lnRef idx="0"/>
          <a:fillRef idx="0"/>
          <a:effectRef idx="0"/>
          <a:fontRef idx="minor"/>
        </p:style>
      </p:sp>
      <p:sp>
        <p:nvSpPr>
          <p:cNvPr id="50" name="TextBox 31"/>
          <p:cNvSpPr/>
          <p:nvPr/>
        </p:nvSpPr>
        <p:spPr>
          <a:xfrm>
            <a:off x="351720" y="7003440"/>
            <a:ext cx="4344480" cy="395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2000" spc="-1" strike="noStrike">
                <a:solidFill>
                  <a:srgbClr val="000000"/>
                </a:solidFill>
                <a:latin typeface="Times New Roman"/>
              </a:rPr>
              <a:t>PRESENTED BY</a:t>
            </a:r>
            <a:endParaRPr b="0" lang="en-IN" sz="2000" spc="-1" strike="noStrike">
              <a:latin typeface="Arial"/>
            </a:endParaRPr>
          </a:p>
        </p:txBody>
      </p:sp>
      <p:sp>
        <p:nvSpPr>
          <p:cNvPr id="51" name="TextBox 32"/>
          <p:cNvSpPr/>
          <p:nvPr/>
        </p:nvSpPr>
        <p:spPr>
          <a:xfrm>
            <a:off x="12258360" y="6584040"/>
            <a:ext cx="3168000" cy="395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2000" spc="-1" strike="noStrike">
                <a:solidFill>
                  <a:srgbClr val="000000"/>
                </a:solidFill>
                <a:latin typeface="Times New Roman"/>
              </a:rPr>
              <a:t>SUPERVISED BY</a:t>
            </a:r>
            <a:endParaRPr b="0" lang="en-IN" sz="2000" spc="-1" strike="noStrike">
              <a:latin typeface="Arial"/>
            </a:endParaRPr>
          </a:p>
        </p:txBody>
      </p:sp>
      <p:sp>
        <p:nvSpPr>
          <p:cNvPr id="52" name="TextBox 33"/>
          <p:cNvSpPr/>
          <p:nvPr/>
        </p:nvSpPr>
        <p:spPr>
          <a:xfrm>
            <a:off x="11884320" y="7199280"/>
            <a:ext cx="5883840" cy="399600"/>
          </a:xfrm>
          <a:prstGeom prst="rect">
            <a:avLst/>
          </a:prstGeom>
          <a:noFill/>
          <a:ln w="0">
            <a:noFill/>
          </a:ln>
        </p:spPr>
        <p:style>
          <a:lnRef idx="0"/>
          <a:fillRef idx="0"/>
          <a:effectRef idx="0"/>
          <a:fontRef idx="minor"/>
        </p:style>
      </p:sp>
      <p:sp>
        <p:nvSpPr>
          <p:cNvPr id="53" name="PlaceHolder 1"/>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9B1060CB-0266-4115-B08E-6051CD3E91CE}" type="slidenum">
              <a:rPr b="0" lang="en-US" sz="1580" spc="-1" strike="noStrike">
                <a:solidFill>
                  <a:srgbClr val="ffffff"/>
                </a:solidFill>
                <a:latin typeface="Calibri"/>
              </a:rPr>
              <a:t>&lt;number&gt;</a:t>
            </a:fld>
            <a:endParaRPr b="0" lang="en-IN" sz="1580" spc="-1" strike="noStrike">
              <a:latin typeface="Times New Roman"/>
            </a:endParaRPr>
          </a:p>
        </p:txBody>
      </p:sp>
      <p:sp>
        <p:nvSpPr>
          <p:cNvPr id="54"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a:t>
            </a:r>
            <a:r>
              <a:rPr b="0" lang="en-IN" sz="1350" spc="-1" strike="noStrike" cap="all">
                <a:solidFill>
                  <a:srgbClr val="ffffff"/>
                </a:solidFill>
                <a:latin typeface="Calibri"/>
              </a:rPr>
              <a:t>ENGINEERING   / PROJECT TITLE</a:t>
            </a:r>
            <a:endParaRPr b="0" lang="en-IN" sz="1350" spc="-1" strike="noStrike">
              <a:latin typeface="Times New Roman"/>
            </a:endParaRPr>
          </a:p>
        </p:txBody>
      </p:sp>
      <p:sp>
        <p:nvSpPr>
          <p:cNvPr id="55" name="PlaceHolder 3"/>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26F32BEC-BEB6-49F4-BD71-44CCA34F6F37}" type="datetime">
              <a:rPr b="0" lang="en-US" sz="1350" spc="-1" strike="noStrike">
                <a:solidFill>
                  <a:srgbClr val="ffffff"/>
                </a:solidFill>
                <a:latin typeface="Calibri"/>
              </a:rPr>
              <a:t>4/4/24</a:t>
            </a:fld>
            <a:endParaRPr b="0" lang="en-IN" sz="1350" spc="-1" strike="noStrike">
              <a:latin typeface="Times New Roman"/>
            </a:endParaRPr>
          </a:p>
        </p:txBody>
      </p:sp>
      <p:pic>
        <p:nvPicPr>
          <p:cNvPr id="56" name="Picture 2" descr="C:\Users\Sharad\Desktop\Logo-Final-A veltech.png"/>
          <p:cNvPicPr/>
          <p:nvPr/>
        </p:nvPicPr>
        <p:blipFill>
          <a:blip r:embed="rId2"/>
          <a:stretch/>
        </p:blipFill>
        <p:spPr>
          <a:xfrm>
            <a:off x="15327000" y="597600"/>
            <a:ext cx="1160640" cy="869400"/>
          </a:xfrm>
          <a:prstGeom prst="rect">
            <a:avLst/>
          </a:prstGeom>
          <a:ln w="0">
            <a:noFill/>
          </a:ln>
        </p:spPr>
      </p:pic>
      <p:pic>
        <p:nvPicPr>
          <p:cNvPr id="57" name="Picture 1" descr=""/>
          <p:cNvPicPr/>
          <p:nvPr/>
        </p:nvPicPr>
        <p:blipFill>
          <a:blip r:embed="rId3"/>
          <a:stretch/>
        </p:blipFill>
        <p:spPr>
          <a:xfrm>
            <a:off x="16488000" y="402120"/>
            <a:ext cx="1631880" cy="1124640"/>
          </a:xfrm>
          <a:prstGeom prst="rect">
            <a:avLst/>
          </a:prstGeom>
          <a:ln w="0">
            <a:noFill/>
          </a:ln>
        </p:spPr>
      </p:pic>
      <p:sp>
        <p:nvSpPr>
          <p:cNvPr id="58" name="Rectangle 13"/>
          <p:cNvSpPr/>
          <p:nvPr/>
        </p:nvSpPr>
        <p:spPr>
          <a:xfrm flipV="1" rot="10800000">
            <a:off x="309600" y="7742880"/>
            <a:ext cx="9143640" cy="913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800" spc="-1" strike="noStrike">
                <a:solidFill>
                  <a:srgbClr val="000000"/>
                </a:solidFill>
                <a:latin typeface="Times New Roman"/>
              </a:rPr>
              <a:t>1. Y. HARSHA DEEPAK (VTU 20507)(21UECS0685)</a:t>
            </a:r>
            <a:endParaRPr b="0" lang="en-IN" sz="1800" spc="-1" strike="noStrike">
              <a:latin typeface="Arial"/>
            </a:endParaRPr>
          </a:p>
          <a:p>
            <a:pPr>
              <a:lnSpc>
                <a:spcPct val="100000"/>
              </a:lnSpc>
            </a:pPr>
            <a:r>
              <a:rPr b="0" lang="en-IN" sz="1800" spc="-1" strike="noStrike">
                <a:solidFill>
                  <a:srgbClr val="000000"/>
                </a:solidFill>
                <a:latin typeface="Times New Roman"/>
              </a:rPr>
              <a:t>2. P. NIRANJAN              (VTU 19916)(21UECS0424)</a:t>
            </a:r>
            <a:endParaRPr b="0" lang="en-IN" sz="1800" spc="-1" strike="noStrike">
              <a:latin typeface="Arial"/>
            </a:endParaRPr>
          </a:p>
          <a:p>
            <a:pPr>
              <a:lnSpc>
                <a:spcPct val="100000"/>
              </a:lnSpc>
            </a:pPr>
            <a:r>
              <a:rPr b="0" lang="en-IN" sz="1800" spc="-1" strike="noStrike">
                <a:solidFill>
                  <a:srgbClr val="000000"/>
                </a:solidFill>
                <a:latin typeface="Times New Roman"/>
              </a:rPr>
              <a:t>3. B.HEMANTH              (VTU 19923 )(21UECS0069</a:t>
            </a:r>
            <a:r>
              <a:rPr b="0" lang="en-IN" sz="1800" spc="-1" strike="noStrike">
                <a:solidFill>
                  <a:srgbClr val="000000"/>
                </a:solidFill>
                <a:latin typeface="Calibri"/>
              </a:rPr>
              <a:t>)</a:t>
            </a:r>
            <a:endParaRPr b="0" lang="en-IN" sz="1800" spc="-1" strike="noStrike">
              <a:latin typeface="Arial"/>
            </a:endParaRPr>
          </a:p>
        </p:txBody>
      </p:sp>
      <p:sp>
        <p:nvSpPr>
          <p:cNvPr id="59" name="Rectangle 14"/>
          <p:cNvSpPr/>
          <p:nvPr/>
        </p:nvSpPr>
        <p:spPr>
          <a:xfrm>
            <a:off x="12304800" y="7125120"/>
            <a:ext cx="234360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IN" sz="1800" spc="-1" strike="noStrike">
                <a:solidFill>
                  <a:srgbClr val="000000"/>
                </a:solidFill>
                <a:latin typeface="Calibri"/>
              </a:rPr>
              <a:t>MR. R. VINOTH KUMAR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7C42CBAD-3D1C-46D6-B1D2-B2D2923D5EAE}" type="datetime">
              <a:rPr b="0" lang="en-US" sz="1350" spc="-1" strike="noStrike">
                <a:solidFill>
                  <a:srgbClr val="ffffff"/>
                </a:solidFill>
                <a:latin typeface="Calibri"/>
              </a:rPr>
              <a:t>4/4/24</a:t>
            </a:fld>
            <a:endParaRPr b="0" lang="en-IN" sz="1350" spc="-1" strike="noStrike">
              <a:latin typeface="Times New Roman"/>
            </a:endParaRPr>
          </a:p>
        </p:txBody>
      </p:sp>
      <p:sp>
        <p:nvSpPr>
          <p:cNvPr id="96"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97"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23508369-AADF-4747-9558-1BB37B3A47F9}" type="slidenum">
              <a:rPr b="0" lang="en-US" sz="1580" spc="-1" strike="noStrike">
                <a:solidFill>
                  <a:srgbClr val="ffffff"/>
                </a:solidFill>
                <a:latin typeface="Calibri"/>
              </a:rPr>
              <a:t>&lt;number&gt;</a:t>
            </a:fld>
            <a:endParaRPr b="0" lang="en-IN" sz="1580" spc="-1" strike="noStrike">
              <a:latin typeface="Times New Roman"/>
            </a:endParaRPr>
          </a:p>
        </p:txBody>
      </p:sp>
      <p:graphicFrame>
        <p:nvGraphicFramePr>
          <p:cNvPr id="98" name="Table 4"/>
          <p:cNvGraphicFramePr/>
          <p:nvPr/>
        </p:nvGraphicFramePr>
        <p:xfrm>
          <a:off x="990720" y="2139480"/>
          <a:ext cx="16957440" cy="1636560"/>
        </p:xfrm>
        <a:graphic>
          <a:graphicData uri="http://schemas.openxmlformats.org/drawingml/2006/table">
            <a:tbl>
              <a:tblPr/>
              <a:tblGrid>
                <a:gridCol w="4239360"/>
                <a:gridCol w="4239360"/>
                <a:gridCol w="4239360"/>
                <a:gridCol w="4239360"/>
              </a:tblGrid>
              <a:tr h="818280">
                <a:tc>
                  <a:txBody>
                    <a:bodyPr anchor="t">
                      <a:noAutofit/>
                    </a:bodyPr>
                    <a:p>
                      <a:r>
                        <a:rPr b="0" lang="en-IN" sz="2400" spc="-1" strike="noStrike">
                          <a:latin typeface="Times New Roman"/>
                        </a:rPr>
                        <a:t>Gonzalez, L. M.</a:t>
                      </a:r>
                      <a:endParaRPr b="0" lang="en-IN" sz="2400" spc="-1" strike="noStrike">
                        <a:latin typeface="Times New Roman"/>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anchor="t">
                      <a:noAutofit/>
                    </a:bodyPr>
                    <a:p>
                      <a:r>
                        <a:rPr b="0" lang="en-IN" sz="2800" spc="-1" strike="noStrike">
                          <a:latin typeface="Times New Roman"/>
                        </a:rPr>
                        <a:t>"A Survey on Deep Learning Techniques for Plant Disease Detection and Diagnosis"</a:t>
                      </a:r>
                      <a:endParaRPr b="0" lang="en-IN" sz="2800" spc="-1" strike="noStrike">
                        <a:latin typeface="Times New Roman"/>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anchor="t">
                      <a:noAutofit/>
                    </a:bodyPr>
                    <a:p>
                      <a:r>
                        <a:rPr b="0" lang="en-IN" sz="2800" spc="-1" strike="noStrike">
                          <a:latin typeface="Arial"/>
                        </a:rPr>
                        <a:t>2021</a:t>
                      </a:r>
                      <a:endParaRPr b="0" lang="en-IN"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anchor="t">
                      <a:noAutofit/>
                    </a:bodyPr>
                    <a:p>
                      <a:r>
                        <a:rPr b="0" lang="en-IN" sz="2600" spc="-1" strike="noStrike">
                          <a:latin typeface="Times New Roman"/>
                        </a:rPr>
                        <a:t>This survey paper provides an overview of various deep learning techniques employed in plant disease detection and diagnosis, including CNNs, highlighting recent advancements and challenges in the field.</a:t>
                      </a:r>
                      <a:endParaRPr b="0" lang="en-IN" sz="2600" spc="-1" strike="noStrike">
                        <a:latin typeface="Times New Roman"/>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r>
              <a:tr h="818280">
                <a:tc>
                  <a:txBody>
                    <a:bodyPr anchor="t">
                      <a:noAutofit/>
                    </a:bodyPr>
                    <a:p>
                      <a:r>
                        <a:rPr b="0" lang="en-IN" sz="2400" spc="-1" strike="noStrike">
                          <a:latin typeface="Times New Roman"/>
                        </a:rPr>
                        <a:t> </a:t>
                      </a:r>
                      <a:r>
                        <a:rPr b="0" lang="en-IN" sz="2400" spc="-1" strike="noStrike">
                          <a:latin typeface="Times New Roman"/>
                        </a:rPr>
                        <a:t>Wang, Y.</a:t>
                      </a:r>
                      <a:endParaRPr b="0" lang="en-IN" sz="2400" spc="-1" strike="noStrike">
                        <a:latin typeface="Times New Roman"/>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nchor="t">
                      <a:noAutofit/>
                    </a:bodyPr>
                    <a:p>
                      <a:r>
                        <a:rPr b="0" lang="en-IN" sz="3200" spc="-1" strike="noStrike">
                          <a:latin typeface="Times New Roman"/>
                        </a:rPr>
                        <a:t> </a:t>
                      </a:r>
                      <a:r>
                        <a:rPr b="0" lang="en-IN" sz="3200" spc="-1" strike="noStrike">
                          <a:latin typeface="Times New Roman"/>
                        </a:rPr>
                        <a:t>"CNN-Based Transfer Learning for Plant Disease Classification in Resource-Constrained Environments"</a:t>
                      </a:r>
                      <a:endParaRPr b="0" lang="en-IN" sz="3200" spc="-1" strike="noStrike">
                        <a:latin typeface="Times New Roman"/>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nchor="t">
                      <a:noAutofit/>
                    </a:bodyPr>
                    <a:p>
                      <a:r>
                        <a:rPr b="0" lang="en-IN" sz="3200" spc="-1" strike="noStrike">
                          <a:latin typeface="Arial"/>
                        </a:rPr>
                        <a:t>2023</a:t>
                      </a:r>
                      <a:endParaRPr b="0" lang="en-IN" sz="3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nchor="t">
                      <a:noAutofit/>
                    </a:bodyPr>
                    <a:p>
                      <a:r>
                        <a:rPr b="0" lang="en-IN" sz="2600" spc="-1" strike="noStrike">
                          <a:latin typeface="Times New Roman"/>
                        </a:rPr>
                        <a:t> </a:t>
                      </a:r>
                      <a:r>
                        <a:rPr b="0" lang="en-IN" sz="2600" spc="-1" strike="noStrike">
                          <a:latin typeface="Times New Roman"/>
                        </a:rPr>
                        <a:t>This paper presents a CNN-based transfer learning approach for plant disease classification, specifically designed for resource-constrained environments, demonstrating the feasibility and effectiveness of such methods in real-world agricultural settings.</a:t>
                      </a:r>
                      <a:endParaRPr b="0" lang="en-IN" sz="2600" spc="-1" strike="noStrike">
                        <a:latin typeface="Times New Roman"/>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F78D22C3-B714-4814-AB53-081E6A3BEB20}" type="datetime">
              <a:rPr b="0" lang="en-US" sz="1350" spc="-1" strike="noStrike">
                <a:solidFill>
                  <a:srgbClr val="ffffff"/>
                </a:solidFill>
                <a:latin typeface="Calibri"/>
              </a:rPr>
              <a:t>4/4/24</a:t>
            </a:fld>
            <a:endParaRPr b="0" lang="en-IN" sz="1350" spc="-1" strike="noStrike">
              <a:latin typeface="Times New Roman"/>
            </a:endParaRPr>
          </a:p>
        </p:txBody>
      </p:sp>
      <p:sp>
        <p:nvSpPr>
          <p:cNvPr id="100"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101"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390A6152-3AC3-414A-8F56-6618DC158EA2}" type="slidenum">
              <a:rPr b="0" lang="en-US" sz="1580" spc="-1" strike="noStrike">
                <a:solidFill>
                  <a:srgbClr val="ffffff"/>
                </a:solidFill>
                <a:latin typeface="Calibri"/>
              </a:rPr>
              <a:t>&lt;number&gt;</a:t>
            </a:fld>
            <a:endParaRPr b="0" lang="en-IN" sz="1580" spc="-1" strike="noStrike">
              <a:latin typeface="Times New Roman"/>
            </a:endParaRPr>
          </a:p>
        </p:txBody>
      </p:sp>
      <p:sp>
        <p:nvSpPr>
          <p:cNvPr id="102" name="Rectangle 4"/>
          <p:cNvSpPr/>
          <p:nvPr/>
        </p:nvSpPr>
        <p:spPr>
          <a:xfrm>
            <a:off x="5283360" y="285120"/>
            <a:ext cx="7776720" cy="912600"/>
          </a:xfrm>
          <a:prstGeom prst="rect">
            <a:avLst/>
          </a:prstGeom>
          <a:noFill/>
          <a:ln w="0">
            <a:noFill/>
          </a:ln>
        </p:spPr>
        <p:style>
          <a:lnRef idx="0"/>
          <a:fillRef idx="0"/>
          <a:effectRef idx="0"/>
          <a:fontRef idx="minor"/>
        </p:style>
        <p:txBody>
          <a:bodyPr wrap="none" lIns="90000" rIns="90000" tIns="45000" bIns="45000" anchor="t">
            <a:spAutoFit/>
          </a:bodyPr>
          <a:p>
            <a:pPr marL="457200">
              <a:lnSpc>
                <a:spcPct val="150000"/>
              </a:lnSpc>
            </a:pPr>
            <a:r>
              <a:rPr b="1" lang="en-IN" sz="3600" spc="-1" strike="noStrike">
                <a:solidFill>
                  <a:srgbClr val="000000"/>
                </a:solidFill>
                <a:latin typeface="Times New Roman"/>
              </a:rPr>
              <a:t>DESIGN AND METHODOLOGIES</a:t>
            </a:r>
            <a:endParaRPr b="0" lang="en-IN" sz="3600" spc="-1" strike="noStrike">
              <a:latin typeface="Arial"/>
            </a:endParaRPr>
          </a:p>
        </p:txBody>
      </p:sp>
      <p:sp>
        <p:nvSpPr>
          <p:cNvPr id="103" name="Rectangle 5"/>
          <p:cNvSpPr/>
          <p:nvPr/>
        </p:nvSpPr>
        <p:spPr>
          <a:xfrm>
            <a:off x="2327400" y="2451240"/>
            <a:ext cx="13487040" cy="1551960"/>
          </a:xfrm>
          <a:prstGeom prst="rect">
            <a:avLst/>
          </a:prstGeom>
          <a:noFill/>
          <a:ln w="0">
            <a:noFill/>
          </a:ln>
        </p:spPr>
        <p:style>
          <a:lnRef idx="0"/>
          <a:fillRef idx="0"/>
          <a:effectRef idx="0"/>
          <a:fontRef idx="minor"/>
        </p:style>
        <p:txBody>
          <a:bodyPr lIns="90000" rIns="90000" tIns="45000" bIns="45000" anchor="t">
            <a:spAutoFit/>
          </a:bodyPr>
          <a:p>
            <a:pPr indent="-216000">
              <a:lnSpc>
                <a:spcPct val="100000"/>
              </a:lnSpc>
              <a:buClr>
                <a:srgbClr val="000000"/>
              </a:buClr>
              <a:buFont typeface="Wingdings" charset="2"/>
              <a:buChar char=""/>
            </a:pPr>
            <a:r>
              <a:rPr b="0" lang="en-US" sz="3200" spc="-1" strike="noStrike">
                <a:solidFill>
                  <a:srgbClr val="000000"/>
                </a:solidFill>
                <a:latin typeface="Times New Roman"/>
                <a:ea typeface="Microsoft YaHei"/>
              </a:rPr>
              <a:t>MODULE 1: </a:t>
            </a:r>
            <a:r>
              <a:rPr b="0" lang="en-US" sz="3200" spc="-1" strike="noStrike">
                <a:solidFill>
                  <a:srgbClr val="000000"/>
                </a:solidFill>
                <a:latin typeface="Times New Roman"/>
              </a:rPr>
              <a:t>Collection of Data</a:t>
            </a:r>
            <a:endParaRPr b="0" lang="en-IN" sz="3200" spc="-1" strike="noStrike">
              <a:latin typeface="Arial"/>
            </a:endParaRPr>
          </a:p>
          <a:p>
            <a:pPr indent="-216000">
              <a:lnSpc>
                <a:spcPct val="100000"/>
              </a:lnSpc>
              <a:buClr>
                <a:srgbClr val="000000"/>
              </a:buClr>
              <a:buFont typeface="Wingdings" charset="2"/>
              <a:buChar char=""/>
            </a:pPr>
            <a:r>
              <a:rPr b="0" lang="en-US" sz="3200" spc="-1" strike="noStrike">
                <a:solidFill>
                  <a:srgbClr val="000000"/>
                </a:solidFill>
                <a:latin typeface="Times New Roman"/>
                <a:ea typeface="Microsoft YaHei"/>
              </a:rPr>
              <a:t>MODULE 2: Mention The Algorithm</a:t>
            </a:r>
            <a:endParaRPr b="0" lang="en-IN" sz="3200" spc="-1" strike="noStrike">
              <a:latin typeface="Arial"/>
            </a:endParaRPr>
          </a:p>
          <a:p>
            <a:pPr indent="-216000">
              <a:lnSpc>
                <a:spcPct val="100000"/>
              </a:lnSpc>
              <a:buClr>
                <a:srgbClr val="000000"/>
              </a:buClr>
              <a:buFont typeface="Wingdings" charset="2"/>
              <a:buChar char=""/>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6BC41D2E-E993-4420-8A7E-0585A44D9632}" type="datetime">
              <a:rPr b="0" lang="en-US" sz="1350" spc="-1" strike="noStrike">
                <a:solidFill>
                  <a:srgbClr val="ffffff"/>
                </a:solidFill>
                <a:latin typeface="Calibri"/>
              </a:rPr>
              <a:t>4/4/24</a:t>
            </a:fld>
            <a:endParaRPr b="0" lang="en-IN" sz="1350" spc="-1" strike="noStrike">
              <a:latin typeface="Times New Roman"/>
            </a:endParaRPr>
          </a:p>
        </p:txBody>
      </p:sp>
      <p:sp>
        <p:nvSpPr>
          <p:cNvPr id="105"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106"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9FD79DAE-7B6B-4D00-8EC6-E5834782EA9C}" type="slidenum">
              <a:rPr b="0" lang="en-US" sz="1580" spc="-1" strike="noStrike">
                <a:solidFill>
                  <a:srgbClr val="ffffff"/>
                </a:solidFill>
                <a:latin typeface="Calibri"/>
              </a:rPr>
              <a:t>&lt;number&gt;</a:t>
            </a:fld>
            <a:endParaRPr b="0" lang="en-IN" sz="1580" spc="-1" strike="noStrike">
              <a:latin typeface="Times New Roman"/>
            </a:endParaRPr>
          </a:p>
        </p:txBody>
      </p:sp>
      <p:sp>
        <p:nvSpPr>
          <p:cNvPr id="107" name="Rectangle 5"/>
          <p:cNvSpPr/>
          <p:nvPr/>
        </p:nvSpPr>
        <p:spPr>
          <a:xfrm>
            <a:off x="801000" y="698400"/>
            <a:ext cx="16987680" cy="43880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3600" spc="-1" strike="noStrike">
                <a:solidFill>
                  <a:srgbClr val="000000"/>
                </a:solidFill>
                <a:latin typeface="Times New Roman"/>
              </a:rPr>
              <a:t> </a:t>
            </a:r>
            <a:r>
              <a:rPr b="1" lang="en-US" sz="3600" spc="-1" strike="noStrike">
                <a:solidFill>
                  <a:srgbClr val="000000"/>
                </a:solidFill>
                <a:latin typeface="Times New Roman"/>
              </a:rPr>
              <a:t>MODULE 1</a:t>
            </a:r>
            <a:r>
              <a:rPr b="1" lang="en-US" sz="2800" spc="-1" strike="noStrike">
                <a:solidFill>
                  <a:srgbClr val="000000"/>
                </a:solidFill>
                <a:latin typeface="Times New Roman"/>
              </a:rPr>
              <a:t>:collection of data</a:t>
            </a: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a:p>
            <a:pPr>
              <a:lnSpc>
                <a:spcPct val="100000"/>
              </a:lnSpc>
            </a:pPr>
            <a:r>
              <a:rPr b="1" lang="en-US" sz="2400" spc="-1" strike="noStrike">
                <a:solidFill>
                  <a:srgbClr val="000000"/>
                </a:solidFill>
                <a:latin typeface="Times New Roman"/>
              </a:rPr>
              <a:t>Step:1 Collection of data</a:t>
            </a: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p:txBody>
      </p:sp>
      <p:pic>
        <p:nvPicPr>
          <p:cNvPr id="108" name="" descr=""/>
          <p:cNvPicPr/>
          <p:nvPr/>
        </p:nvPicPr>
        <p:blipFill>
          <a:blip r:embed="rId1"/>
          <a:stretch/>
        </p:blipFill>
        <p:spPr>
          <a:xfrm>
            <a:off x="3196080" y="3060000"/>
            <a:ext cx="12463920" cy="45000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4AB53AFE-2C15-4AC1-9E39-49671E45F295}" type="datetime">
              <a:rPr b="0" lang="en-US" sz="1350" spc="-1" strike="noStrike">
                <a:solidFill>
                  <a:srgbClr val="ffffff"/>
                </a:solidFill>
                <a:latin typeface="Calibri"/>
              </a:rPr>
              <a:t>4/4/24</a:t>
            </a:fld>
            <a:endParaRPr b="0" lang="en-IN" sz="1350" spc="-1" strike="noStrike">
              <a:latin typeface="Times New Roman"/>
            </a:endParaRPr>
          </a:p>
        </p:txBody>
      </p:sp>
      <p:sp>
        <p:nvSpPr>
          <p:cNvPr id="110"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111"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C9C2182B-FDBF-457F-877F-05909943A4E3}" type="slidenum">
              <a:rPr b="0" lang="en-US" sz="1580" spc="-1" strike="noStrike">
                <a:solidFill>
                  <a:srgbClr val="ffffff"/>
                </a:solidFill>
                <a:latin typeface="Calibri"/>
              </a:rPr>
              <a:t>&lt;number&gt;</a:t>
            </a:fld>
            <a:endParaRPr b="0" lang="en-IN" sz="1580" spc="-1" strike="noStrike">
              <a:latin typeface="Times New Roman"/>
            </a:endParaRPr>
          </a:p>
        </p:txBody>
      </p:sp>
      <p:sp>
        <p:nvSpPr>
          <p:cNvPr id="112" name="Rectangle 4"/>
          <p:cNvSpPr/>
          <p:nvPr/>
        </p:nvSpPr>
        <p:spPr>
          <a:xfrm>
            <a:off x="721080" y="657000"/>
            <a:ext cx="16631280" cy="1522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800" spc="-1" strike="noStrike">
                <a:solidFill>
                  <a:srgbClr val="000000"/>
                </a:solidFill>
                <a:latin typeface="Times New Roman"/>
              </a:rPr>
              <a:t>Step 2: Processing the data</a:t>
            </a: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p:txBody>
      </p:sp>
      <p:sp>
        <p:nvSpPr>
          <p:cNvPr id="113" name="TextBox 6"/>
          <p:cNvSpPr/>
          <p:nvPr/>
        </p:nvSpPr>
        <p:spPr>
          <a:xfrm>
            <a:off x="893520" y="3159000"/>
            <a:ext cx="151668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800" spc="-1" strike="noStrike">
                <a:solidFill>
                  <a:srgbClr val="000000"/>
                </a:solidFill>
                <a:latin typeface="Calibri"/>
              </a:rPr>
              <a:t>Eg,</a:t>
            </a:r>
            <a:endParaRPr b="0" lang="en-IN" sz="1800" spc="-1" strike="noStrike">
              <a:latin typeface="Arial"/>
            </a:endParaRPr>
          </a:p>
        </p:txBody>
      </p:sp>
      <p:pic>
        <p:nvPicPr>
          <p:cNvPr id="114" name="" descr=""/>
          <p:cNvPicPr/>
          <p:nvPr/>
        </p:nvPicPr>
        <p:blipFill>
          <a:blip r:embed="rId1"/>
          <a:stretch/>
        </p:blipFill>
        <p:spPr>
          <a:xfrm>
            <a:off x="3060000" y="1800000"/>
            <a:ext cx="11466000" cy="59734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B702A798-DE0F-41F2-BE1E-1C4FA4486169}" type="datetime">
              <a:rPr b="0" lang="en-US" sz="1350" spc="-1" strike="noStrike">
                <a:solidFill>
                  <a:srgbClr val="ffffff"/>
                </a:solidFill>
                <a:latin typeface="Calibri"/>
              </a:rPr>
              <a:t>4/4/24</a:t>
            </a:fld>
            <a:endParaRPr b="0" lang="en-IN" sz="1350" spc="-1" strike="noStrike">
              <a:latin typeface="Times New Roman"/>
            </a:endParaRPr>
          </a:p>
        </p:txBody>
      </p:sp>
      <p:sp>
        <p:nvSpPr>
          <p:cNvPr id="116"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117"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0EE892EE-6714-4E0B-8EA0-3DDBD08A14C3}" type="slidenum">
              <a:rPr b="0" lang="en-US" sz="1580" spc="-1" strike="noStrike">
                <a:solidFill>
                  <a:srgbClr val="ffffff"/>
                </a:solidFill>
                <a:latin typeface="Calibri"/>
              </a:rPr>
              <a:t>&lt;number&gt;</a:t>
            </a:fld>
            <a:endParaRPr b="0" lang="en-IN" sz="1580" spc="-1" strike="noStrike">
              <a:latin typeface="Times New Roman"/>
            </a:endParaRPr>
          </a:p>
        </p:txBody>
      </p:sp>
      <p:sp>
        <p:nvSpPr>
          <p:cNvPr id="118" name="TextBox 4"/>
          <p:cNvSpPr/>
          <p:nvPr/>
        </p:nvSpPr>
        <p:spPr>
          <a:xfrm>
            <a:off x="789840" y="457200"/>
            <a:ext cx="16895160" cy="8078760"/>
          </a:xfrm>
          <a:prstGeom prst="rect">
            <a:avLst/>
          </a:prstGeom>
          <a:noFill/>
          <a:ln w="0">
            <a:noFill/>
          </a:ln>
        </p:spPr>
        <p:style>
          <a:lnRef idx="0"/>
          <a:fillRef idx="0"/>
          <a:effectRef idx="0"/>
          <a:fontRef idx="minor"/>
        </p:style>
        <p:txBody>
          <a:bodyPr lIns="90000" rIns="90000" tIns="45000" bIns="45000" anchor="t">
            <a:spAutoFit/>
          </a:bodyPr>
          <a:p>
            <a:pPr>
              <a:lnSpc>
                <a:spcPct val="115000"/>
              </a:lnSpc>
            </a:pPr>
            <a:r>
              <a:rPr b="1" lang="en-IN" sz="2400" spc="-1" strike="noStrike">
                <a:solidFill>
                  <a:srgbClr val="000000"/>
                </a:solidFill>
                <a:latin typeface="Times New Roman"/>
              </a:rPr>
              <a:t>                                                                             </a:t>
            </a:r>
            <a:r>
              <a:rPr b="1" lang="en-IN" sz="2400" spc="-1" strike="noStrike">
                <a:solidFill>
                  <a:srgbClr val="000000"/>
                </a:solidFill>
                <a:latin typeface="Times New Roman"/>
              </a:rPr>
              <a:t>Module 2- Mention the algorithm</a:t>
            </a:r>
            <a:endParaRPr b="0" lang="en-IN" sz="2400" spc="-1" strike="noStrike">
              <a:latin typeface="Times New Roman"/>
            </a:endParaRPr>
          </a:p>
          <a:p>
            <a:pPr>
              <a:lnSpc>
                <a:spcPct val="115000"/>
              </a:lnSpc>
            </a:pPr>
            <a:endParaRPr b="0" lang="en-IN" sz="2400" spc="-1" strike="noStrike">
              <a:latin typeface="Times New Roman"/>
            </a:endParaRPr>
          </a:p>
          <a:p>
            <a:pPr>
              <a:lnSpc>
                <a:spcPct val="115000"/>
              </a:lnSpc>
            </a:pPr>
            <a:endParaRPr b="0" lang="en-IN" sz="2400" spc="-1" strike="noStrike">
              <a:latin typeface="Times New Roman"/>
            </a:endParaRPr>
          </a:p>
          <a:p>
            <a:pPr>
              <a:lnSpc>
                <a:spcPct val="115000"/>
              </a:lnSpc>
            </a:pPr>
            <a:r>
              <a:rPr b="1" lang="en-IN" sz="2400" spc="-1" strike="noStrike">
                <a:latin typeface="Times New Roman"/>
              </a:rPr>
              <a:t>Region Proposal Network (RPN) in CNNs:</a:t>
            </a:r>
            <a:endParaRPr b="0" lang="en-IN" sz="2400" spc="-1" strike="noStrike">
              <a:latin typeface="Times New Roman"/>
            </a:endParaRPr>
          </a:p>
          <a:p>
            <a:pPr>
              <a:lnSpc>
                <a:spcPct val="115000"/>
              </a:lnSpc>
            </a:pPr>
            <a:r>
              <a:rPr b="0" lang="en-IN" sz="2400" spc="-1" strike="noStrike">
                <a:latin typeface="Times New Roman"/>
              </a:rPr>
              <a:t> </a:t>
            </a:r>
            <a:r>
              <a:rPr b="0" lang="en-IN" sz="2400" spc="-1" strike="noStrike">
                <a:latin typeface="Times New Roman"/>
              </a:rPr>
              <a:t>The Region Proposal Network (RPN) is a pivotal component of object detection frameworks, frequently utilized alongside Convolutional Neural Networks (CNNs). Its primary task is to generate region proposals within an image that likely contain objects. By sliding anchor boxes across the feature map, the RPN predicts whether each box encompasses an object, resulting in a collection of potential regions of interest. Trained with positive and negative samples, the RPN learns to discern objects from the background. Following proposal generation, non-maximum suppression is often employed to refine the list. Integrated with CNNs, the RPN contributes to precise object localization and typically forms part of a two-stage object detection pipeline.</a:t>
            </a:r>
            <a:endParaRPr b="0" lang="en-IN" sz="2400" spc="-1" strike="noStrike">
              <a:latin typeface="Times New Roman"/>
            </a:endParaRPr>
          </a:p>
          <a:p>
            <a:pPr>
              <a:lnSpc>
                <a:spcPct val="115000"/>
              </a:lnSpc>
            </a:pPr>
            <a:endParaRPr b="0" lang="en-IN" sz="2400" spc="-1" strike="noStrike">
              <a:latin typeface="Times New Roman"/>
            </a:endParaRPr>
          </a:p>
          <a:p>
            <a:pPr>
              <a:lnSpc>
                <a:spcPct val="115000"/>
              </a:lnSpc>
            </a:pPr>
            <a:r>
              <a:rPr b="1" lang="en-IN" sz="2400" spc="-1" strike="noStrike">
                <a:latin typeface="Times New Roman"/>
              </a:rPr>
              <a:t>Chan–Vese (CV) Algorithm for Image Segmentation:</a:t>
            </a:r>
            <a:endParaRPr b="0" lang="en-IN" sz="2400" spc="-1" strike="noStrike">
              <a:latin typeface="Times New Roman"/>
            </a:endParaRPr>
          </a:p>
          <a:p>
            <a:pPr>
              <a:lnSpc>
                <a:spcPct val="115000"/>
              </a:lnSpc>
            </a:pPr>
            <a:r>
              <a:rPr b="0" lang="en-IN" sz="2400" spc="-1" strike="noStrike">
                <a:latin typeface="Times New Roman"/>
              </a:rPr>
              <a:t> </a:t>
            </a:r>
            <a:r>
              <a:rPr b="0" lang="en-IN" sz="2400" spc="-1" strike="noStrike">
                <a:latin typeface="Times New Roman"/>
              </a:rPr>
              <a:t>The Chan–Vese (CV) algorithm is a technique utilized for image segmentation, with a focus on dividing an image into distinct regions based on intensity or color information. Operating through the level set method, CV iteratively minimizes an energy functional, which integrates both region and boundary information. The algorithm necessitates an initial contour, which can be defined either manually or through automated procedures. Employed independently or subsequent to obtaining region proposals from algorithms like RPN, CV refines the segmentation of regions of interest. It excels particularly in scenarios where object boundaries are ambiguous, providing a more precise delineation of object contours and contributing to enhanced image comprehension.</a:t>
            </a:r>
            <a:endParaRPr b="0" lang="en-IN" sz="2400" spc="-1" strike="noStrike">
              <a:latin typeface="Times New Roman"/>
            </a:endParaRPr>
          </a:p>
          <a:p>
            <a:pPr>
              <a:lnSpc>
                <a:spcPct val="115000"/>
              </a:lnSpc>
            </a:pPr>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CEB7497B-11ED-42F6-B08B-709366EA9EE9}" type="datetime">
              <a:rPr b="0" lang="en-US" sz="1350" spc="-1" strike="noStrike">
                <a:solidFill>
                  <a:srgbClr val="ffffff"/>
                </a:solidFill>
                <a:latin typeface="Calibri"/>
              </a:rPr>
              <a:t>4/4/24</a:t>
            </a:fld>
            <a:endParaRPr b="0" lang="en-IN" sz="1350" spc="-1" strike="noStrike">
              <a:latin typeface="Times New Roman"/>
            </a:endParaRPr>
          </a:p>
        </p:txBody>
      </p:sp>
      <p:sp>
        <p:nvSpPr>
          <p:cNvPr id="120"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121"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3F504BB7-9746-4BDF-B547-8AB219303259}" type="slidenum">
              <a:rPr b="0" lang="en-US" sz="1580" spc="-1" strike="noStrike">
                <a:solidFill>
                  <a:srgbClr val="ffffff"/>
                </a:solidFill>
                <a:latin typeface="Calibri"/>
              </a:rPr>
              <a:t>&lt;number&gt;</a:t>
            </a:fld>
            <a:endParaRPr b="0" lang="en-IN" sz="1580" spc="-1" strike="noStrike">
              <a:latin typeface="Times New Roman"/>
            </a:endParaRPr>
          </a:p>
        </p:txBody>
      </p:sp>
      <p:sp>
        <p:nvSpPr>
          <p:cNvPr id="122" name="Rectangle 4"/>
          <p:cNvSpPr/>
          <p:nvPr/>
        </p:nvSpPr>
        <p:spPr>
          <a:xfrm>
            <a:off x="1179000" y="573840"/>
            <a:ext cx="14781240" cy="1004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800" spc="-1" strike="noStrike">
                <a:solidFill>
                  <a:srgbClr val="000000"/>
                </a:solidFill>
                <a:latin typeface="Times New Roman"/>
              </a:rPr>
              <a:t>                                                   </a:t>
            </a:r>
            <a:r>
              <a:rPr b="1" lang="en-US" sz="3200" spc="-1" strike="noStrike">
                <a:solidFill>
                  <a:srgbClr val="000000"/>
                </a:solidFill>
                <a:latin typeface="Times New Roman"/>
              </a:rPr>
              <a:t>Step 3: Using algorithm’s name algorithm</a:t>
            </a:r>
            <a:endParaRPr b="0" lang="en-IN" sz="3200" spc="-1" strike="noStrike">
              <a:latin typeface="Arial"/>
            </a:endParaRPr>
          </a:p>
          <a:p>
            <a:pPr>
              <a:lnSpc>
                <a:spcPct val="100000"/>
              </a:lnSpc>
            </a:pPr>
            <a:endParaRPr b="0" lang="en-IN" sz="3200" spc="-1" strike="noStrike">
              <a:latin typeface="Arial"/>
            </a:endParaRPr>
          </a:p>
        </p:txBody>
      </p:sp>
      <p:sp>
        <p:nvSpPr>
          <p:cNvPr id="123" name="TextBox 7"/>
          <p:cNvSpPr/>
          <p:nvPr/>
        </p:nvSpPr>
        <p:spPr>
          <a:xfrm>
            <a:off x="810360" y="1371600"/>
            <a:ext cx="6733080" cy="1065960"/>
          </a:xfrm>
          <a:prstGeom prst="rect">
            <a:avLst/>
          </a:prstGeom>
          <a:noFill/>
          <a:ln w="0">
            <a:noFill/>
          </a:ln>
        </p:spPr>
        <p:style>
          <a:lnRef idx="0"/>
          <a:fillRef idx="0"/>
          <a:effectRef idx="0"/>
          <a:fontRef idx="minor"/>
        </p:style>
      </p:sp>
      <p:pic>
        <p:nvPicPr>
          <p:cNvPr id="124" name="" descr=""/>
          <p:cNvPicPr/>
          <p:nvPr/>
        </p:nvPicPr>
        <p:blipFill>
          <a:blip r:embed="rId1"/>
          <a:stretch/>
        </p:blipFill>
        <p:spPr>
          <a:xfrm>
            <a:off x="4152240" y="1563840"/>
            <a:ext cx="8267760" cy="68961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CC3F590F-8735-40E7-A3EE-84D822FD5028}" type="datetime">
              <a:rPr b="0" lang="en-US" sz="1350" spc="-1" strike="noStrike">
                <a:solidFill>
                  <a:srgbClr val="ffffff"/>
                </a:solidFill>
                <a:latin typeface="Calibri"/>
              </a:rPr>
              <a:t>4/4/24</a:t>
            </a:fld>
            <a:endParaRPr b="0" lang="en-IN" sz="1350" spc="-1" strike="noStrike">
              <a:latin typeface="Times New Roman"/>
            </a:endParaRPr>
          </a:p>
        </p:txBody>
      </p:sp>
      <p:sp>
        <p:nvSpPr>
          <p:cNvPr id="126"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127"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962C5505-DD67-4BE9-86E7-C4D597A49746}" type="slidenum">
              <a:rPr b="0" lang="en-US" sz="1580" spc="-1" strike="noStrike">
                <a:solidFill>
                  <a:srgbClr val="ffffff"/>
                </a:solidFill>
                <a:latin typeface="Calibri"/>
              </a:rPr>
              <a:t>&lt;number&gt;</a:t>
            </a:fld>
            <a:endParaRPr b="0" lang="en-IN" sz="1580" spc="-1" strike="noStrike">
              <a:latin typeface="Times New Roman"/>
            </a:endParaRPr>
          </a:p>
        </p:txBody>
      </p:sp>
      <p:sp>
        <p:nvSpPr>
          <p:cNvPr id="128" name="Rectangle 5"/>
          <p:cNvSpPr/>
          <p:nvPr/>
        </p:nvSpPr>
        <p:spPr>
          <a:xfrm>
            <a:off x="3429360" y="947880"/>
            <a:ext cx="10036800" cy="1065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600" spc="-1" strike="noStrike">
                <a:solidFill>
                  <a:srgbClr val="000000"/>
                </a:solidFill>
                <a:latin typeface="Times New Roman"/>
              </a:rPr>
              <a:t> </a:t>
            </a:r>
            <a:r>
              <a:rPr b="1" lang="en-US" sz="3200" spc="-1" strike="noStrike">
                <a:solidFill>
                  <a:srgbClr val="000000"/>
                </a:solidFill>
                <a:latin typeface="Times New Roman"/>
              </a:rPr>
              <a:t>Step 4: The output</a:t>
            </a:r>
            <a:endParaRPr b="0" lang="en-IN" sz="3200" spc="-1" strike="noStrike">
              <a:latin typeface="Arial"/>
            </a:endParaRPr>
          </a:p>
          <a:p>
            <a:pPr>
              <a:lnSpc>
                <a:spcPct val="100000"/>
              </a:lnSpc>
            </a:pPr>
            <a:endParaRPr b="0" lang="en-IN" sz="3200" spc="-1" strike="noStrike">
              <a:latin typeface="Arial"/>
            </a:endParaRPr>
          </a:p>
        </p:txBody>
      </p:sp>
      <p:sp>
        <p:nvSpPr>
          <p:cNvPr id="129" name="TextBox 6"/>
          <p:cNvSpPr/>
          <p:nvPr/>
        </p:nvSpPr>
        <p:spPr>
          <a:xfrm>
            <a:off x="852120" y="2950920"/>
            <a:ext cx="186984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800" spc="-1" strike="noStrike">
                <a:solidFill>
                  <a:srgbClr val="000000"/>
                </a:solidFill>
                <a:latin typeface="Calibri"/>
              </a:rPr>
              <a:t>Eg,</a:t>
            </a:r>
            <a:endParaRPr b="0" lang="en-IN" sz="1800" spc="-1" strike="noStrike">
              <a:latin typeface="Arial"/>
            </a:endParaRPr>
          </a:p>
        </p:txBody>
      </p:sp>
      <p:pic>
        <p:nvPicPr>
          <p:cNvPr id="130" name="" descr=""/>
          <p:cNvPicPr/>
          <p:nvPr/>
        </p:nvPicPr>
        <p:blipFill>
          <a:blip r:embed="rId1"/>
          <a:stretch/>
        </p:blipFill>
        <p:spPr>
          <a:xfrm>
            <a:off x="3240000" y="2211480"/>
            <a:ext cx="11720160" cy="62485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DD03D116-7448-46E1-8D26-C0808D082355}" type="datetime">
              <a:rPr b="0" lang="en-US" sz="1350" spc="-1" strike="noStrike">
                <a:solidFill>
                  <a:srgbClr val="ffffff"/>
                </a:solidFill>
                <a:latin typeface="Calibri"/>
              </a:rPr>
              <a:t>4/4/24</a:t>
            </a:fld>
            <a:endParaRPr b="0" lang="en-IN" sz="1350" spc="-1" strike="noStrike">
              <a:latin typeface="Times New Roman"/>
            </a:endParaRPr>
          </a:p>
        </p:txBody>
      </p:sp>
      <p:sp>
        <p:nvSpPr>
          <p:cNvPr id="132"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133"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33AB8304-FFB1-4172-9F3C-C143926A6649}" type="slidenum">
              <a:rPr b="0" lang="en-US" sz="1580" spc="-1" strike="noStrike">
                <a:solidFill>
                  <a:srgbClr val="ffffff"/>
                </a:solidFill>
                <a:latin typeface="Calibri"/>
              </a:rPr>
              <a:t>&lt;number&gt;</a:t>
            </a:fld>
            <a:endParaRPr b="0" lang="en-IN" sz="1580" spc="-1" strike="noStrike">
              <a:latin typeface="Times New Roman"/>
            </a:endParaRPr>
          </a:p>
        </p:txBody>
      </p:sp>
      <p:sp>
        <p:nvSpPr>
          <p:cNvPr id="134" name="Rectangle 4"/>
          <p:cNvSpPr/>
          <p:nvPr/>
        </p:nvSpPr>
        <p:spPr>
          <a:xfrm>
            <a:off x="581760" y="282960"/>
            <a:ext cx="17020080" cy="6390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3600" spc="-1" strike="noStrike">
                <a:solidFill>
                  <a:srgbClr val="000000"/>
                </a:solidFill>
                <a:latin typeface="Times New Roman"/>
              </a:rPr>
              <a:t>IMPLEMENTATION</a:t>
            </a:r>
            <a:endParaRPr b="0" lang="en-IN" sz="3600" spc="-1" strike="noStrike">
              <a:latin typeface="Arial"/>
            </a:endParaRPr>
          </a:p>
        </p:txBody>
      </p:sp>
      <p:sp>
        <p:nvSpPr>
          <p:cNvPr id="135" name="Rectangle 5"/>
          <p:cNvSpPr/>
          <p:nvPr/>
        </p:nvSpPr>
        <p:spPr>
          <a:xfrm>
            <a:off x="1038960" y="1703160"/>
            <a:ext cx="9143640" cy="3989880"/>
          </a:xfrm>
          <a:prstGeom prst="rect">
            <a:avLst/>
          </a:prstGeom>
          <a:noFill/>
          <a:ln w="0">
            <a:noFill/>
          </a:ln>
        </p:spPr>
        <p:style>
          <a:lnRef idx="0"/>
          <a:fillRef idx="0"/>
          <a:effectRef idx="0"/>
          <a:fontRef idx="minor"/>
        </p:style>
        <p:txBody>
          <a:bodyPr lIns="90000" rIns="90000" tIns="45000" bIns="45000" anchor="t">
            <a:spAutoFit/>
          </a:bodyPr>
          <a:p>
            <a:pPr indent="-216000">
              <a:lnSpc>
                <a:spcPct val="100000"/>
              </a:lnSpc>
              <a:buClr>
                <a:srgbClr val="000000"/>
              </a:buClr>
              <a:buFont typeface="Wingdings" charset="2"/>
              <a:buChar char=""/>
            </a:pPr>
            <a:r>
              <a:rPr b="0" lang="en-US" sz="3200" spc="-1" strike="noStrike">
                <a:solidFill>
                  <a:srgbClr val="000000"/>
                </a:solidFill>
                <a:latin typeface="Times New Roman"/>
              </a:rPr>
              <a:t>Architecture Diagram</a:t>
            </a:r>
            <a:endParaRPr b="0" lang="en-IN" sz="3200" spc="-1" strike="noStrike">
              <a:latin typeface="Arial"/>
            </a:endParaRPr>
          </a:p>
          <a:p>
            <a:pPr indent="-216000">
              <a:lnSpc>
                <a:spcPct val="100000"/>
              </a:lnSpc>
              <a:buClr>
                <a:srgbClr val="000000"/>
              </a:buClr>
              <a:buFont typeface="Wingdings" charset="2"/>
              <a:buChar char=""/>
            </a:pPr>
            <a:r>
              <a:rPr b="0" lang="en-US" sz="3200" spc="-1" strike="noStrike">
                <a:solidFill>
                  <a:srgbClr val="000000"/>
                </a:solidFill>
                <a:latin typeface="Times New Roman"/>
              </a:rPr>
              <a:t>Data –Flow Diagram</a:t>
            </a:r>
            <a:endParaRPr b="0" lang="en-IN" sz="3200" spc="-1" strike="noStrike">
              <a:latin typeface="Arial"/>
            </a:endParaRPr>
          </a:p>
          <a:p>
            <a:pPr indent="-216000">
              <a:lnSpc>
                <a:spcPct val="100000"/>
              </a:lnSpc>
              <a:buClr>
                <a:srgbClr val="000000"/>
              </a:buClr>
              <a:buFont typeface="Wingdings" charset="2"/>
              <a:buChar char=""/>
            </a:pPr>
            <a:r>
              <a:rPr b="0" lang="en-US" sz="3200" spc="-1" strike="noStrike">
                <a:solidFill>
                  <a:srgbClr val="000000"/>
                </a:solidFill>
                <a:latin typeface="Times New Roman"/>
              </a:rPr>
              <a:t>Use Case Diagram</a:t>
            </a:r>
            <a:endParaRPr b="0" lang="en-IN" sz="3200" spc="-1" strike="noStrike">
              <a:latin typeface="Arial"/>
            </a:endParaRPr>
          </a:p>
          <a:p>
            <a:pPr indent="-216000">
              <a:lnSpc>
                <a:spcPct val="100000"/>
              </a:lnSpc>
              <a:buClr>
                <a:srgbClr val="000000"/>
              </a:buClr>
              <a:buFont typeface="Wingdings" charset="2"/>
              <a:buChar char=""/>
            </a:pPr>
            <a:r>
              <a:rPr b="0" lang="en-US" sz="3200" spc="-1" strike="noStrike">
                <a:solidFill>
                  <a:srgbClr val="000000"/>
                </a:solidFill>
                <a:latin typeface="Times New Roman"/>
              </a:rPr>
              <a:t>Class Diagram</a:t>
            </a:r>
            <a:endParaRPr b="0" lang="en-IN" sz="3200" spc="-1" strike="noStrike">
              <a:latin typeface="Arial"/>
            </a:endParaRPr>
          </a:p>
          <a:p>
            <a:pPr indent="-216000">
              <a:lnSpc>
                <a:spcPct val="100000"/>
              </a:lnSpc>
              <a:buClr>
                <a:srgbClr val="000000"/>
              </a:buClr>
              <a:buFont typeface="Wingdings" charset="2"/>
              <a:buChar char=""/>
            </a:pPr>
            <a:r>
              <a:rPr b="0" lang="en-US" sz="3200" spc="-1" strike="noStrike">
                <a:solidFill>
                  <a:srgbClr val="000000"/>
                </a:solidFill>
                <a:latin typeface="Times New Roman"/>
              </a:rPr>
              <a:t>Activity Diagram</a:t>
            </a:r>
            <a:endParaRPr b="0" lang="en-IN" sz="3200" spc="-1" strike="noStrike">
              <a:latin typeface="Arial"/>
            </a:endParaRPr>
          </a:p>
          <a:p>
            <a:pPr indent="-216000">
              <a:lnSpc>
                <a:spcPct val="100000"/>
              </a:lnSpc>
              <a:buClr>
                <a:srgbClr val="000000"/>
              </a:buClr>
              <a:buFont typeface="Wingdings" charset="2"/>
              <a:buChar char=""/>
            </a:pPr>
            <a:r>
              <a:rPr b="0" lang="en-US" sz="3200" spc="-1" strike="noStrike">
                <a:solidFill>
                  <a:srgbClr val="000000"/>
                </a:solidFill>
                <a:latin typeface="Times New Roman"/>
              </a:rPr>
              <a:t>Sequence Diagram</a:t>
            </a:r>
            <a:endParaRPr b="0" lang="en-IN" sz="3200" spc="-1" strike="noStrike">
              <a:latin typeface="Arial"/>
            </a:endParaRPr>
          </a:p>
          <a:p>
            <a:pPr indent="-216000">
              <a:lnSpc>
                <a:spcPct val="100000"/>
              </a:lnSpc>
              <a:buClr>
                <a:srgbClr val="000000"/>
              </a:buClr>
              <a:buFont typeface="Wingdings" charset="2"/>
              <a:buChar char=""/>
            </a:pPr>
            <a:r>
              <a:rPr b="0" lang="en-US" sz="3200" spc="-1" strike="noStrike">
                <a:solidFill>
                  <a:srgbClr val="000000"/>
                </a:solidFill>
                <a:latin typeface="Times New Roman"/>
              </a:rPr>
              <a:t>Collaboration Diagram(If applicable)</a:t>
            </a:r>
            <a:endParaRPr b="0" lang="en-IN" sz="3200" spc="-1" strike="noStrike">
              <a:latin typeface="Arial"/>
            </a:endParaRPr>
          </a:p>
          <a:p>
            <a:pPr indent="-216000">
              <a:lnSpc>
                <a:spcPct val="100000"/>
              </a:lnSpc>
              <a:buClr>
                <a:srgbClr val="000000"/>
              </a:buClr>
              <a:buFont typeface="Wingdings" charset="2"/>
              <a:buChar char=""/>
            </a:pPr>
            <a:r>
              <a:rPr b="0" lang="en-US" sz="3200" spc="-1" strike="noStrike">
                <a:solidFill>
                  <a:srgbClr val="000000"/>
                </a:solidFill>
                <a:latin typeface="Times New Roman"/>
              </a:rPr>
              <a:t>E-R Diagram</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1C11DB40-8EAE-4882-B323-5B80BC295B30}" type="datetime">
              <a:rPr b="0" lang="en-US" sz="1350" spc="-1" strike="noStrike">
                <a:solidFill>
                  <a:srgbClr val="ffffff"/>
                </a:solidFill>
                <a:latin typeface="Calibri"/>
              </a:rPr>
              <a:t>4/4/24</a:t>
            </a:fld>
            <a:endParaRPr b="0" lang="en-IN" sz="1350" spc="-1" strike="noStrike">
              <a:latin typeface="Times New Roman"/>
            </a:endParaRPr>
          </a:p>
        </p:txBody>
      </p:sp>
      <p:sp>
        <p:nvSpPr>
          <p:cNvPr id="137"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138"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B993A436-94F6-490E-B126-7434E57A3BC1}" type="slidenum">
              <a:rPr b="0" lang="en-US" sz="1580" spc="-1" strike="noStrike">
                <a:solidFill>
                  <a:srgbClr val="ffffff"/>
                </a:solidFill>
                <a:latin typeface="Calibri"/>
              </a:rPr>
              <a:t>&lt;number&gt;</a:t>
            </a:fld>
            <a:endParaRPr b="0" lang="en-IN" sz="1580" spc="-1" strike="noStrike">
              <a:latin typeface="Times New Roman"/>
            </a:endParaRPr>
          </a:p>
        </p:txBody>
      </p:sp>
      <p:sp>
        <p:nvSpPr>
          <p:cNvPr id="139" name="Rectangle 4"/>
          <p:cNvSpPr/>
          <p:nvPr/>
        </p:nvSpPr>
        <p:spPr>
          <a:xfrm>
            <a:off x="498600" y="768960"/>
            <a:ext cx="16521120" cy="639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3600" spc="-1" strike="noStrike">
                <a:solidFill>
                  <a:srgbClr val="000000"/>
                </a:solidFill>
                <a:latin typeface="Times New Roman"/>
              </a:rPr>
              <a:t>                                                 </a:t>
            </a:r>
            <a:r>
              <a:rPr b="1" lang="en-US" sz="3600" spc="-1" strike="noStrike">
                <a:solidFill>
                  <a:srgbClr val="000000"/>
                </a:solidFill>
                <a:latin typeface="Times New Roman"/>
              </a:rPr>
              <a:t>Architecture Diagram</a:t>
            </a:r>
            <a:endParaRPr b="0" lang="en-IN" sz="3600" spc="-1" strike="noStrike">
              <a:latin typeface="Arial"/>
            </a:endParaRPr>
          </a:p>
        </p:txBody>
      </p:sp>
      <p:sp>
        <p:nvSpPr>
          <p:cNvPr id="140" name="TextBox 5"/>
          <p:cNvSpPr/>
          <p:nvPr/>
        </p:nvSpPr>
        <p:spPr>
          <a:xfrm>
            <a:off x="873000" y="2452320"/>
            <a:ext cx="16916040" cy="1370520"/>
          </a:xfrm>
          <a:prstGeom prst="rect">
            <a:avLst/>
          </a:prstGeom>
          <a:noFill/>
          <a:ln w="0">
            <a:noFill/>
          </a:ln>
        </p:spPr>
        <p:style>
          <a:lnRef idx="0"/>
          <a:fillRef idx="0"/>
          <a:effectRef idx="0"/>
          <a:fontRef idx="minor"/>
        </p:style>
      </p:sp>
      <p:pic>
        <p:nvPicPr>
          <p:cNvPr id="141" name="" descr=""/>
          <p:cNvPicPr/>
          <p:nvPr/>
        </p:nvPicPr>
        <p:blipFill>
          <a:blip r:embed="rId1"/>
          <a:stretch/>
        </p:blipFill>
        <p:spPr>
          <a:xfrm>
            <a:off x="1980000" y="1980000"/>
            <a:ext cx="4320000" cy="6920280"/>
          </a:xfrm>
          <a:prstGeom prst="rect">
            <a:avLst/>
          </a:prstGeom>
          <a:ln w="0">
            <a:noFill/>
          </a:ln>
        </p:spPr>
      </p:pic>
      <p:sp>
        <p:nvSpPr>
          <p:cNvPr id="142" name=""/>
          <p:cNvSpPr txBox="1"/>
          <p:nvPr/>
        </p:nvSpPr>
        <p:spPr>
          <a:xfrm>
            <a:off x="7020000" y="1800000"/>
            <a:ext cx="10670400" cy="8177040"/>
          </a:xfrm>
          <a:prstGeom prst="rect">
            <a:avLst/>
          </a:prstGeom>
          <a:noFill/>
          <a:ln w="0">
            <a:noFill/>
          </a:ln>
        </p:spPr>
        <p:txBody>
          <a:bodyPr lIns="90000" rIns="90000" tIns="45000" bIns="45000" anchor="t">
            <a:noAutofit/>
          </a:bodyPr>
          <a:p>
            <a:pPr>
              <a:lnSpc>
                <a:spcPct val="115000"/>
              </a:lnSpc>
            </a:pPr>
            <a:r>
              <a:rPr b="1" lang="en-IN" sz="1800" spc="-1" strike="noStrike">
                <a:latin typeface="Arial"/>
              </a:rPr>
              <a:t>Input Layer:</a:t>
            </a:r>
            <a:endParaRPr b="0" lang="en-IN" sz="1800" spc="-1" strike="noStrike">
              <a:latin typeface="Arial"/>
            </a:endParaRPr>
          </a:p>
          <a:p>
            <a:pPr>
              <a:lnSpc>
                <a:spcPct val="115000"/>
              </a:lnSpc>
            </a:pPr>
            <a:r>
              <a:rPr b="0" lang="en-IN" sz="1800" spc="-1" strike="noStrike">
                <a:latin typeface="Arial"/>
              </a:rPr>
              <a:t>The input layer receives images of plant leaves as input. These images are typically of fixed dimensions.</a:t>
            </a:r>
            <a:endParaRPr b="0" lang="en-IN" sz="1800" spc="-1" strike="noStrike">
              <a:latin typeface="Arial"/>
            </a:endParaRPr>
          </a:p>
          <a:p>
            <a:pPr>
              <a:lnSpc>
                <a:spcPct val="115000"/>
              </a:lnSpc>
            </a:pPr>
            <a:endParaRPr b="0" lang="en-IN" sz="1800" spc="-1" strike="noStrike">
              <a:latin typeface="Arial"/>
            </a:endParaRPr>
          </a:p>
          <a:p>
            <a:pPr>
              <a:lnSpc>
                <a:spcPct val="115000"/>
              </a:lnSpc>
            </a:pPr>
            <a:r>
              <a:rPr b="1" lang="en-IN" sz="1800" spc="-1" strike="noStrike">
                <a:latin typeface="Arial"/>
              </a:rPr>
              <a:t>Convolutional Layers:</a:t>
            </a:r>
            <a:endParaRPr b="0" lang="en-IN" sz="1800" spc="-1" strike="noStrike">
              <a:latin typeface="Arial"/>
            </a:endParaRPr>
          </a:p>
          <a:p>
            <a:pPr>
              <a:lnSpc>
                <a:spcPct val="115000"/>
              </a:lnSpc>
            </a:pPr>
            <a:r>
              <a:rPr b="0" lang="en-IN" sz="1800" spc="-1" strike="noStrike">
                <a:latin typeface="Arial"/>
              </a:rPr>
              <a:t>These layers consist of convolutional filters that learn features from the input images. Each filter detects certain patterns or features such as edges, textures, or shapes. Multiple convolutional layers are stacked to capture increasingly abstract features.</a:t>
            </a:r>
            <a:endParaRPr b="0" lang="en-IN" sz="1800" spc="-1" strike="noStrike">
              <a:latin typeface="Arial"/>
            </a:endParaRPr>
          </a:p>
          <a:p>
            <a:pPr>
              <a:lnSpc>
                <a:spcPct val="115000"/>
              </a:lnSpc>
            </a:pPr>
            <a:endParaRPr b="0" lang="en-IN" sz="1800" spc="-1" strike="noStrike">
              <a:latin typeface="Arial"/>
            </a:endParaRPr>
          </a:p>
          <a:p>
            <a:pPr>
              <a:lnSpc>
                <a:spcPct val="115000"/>
              </a:lnSpc>
            </a:pPr>
            <a:r>
              <a:rPr b="1" lang="en-IN" sz="1800" spc="-1" strike="noStrike">
                <a:latin typeface="Arial"/>
              </a:rPr>
              <a:t>Activation Function:</a:t>
            </a:r>
            <a:endParaRPr b="0" lang="en-IN" sz="1800" spc="-1" strike="noStrike">
              <a:latin typeface="Arial"/>
            </a:endParaRPr>
          </a:p>
          <a:p>
            <a:pPr>
              <a:lnSpc>
                <a:spcPct val="115000"/>
              </a:lnSpc>
            </a:pPr>
            <a:r>
              <a:rPr b="0" lang="en-IN" sz="1800" spc="-1" strike="noStrike">
                <a:latin typeface="Arial"/>
              </a:rPr>
              <a:t>An activation function such as ReLU (Rectified Linear Activation) is applied after each convolutional operation to introduce non-linearity into the network and allow it to learn complex patterns.</a:t>
            </a:r>
            <a:endParaRPr b="0" lang="en-IN" sz="1800" spc="-1" strike="noStrike">
              <a:latin typeface="Arial"/>
            </a:endParaRPr>
          </a:p>
          <a:p>
            <a:pPr>
              <a:lnSpc>
                <a:spcPct val="115000"/>
              </a:lnSpc>
            </a:pPr>
            <a:endParaRPr b="0" lang="en-IN" sz="1800" spc="-1" strike="noStrike">
              <a:latin typeface="Arial"/>
            </a:endParaRPr>
          </a:p>
          <a:p>
            <a:pPr>
              <a:lnSpc>
                <a:spcPct val="115000"/>
              </a:lnSpc>
            </a:pPr>
            <a:r>
              <a:rPr b="1" lang="en-IN" sz="1800" spc="-1" strike="noStrike">
                <a:latin typeface="Arial"/>
              </a:rPr>
              <a:t>Pooling Layers:</a:t>
            </a:r>
            <a:endParaRPr b="0" lang="en-IN" sz="1800" spc="-1" strike="noStrike">
              <a:latin typeface="Arial"/>
            </a:endParaRPr>
          </a:p>
          <a:p>
            <a:pPr>
              <a:lnSpc>
                <a:spcPct val="115000"/>
              </a:lnSpc>
            </a:pPr>
            <a:r>
              <a:rPr b="0" lang="en-IN" sz="1800" spc="-1" strike="noStrike">
                <a:latin typeface="Arial"/>
              </a:rPr>
              <a:t>Pooling layers (e.g., max pooling or average pooling) follow convolutional layers to downsample the feature maps, reducing the spatial dimensions and computational complexity while retaining important features.</a:t>
            </a:r>
            <a:endParaRPr b="0" lang="en-IN" sz="1800" spc="-1" strike="noStrike">
              <a:latin typeface="Arial"/>
            </a:endParaRPr>
          </a:p>
          <a:p>
            <a:pPr>
              <a:lnSpc>
                <a:spcPct val="115000"/>
              </a:lnSpc>
            </a:pPr>
            <a:endParaRPr b="0" lang="en-IN" sz="1800" spc="-1" strike="noStrike">
              <a:latin typeface="Arial"/>
            </a:endParaRPr>
          </a:p>
          <a:p>
            <a:pPr>
              <a:lnSpc>
                <a:spcPct val="115000"/>
              </a:lnSpc>
            </a:pPr>
            <a:r>
              <a:rPr b="1" lang="en-IN" sz="1800" spc="-1" strike="noStrike">
                <a:latin typeface="Arial"/>
              </a:rPr>
              <a:t>Output Layer:</a:t>
            </a:r>
            <a:endParaRPr b="0" lang="en-IN" sz="1800" spc="-1" strike="noStrike">
              <a:latin typeface="Arial"/>
            </a:endParaRPr>
          </a:p>
          <a:p>
            <a:pPr>
              <a:lnSpc>
                <a:spcPct val="115000"/>
              </a:lnSpc>
            </a:pPr>
            <a:r>
              <a:rPr b="0" lang="en-IN" sz="1800" spc="-1" strike="noStrike">
                <a:latin typeface="Arial"/>
              </a:rPr>
              <a:t>The output layer consists of neurons corresponding to the number of classes (types of plant leaf diseases). Each neuron represents the probability that the input image belongs to one of the disease classes. A softmax activation function is typically used to convert these probabilities into class predictions.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5FF2D294-477C-4C7B-957E-FB9735361DEA}" type="datetime">
              <a:rPr b="0" lang="en-US" sz="1350" spc="-1" strike="noStrike">
                <a:solidFill>
                  <a:srgbClr val="ffffff"/>
                </a:solidFill>
                <a:latin typeface="Calibri"/>
              </a:rPr>
              <a:t>4/4/24</a:t>
            </a:fld>
            <a:endParaRPr b="0" lang="en-IN" sz="1350" spc="-1" strike="noStrike">
              <a:latin typeface="Times New Roman"/>
            </a:endParaRPr>
          </a:p>
        </p:txBody>
      </p:sp>
      <p:sp>
        <p:nvSpPr>
          <p:cNvPr id="144"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145"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32BA97AB-9BED-4BDB-9828-65F4CECEA86A}" type="slidenum">
              <a:rPr b="0" lang="en-US" sz="1580" spc="-1" strike="noStrike">
                <a:solidFill>
                  <a:srgbClr val="ffffff"/>
                </a:solidFill>
                <a:latin typeface="Calibri"/>
              </a:rPr>
              <a:t>&lt;number&gt;</a:t>
            </a:fld>
            <a:endParaRPr b="0" lang="en-IN" sz="1580" spc="-1" strike="noStrike">
              <a:latin typeface="Times New Roman"/>
            </a:endParaRPr>
          </a:p>
        </p:txBody>
      </p:sp>
      <p:sp>
        <p:nvSpPr>
          <p:cNvPr id="146" name="Rectangle 4"/>
          <p:cNvSpPr/>
          <p:nvPr/>
        </p:nvSpPr>
        <p:spPr>
          <a:xfrm>
            <a:off x="774360" y="594720"/>
            <a:ext cx="17014320" cy="639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3600" spc="-1" strike="noStrike">
                <a:solidFill>
                  <a:srgbClr val="000000"/>
                </a:solidFill>
                <a:latin typeface="Times New Roman"/>
              </a:rPr>
              <a:t>                                                  </a:t>
            </a:r>
            <a:r>
              <a:rPr b="1" lang="en-US" sz="3600" spc="-1" strike="noStrike">
                <a:solidFill>
                  <a:srgbClr val="000000"/>
                </a:solidFill>
                <a:latin typeface="Times New Roman"/>
              </a:rPr>
              <a:t>Data –Flow Diagram</a:t>
            </a:r>
            <a:endParaRPr b="0" lang="en-IN" sz="3600" spc="-1" strike="noStrike">
              <a:latin typeface="Arial"/>
            </a:endParaRPr>
          </a:p>
        </p:txBody>
      </p:sp>
      <p:sp>
        <p:nvSpPr>
          <p:cNvPr id="147" name="TextBox 6"/>
          <p:cNvSpPr/>
          <p:nvPr/>
        </p:nvSpPr>
        <p:spPr>
          <a:xfrm>
            <a:off x="1371600" y="2202840"/>
            <a:ext cx="465480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800" spc="-1" strike="noStrike">
                <a:solidFill>
                  <a:srgbClr val="000000"/>
                </a:solidFill>
                <a:latin typeface="Calibri"/>
              </a:rPr>
              <a:t>Eg,</a:t>
            </a:r>
            <a:endParaRPr b="0" lang="en-IN" sz="1800" spc="-1" strike="noStrike">
              <a:latin typeface="Arial"/>
            </a:endParaRPr>
          </a:p>
        </p:txBody>
      </p:sp>
      <p:sp>
        <p:nvSpPr>
          <p:cNvPr id="148" name="TextBox 7"/>
          <p:cNvSpPr/>
          <p:nvPr/>
        </p:nvSpPr>
        <p:spPr>
          <a:xfrm>
            <a:off x="2016000" y="6962040"/>
            <a:ext cx="9995760" cy="456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400" spc="-1" strike="noStrike">
                <a:solidFill>
                  <a:srgbClr val="000000"/>
                </a:solidFill>
                <a:latin typeface="Calibri"/>
              </a:rPr>
              <a:t>Give an explanation</a:t>
            </a:r>
            <a:endParaRPr b="0" lang="en-IN" sz="2400" spc="-1" strike="noStrike">
              <a:latin typeface="Arial"/>
            </a:endParaRPr>
          </a:p>
        </p:txBody>
      </p:sp>
      <p:pic>
        <p:nvPicPr>
          <p:cNvPr id="149" name="" descr=""/>
          <p:cNvPicPr/>
          <p:nvPr/>
        </p:nvPicPr>
        <p:blipFill>
          <a:blip r:embed="rId1"/>
          <a:stretch/>
        </p:blipFill>
        <p:spPr>
          <a:xfrm>
            <a:off x="900000" y="2700000"/>
            <a:ext cx="4426920" cy="1881720"/>
          </a:xfrm>
          <a:prstGeom prst="rect">
            <a:avLst/>
          </a:prstGeom>
          <a:ln w="0">
            <a:noFill/>
          </a:ln>
        </p:spPr>
      </p:pic>
      <p:pic>
        <p:nvPicPr>
          <p:cNvPr id="150" name="" descr=""/>
          <p:cNvPicPr/>
          <p:nvPr/>
        </p:nvPicPr>
        <p:blipFill>
          <a:blip r:embed="rId2"/>
          <a:stretch/>
        </p:blipFill>
        <p:spPr>
          <a:xfrm>
            <a:off x="6768000" y="2700000"/>
            <a:ext cx="4572000" cy="1996200"/>
          </a:xfrm>
          <a:prstGeom prst="rect">
            <a:avLst/>
          </a:prstGeom>
          <a:ln w="0">
            <a:noFill/>
          </a:ln>
        </p:spPr>
      </p:pic>
      <p:pic>
        <p:nvPicPr>
          <p:cNvPr id="151" name="" descr=""/>
          <p:cNvPicPr/>
          <p:nvPr/>
        </p:nvPicPr>
        <p:blipFill>
          <a:blip r:embed="rId3"/>
          <a:stretch/>
        </p:blipFill>
        <p:spPr>
          <a:xfrm>
            <a:off x="12268440" y="2520000"/>
            <a:ext cx="5371560" cy="2216520"/>
          </a:xfrm>
          <a:prstGeom prst="rect">
            <a:avLst/>
          </a:prstGeom>
          <a:ln w="0">
            <a:noFill/>
          </a:ln>
        </p:spPr>
      </p:pic>
      <p:sp>
        <p:nvSpPr>
          <p:cNvPr id="152" name=""/>
          <p:cNvSpPr txBox="1"/>
          <p:nvPr/>
        </p:nvSpPr>
        <p:spPr>
          <a:xfrm>
            <a:off x="1800000" y="4696200"/>
            <a:ext cx="8851680" cy="346680"/>
          </a:xfrm>
          <a:prstGeom prst="rect">
            <a:avLst/>
          </a:prstGeom>
          <a:noFill/>
          <a:ln w="0">
            <a:noFill/>
          </a:ln>
        </p:spPr>
        <p:txBody>
          <a:bodyPr lIns="90000" rIns="90000" tIns="45000" bIns="45000" anchor="t">
            <a:noAutofit/>
          </a:bodyPr>
          <a:p>
            <a:r>
              <a:rPr b="0" lang="en-IN" sz="1800" spc="-1" strike="noStrike">
                <a:latin typeface="Arial"/>
              </a:rPr>
              <a:t>Data Flow Diagram level 0</a:t>
            </a:r>
            <a:endParaRPr b="0" lang="en-IN" sz="1800" spc="-1" strike="noStrike">
              <a:latin typeface="Arial"/>
            </a:endParaRPr>
          </a:p>
        </p:txBody>
      </p:sp>
      <p:sp>
        <p:nvSpPr>
          <p:cNvPr id="153" name=""/>
          <p:cNvSpPr txBox="1"/>
          <p:nvPr/>
        </p:nvSpPr>
        <p:spPr>
          <a:xfrm>
            <a:off x="7404480" y="4860000"/>
            <a:ext cx="2855520" cy="346680"/>
          </a:xfrm>
          <a:prstGeom prst="rect">
            <a:avLst/>
          </a:prstGeom>
          <a:noFill/>
          <a:ln w="0">
            <a:noFill/>
          </a:ln>
        </p:spPr>
        <p:txBody>
          <a:bodyPr lIns="90000" rIns="90000" tIns="45000" bIns="45000" anchor="t">
            <a:noAutofit/>
          </a:bodyPr>
          <a:p>
            <a:r>
              <a:rPr b="0" lang="en-IN" sz="1800" spc="-1" strike="noStrike">
                <a:latin typeface="Arial"/>
              </a:rPr>
              <a:t>Data Flow Diagram level 1</a:t>
            </a:r>
            <a:endParaRPr b="0" lang="en-IN" sz="1800" spc="-1" strike="noStrike">
              <a:latin typeface="Arial"/>
            </a:endParaRPr>
          </a:p>
        </p:txBody>
      </p:sp>
      <p:sp>
        <p:nvSpPr>
          <p:cNvPr id="154" name=""/>
          <p:cNvSpPr txBox="1"/>
          <p:nvPr/>
        </p:nvSpPr>
        <p:spPr>
          <a:xfrm>
            <a:off x="13524480" y="4693320"/>
            <a:ext cx="2855520" cy="346680"/>
          </a:xfrm>
          <a:prstGeom prst="rect">
            <a:avLst/>
          </a:prstGeom>
          <a:noFill/>
          <a:ln w="0">
            <a:noFill/>
          </a:ln>
        </p:spPr>
        <p:txBody>
          <a:bodyPr lIns="90000" rIns="90000" tIns="45000" bIns="45000" anchor="t">
            <a:noAutofit/>
          </a:bodyPr>
          <a:p>
            <a:r>
              <a:rPr b="0" lang="en-IN" sz="1800" spc="-1" strike="noStrike">
                <a:latin typeface="Arial"/>
              </a:rPr>
              <a:t>Data Flow Diagram level 2</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E40A54F8-90B6-4CD0-ACE4-174C6522355C}" type="datetime">
              <a:rPr b="0" lang="en-US" sz="1350" spc="-1" strike="noStrike">
                <a:solidFill>
                  <a:srgbClr val="ffffff"/>
                </a:solidFill>
                <a:latin typeface="Calibri"/>
              </a:rPr>
              <a:t>4/4/24</a:t>
            </a:fld>
            <a:endParaRPr b="0" lang="en-IN" sz="1350" spc="-1" strike="noStrike">
              <a:latin typeface="Times New Roman"/>
            </a:endParaRPr>
          </a:p>
        </p:txBody>
      </p:sp>
      <p:sp>
        <p:nvSpPr>
          <p:cNvPr id="61"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62"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C7E35159-595D-4861-B157-F482E49BE350}" type="slidenum">
              <a:rPr b="0" lang="en-US" sz="1580" spc="-1" strike="noStrike">
                <a:solidFill>
                  <a:srgbClr val="ffffff"/>
                </a:solidFill>
                <a:latin typeface="Calibri"/>
              </a:rPr>
              <a:t>&lt;number&gt;</a:t>
            </a:fld>
            <a:endParaRPr b="0" lang="en-IN" sz="1580" spc="-1" strike="noStrike">
              <a:latin typeface="Times New Roman"/>
            </a:endParaRPr>
          </a:p>
        </p:txBody>
      </p:sp>
      <p:sp>
        <p:nvSpPr>
          <p:cNvPr id="63" name="Rectangle 4"/>
          <p:cNvSpPr/>
          <p:nvPr/>
        </p:nvSpPr>
        <p:spPr>
          <a:xfrm>
            <a:off x="810360" y="1004040"/>
            <a:ext cx="16521120" cy="667080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1" lang="en-IN" sz="3600" spc="-1" strike="noStrike">
                <a:solidFill>
                  <a:srgbClr val="000000"/>
                </a:solidFill>
                <a:latin typeface="Times New Roman"/>
              </a:rPr>
              <a:t>OVERVIEW </a:t>
            </a:r>
            <a:endParaRPr b="0" lang="en-IN" sz="3600" spc="-1" strike="noStrike">
              <a:latin typeface="Arial"/>
            </a:endParaRPr>
          </a:p>
          <a:p>
            <a:pPr lvl="1" marL="457200" indent="-216000">
              <a:lnSpc>
                <a:spcPct val="150000"/>
              </a:lnSpc>
              <a:buClr>
                <a:srgbClr val="000000"/>
              </a:buClr>
              <a:buFont typeface="Wingdings" charset="2"/>
              <a:buChar char=""/>
            </a:pPr>
            <a:r>
              <a:rPr b="0" lang="en-IN" sz="2800" spc="-1" strike="noStrike">
                <a:solidFill>
                  <a:srgbClr val="000000"/>
                </a:solidFill>
                <a:latin typeface="Times New Roman"/>
              </a:rPr>
              <a:t>ABSTRACT</a:t>
            </a:r>
            <a:endParaRPr b="0" lang="en-IN" sz="2800" spc="-1" strike="noStrike">
              <a:latin typeface="Arial"/>
            </a:endParaRPr>
          </a:p>
          <a:p>
            <a:pPr lvl="1" marL="457200" indent="-216000">
              <a:lnSpc>
                <a:spcPct val="150000"/>
              </a:lnSpc>
              <a:buClr>
                <a:srgbClr val="000000"/>
              </a:buClr>
              <a:buFont typeface="Wingdings" charset="2"/>
              <a:buChar char=""/>
            </a:pPr>
            <a:r>
              <a:rPr b="0" lang="en-IN" sz="2800" spc="-1" strike="noStrike">
                <a:solidFill>
                  <a:srgbClr val="000000"/>
                </a:solidFill>
                <a:latin typeface="Times New Roman"/>
              </a:rPr>
              <a:t>OBJECTIVES</a:t>
            </a:r>
            <a:endParaRPr b="0" lang="en-IN" sz="2800" spc="-1" strike="noStrike">
              <a:latin typeface="Arial"/>
            </a:endParaRPr>
          </a:p>
          <a:p>
            <a:pPr lvl="1" marL="457200" indent="-216000">
              <a:lnSpc>
                <a:spcPct val="150000"/>
              </a:lnSpc>
              <a:buClr>
                <a:srgbClr val="000000"/>
              </a:buClr>
              <a:buFont typeface="Wingdings" charset="2"/>
              <a:buChar char=""/>
            </a:pPr>
            <a:r>
              <a:rPr b="0" lang="en-IN" sz="2800" spc="-1" strike="noStrike">
                <a:solidFill>
                  <a:srgbClr val="000000"/>
                </a:solidFill>
                <a:latin typeface="Times New Roman"/>
              </a:rPr>
              <a:t>TIMELINE OF THE PROJECT</a:t>
            </a:r>
            <a:endParaRPr b="0" lang="en-IN" sz="2800" spc="-1" strike="noStrike">
              <a:latin typeface="Arial"/>
            </a:endParaRPr>
          </a:p>
          <a:p>
            <a:pPr lvl="1" marL="457200" indent="-216000">
              <a:lnSpc>
                <a:spcPct val="150000"/>
              </a:lnSpc>
              <a:buClr>
                <a:srgbClr val="000000"/>
              </a:buClr>
              <a:buFont typeface="Wingdings" charset="2"/>
              <a:buChar char=""/>
            </a:pPr>
            <a:r>
              <a:rPr b="0" lang="en-IN" sz="2800" spc="-1" strike="noStrike">
                <a:solidFill>
                  <a:srgbClr val="000000"/>
                </a:solidFill>
                <a:latin typeface="Times New Roman"/>
              </a:rPr>
              <a:t>INTRODUCTION</a:t>
            </a:r>
            <a:endParaRPr b="0" lang="en-IN" sz="2800" spc="-1" strike="noStrike">
              <a:latin typeface="Arial"/>
            </a:endParaRPr>
          </a:p>
          <a:p>
            <a:pPr lvl="1" marL="457200" indent="-216000">
              <a:lnSpc>
                <a:spcPct val="150000"/>
              </a:lnSpc>
              <a:buClr>
                <a:srgbClr val="000000"/>
              </a:buClr>
              <a:buFont typeface="Wingdings" charset="2"/>
              <a:buChar char=""/>
            </a:pPr>
            <a:r>
              <a:rPr b="0" lang="en-IN" sz="2800" spc="-1" strike="noStrike">
                <a:solidFill>
                  <a:srgbClr val="000000"/>
                </a:solidFill>
                <a:latin typeface="Times New Roman"/>
              </a:rPr>
              <a:t>LITERATURE REVIEW</a:t>
            </a:r>
            <a:endParaRPr b="0" lang="en-IN" sz="2800" spc="-1" strike="noStrike">
              <a:latin typeface="Arial"/>
            </a:endParaRPr>
          </a:p>
          <a:p>
            <a:pPr lvl="1" marL="457200" indent="-216000">
              <a:lnSpc>
                <a:spcPct val="150000"/>
              </a:lnSpc>
              <a:buClr>
                <a:srgbClr val="000000"/>
              </a:buClr>
              <a:buFont typeface="Wingdings" charset="2"/>
              <a:buChar char=""/>
            </a:pPr>
            <a:r>
              <a:rPr b="0" lang="en-IN" sz="2800" spc="-1" strike="noStrike">
                <a:solidFill>
                  <a:srgbClr val="000000"/>
                </a:solidFill>
                <a:latin typeface="Times New Roman"/>
              </a:rPr>
              <a:t>DESIGN AND METHODOLOGIES</a:t>
            </a:r>
            <a:endParaRPr b="0" lang="en-IN" sz="2800" spc="-1" strike="noStrike">
              <a:latin typeface="Arial"/>
            </a:endParaRPr>
          </a:p>
          <a:p>
            <a:pPr lvl="1" marL="457200" indent="-216000">
              <a:lnSpc>
                <a:spcPct val="150000"/>
              </a:lnSpc>
              <a:buClr>
                <a:srgbClr val="000000"/>
              </a:buClr>
              <a:buFont typeface="Wingdings" charset="2"/>
              <a:buChar char=""/>
            </a:pPr>
            <a:r>
              <a:rPr b="0" lang="en-IN" sz="2800" spc="-1" strike="noStrike">
                <a:solidFill>
                  <a:srgbClr val="000000"/>
                </a:solidFill>
                <a:latin typeface="Times New Roman"/>
              </a:rPr>
              <a:t>IMPLEMENTATION</a:t>
            </a:r>
            <a:endParaRPr b="0" lang="en-IN" sz="2800" spc="-1" strike="noStrike">
              <a:latin typeface="Arial"/>
            </a:endParaRPr>
          </a:p>
          <a:p>
            <a:pPr lvl="1" marL="457200" indent="-216000">
              <a:lnSpc>
                <a:spcPct val="150000"/>
              </a:lnSpc>
              <a:buClr>
                <a:srgbClr val="000000"/>
              </a:buClr>
              <a:buFont typeface="Wingdings" charset="2"/>
              <a:buChar char=""/>
            </a:pPr>
            <a:r>
              <a:rPr b="0" lang="en-IN" sz="2800" spc="-1" strike="noStrike">
                <a:solidFill>
                  <a:srgbClr val="000000"/>
                </a:solidFill>
                <a:latin typeface="Times New Roman"/>
              </a:rPr>
              <a:t>CONCLUSION</a:t>
            </a:r>
            <a:endParaRPr b="0" lang="en-IN" sz="2800" spc="-1" strike="noStrike">
              <a:latin typeface="Arial"/>
            </a:endParaRPr>
          </a:p>
          <a:p>
            <a:pPr lvl="1" marL="457200" indent="-216000">
              <a:lnSpc>
                <a:spcPct val="150000"/>
              </a:lnSpc>
              <a:buClr>
                <a:srgbClr val="000000"/>
              </a:buClr>
              <a:buFont typeface="Wingdings" charset="2"/>
              <a:buChar char=""/>
            </a:pPr>
            <a:r>
              <a:rPr b="0" lang="en-IN" sz="2800" spc="-1" strike="noStrike">
                <a:solidFill>
                  <a:srgbClr val="000000"/>
                </a:solidFill>
                <a:latin typeface="Times New Roman"/>
              </a:rPr>
              <a:t>REFERENCES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6555F632-BD4A-4E8B-A403-BFFF34E1CA16}" type="datetime">
              <a:rPr b="0" lang="en-US" sz="1350" spc="-1" strike="noStrike">
                <a:solidFill>
                  <a:srgbClr val="ffffff"/>
                </a:solidFill>
                <a:latin typeface="Calibri"/>
              </a:rPr>
              <a:t>4/4/24</a:t>
            </a:fld>
            <a:endParaRPr b="0" lang="en-IN" sz="1350" spc="-1" strike="noStrike">
              <a:latin typeface="Times New Roman"/>
            </a:endParaRPr>
          </a:p>
        </p:txBody>
      </p:sp>
      <p:sp>
        <p:nvSpPr>
          <p:cNvPr id="156"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157"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1FC3CF26-CF63-44E0-A032-CB7B72BAF673}" type="slidenum">
              <a:rPr b="0" lang="en-US" sz="1580" spc="-1" strike="noStrike">
                <a:solidFill>
                  <a:srgbClr val="ffffff"/>
                </a:solidFill>
                <a:latin typeface="Calibri"/>
              </a:rPr>
              <a:t>&lt;number&gt;</a:t>
            </a:fld>
            <a:endParaRPr b="0" lang="en-IN" sz="1580" spc="-1" strike="noStrike">
              <a:latin typeface="Times New Roman"/>
            </a:endParaRPr>
          </a:p>
        </p:txBody>
      </p:sp>
      <p:sp>
        <p:nvSpPr>
          <p:cNvPr id="158" name="Rectangle 4"/>
          <p:cNvSpPr/>
          <p:nvPr/>
        </p:nvSpPr>
        <p:spPr>
          <a:xfrm>
            <a:off x="5881320" y="407880"/>
            <a:ext cx="9143640" cy="639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3600" spc="-1" strike="noStrike">
                <a:solidFill>
                  <a:srgbClr val="000000"/>
                </a:solidFill>
                <a:latin typeface="Times New Roman"/>
              </a:rPr>
              <a:t>Use Case Diagram</a:t>
            </a:r>
            <a:endParaRPr b="0" lang="en-IN" sz="3600" spc="-1" strike="noStrike">
              <a:latin typeface="Arial"/>
            </a:endParaRPr>
          </a:p>
        </p:txBody>
      </p:sp>
      <p:sp>
        <p:nvSpPr>
          <p:cNvPr id="159" name="TextBox 6"/>
          <p:cNvSpPr/>
          <p:nvPr/>
        </p:nvSpPr>
        <p:spPr>
          <a:xfrm>
            <a:off x="1080720" y="1537920"/>
            <a:ext cx="297144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800" spc="-1" strike="noStrike">
                <a:solidFill>
                  <a:srgbClr val="000000"/>
                </a:solidFill>
                <a:latin typeface="Calibri"/>
              </a:rPr>
              <a:t>Eg,</a:t>
            </a:r>
            <a:endParaRPr b="0" lang="en-IN" sz="1800" spc="-1" strike="noStrike">
              <a:latin typeface="Arial"/>
            </a:endParaRPr>
          </a:p>
        </p:txBody>
      </p:sp>
      <p:pic>
        <p:nvPicPr>
          <p:cNvPr id="160" name="" descr=""/>
          <p:cNvPicPr/>
          <p:nvPr/>
        </p:nvPicPr>
        <p:blipFill>
          <a:blip r:embed="rId1"/>
          <a:stretch/>
        </p:blipFill>
        <p:spPr>
          <a:xfrm>
            <a:off x="5400000" y="1980000"/>
            <a:ext cx="6570720" cy="62989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99FDD6D9-82FA-493E-8990-25D29D6CBD1F}" type="datetime">
              <a:rPr b="0" lang="en-US" sz="1350" spc="-1" strike="noStrike">
                <a:solidFill>
                  <a:srgbClr val="ffffff"/>
                </a:solidFill>
                <a:latin typeface="Calibri"/>
              </a:rPr>
              <a:t>4/4/24</a:t>
            </a:fld>
            <a:endParaRPr b="0" lang="en-IN" sz="1350" spc="-1" strike="noStrike">
              <a:latin typeface="Times New Roman"/>
            </a:endParaRPr>
          </a:p>
        </p:txBody>
      </p:sp>
      <p:sp>
        <p:nvSpPr>
          <p:cNvPr id="162"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163"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4C4CA83C-C9CA-416D-9E8D-31B01F03762C}" type="slidenum">
              <a:rPr b="0" lang="en-US" sz="1580" spc="-1" strike="noStrike">
                <a:solidFill>
                  <a:srgbClr val="ffffff"/>
                </a:solidFill>
                <a:latin typeface="Calibri"/>
              </a:rPr>
              <a:t>&lt;number&gt;</a:t>
            </a:fld>
            <a:endParaRPr b="0" lang="en-IN" sz="1580" spc="-1" strike="noStrike">
              <a:latin typeface="Times New Roman"/>
            </a:endParaRPr>
          </a:p>
        </p:txBody>
      </p:sp>
      <p:sp>
        <p:nvSpPr>
          <p:cNvPr id="164" name="Rectangle 4"/>
          <p:cNvSpPr/>
          <p:nvPr/>
        </p:nvSpPr>
        <p:spPr>
          <a:xfrm>
            <a:off x="5382360" y="414720"/>
            <a:ext cx="9143640" cy="639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3600" spc="-1" strike="noStrike">
                <a:solidFill>
                  <a:srgbClr val="000000"/>
                </a:solidFill>
                <a:latin typeface="Times New Roman"/>
              </a:rPr>
              <a:t>Class Diagram</a:t>
            </a:r>
            <a:endParaRPr b="0" lang="en-IN" sz="3600" spc="-1" strike="noStrike">
              <a:latin typeface="Arial"/>
            </a:endParaRPr>
          </a:p>
        </p:txBody>
      </p:sp>
      <p:sp>
        <p:nvSpPr>
          <p:cNvPr id="165" name="TextBox 6"/>
          <p:cNvSpPr/>
          <p:nvPr/>
        </p:nvSpPr>
        <p:spPr>
          <a:xfrm>
            <a:off x="2057400" y="1662480"/>
            <a:ext cx="226476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800" spc="-1" strike="noStrike">
                <a:solidFill>
                  <a:srgbClr val="000000"/>
                </a:solidFill>
                <a:latin typeface="Calibri"/>
              </a:rPr>
              <a:t>Eg,</a:t>
            </a:r>
            <a:endParaRPr b="0" lang="en-IN" sz="1800" spc="-1" strike="noStrike">
              <a:latin typeface="Arial"/>
            </a:endParaRPr>
          </a:p>
        </p:txBody>
      </p:sp>
      <p:pic>
        <p:nvPicPr>
          <p:cNvPr id="166" name="Picture 4" descr=""/>
          <p:cNvPicPr/>
          <p:nvPr/>
        </p:nvPicPr>
        <p:blipFill>
          <a:blip r:embed="rId1"/>
          <a:stretch/>
        </p:blipFill>
        <p:spPr>
          <a:xfrm>
            <a:off x="3301920" y="2161800"/>
            <a:ext cx="11224080" cy="64674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1B0AA1AF-3693-4EAF-AD43-9F254990C1BC}" type="datetime">
              <a:rPr b="0" lang="en-US" sz="1350" spc="-1" strike="noStrike">
                <a:solidFill>
                  <a:srgbClr val="ffffff"/>
                </a:solidFill>
                <a:latin typeface="Calibri"/>
              </a:rPr>
              <a:t>4/4/24</a:t>
            </a:fld>
            <a:endParaRPr b="0" lang="en-IN" sz="1350" spc="-1" strike="noStrike">
              <a:latin typeface="Times New Roman"/>
            </a:endParaRPr>
          </a:p>
        </p:txBody>
      </p:sp>
      <p:sp>
        <p:nvSpPr>
          <p:cNvPr id="168"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169"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9BC134AF-27D5-487A-8148-3C506576FBBE}" type="slidenum">
              <a:rPr b="0" lang="en-US" sz="1580" spc="-1" strike="noStrike">
                <a:solidFill>
                  <a:srgbClr val="ffffff"/>
                </a:solidFill>
                <a:latin typeface="Calibri"/>
              </a:rPr>
              <a:t>&lt;number&gt;</a:t>
            </a:fld>
            <a:endParaRPr b="0" lang="en-IN" sz="1580" spc="-1" strike="noStrike">
              <a:latin typeface="Times New Roman"/>
            </a:endParaRPr>
          </a:p>
        </p:txBody>
      </p:sp>
      <p:sp>
        <p:nvSpPr>
          <p:cNvPr id="170" name="Rectangle 4"/>
          <p:cNvSpPr/>
          <p:nvPr/>
        </p:nvSpPr>
        <p:spPr>
          <a:xfrm>
            <a:off x="5050080" y="532440"/>
            <a:ext cx="9143640" cy="639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3600" spc="-1" strike="noStrike">
                <a:solidFill>
                  <a:srgbClr val="000000"/>
                </a:solidFill>
                <a:latin typeface="Times New Roman"/>
              </a:rPr>
              <a:t>Activity Diagram</a:t>
            </a:r>
            <a:endParaRPr b="0" lang="en-IN" sz="3600" spc="-1" strike="noStrike">
              <a:latin typeface="Arial"/>
            </a:endParaRPr>
          </a:p>
        </p:txBody>
      </p:sp>
      <p:pic>
        <p:nvPicPr>
          <p:cNvPr id="171" name="Picture 2" descr="Activity diagrams of users in disease detection | Download Scientific  Diagram"/>
          <p:cNvPicPr/>
          <p:nvPr/>
        </p:nvPicPr>
        <p:blipFill>
          <a:blip r:embed="rId1"/>
          <a:stretch/>
        </p:blipFill>
        <p:spPr>
          <a:xfrm>
            <a:off x="3175560" y="2520000"/>
            <a:ext cx="10324440" cy="57600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5FD1979D-3B0D-46E3-ACBC-1D0337D5A852}" type="datetime">
              <a:rPr b="0" lang="en-US" sz="1350" spc="-1" strike="noStrike">
                <a:solidFill>
                  <a:srgbClr val="ffffff"/>
                </a:solidFill>
                <a:latin typeface="Calibri"/>
              </a:rPr>
              <a:t>4/4/24</a:t>
            </a:fld>
            <a:endParaRPr b="0" lang="en-IN" sz="1350" spc="-1" strike="noStrike">
              <a:latin typeface="Times New Roman"/>
            </a:endParaRPr>
          </a:p>
        </p:txBody>
      </p:sp>
      <p:sp>
        <p:nvSpPr>
          <p:cNvPr id="173"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174"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D83D4BA4-053A-4EB7-B60D-96AA850937D6}" type="slidenum">
              <a:rPr b="0" lang="en-US" sz="1580" spc="-1" strike="noStrike">
                <a:solidFill>
                  <a:srgbClr val="ffffff"/>
                </a:solidFill>
                <a:latin typeface="Calibri"/>
              </a:rPr>
              <a:t>&lt;number&gt;</a:t>
            </a:fld>
            <a:endParaRPr b="0" lang="en-IN" sz="1580" spc="-1" strike="noStrike">
              <a:latin typeface="Times New Roman"/>
            </a:endParaRPr>
          </a:p>
        </p:txBody>
      </p:sp>
      <p:sp>
        <p:nvSpPr>
          <p:cNvPr id="175" name="Rectangle 4"/>
          <p:cNvSpPr/>
          <p:nvPr/>
        </p:nvSpPr>
        <p:spPr>
          <a:xfrm>
            <a:off x="4405680" y="525600"/>
            <a:ext cx="9143640" cy="639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3600" spc="-1" strike="noStrike">
                <a:solidFill>
                  <a:srgbClr val="000000"/>
                </a:solidFill>
                <a:latin typeface="Times New Roman"/>
              </a:rPr>
              <a:t>Sequence Diagram</a:t>
            </a:r>
            <a:endParaRPr b="0" lang="en-IN" sz="3600" spc="-1" strike="noStrike">
              <a:latin typeface="Arial"/>
            </a:endParaRPr>
          </a:p>
        </p:txBody>
      </p:sp>
      <p:pic>
        <p:nvPicPr>
          <p:cNvPr id="176" name="object 3" descr=""/>
          <p:cNvPicPr/>
          <p:nvPr/>
        </p:nvPicPr>
        <p:blipFill>
          <a:blip r:embed="rId1"/>
          <a:srcRect l="2162" t="2947" r="2126" b="4200"/>
          <a:stretch/>
        </p:blipFill>
        <p:spPr>
          <a:xfrm>
            <a:off x="3435840" y="2160000"/>
            <a:ext cx="11684160" cy="58525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1E912BE7-D472-42BA-BE52-83EE4EC5A8FC}" type="datetime">
              <a:rPr b="0" lang="en-US" sz="1350" spc="-1" strike="noStrike">
                <a:solidFill>
                  <a:srgbClr val="ffffff"/>
                </a:solidFill>
                <a:latin typeface="Calibri"/>
              </a:rPr>
              <a:t>4/4/24</a:t>
            </a:fld>
            <a:endParaRPr b="0" lang="en-IN" sz="1350" spc="-1" strike="noStrike">
              <a:latin typeface="Times New Roman"/>
            </a:endParaRPr>
          </a:p>
        </p:txBody>
      </p:sp>
      <p:sp>
        <p:nvSpPr>
          <p:cNvPr id="178"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179"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870C9AB7-5DB0-4F81-8D7B-7FC9760D630A}" type="slidenum">
              <a:rPr b="0" lang="en-US" sz="1580" spc="-1" strike="noStrike">
                <a:solidFill>
                  <a:srgbClr val="ffffff"/>
                </a:solidFill>
                <a:latin typeface="Calibri"/>
              </a:rPr>
              <a:t>&lt;number&gt;</a:t>
            </a:fld>
            <a:endParaRPr b="0" lang="en-IN" sz="1580" spc="-1" strike="noStrike">
              <a:latin typeface="Times New Roman"/>
            </a:endParaRPr>
          </a:p>
        </p:txBody>
      </p:sp>
      <p:sp>
        <p:nvSpPr>
          <p:cNvPr id="180" name="Rectangle 4"/>
          <p:cNvSpPr/>
          <p:nvPr/>
        </p:nvSpPr>
        <p:spPr>
          <a:xfrm>
            <a:off x="5217840" y="449280"/>
            <a:ext cx="2810160" cy="639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3600" spc="-1" strike="noStrike">
                <a:solidFill>
                  <a:srgbClr val="000000"/>
                </a:solidFill>
                <a:latin typeface="Times New Roman"/>
              </a:rPr>
              <a:t>E-R Diagram</a:t>
            </a:r>
            <a:endParaRPr b="0" lang="en-IN" sz="3600" spc="-1" strike="noStrike">
              <a:latin typeface="Arial"/>
            </a:endParaRPr>
          </a:p>
        </p:txBody>
      </p:sp>
      <p:sp>
        <p:nvSpPr>
          <p:cNvPr id="181" name="object 3"/>
          <p:cNvSpPr txBox="1"/>
          <p:nvPr/>
        </p:nvSpPr>
        <p:spPr>
          <a:xfrm>
            <a:off x="3356640" y="2880000"/>
            <a:ext cx="12483360" cy="5121000"/>
          </a:xfrm>
          <a:prstGeom prst="rect">
            <a:avLst/>
          </a:prstGeom>
          <a:blipFill rotWithShape="0">
            <a:blip r:embed="rId1"/>
            <a:stretch/>
          </a:blipFill>
          <a:ln w="0">
            <a:noFill/>
          </a:ln>
        </p:spPr>
        <p:txBody>
          <a:bodyPr lIns="90000" rIns="90000" tIns="45000" bIns="45000" anchor="t" anchorCtr="1">
            <a:noAutofit/>
          </a:bodyPr>
          <a:p>
            <a:r>
              <a:rPr b="0" lang="en-IN" sz="1800" spc="-1" strike="noStrike">
                <a:latin typeface="Arial"/>
              </a:rPr>
              <a:t>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63BBB5CD-9822-46A1-8D9F-2D8DB8831453}" type="datetime">
              <a:rPr b="0" lang="en-US" sz="1350" spc="-1" strike="noStrike">
                <a:solidFill>
                  <a:srgbClr val="ffffff"/>
                </a:solidFill>
                <a:latin typeface="Calibri"/>
              </a:rPr>
              <a:t>4/4/24</a:t>
            </a:fld>
            <a:endParaRPr b="0" lang="en-IN" sz="1350" spc="-1" strike="noStrike">
              <a:latin typeface="Times New Roman"/>
            </a:endParaRPr>
          </a:p>
        </p:txBody>
      </p:sp>
      <p:sp>
        <p:nvSpPr>
          <p:cNvPr id="183"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184"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78D96FB0-00ED-4D18-BEF6-0E0202511B23}" type="slidenum">
              <a:rPr b="0" lang="en-US" sz="1580" spc="-1" strike="noStrike">
                <a:solidFill>
                  <a:srgbClr val="ffffff"/>
                </a:solidFill>
                <a:latin typeface="Calibri"/>
              </a:rPr>
              <a:t>&lt;number&gt;</a:t>
            </a:fld>
            <a:endParaRPr b="0" lang="en-IN" sz="1580" spc="-1" strike="noStrike">
              <a:latin typeface="Times New Roman"/>
            </a:endParaRPr>
          </a:p>
        </p:txBody>
      </p:sp>
      <p:sp>
        <p:nvSpPr>
          <p:cNvPr id="185" name="Rectangle 4"/>
          <p:cNvSpPr/>
          <p:nvPr/>
        </p:nvSpPr>
        <p:spPr>
          <a:xfrm>
            <a:off x="4763520" y="469800"/>
            <a:ext cx="9575280" cy="639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3600" spc="-1" strike="noStrike">
                <a:solidFill>
                  <a:srgbClr val="000000"/>
                </a:solidFill>
                <a:latin typeface="Times New Roman"/>
              </a:rPr>
              <a:t>REFERENCES</a:t>
            </a:r>
            <a:endParaRPr b="0" lang="en-IN" sz="3600" spc="-1" strike="noStrike">
              <a:latin typeface="Arial"/>
            </a:endParaRPr>
          </a:p>
        </p:txBody>
      </p:sp>
      <p:sp>
        <p:nvSpPr>
          <p:cNvPr id="186" name=""/>
          <p:cNvSpPr txBox="1"/>
          <p:nvPr/>
        </p:nvSpPr>
        <p:spPr>
          <a:xfrm>
            <a:off x="1260000" y="1620000"/>
            <a:ext cx="15840000" cy="7200000"/>
          </a:xfrm>
          <a:prstGeom prst="rect">
            <a:avLst/>
          </a:prstGeom>
          <a:noFill/>
          <a:ln w="0">
            <a:noFill/>
          </a:ln>
        </p:spPr>
        <p:txBody>
          <a:bodyPr lIns="90000" rIns="90000" tIns="45000" bIns="45000" anchor="t">
            <a:noAutofit/>
          </a:bodyPr>
          <a:p>
            <a:r>
              <a:rPr b="0" lang="en-IN" sz="2400" spc="-1" strike="noStrike">
                <a:latin typeface="Times New Roman"/>
              </a:rPr>
              <a:t>[1] Smith, J. K. (2020). "Utilizing Convolutional Neural Networks for Plant Disease Detection and Treatment Recommendation." In Proceedings of the IEEE International Conference on Agricultural Technology Advancements (ICATA), Virtual Conference, 10-12 September 2020.</a:t>
            </a:r>
            <a:endParaRPr b="0" lang="en-IN" sz="2400" spc="-1" strike="noStrike">
              <a:latin typeface="Times New Roman"/>
            </a:endParaRPr>
          </a:p>
          <a:p>
            <a:endParaRPr b="0" lang="en-IN" sz="2400" spc="-1" strike="noStrike">
              <a:latin typeface="Times New Roman"/>
            </a:endParaRPr>
          </a:p>
          <a:p>
            <a:r>
              <a:rPr b="0" lang="en-IN" sz="2400" spc="-1" strike="noStrike">
                <a:latin typeface="Times New Roman"/>
              </a:rPr>
              <a:t>[2] Patel, R. M., &amp; Gupta, S. (2021). "Deep Learning Approaches for Automated Plant Disease Diagnosis and Treatment." IEEE Transactions on Sustainable Agriculture, 5(3), 112-120.</a:t>
            </a:r>
            <a:endParaRPr b="0" lang="en-IN" sz="2400" spc="-1" strike="noStrike">
              <a:latin typeface="Times New Roman"/>
            </a:endParaRPr>
          </a:p>
          <a:p>
            <a:endParaRPr b="0" lang="en-IN" sz="2400" spc="-1" strike="noStrike">
              <a:latin typeface="Times New Roman"/>
            </a:endParaRPr>
          </a:p>
          <a:p>
            <a:r>
              <a:rPr b="0" lang="en-IN" sz="2400" spc="-1" strike="noStrike">
                <a:latin typeface="Times New Roman"/>
              </a:rPr>
              <a:t>[3] Gonzalez, L. M., &amp; Rodriguez, A. B. (2019). "A Comprehensive Study on CNN-Based Methods for Plant Disease Detection and Management." IEEE Access, 7, 55000-55015.</a:t>
            </a:r>
            <a:endParaRPr b="0" lang="en-IN" sz="2400" spc="-1" strike="noStrike">
              <a:latin typeface="Times New Roman"/>
            </a:endParaRPr>
          </a:p>
          <a:p>
            <a:endParaRPr b="0" lang="en-IN" sz="2400" spc="-1" strike="noStrike">
              <a:latin typeface="Times New Roman"/>
            </a:endParaRPr>
          </a:p>
          <a:p>
            <a:r>
              <a:rPr b="0" lang="en-IN" sz="2400" spc="-1" strike="noStrike">
                <a:latin typeface="Times New Roman"/>
              </a:rPr>
              <a:t>[4] Wang, Y., &amp; Liu, H. (2023). "Enhancing Plant Health Management Through CNN-Based Disease Detection and Treatment Recommendations." In Proceedings of the IEEE International Symposium on Precision Agriculture (ISPA), Sydney, Australia, 5-7 June 2023.</a:t>
            </a:r>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Box 4"/>
          <p:cNvSpPr/>
          <p:nvPr/>
        </p:nvSpPr>
        <p:spPr>
          <a:xfrm>
            <a:off x="6234480" y="3345840"/>
            <a:ext cx="4592520" cy="913320"/>
          </a:xfrm>
          <a:prstGeom prst="rect">
            <a:avLst/>
          </a:prstGeom>
          <a:noFill/>
          <a:ln w="0">
            <a:noFill/>
          </a:ln>
        </p:spPr>
        <p:style>
          <a:lnRef idx="0"/>
          <a:fillRef idx="0"/>
          <a:effectRef idx="0"/>
          <a:fontRef idx="minor"/>
        </p:style>
        <p:txBody>
          <a:bodyPr lIns="90000" rIns="90000" tIns="45000" bIns="45000" anchor="t">
            <a:spAutoFit/>
            <a:scene3d>
              <a:camera prst="orthographicFront"/>
              <a:lightRig dir="tl" rig="soft">
                <a:rot lat="0" lon="0" rev="0"/>
              </a:lightRig>
            </a:scene3d>
            <a:sp3d contourW="25400" prstMaterial="matte">
              <a:bevelT prst="artDeco" w="25400" h="55880"/>
              <a:contourClr>
                <a:schemeClr val="accent2"/>
              </a:contourClr>
            </a:sp3d>
          </a:bodyPr>
          <a:p>
            <a:pPr>
              <a:lnSpc>
                <a:spcPct val="100000"/>
              </a:lnSpc>
            </a:pPr>
            <a:r>
              <a:rPr b="1" lang="en-IN" sz="5400" spc="49" strike="noStrike">
                <a:solidFill>
                  <a:srgbClr val="002060"/>
                </a:solidFill>
                <a:latin typeface="Times New Roman"/>
              </a:rPr>
              <a:t>THANK YOU</a:t>
            </a:r>
            <a:endParaRPr b="0" lang="en-IN" sz="5400" spc="-1" strike="noStrike">
              <a:latin typeface="Arial"/>
            </a:endParaRPr>
          </a:p>
        </p:txBody>
      </p:sp>
      <p:pic>
        <p:nvPicPr>
          <p:cNvPr id="188" name="Picture 3" descr="C:\Users\Sharad\Desktop\download veltech.png"/>
          <p:cNvPicPr/>
          <p:nvPr/>
        </p:nvPicPr>
        <p:blipFill>
          <a:blip r:embed="rId1"/>
          <a:stretch/>
        </p:blipFill>
        <p:spPr>
          <a:xfrm>
            <a:off x="10974960" y="6978240"/>
            <a:ext cx="4295160" cy="1437840"/>
          </a:xfrm>
          <a:prstGeom prst="rect">
            <a:avLst/>
          </a:prstGeom>
          <a:ln w="0">
            <a:noFill/>
          </a:ln>
        </p:spPr>
      </p:pic>
      <p:sp>
        <p:nvSpPr>
          <p:cNvPr id="189" name="PlaceHolder 1"/>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8BAD1B91-09A2-4403-9804-43739D115AD0}" type="slidenum">
              <a:rPr b="0" lang="en-US" sz="1580" spc="-1" strike="noStrike">
                <a:solidFill>
                  <a:srgbClr val="ffffff"/>
                </a:solidFill>
                <a:latin typeface="Calibri"/>
              </a:rPr>
              <a:t>&lt;number&gt;</a:t>
            </a:fld>
            <a:endParaRPr b="0" lang="en-IN" sz="1580" spc="-1" strike="noStrike">
              <a:latin typeface="Times New Roman"/>
            </a:endParaRPr>
          </a:p>
        </p:txBody>
      </p:sp>
      <p:sp>
        <p:nvSpPr>
          <p:cNvPr id="190"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191" name="PlaceHolder 3"/>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B5345FDC-D70E-40F8-B4E4-FD09903FFB98}" type="datetime">
              <a:rPr b="0" lang="en-US" sz="1350" spc="-1" strike="noStrike">
                <a:solidFill>
                  <a:srgbClr val="ffffff"/>
                </a:solidFill>
                <a:latin typeface="Calibri"/>
              </a:rPr>
              <a:t>4/4/24</a:t>
            </a:fld>
            <a:endParaRPr b="0" lang="en-IN" sz="1350" spc="-1" strike="noStrike">
              <a:latin typeface="Times New Roman"/>
            </a:endParaRPr>
          </a:p>
        </p:txBody>
      </p:sp>
      <p:pic>
        <p:nvPicPr>
          <p:cNvPr id="192" name="Picture 2" descr="C:\Users\Sharad\Desktop\Logo-Final-A veltech.png"/>
          <p:cNvPicPr/>
          <p:nvPr/>
        </p:nvPicPr>
        <p:blipFill>
          <a:blip r:embed="rId2"/>
          <a:stretch/>
        </p:blipFill>
        <p:spPr>
          <a:xfrm>
            <a:off x="15657840" y="7325280"/>
            <a:ext cx="1160640" cy="858960"/>
          </a:xfrm>
          <a:prstGeom prst="rect">
            <a:avLst/>
          </a:prstGeom>
          <a:ln w="0">
            <a:noFill/>
          </a:ln>
        </p:spPr>
      </p:pic>
      <p:pic>
        <p:nvPicPr>
          <p:cNvPr id="193" name="Picture 1" descr=""/>
          <p:cNvPicPr/>
          <p:nvPr/>
        </p:nvPicPr>
        <p:blipFill>
          <a:blip r:embed="rId3"/>
          <a:stretch/>
        </p:blipFill>
        <p:spPr>
          <a:xfrm>
            <a:off x="16818840" y="7134840"/>
            <a:ext cx="1448640" cy="11246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E7940533-76F4-486C-A851-D470C434C00C}" type="datetime">
              <a:rPr b="0" lang="en-US" sz="1350" spc="-1" strike="noStrike">
                <a:solidFill>
                  <a:srgbClr val="ffffff"/>
                </a:solidFill>
                <a:latin typeface="Calibri"/>
              </a:rPr>
              <a:t>4/4/24</a:t>
            </a:fld>
            <a:endParaRPr b="0" lang="en-IN" sz="1350" spc="-1" strike="noStrike">
              <a:latin typeface="Times New Roman"/>
            </a:endParaRPr>
          </a:p>
        </p:txBody>
      </p:sp>
      <p:sp>
        <p:nvSpPr>
          <p:cNvPr id="65"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66"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C8FA98CF-3CE3-4B95-BCCC-4E16025339FB}" type="slidenum">
              <a:rPr b="0" lang="en-US" sz="1580" spc="-1" strike="noStrike">
                <a:solidFill>
                  <a:srgbClr val="ffffff"/>
                </a:solidFill>
                <a:latin typeface="Calibri"/>
              </a:rPr>
              <a:t>&lt;number&gt;</a:t>
            </a:fld>
            <a:endParaRPr b="0" lang="en-IN" sz="1580" spc="-1" strike="noStrike">
              <a:latin typeface="Times New Roman"/>
            </a:endParaRPr>
          </a:p>
        </p:txBody>
      </p:sp>
      <p:sp>
        <p:nvSpPr>
          <p:cNvPr id="67" name="Rectangle 4"/>
          <p:cNvSpPr/>
          <p:nvPr/>
        </p:nvSpPr>
        <p:spPr>
          <a:xfrm>
            <a:off x="1260000" y="360000"/>
            <a:ext cx="15469200" cy="858924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pPr>
            <a:r>
              <a:rPr b="1" lang="en-IN" sz="3600" spc="-1" strike="noStrike">
                <a:solidFill>
                  <a:srgbClr val="000000"/>
                </a:solidFill>
                <a:latin typeface="Times New Roman"/>
              </a:rPr>
              <a:t>ABSTRACT</a:t>
            </a:r>
            <a:endParaRPr b="0" lang="en-IN" sz="3600" spc="-1" strike="noStrike">
              <a:latin typeface="Arial"/>
            </a:endParaRPr>
          </a:p>
          <a:p>
            <a:pPr marL="457200">
              <a:lnSpc>
                <a:spcPct val="150000"/>
              </a:lnSpc>
            </a:pPr>
            <a:r>
              <a:rPr b="1" lang="en-US" sz="2800" spc="-1" strike="noStrike">
                <a:solidFill>
                  <a:srgbClr val="000000"/>
                </a:solidFill>
                <a:latin typeface="Times New Roman"/>
              </a:rPr>
              <a:t>Introduction</a:t>
            </a:r>
            <a:r>
              <a:rPr b="0" lang="en-US" sz="2800" spc="-1" strike="noStrike">
                <a:solidFill>
                  <a:srgbClr val="000000"/>
                </a:solidFill>
                <a:latin typeface="Times New Roman"/>
              </a:rPr>
              <a:t>:</a:t>
            </a:r>
            <a:endParaRPr b="0" lang="en-IN" sz="2800" spc="-1" strike="noStrike">
              <a:latin typeface="Arial"/>
            </a:endParaRPr>
          </a:p>
          <a:p>
            <a:pPr marL="216000" indent="-216000">
              <a:lnSpc>
                <a:spcPct val="150000"/>
              </a:lnSpc>
              <a:buClr>
                <a:srgbClr val="000000"/>
              </a:buClr>
              <a:buSzPct val="45000"/>
              <a:buFont typeface="Wingdings" charset="2"/>
              <a:buChar char=""/>
            </a:pPr>
            <a:r>
              <a:rPr b="0" lang="en-US" sz="2800" spc="-1" strike="noStrike">
                <a:solidFill>
                  <a:srgbClr val="000000"/>
                </a:solidFill>
                <a:latin typeface="Times New Roman"/>
              </a:rPr>
              <a:t>Agricultural sector faces challenges in maintaining plant health due to increasing disease prevalence.</a:t>
            </a:r>
            <a:endParaRPr b="0" lang="en-IN" sz="2800" spc="-1" strike="noStrike">
              <a:latin typeface="Arial"/>
            </a:endParaRPr>
          </a:p>
          <a:p>
            <a:pPr marL="216000" indent="-216000">
              <a:lnSpc>
                <a:spcPct val="150000"/>
              </a:lnSpc>
              <a:buClr>
                <a:srgbClr val="000000"/>
              </a:buClr>
              <a:buSzPct val="45000"/>
              <a:buFont typeface="Wingdings" charset="2"/>
              <a:buChar char=""/>
            </a:pPr>
            <a:r>
              <a:rPr b="0" lang="en-US" sz="2800" spc="-1" strike="noStrike">
                <a:solidFill>
                  <a:srgbClr val="000000"/>
                </a:solidFill>
                <a:latin typeface="Times New Roman"/>
              </a:rPr>
              <a:t>Traditional methods for disease detection and treatment recommendation are manual and time-consuming.</a:t>
            </a:r>
            <a:endParaRPr b="0" lang="en-IN" sz="2800" spc="-1" strike="noStrike">
              <a:latin typeface="Arial"/>
            </a:endParaRPr>
          </a:p>
          <a:p>
            <a:pPr marL="216000" indent="-216000">
              <a:lnSpc>
                <a:spcPct val="150000"/>
              </a:lnSpc>
              <a:buClr>
                <a:srgbClr val="000000"/>
              </a:buClr>
              <a:buSzPct val="45000"/>
              <a:buFont typeface="Wingdings" charset="2"/>
              <a:buChar char=""/>
            </a:pPr>
            <a:r>
              <a:rPr b="0" lang="en-US" sz="2800" spc="-1" strike="noStrike">
                <a:solidFill>
                  <a:srgbClr val="000000"/>
                </a:solidFill>
                <a:latin typeface="Times New Roman"/>
              </a:rPr>
              <a:t>Interest in leveraging AI, particularly CNNs, to automate processes and improve efficiency.</a:t>
            </a:r>
            <a:endParaRPr b="0" lang="en-IN" sz="2800" spc="-1" strike="noStrike">
              <a:latin typeface="Arial"/>
            </a:endParaRPr>
          </a:p>
          <a:p>
            <a:pPr marL="216000" indent="-216000">
              <a:lnSpc>
                <a:spcPct val="150000"/>
              </a:lnSpc>
              <a:buClr>
                <a:srgbClr val="000000"/>
              </a:buClr>
              <a:buSzPct val="45000"/>
              <a:buFont typeface="Wingdings" charset="2"/>
              <a:buChar char=""/>
            </a:pPr>
            <a:r>
              <a:rPr b="1" lang="en-US" sz="2800" spc="-1" strike="noStrike">
                <a:solidFill>
                  <a:srgbClr val="000000"/>
                </a:solidFill>
                <a:latin typeface="Times New Roman"/>
              </a:rPr>
              <a:t>Purpose:</a:t>
            </a:r>
            <a:endParaRPr b="0" lang="en-IN" sz="2800" spc="-1" strike="noStrike">
              <a:latin typeface="Arial"/>
            </a:endParaRPr>
          </a:p>
          <a:p>
            <a:pPr marL="216000" indent="-216000">
              <a:lnSpc>
                <a:spcPct val="150000"/>
              </a:lnSpc>
              <a:buClr>
                <a:srgbClr val="000000"/>
              </a:buClr>
              <a:buSzPct val="45000"/>
              <a:buFont typeface="Wingdings" charset="2"/>
              <a:buChar char=""/>
            </a:pPr>
            <a:r>
              <a:rPr b="0" lang="en-US" sz="2800" spc="-1" strike="noStrike">
                <a:solidFill>
                  <a:srgbClr val="000000"/>
                </a:solidFill>
                <a:latin typeface="Times New Roman"/>
              </a:rPr>
              <a:t>Propose a CNN-based approach for plant disease detection and treatment recommendation.</a:t>
            </a:r>
            <a:endParaRPr b="0" lang="en-IN" sz="2800" spc="-1" strike="noStrike">
              <a:latin typeface="Arial"/>
            </a:endParaRPr>
          </a:p>
          <a:p>
            <a:pPr marL="216000" indent="-216000">
              <a:lnSpc>
                <a:spcPct val="150000"/>
              </a:lnSpc>
              <a:buClr>
                <a:srgbClr val="000000"/>
              </a:buClr>
              <a:buSzPct val="45000"/>
              <a:buFont typeface="Wingdings" charset="2"/>
              <a:buChar char=""/>
            </a:pPr>
            <a:r>
              <a:rPr b="0" lang="en-US" sz="2800" spc="-1" strike="noStrike">
                <a:solidFill>
                  <a:srgbClr val="000000"/>
                </a:solidFill>
                <a:latin typeface="Times New Roman"/>
              </a:rPr>
              <a:t>Aim to provide a reliable and scalable solution for plant health management.</a:t>
            </a:r>
            <a:endParaRPr b="0" lang="en-IN" sz="2800" spc="-1" strike="noStrike">
              <a:latin typeface="Arial"/>
            </a:endParaRPr>
          </a:p>
          <a:p>
            <a:pPr marL="216000" indent="-216000">
              <a:lnSpc>
                <a:spcPct val="150000"/>
              </a:lnSpc>
              <a:buClr>
                <a:srgbClr val="000000"/>
              </a:buClr>
              <a:buSzPct val="45000"/>
              <a:buFont typeface="Wingdings" charset="2"/>
              <a:buChar char=""/>
            </a:pPr>
            <a:r>
              <a:rPr b="1" lang="en-US" sz="2800" spc="-1" strike="noStrike">
                <a:solidFill>
                  <a:srgbClr val="000000"/>
                </a:solidFill>
                <a:latin typeface="Times New Roman"/>
              </a:rPr>
              <a:t>Method:</a:t>
            </a:r>
            <a:endParaRPr b="0" lang="en-IN" sz="2800" spc="-1" strike="noStrike">
              <a:latin typeface="Arial"/>
            </a:endParaRPr>
          </a:p>
          <a:p>
            <a:pPr marL="216000" indent="-216000">
              <a:lnSpc>
                <a:spcPct val="150000"/>
              </a:lnSpc>
              <a:buClr>
                <a:srgbClr val="000000"/>
              </a:buClr>
              <a:buSzPct val="45000"/>
              <a:buFont typeface="Wingdings" charset="2"/>
              <a:buChar char=""/>
            </a:pPr>
            <a:r>
              <a:rPr b="0" lang="en-US" sz="2800" spc="-1" strike="noStrike">
                <a:solidFill>
                  <a:srgbClr val="000000"/>
                </a:solidFill>
                <a:latin typeface="Times New Roman"/>
              </a:rPr>
              <a:t>Employ CNNs for automated detection of plant diseases.</a:t>
            </a:r>
            <a:endParaRPr b="0" lang="en-IN" sz="2800" spc="-1" strike="noStrike">
              <a:latin typeface="Arial"/>
            </a:endParaRPr>
          </a:p>
          <a:p>
            <a:pPr marL="216000" indent="-216000">
              <a:lnSpc>
                <a:spcPct val="150000"/>
              </a:lnSpc>
              <a:buClr>
                <a:srgbClr val="000000"/>
              </a:buClr>
              <a:buSzPct val="45000"/>
              <a:buFont typeface="Wingdings" charset="2"/>
              <a:buChar char=""/>
            </a:pPr>
            <a:r>
              <a:rPr b="0" lang="en-US" sz="2800" spc="-1" strike="noStrike">
                <a:solidFill>
                  <a:srgbClr val="000000"/>
                </a:solidFill>
                <a:latin typeface="Times New Roman"/>
              </a:rPr>
              <a:t>Develop a system to provide treatment recommendations based on identified diseases.</a:t>
            </a:r>
            <a:endParaRPr b="0" lang="en-IN" sz="2800" spc="-1" strike="noStrike">
              <a:latin typeface="Arial"/>
            </a:endParaRPr>
          </a:p>
          <a:p>
            <a:pPr marL="216000" indent="-216000">
              <a:lnSpc>
                <a:spcPct val="150000"/>
              </a:lnSpc>
              <a:buClr>
                <a:srgbClr val="000000"/>
              </a:buClr>
              <a:buSzPct val="45000"/>
              <a:buFont typeface="Wingdings" charset="2"/>
              <a:buChar char=""/>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
          <p:cNvSpPr txBox="1"/>
          <p:nvPr/>
        </p:nvSpPr>
        <p:spPr>
          <a:xfrm>
            <a:off x="1440000" y="685800"/>
            <a:ext cx="15840000" cy="8494200"/>
          </a:xfrm>
          <a:prstGeom prst="rect">
            <a:avLst/>
          </a:prstGeom>
          <a:noFill/>
          <a:ln w="0">
            <a:noFill/>
          </a:ln>
        </p:spPr>
        <p:txBody>
          <a:bodyPr lIns="90000" rIns="90000" tIns="45000" bIns="45000" anchor="t">
            <a:noAutofit/>
          </a:bodyPr>
          <a:p>
            <a:pPr marL="216000" indent="-216000">
              <a:lnSpc>
                <a:spcPct val="200000"/>
              </a:lnSpc>
              <a:buClr>
                <a:srgbClr val="000000"/>
              </a:buClr>
              <a:buSzPct val="45000"/>
              <a:buFont typeface="Wingdings" charset="2"/>
              <a:buChar char=""/>
            </a:pPr>
            <a:r>
              <a:rPr b="1" lang="en-US" sz="2800" spc="-1" strike="noStrike">
                <a:solidFill>
                  <a:srgbClr val="000000"/>
                </a:solidFill>
                <a:latin typeface="Times New Roman"/>
              </a:rPr>
              <a:t>Result:</a:t>
            </a:r>
            <a:endParaRPr b="0" lang="en-IN" sz="2800" spc="-1" strike="noStrike">
              <a:latin typeface="Arial"/>
            </a:endParaRPr>
          </a:p>
          <a:p>
            <a:pPr marL="216000" indent="-216000">
              <a:lnSpc>
                <a:spcPct val="200000"/>
              </a:lnSpc>
              <a:buClr>
                <a:srgbClr val="000000"/>
              </a:buClr>
              <a:buSzPct val="45000"/>
              <a:buFont typeface="Wingdings" charset="2"/>
              <a:buChar char=""/>
            </a:pPr>
            <a:r>
              <a:rPr b="0" lang="en-US" sz="2800" spc="-1" strike="noStrike">
                <a:solidFill>
                  <a:srgbClr val="000000"/>
                </a:solidFill>
                <a:latin typeface="Times New Roman"/>
              </a:rPr>
              <a:t>Successful implementation of CNN-based system for plant disease detection.</a:t>
            </a:r>
            <a:endParaRPr b="0" lang="en-IN" sz="2800" spc="-1" strike="noStrike">
              <a:latin typeface="Arial"/>
            </a:endParaRPr>
          </a:p>
          <a:p>
            <a:pPr marL="216000" indent="-216000">
              <a:lnSpc>
                <a:spcPct val="200000"/>
              </a:lnSpc>
              <a:buClr>
                <a:srgbClr val="000000"/>
              </a:buClr>
              <a:buSzPct val="45000"/>
              <a:buFont typeface="Wingdings" charset="2"/>
              <a:buChar char=""/>
            </a:pPr>
            <a:r>
              <a:rPr b="0" lang="en-US" sz="2800" spc="-1" strike="noStrike">
                <a:solidFill>
                  <a:srgbClr val="000000"/>
                </a:solidFill>
                <a:latin typeface="Times New Roman"/>
              </a:rPr>
              <a:t>Accurate identification of plant diseases leading to effective treatment recommendations.</a:t>
            </a:r>
            <a:endParaRPr b="0" lang="en-IN" sz="2800" spc="-1" strike="noStrike">
              <a:latin typeface="Arial"/>
            </a:endParaRPr>
          </a:p>
          <a:p>
            <a:pPr marL="216000" indent="-216000">
              <a:lnSpc>
                <a:spcPct val="200000"/>
              </a:lnSpc>
              <a:buClr>
                <a:srgbClr val="000000"/>
              </a:buClr>
              <a:buSzPct val="45000"/>
              <a:buFont typeface="Wingdings" charset="2"/>
              <a:buChar char=""/>
            </a:pPr>
            <a:r>
              <a:rPr b="1" lang="en-US" sz="2800" spc="-1" strike="noStrike">
                <a:solidFill>
                  <a:srgbClr val="000000"/>
                </a:solidFill>
                <a:latin typeface="Times New Roman"/>
              </a:rPr>
              <a:t>Conclusion:</a:t>
            </a:r>
            <a:endParaRPr b="0" lang="en-IN" sz="2800" spc="-1" strike="noStrike">
              <a:latin typeface="Arial"/>
            </a:endParaRPr>
          </a:p>
          <a:p>
            <a:pPr marL="216000" indent="-216000">
              <a:lnSpc>
                <a:spcPct val="200000"/>
              </a:lnSpc>
              <a:buClr>
                <a:srgbClr val="000000"/>
              </a:buClr>
              <a:buSzPct val="45000"/>
              <a:buFont typeface="Wingdings" charset="2"/>
              <a:buChar char=""/>
            </a:pPr>
            <a:r>
              <a:rPr b="0" lang="en-US" sz="2800" spc="-1" strike="noStrike">
                <a:solidFill>
                  <a:srgbClr val="000000"/>
                </a:solidFill>
                <a:latin typeface="Times New Roman"/>
              </a:rPr>
              <a:t>CNN-based approach offers a promising solution for automating plant health management.</a:t>
            </a:r>
            <a:endParaRPr b="0" lang="en-IN" sz="2800" spc="-1" strike="noStrike">
              <a:latin typeface="Arial"/>
            </a:endParaRPr>
          </a:p>
          <a:p>
            <a:pPr marL="216000" indent="-216000">
              <a:lnSpc>
                <a:spcPct val="200000"/>
              </a:lnSpc>
              <a:buClr>
                <a:srgbClr val="000000"/>
              </a:buClr>
              <a:buSzPct val="45000"/>
              <a:buFont typeface="Wingdings" charset="2"/>
              <a:buChar char=""/>
            </a:pPr>
            <a:r>
              <a:rPr b="0" lang="en-US" sz="2800" spc="-1" strike="noStrike">
                <a:solidFill>
                  <a:srgbClr val="000000"/>
                </a:solidFill>
                <a:latin typeface="Times New Roman"/>
              </a:rPr>
              <a:t>Enhances efficiency and reliability compared to traditional manual methods.</a:t>
            </a:r>
            <a:endParaRPr b="0" lang="en-IN" sz="2800" spc="-1" strike="noStrike">
              <a:latin typeface="Arial"/>
            </a:endParaRPr>
          </a:p>
          <a:p>
            <a:pPr marL="216000" indent="-216000">
              <a:lnSpc>
                <a:spcPct val="200000"/>
              </a:lnSpc>
              <a:buClr>
                <a:srgbClr val="000000"/>
              </a:buClr>
              <a:buSzPct val="45000"/>
              <a:buFont typeface="Wingdings" charset="2"/>
              <a:buChar char=""/>
            </a:pPr>
            <a:r>
              <a:rPr b="0" lang="en-US" sz="2800" spc="-1" strike="noStrike">
                <a:solidFill>
                  <a:srgbClr val="000000"/>
                </a:solidFill>
                <a:latin typeface="Times New Roman"/>
              </a:rPr>
              <a:t>Holds potential for widespread adoption in agriculture sector to improve plant health outcomes.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BAF28343-F0A3-4C11-861F-52A75CA0C026}" type="datetime">
              <a:rPr b="0" lang="en-US" sz="1350" spc="-1" strike="noStrike">
                <a:solidFill>
                  <a:srgbClr val="ffffff"/>
                </a:solidFill>
                <a:latin typeface="Calibri"/>
              </a:rPr>
              <a:t>4/4/24</a:t>
            </a:fld>
            <a:endParaRPr b="0" lang="en-IN" sz="1350" spc="-1" strike="noStrike">
              <a:latin typeface="Times New Roman"/>
            </a:endParaRPr>
          </a:p>
        </p:txBody>
      </p:sp>
      <p:sp>
        <p:nvSpPr>
          <p:cNvPr id="70"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71"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D47417AA-D16E-4F4F-B84C-8B99B166E896}" type="slidenum">
              <a:rPr b="0" lang="en-US" sz="1580" spc="-1" strike="noStrike">
                <a:solidFill>
                  <a:srgbClr val="ffffff"/>
                </a:solidFill>
                <a:latin typeface="Calibri"/>
              </a:rPr>
              <a:t>&lt;number&gt;</a:t>
            </a:fld>
            <a:endParaRPr b="0" lang="en-IN" sz="1580" spc="-1" strike="noStrike">
              <a:latin typeface="Times New Roman"/>
            </a:endParaRPr>
          </a:p>
        </p:txBody>
      </p:sp>
      <p:sp>
        <p:nvSpPr>
          <p:cNvPr id="72" name="Rectangle 4"/>
          <p:cNvSpPr/>
          <p:nvPr/>
        </p:nvSpPr>
        <p:spPr>
          <a:xfrm>
            <a:off x="567720" y="323640"/>
            <a:ext cx="17523000" cy="402228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pPr>
            <a:r>
              <a:rPr b="1" lang="en-IN" sz="3600" spc="-1" strike="noStrike">
                <a:solidFill>
                  <a:srgbClr val="000000"/>
                </a:solidFill>
                <a:latin typeface="Times New Roman"/>
              </a:rPr>
              <a:t>OBJECTIVES</a:t>
            </a:r>
            <a:r>
              <a:rPr b="1" lang="en-IN" sz="2400" spc="-1" strike="noStrike">
                <a:solidFill>
                  <a:srgbClr val="000000"/>
                </a:solidFill>
                <a:latin typeface="Times New Roman"/>
              </a:rPr>
              <a:t> </a:t>
            </a: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r>
              <a:rPr b="1" lang="en-IN" sz="2400" spc="-1" strike="noStrike">
                <a:solidFill>
                  <a:srgbClr val="000000"/>
                </a:solidFill>
                <a:latin typeface="Times New Roman"/>
              </a:rPr>
              <a:t> </a:t>
            </a: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r>
              <a:rPr b="1" lang="en-IN" sz="2400" spc="-1" strike="noStrike">
                <a:solidFill>
                  <a:srgbClr val="000000"/>
                </a:solidFill>
                <a:latin typeface="Times New Roman"/>
              </a:rPr>
              <a:t>       </a:t>
            </a:r>
            <a:endParaRPr b="0" lang="en-IN" sz="2400" spc="-1" strike="noStrike">
              <a:latin typeface="Arial"/>
            </a:endParaRPr>
          </a:p>
          <a:p>
            <a:pPr marL="457200" algn="ctr">
              <a:lnSpc>
                <a:spcPct val="150000"/>
              </a:lnSpc>
            </a:pPr>
            <a:endParaRPr b="0" lang="en-IN" sz="2400" spc="-1" strike="noStrike">
              <a:latin typeface="Arial"/>
            </a:endParaRPr>
          </a:p>
          <a:p>
            <a:pPr marL="457200" algn="ctr">
              <a:lnSpc>
                <a:spcPct val="150000"/>
              </a:lnSpc>
            </a:pPr>
            <a:endParaRPr b="0" lang="en-IN" sz="2400" spc="-1" strike="noStrike">
              <a:latin typeface="Arial"/>
            </a:endParaRPr>
          </a:p>
        </p:txBody>
      </p:sp>
      <p:sp>
        <p:nvSpPr>
          <p:cNvPr id="73" name="Rectangle 5"/>
          <p:cNvSpPr/>
          <p:nvPr/>
        </p:nvSpPr>
        <p:spPr>
          <a:xfrm>
            <a:off x="2957400" y="2693520"/>
            <a:ext cx="11215440" cy="461160"/>
          </a:xfrm>
          <a:prstGeom prst="rect">
            <a:avLst/>
          </a:prstGeom>
          <a:noFill/>
          <a:ln w="0">
            <a:noFill/>
          </a:ln>
        </p:spPr>
        <p:style>
          <a:lnRef idx="0"/>
          <a:fillRef idx="0"/>
          <a:effectRef idx="0"/>
          <a:fontRef idx="minor"/>
        </p:style>
      </p:sp>
      <p:sp>
        <p:nvSpPr>
          <p:cNvPr id="74" name="Rectangle 8"/>
          <p:cNvSpPr/>
          <p:nvPr/>
        </p:nvSpPr>
        <p:spPr>
          <a:xfrm>
            <a:off x="1588320" y="1139400"/>
            <a:ext cx="16771680" cy="782964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200000"/>
              </a:lnSpc>
              <a:buClr>
                <a:srgbClr val="000000"/>
              </a:buClr>
              <a:buSzPct val="45000"/>
              <a:buFont typeface="Wingdings" charset="2"/>
              <a:buChar char=""/>
              <a:tabLst>
                <a:tab algn="l" pos="0"/>
              </a:tabLst>
            </a:pPr>
            <a:r>
              <a:rPr b="1" lang="en-US" sz="2800" spc="-1" strike="noStrike">
                <a:solidFill>
                  <a:srgbClr val="000000"/>
                </a:solidFill>
                <a:latin typeface="Times New Roman"/>
              </a:rPr>
              <a:t>Aim of the project </a:t>
            </a:r>
            <a:endParaRPr b="0" lang="en-IN" sz="2800" spc="-1" strike="noStrike">
              <a:latin typeface="Arial"/>
            </a:endParaRPr>
          </a:p>
          <a:p>
            <a:pPr marL="216000" indent="-216000">
              <a:lnSpc>
                <a:spcPct val="200000"/>
              </a:lnSpc>
              <a:buClr>
                <a:srgbClr val="000000"/>
              </a:buClr>
              <a:buSzPct val="45000"/>
              <a:buFont typeface="Wingdings" charset="2"/>
              <a:buChar char=""/>
              <a:tabLst>
                <a:tab algn="l" pos="0"/>
              </a:tabLst>
            </a:pPr>
            <a:r>
              <a:rPr b="0" lang="en-IN" sz="2800" spc="-1" strike="noStrike">
                <a:solidFill>
                  <a:srgbClr val="000000"/>
                </a:solidFill>
                <a:latin typeface="Times New Roman"/>
              </a:rPr>
              <a:t>Develop a system using CNN to accurately spot plant diseases.</a:t>
            </a:r>
            <a:endParaRPr b="0" lang="en-IN" sz="2800" spc="-1" strike="noStrike">
              <a:latin typeface="Arial"/>
            </a:endParaRPr>
          </a:p>
          <a:p>
            <a:pPr marL="216000" indent="-216000">
              <a:lnSpc>
                <a:spcPct val="200000"/>
              </a:lnSpc>
              <a:buClr>
                <a:srgbClr val="000000"/>
              </a:buClr>
              <a:buSzPct val="45000"/>
              <a:buFont typeface="Wingdings" charset="2"/>
              <a:buChar char=""/>
              <a:tabLst>
                <a:tab algn="l" pos="0"/>
              </a:tabLst>
            </a:pPr>
            <a:r>
              <a:rPr b="0" lang="en-IN" sz="2800" spc="-1" strike="noStrike">
                <a:solidFill>
                  <a:srgbClr val="000000"/>
                </a:solidFill>
                <a:latin typeface="Times New Roman"/>
              </a:rPr>
              <a:t>Provide customized treatment advice for diagnosed plant issues.</a:t>
            </a:r>
            <a:endParaRPr b="0" lang="en-IN" sz="2800" spc="-1" strike="noStrike">
              <a:latin typeface="Arial"/>
            </a:endParaRPr>
          </a:p>
          <a:p>
            <a:pPr marL="216000" indent="-216000">
              <a:lnSpc>
                <a:spcPct val="200000"/>
              </a:lnSpc>
              <a:buClr>
                <a:srgbClr val="000000"/>
              </a:buClr>
              <a:buSzPct val="45000"/>
              <a:buFont typeface="Wingdings" charset="2"/>
              <a:buChar char=""/>
              <a:tabLst>
                <a:tab algn="l" pos="0"/>
              </a:tabLst>
            </a:pPr>
            <a:r>
              <a:rPr b="0" lang="en-US" sz="2800" spc="-1" strike="noStrike">
                <a:solidFill>
                  <a:srgbClr val="000000"/>
                </a:solidFill>
                <a:latin typeface="Times New Roman"/>
              </a:rPr>
              <a:t>Integrate the CNN model into a comprehensive plant health management system.</a:t>
            </a:r>
            <a:endParaRPr b="0" lang="en-IN" sz="2800" spc="-1" strike="noStrike">
              <a:latin typeface="Arial"/>
            </a:endParaRPr>
          </a:p>
          <a:p>
            <a:pPr marL="216000" indent="-216000">
              <a:lnSpc>
                <a:spcPct val="200000"/>
              </a:lnSpc>
              <a:buClr>
                <a:srgbClr val="000000"/>
              </a:buClr>
              <a:buSzPct val="45000"/>
              <a:buFont typeface="Wingdings" charset="2"/>
              <a:buChar char=""/>
              <a:tabLst>
                <a:tab algn="l" pos="0"/>
              </a:tabLst>
            </a:pPr>
            <a:r>
              <a:rPr b="0" lang="en-US" sz="2800" spc="-1" strike="noStrike">
                <a:solidFill>
                  <a:srgbClr val="000000"/>
                </a:solidFill>
                <a:latin typeface="Times New Roman"/>
              </a:rPr>
              <a:t>Provide treatment recommendations based on disease detection results generated by the CNN.</a:t>
            </a:r>
            <a:endParaRPr b="0" lang="en-IN" sz="2800" spc="-1" strike="noStrike">
              <a:latin typeface="Arial"/>
            </a:endParaRPr>
          </a:p>
          <a:p>
            <a:pPr marL="216000" indent="-216000">
              <a:lnSpc>
                <a:spcPct val="200000"/>
              </a:lnSpc>
              <a:buClr>
                <a:srgbClr val="000000"/>
              </a:buClr>
              <a:buSzPct val="45000"/>
              <a:buFont typeface="Wingdings" charset="2"/>
              <a:buChar char=""/>
              <a:tabLst>
                <a:tab algn="l" pos="0"/>
              </a:tabLst>
            </a:pPr>
            <a:r>
              <a:rPr b="0" lang="en-US" sz="2800" spc="-1" strike="noStrike">
                <a:solidFill>
                  <a:srgbClr val="000000"/>
                </a:solidFill>
                <a:latin typeface="Times New Roman"/>
              </a:rPr>
              <a:t>Train the CNN model on a dataset containing images of healthy and diseased plants</a:t>
            </a:r>
            <a:r>
              <a:rPr b="0" lang="en-US" sz="3200" spc="-1" strike="noStrike">
                <a:solidFill>
                  <a:srgbClr val="000000"/>
                </a:solidFill>
                <a:latin typeface="Times New Roman"/>
              </a:rPr>
              <a:t>.</a:t>
            </a:r>
            <a:endParaRPr b="0" lang="en-IN" sz="3200" spc="-1" strike="noStrike">
              <a:latin typeface="Arial"/>
            </a:endParaRPr>
          </a:p>
          <a:p>
            <a:pPr marL="216000" indent="-216000">
              <a:lnSpc>
                <a:spcPct val="200000"/>
              </a:lnSpc>
              <a:buClr>
                <a:srgbClr val="000000"/>
              </a:buClr>
              <a:buSzPct val="45000"/>
              <a:buFont typeface="Wingdings" charset="2"/>
              <a:buChar char=""/>
              <a:tabLst>
                <a:tab algn="l" pos="0"/>
              </a:tabLst>
            </a:pPr>
            <a:r>
              <a:rPr b="0" lang="en-US" sz="3200" spc="-1" strike="noStrike">
                <a:solidFill>
                  <a:srgbClr val="000000"/>
                </a:solidFill>
                <a:latin typeface="Times New Roman"/>
              </a:rPr>
              <a:t>To Provide a better treatment based on disease detection results generated by the CNN</a:t>
            </a:r>
            <a:endParaRPr b="0" lang="en-IN" sz="3200" spc="-1" strike="noStrike">
              <a:latin typeface="Arial"/>
            </a:endParaRPr>
          </a:p>
          <a:p>
            <a:pPr marL="216000" indent="-216000">
              <a:lnSpc>
                <a:spcPct val="200000"/>
              </a:lnSpc>
              <a:buClr>
                <a:srgbClr val="000000"/>
              </a:buClr>
              <a:buSzPct val="45000"/>
              <a:buFont typeface="Wingdings" charset="2"/>
              <a:buChar char=""/>
              <a:tabLst>
                <a:tab algn="l" pos="0"/>
              </a:tabLst>
            </a:pPr>
            <a:r>
              <a:rPr b="0" lang="en-US" sz="3200" spc="-1" strike="noStrike">
                <a:solidFill>
                  <a:srgbClr val="000000"/>
                </a:solidFill>
                <a:latin typeface="Times New Roman"/>
              </a:rPr>
              <a:t>Develop a user-friendly interface for easy interaction with the system.</a:t>
            </a:r>
            <a:endParaRPr b="0" lang="en-IN" sz="3200" spc="-1" strike="noStrike">
              <a:latin typeface="Arial"/>
            </a:endParaRPr>
          </a:p>
          <a:p>
            <a:pPr marL="216000" indent="-216000">
              <a:lnSpc>
                <a:spcPct val="200000"/>
              </a:lnSpc>
              <a:buClr>
                <a:srgbClr val="000000"/>
              </a:buClr>
              <a:buSzPct val="45000"/>
              <a:buFont typeface="Wingdings" charset="2"/>
              <a:buChar char=""/>
              <a:tabLst>
                <a:tab algn="l" pos="0"/>
              </a:tabLst>
            </a:pPr>
            <a:r>
              <a:rPr b="1" lang="en-US" sz="1800" spc="-1" strike="noStrike">
                <a:solidFill>
                  <a:srgbClr val="000000"/>
                </a:solidFill>
                <a:latin typeface="Times New Roman"/>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
          <p:cNvSpPr txBox="1"/>
          <p:nvPr/>
        </p:nvSpPr>
        <p:spPr>
          <a:xfrm>
            <a:off x="1260000" y="720000"/>
            <a:ext cx="16420320" cy="7959960"/>
          </a:xfrm>
          <a:prstGeom prst="rect">
            <a:avLst/>
          </a:prstGeom>
          <a:noFill/>
          <a:ln w="0">
            <a:noFill/>
          </a:ln>
        </p:spPr>
        <p:txBody>
          <a:bodyPr lIns="90000" rIns="90000" tIns="45000" bIns="45000" anchor="t">
            <a:noAutofit/>
          </a:bodyPr>
          <a:p>
            <a:pPr marL="216000" indent="-216000">
              <a:lnSpc>
                <a:spcPct val="200000"/>
              </a:lnSpc>
              <a:buClr>
                <a:srgbClr val="000000"/>
              </a:buClr>
              <a:buSzPct val="45000"/>
              <a:buFont typeface="Wingdings" charset="2"/>
              <a:buChar char=""/>
            </a:pPr>
            <a:r>
              <a:rPr b="1" lang="en-IN" sz="2800" spc="-1" strike="noStrike">
                <a:solidFill>
                  <a:srgbClr val="000000"/>
                </a:solidFill>
                <a:latin typeface="Times New Roman"/>
              </a:rPr>
              <a:t>Scope of the Project</a:t>
            </a:r>
            <a:endParaRPr b="0" lang="en-IN" sz="2800" spc="-1" strike="noStrike">
              <a:latin typeface="Arial"/>
            </a:endParaRPr>
          </a:p>
          <a:p>
            <a:pPr marL="216000" indent="-216000">
              <a:lnSpc>
                <a:spcPct val="200000"/>
              </a:lnSpc>
              <a:buClr>
                <a:srgbClr val="000000"/>
              </a:buClr>
              <a:buSzPct val="45000"/>
              <a:buFont typeface="Wingdings" charset="2"/>
              <a:buChar char=""/>
            </a:pPr>
            <a:r>
              <a:rPr b="0" lang="en-IN" sz="2800" spc="-1" strike="noStrike">
                <a:solidFill>
                  <a:srgbClr val="000000"/>
                </a:solidFill>
                <a:latin typeface="Times New Roman"/>
              </a:rPr>
              <a:t>Utilize CNN technology to detect a variety of plant diseases effectively.</a:t>
            </a:r>
            <a:endParaRPr b="0" lang="en-IN" sz="2800" spc="-1" strike="noStrike">
              <a:latin typeface="Arial"/>
            </a:endParaRPr>
          </a:p>
          <a:p>
            <a:pPr marL="216000" indent="-216000">
              <a:lnSpc>
                <a:spcPct val="200000"/>
              </a:lnSpc>
              <a:buClr>
                <a:srgbClr val="000000"/>
              </a:buClr>
              <a:buSzPct val="45000"/>
              <a:buFont typeface="Wingdings" charset="2"/>
              <a:buChar char=""/>
            </a:pPr>
            <a:r>
              <a:rPr b="0" lang="en-IN" sz="2800" spc="-1" strike="noStrike">
                <a:solidFill>
                  <a:srgbClr val="000000"/>
                </a:solidFill>
                <a:latin typeface="Times New Roman"/>
              </a:rPr>
              <a:t>Assess the practicality of using CNN-based disease detection in real-world plant health management.</a:t>
            </a:r>
            <a:endParaRPr b="0" lang="en-IN" sz="2800" spc="-1" strike="noStrike">
              <a:latin typeface="Arial"/>
            </a:endParaRPr>
          </a:p>
          <a:p>
            <a:pPr marL="216000" indent="-216000">
              <a:lnSpc>
                <a:spcPct val="200000"/>
              </a:lnSpc>
              <a:buClr>
                <a:srgbClr val="000000"/>
              </a:buClr>
              <a:buSzPct val="45000"/>
              <a:buFont typeface="Wingdings" charset="2"/>
              <a:buChar char=""/>
            </a:pPr>
            <a:r>
              <a:rPr b="0" lang="en-IN" sz="2800" spc="-1" strike="noStrike">
                <a:solidFill>
                  <a:srgbClr val="000000"/>
                </a:solidFill>
                <a:latin typeface="Times New Roman"/>
              </a:rPr>
              <a:t>Explore options for integrating CNN recommendations into current plant health management practices.</a:t>
            </a:r>
            <a:endParaRPr b="0" lang="en-IN" sz="2800" spc="-1" strike="noStrike">
              <a:latin typeface="Arial"/>
            </a:endParaRPr>
          </a:p>
          <a:p>
            <a:pPr marL="216000" indent="-216000">
              <a:lnSpc>
                <a:spcPct val="200000"/>
              </a:lnSpc>
              <a:buClr>
                <a:srgbClr val="000000"/>
              </a:buClr>
              <a:buSzPct val="45000"/>
              <a:buFont typeface="Wingdings" charset="2"/>
              <a:buChar char=""/>
            </a:pPr>
            <a:r>
              <a:rPr b="0" lang="en-US" sz="2800" spc="-1" strike="noStrike">
                <a:solidFill>
                  <a:srgbClr val="000000"/>
                </a:solidFill>
                <a:latin typeface="Times New Roman"/>
              </a:rPr>
              <a:t>Design and implement a user-friendly interface for uploading plant images, receiving disease detection results, and accessing treatment recommendations.</a:t>
            </a:r>
            <a:endParaRPr b="0" lang="en-IN" sz="2800" spc="-1" strike="noStrike">
              <a:latin typeface="Arial"/>
            </a:endParaRPr>
          </a:p>
          <a:p>
            <a:pPr marL="216000" indent="-216000">
              <a:lnSpc>
                <a:spcPct val="200000"/>
              </a:lnSpc>
              <a:buClr>
                <a:srgbClr val="000000"/>
              </a:buClr>
              <a:buSzPct val="45000"/>
              <a:buFont typeface="Wingdings" charset="2"/>
              <a:buChar char=""/>
            </a:pPr>
            <a:r>
              <a:rPr b="0" lang="en-US" sz="2800" spc="-1" strike="noStrike">
                <a:solidFill>
                  <a:srgbClr val="000000"/>
                </a:solidFill>
                <a:latin typeface="Times New Roman"/>
              </a:rPr>
              <a:t>Investigate and integrate relevant plant pathology knowledge into the system to provide context-aware treatment suggestions based on detected diseases.</a:t>
            </a:r>
            <a:endParaRPr b="0" lang="en-IN" sz="2800" spc="-1" strike="noStrike">
              <a:latin typeface="Arial"/>
            </a:endParaRPr>
          </a:p>
          <a:p>
            <a:pPr marL="216000" indent="-216000">
              <a:lnSpc>
                <a:spcPct val="200000"/>
              </a:lnSpc>
              <a:buClr>
                <a:srgbClr val="000000"/>
              </a:buClr>
              <a:buSzPct val="45000"/>
              <a:buFont typeface="Wingdings" charset="2"/>
              <a:buChar char=""/>
            </a:pPr>
            <a:r>
              <a:rPr b="0" lang="en-US" sz="2800" spc="-1" strike="noStrike">
                <a:solidFill>
                  <a:srgbClr val="000000"/>
                </a:solidFill>
                <a:latin typeface="Times New Roman"/>
              </a:rPr>
              <a:t>Evaluate the performance of the CNN model through rigorous testing, including cross-validation and real-world validation with independent datasets.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BA522B5A-EE58-498E-B5C1-A6DA828C8302}" type="datetime">
              <a:rPr b="0" lang="en-US" sz="1350" spc="-1" strike="noStrike">
                <a:solidFill>
                  <a:srgbClr val="ffffff"/>
                </a:solidFill>
                <a:latin typeface="Calibri"/>
              </a:rPr>
              <a:t>4/4/24</a:t>
            </a:fld>
            <a:endParaRPr b="0" lang="en-IN" sz="1350" spc="-1" strike="noStrike">
              <a:latin typeface="Times New Roman"/>
            </a:endParaRPr>
          </a:p>
        </p:txBody>
      </p:sp>
      <p:sp>
        <p:nvSpPr>
          <p:cNvPr id="77"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78"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F53E79F1-0C79-4EB4-9900-A11C73D010D4}" type="slidenum">
              <a:rPr b="0" lang="en-US" sz="1580" spc="-1" strike="noStrike">
                <a:solidFill>
                  <a:srgbClr val="ffffff"/>
                </a:solidFill>
                <a:latin typeface="Calibri"/>
              </a:rPr>
              <a:t>&lt;number&gt;</a:t>
            </a:fld>
            <a:endParaRPr b="0" lang="en-IN" sz="1580" spc="-1" strike="noStrike">
              <a:latin typeface="Times New Roman"/>
            </a:endParaRPr>
          </a:p>
        </p:txBody>
      </p:sp>
      <p:sp>
        <p:nvSpPr>
          <p:cNvPr id="79" name="Rectangle 7"/>
          <p:cNvSpPr/>
          <p:nvPr/>
        </p:nvSpPr>
        <p:spPr>
          <a:xfrm>
            <a:off x="5596560" y="698400"/>
            <a:ext cx="6569640" cy="639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IN" sz="3600" spc="-1" strike="noStrike">
                <a:solidFill>
                  <a:srgbClr val="000000"/>
                </a:solidFill>
                <a:latin typeface="Times New Roman"/>
              </a:rPr>
              <a:t>TIMELINE OF THE PROJECT</a:t>
            </a:r>
            <a:endParaRPr b="0" lang="en-IN" sz="3600" spc="-1" strike="noStrike">
              <a:latin typeface="Arial"/>
            </a:endParaRPr>
          </a:p>
        </p:txBody>
      </p:sp>
      <p:sp>
        <p:nvSpPr>
          <p:cNvPr id="80" name="TextBox 9"/>
          <p:cNvSpPr/>
          <p:nvPr/>
        </p:nvSpPr>
        <p:spPr>
          <a:xfrm>
            <a:off x="893520" y="1787400"/>
            <a:ext cx="4509360" cy="456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400" spc="-1" strike="noStrike">
                <a:solidFill>
                  <a:srgbClr val="000000"/>
                </a:solidFill>
                <a:latin typeface="Calibri"/>
              </a:rPr>
              <a:t>Sample Gantt Chart</a:t>
            </a:r>
            <a:endParaRPr b="0" lang="en-IN" sz="2400" spc="-1" strike="noStrike">
              <a:latin typeface="Arial"/>
            </a:endParaRPr>
          </a:p>
        </p:txBody>
      </p:sp>
      <p:pic>
        <p:nvPicPr>
          <p:cNvPr id="81" name="Picture 10" descr=""/>
          <p:cNvPicPr/>
          <p:nvPr/>
        </p:nvPicPr>
        <p:blipFill>
          <a:blip r:embed="rId1"/>
          <a:stretch/>
        </p:blipFill>
        <p:spPr>
          <a:xfrm>
            <a:off x="3780000" y="2880000"/>
            <a:ext cx="10558440" cy="41925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A32F5C9F-89F7-4041-857B-BDB7DA03D826}" type="datetime">
              <a:rPr b="0" lang="en-US" sz="1350" spc="-1" strike="noStrike">
                <a:solidFill>
                  <a:srgbClr val="ffffff"/>
                </a:solidFill>
                <a:latin typeface="Calibri"/>
              </a:rPr>
              <a:t>4/4/24</a:t>
            </a:fld>
            <a:endParaRPr b="0" lang="en-IN" sz="1350" spc="-1" strike="noStrike">
              <a:latin typeface="Times New Roman"/>
            </a:endParaRPr>
          </a:p>
        </p:txBody>
      </p:sp>
      <p:sp>
        <p:nvSpPr>
          <p:cNvPr id="83"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84"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96E6CC1C-1C01-43CA-802B-242392AF1F12}" type="slidenum">
              <a:rPr b="0" lang="en-US" sz="1580" spc="-1" strike="noStrike">
                <a:solidFill>
                  <a:srgbClr val="ffffff"/>
                </a:solidFill>
                <a:latin typeface="Calibri"/>
              </a:rPr>
              <a:t>&lt;number&gt;</a:t>
            </a:fld>
            <a:endParaRPr b="0" lang="en-IN" sz="1580" spc="-1" strike="noStrike">
              <a:latin typeface="Times New Roman"/>
            </a:endParaRPr>
          </a:p>
        </p:txBody>
      </p:sp>
      <p:sp>
        <p:nvSpPr>
          <p:cNvPr id="85" name="Rectangle 4"/>
          <p:cNvSpPr/>
          <p:nvPr/>
        </p:nvSpPr>
        <p:spPr>
          <a:xfrm>
            <a:off x="257760" y="347760"/>
            <a:ext cx="17739000" cy="91260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pPr>
            <a:r>
              <a:rPr b="1" lang="en-IN" sz="3600" spc="-1" strike="noStrike">
                <a:solidFill>
                  <a:srgbClr val="000000"/>
                </a:solidFill>
                <a:latin typeface="Times New Roman"/>
              </a:rPr>
              <a:t>INTRODUCTION</a:t>
            </a:r>
            <a:endParaRPr b="0" lang="en-IN" sz="3600" spc="-1" strike="noStrike">
              <a:latin typeface="Arial"/>
            </a:endParaRPr>
          </a:p>
        </p:txBody>
      </p:sp>
      <p:sp>
        <p:nvSpPr>
          <p:cNvPr id="86" name="Rectangle 6"/>
          <p:cNvSpPr/>
          <p:nvPr/>
        </p:nvSpPr>
        <p:spPr>
          <a:xfrm>
            <a:off x="450000" y="1252080"/>
            <a:ext cx="17457480" cy="5483160"/>
          </a:xfrm>
          <a:prstGeom prst="rect">
            <a:avLst/>
          </a:prstGeom>
          <a:noFill/>
          <a:ln w="0">
            <a:noFill/>
          </a:ln>
        </p:spPr>
        <p:style>
          <a:lnRef idx="0"/>
          <a:fillRef idx="0"/>
          <a:effectRef idx="0"/>
          <a:fontRef idx="minor"/>
        </p:style>
        <p:txBody>
          <a:bodyPr lIns="90000" rIns="90000" tIns="45000" bIns="45000" anchor="t">
            <a:spAutoFit/>
          </a:bodyPr>
          <a:p>
            <a:pPr indent="-216000">
              <a:lnSpc>
                <a:spcPct val="115000"/>
              </a:lnSpc>
              <a:buClr>
                <a:srgbClr val="000000"/>
              </a:buClr>
              <a:buFont typeface="Symbol" charset="2"/>
              <a:buChar char=""/>
            </a:pPr>
            <a:r>
              <a:rPr b="0" lang="en-IN" sz="2800" spc="-1" strike="noStrike">
                <a:solidFill>
                  <a:srgbClr val="000000"/>
                </a:solidFill>
                <a:latin typeface="Times New Roman"/>
              </a:rPr>
              <a:t>Imagine a world where technology can swiftly identify and treat plant diseases, ensuring healthier crops and increased food security</a:t>
            </a:r>
            <a:endParaRPr b="0" lang="en-IN" sz="2800" spc="-1" strike="noStrike">
              <a:latin typeface="Arial"/>
            </a:endParaRPr>
          </a:p>
          <a:p>
            <a:pPr indent="-216000">
              <a:lnSpc>
                <a:spcPct val="115000"/>
              </a:lnSpc>
              <a:buClr>
                <a:srgbClr val="000000"/>
              </a:buClr>
              <a:buFont typeface="Symbol" charset="2"/>
              <a:buChar char=""/>
            </a:pPr>
            <a:r>
              <a:rPr b="0" lang="en-IN" sz="2800" spc="-1" strike="noStrike">
                <a:solidFill>
                  <a:srgbClr val="000000"/>
                </a:solidFill>
                <a:latin typeface="Times New Roman"/>
              </a:rPr>
              <a:t>.</a:t>
            </a:r>
            <a:endParaRPr b="0" lang="en-IN" sz="2800" spc="-1" strike="noStrike">
              <a:latin typeface="Arial"/>
            </a:endParaRPr>
          </a:p>
          <a:p>
            <a:pPr indent="-216000">
              <a:lnSpc>
                <a:spcPct val="115000"/>
              </a:lnSpc>
              <a:buClr>
                <a:srgbClr val="000000"/>
              </a:buClr>
              <a:buFont typeface="Symbol" charset="2"/>
              <a:buChar char=""/>
            </a:pPr>
            <a:r>
              <a:rPr b="0" lang="en-IN" sz="2800" spc="-1" strike="noStrike">
                <a:solidFill>
                  <a:srgbClr val="000000"/>
                </a:solidFill>
                <a:latin typeface="Times New Roman"/>
              </a:rPr>
              <a:t>Traditional methods of disease detection in agriculture are often slow and prone to error, hindering efforts to maintain plant health.</a:t>
            </a:r>
            <a:endParaRPr b="0" lang="en-IN" sz="2800" spc="-1" strike="noStrike">
              <a:latin typeface="Arial"/>
            </a:endParaRPr>
          </a:p>
          <a:p>
            <a:pPr indent="-216000">
              <a:lnSpc>
                <a:spcPct val="115000"/>
              </a:lnSpc>
              <a:buClr>
                <a:srgbClr val="000000"/>
              </a:buClr>
              <a:buFont typeface="Symbol" charset="2"/>
              <a:buChar char=""/>
            </a:pPr>
            <a:endParaRPr b="0" lang="en-IN" sz="2800" spc="-1" strike="noStrike">
              <a:latin typeface="Arial"/>
            </a:endParaRPr>
          </a:p>
          <a:p>
            <a:pPr indent="-216000">
              <a:lnSpc>
                <a:spcPct val="115000"/>
              </a:lnSpc>
              <a:buClr>
                <a:srgbClr val="000000"/>
              </a:buClr>
              <a:buFont typeface="Symbol" charset="2"/>
              <a:buChar char=""/>
            </a:pPr>
            <a:r>
              <a:rPr b="0" lang="en-IN" sz="2800" spc="-1" strike="noStrike">
                <a:solidFill>
                  <a:srgbClr val="000000"/>
                </a:solidFill>
                <a:latin typeface="Times New Roman"/>
              </a:rPr>
              <a:t>However, advancements in artificial intelligence, particularly Convolutional Neural Networks (CNNs), offer promising solutions to revolutionize plant health management.</a:t>
            </a:r>
            <a:endParaRPr b="0" lang="en-IN" sz="2800" spc="-1" strike="noStrike">
              <a:latin typeface="Arial"/>
            </a:endParaRPr>
          </a:p>
          <a:p>
            <a:pPr indent="-216000">
              <a:lnSpc>
                <a:spcPct val="115000"/>
              </a:lnSpc>
              <a:buClr>
                <a:srgbClr val="000000"/>
              </a:buClr>
              <a:buFont typeface="Symbol" charset="2"/>
              <a:buChar char=""/>
            </a:pPr>
            <a:endParaRPr b="0" lang="en-IN" sz="2800" spc="-1" strike="noStrike">
              <a:latin typeface="Arial"/>
            </a:endParaRPr>
          </a:p>
          <a:p>
            <a:pPr indent="-216000">
              <a:lnSpc>
                <a:spcPct val="115000"/>
              </a:lnSpc>
              <a:buClr>
                <a:srgbClr val="000000"/>
              </a:buClr>
              <a:buFont typeface="Symbol" charset="2"/>
              <a:buChar char=""/>
            </a:pPr>
            <a:r>
              <a:rPr b="0" lang="en-IN" sz="2800" spc="-1" strike="noStrike">
                <a:solidFill>
                  <a:srgbClr val="000000"/>
                </a:solidFill>
                <a:latin typeface="Times New Roman"/>
              </a:rPr>
              <a:t>This project aims to explore the potential of CNNs in detecting plant diseases and providing tailored treatment recommendations, paving the way for more efficient and effective plant health management strategies.</a:t>
            </a:r>
            <a:endParaRPr b="0" lang="en-IN" sz="2800" spc="-1" strike="noStrike">
              <a:latin typeface="Arial"/>
            </a:endParaRPr>
          </a:p>
        </p:txBody>
      </p:sp>
      <p:sp>
        <p:nvSpPr>
          <p:cNvPr id="87" name="Rectangle 7"/>
          <p:cNvSpPr/>
          <p:nvPr/>
        </p:nvSpPr>
        <p:spPr>
          <a:xfrm>
            <a:off x="3151080" y="3426840"/>
            <a:ext cx="607644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800" spc="-1" strike="noStrike">
                <a:solidFill>
                  <a:srgbClr val="000000"/>
                </a:solidFill>
                <a:latin typeface="Arial"/>
              </a:rPr>
              <a:t> </a:t>
            </a:r>
            <a:endParaRPr b="0" lang="en-IN" sz="1800" spc="-1" strike="noStrike">
              <a:latin typeface="Arial"/>
            </a:endParaRPr>
          </a:p>
        </p:txBody>
      </p:sp>
      <p:sp>
        <p:nvSpPr>
          <p:cNvPr id="88" name=""/>
          <p:cNvSpPr txBox="1"/>
          <p:nvPr/>
        </p:nvSpPr>
        <p:spPr>
          <a:xfrm>
            <a:off x="540000" y="8037720"/>
            <a:ext cx="17280000" cy="657000"/>
          </a:xfrm>
          <a:prstGeom prst="rect">
            <a:avLst/>
          </a:prstGeom>
          <a:noFill/>
          <a:ln w="0">
            <a:noFill/>
          </a:ln>
        </p:spPr>
        <p:txBody>
          <a:bodyPr lIns="90000" rIns="90000" tIns="45000" bIns="45000" anchor="t">
            <a:noAutofit/>
          </a:bodyPr>
          <a:p>
            <a:r>
              <a:rPr b="1" lang="en-IN" sz="2000" spc="-1" strike="noStrike">
                <a:latin typeface="Arial"/>
              </a:rPr>
              <a:t> </a:t>
            </a:r>
            <a:r>
              <a:rPr b="1" lang="en-IN" sz="2000" spc="-1" strike="noStrike">
                <a:latin typeface="Arial"/>
              </a:rPr>
              <a:t>"Imagine a world where artificial intelligence can detect plant diseases swiftly and accurately, offering tailored treatment recommendations."</a:t>
            </a:r>
            <a:endParaRPr b="1"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dt"/>
          </p:nvPr>
        </p:nvSpPr>
        <p:spPr>
          <a:xfrm>
            <a:off x="1645920" y="9689760"/>
            <a:ext cx="3708000" cy="547200"/>
          </a:xfrm>
          <a:prstGeom prst="rect">
            <a:avLst/>
          </a:prstGeom>
          <a:noFill/>
          <a:ln w="0">
            <a:noFill/>
          </a:ln>
        </p:spPr>
        <p:txBody>
          <a:bodyPr anchor="ctr">
            <a:noAutofit/>
          </a:bodyPr>
          <a:p>
            <a:pPr>
              <a:lnSpc>
                <a:spcPct val="100000"/>
              </a:lnSpc>
            </a:pPr>
            <a:fld id="{71FE7F98-CF79-4BAA-A7E9-977CE9C29C63}" type="datetime">
              <a:rPr b="0" lang="en-US" sz="1350" spc="-1" strike="noStrike">
                <a:solidFill>
                  <a:srgbClr val="ffffff"/>
                </a:solidFill>
                <a:latin typeface="Calibri"/>
              </a:rPr>
              <a:t>4/4/24</a:t>
            </a:fld>
            <a:endParaRPr b="0" lang="en-IN" sz="1350" spc="-1" strike="noStrike">
              <a:latin typeface="Times New Roman"/>
            </a:endParaRPr>
          </a:p>
        </p:txBody>
      </p:sp>
      <p:sp>
        <p:nvSpPr>
          <p:cNvPr id="90" name="PlaceHolder 2"/>
          <p:cNvSpPr>
            <a:spLocks noGrp="1"/>
          </p:cNvSpPr>
          <p:nvPr>
            <p:ph type="ftr"/>
          </p:nvPr>
        </p:nvSpPr>
        <p:spPr>
          <a:xfrm>
            <a:off x="5529240" y="9689760"/>
            <a:ext cx="7233840" cy="547200"/>
          </a:xfrm>
          <a:prstGeom prst="rect">
            <a:avLst/>
          </a:prstGeom>
          <a:noFill/>
          <a:ln w="0">
            <a:noFill/>
          </a:ln>
        </p:spPr>
        <p:txBody>
          <a:bodyPr anchor="ctr">
            <a:noAutofit/>
          </a:bodyPr>
          <a:p>
            <a:pPr algn="ctr">
              <a:lnSpc>
                <a:spcPct val="100000"/>
              </a:lnSpc>
            </a:pPr>
            <a:r>
              <a:rPr b="0" lang="en-IN" sz="1350" spc="-1" strike="noStrike" cap="all">
                <a:solidFill>
                  <a:srgbClr val="ffffff"/>
                </a:solidFill>
                <a:latin typeface="Calibri"/>
              </a:rPr>
              <a:t>DEPARTMENT OF COMPUTER SCIENCE &amp; ENGINEERING   / PROJECT TITLE</a:t>
            </a:r>
            <a:endParaRPr b="0" lang="en-IN" sz="1350" spc="-1" strike="noStrike">
              <a:latin typeface="Times New Roman"/>
            </a:endParaRPr>
          </a:p>
        </p:txBody>
      </p:sp>
      <p:sp>
        <p:nvSpPr>
          <p:cNvPr id="91" name="PlaceHolder 3"/>
          <p:cNvSpPr>
            <a:spLocks noGrp="1"/>
          </p:cNvSpPr>
          <p:nvPr>
            <p:ph type="sldNum"/>
          </p:nvPr>
        </p:nvSpPr>
        <p:spPr>
          <a:xfrm>
            <a:off x="14850720" y="9689760"/>
            <a:ext cx="1967760" cy="547200"/>
          </a:xfrm>
          <a:prstGeom prst="rect">
            <a:avLst/>
          </a:prstGeom>
          <a:noFill/>
          <a:ln w="0">
            <a:noFill/>
          </a:ln>
        </p:spPr>
        <p:txBody>
          <a:bodyPr anchor="ctr">
            <a:noAutofit/>
          </a:bodyPr>
          <a:p>
            <a:pPr algn="r">
              <a:lnSpc>
                <a:spcPct val="100000"/>
              </a:lnSpc>
              <a:tabLst>
                <a:tab algn="l" pos="0"/>
              </a:tabLst>
            </a:pPr>
            <a:fld id="{16D10F1E-709D-409E-9AAF-CF3105BE8FF0}" type="slidenum">
              <a:rPr b="0" lang="en-US" sz="1580" spc="-1" strike="noStrike">
                <a:solidFill>
                  <a:srgbClr val="ffffff"/>
                </a:solidFill>
                <a:latin typeface="Calibri"/>
              </a:rPr>
              <a:t>&lt;number&gt;</a:t>
            </a:fld>
            <a:endParaRPr b="0" lang="en-IN" sz="1580" spc="-1" strike="noStrike">
              <a:latin typeface="Times New Roman"/>
            </a:endParaRPr>
          </a:p>
        </p:txBody>
      </p:sp>
      <p:sp>
        <p:nvSpPr>
          <p:cNvPr id="92" name="Rectangle 4"/>
          <p:cNvSpPr/>
          <p:nvPr/>
        </p:nvSpPr>
        <p:spPr>
          <a:xfrm>
            <a:off x="553680" y="576360"/>
            <a:ext cx="16860960" cy="91260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pPr>
            <a:r>
              <a:rPr b="1" lang="en-IN" sz="3600" spc="-1" strike="noStrike">
                <a:solidFill>
                  <a:srgbClr val="000000"/>
                </a:solidFill>
                <a:latin typeface="Times New Roman"/>
              </a:rPr>
              <a:t>LITERATURE REVIEW</a:t>
            </a:r>
            <a:endParaRPr b="0" lang="en-IN" sz="3600" spc="-1" strike="noStrike">
              <a:latin typeface="Arial"/>
            </a:endParaRPr>
          </a:p>
        </p:txBody>
      </p:sp>
      <p:graphicFrame>
        <p:nvGraphicFramePr>
          <p:cNvPr id="93" name="Table 8"/>
          <p:cNvGraphicFramePr/>
          <p:nvPr/>
        </p:nvGraphicFramePr>
        <p:xfrm>
          <a:off x="955800" y="2326320"/>
          <a:ext cx="16957440" cy="3372480"/>
        </p:xfrm>
        <a:graphic>
          <a:graphicData uri="http://schemas.openxmlformats.org/drawingml/2006/table">
            <a:tbl>
              <a:tblPr/>
              <a:tblGrid>
                <a:gridCol w="4239360"/>
                <a:gridCol w="4239360"/>
                <a:gridCol w="4239360"/>
                <a:gridCol w="4239360"/>
              </a:tblGrid>
              <a:tr h="1735920">
                <a:tc>
                  <a:txBody>
                    <a:bodyPr anchor="t">
                      <a:noAutofit/>
                    </a:bodyPr>
                    <a:p>
                      <a:pPr algn="ctr">
                        <a:lnSpc>
                          <a:spcPct val="100000"/>
                        </a:lnSpc>
                      </a:pPr>
                      <a:r>
                        <a:rPr b="1" lang="en-IN" sz="3200" spc="-1" strike="noStrike">
                          <a:solidFill>
                            <a:srgbClr val="ffffff"/>
                          </a:solidFill>
                          <a:latin typeface="Calibri"/>
                        </a:rPr>
                        <a:t>Author’s Name</a:t>
                      </a:r>
                      <a:endParaRPr b="0" lang="en-IN" sz="3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anchor="t">
                      <a:noAutofit/>
                    </a:bodyPr>
                    <a:p>
                      <a:pPr algn="ctr">
                        <a:lnSpc>
                          <a:spcPct val="100000"/>
                        </a:lnSpc>
                      </a:pPr>
                      <a:r>
                        <a:rPr b="1" lang="en-IN" sz="3200" spc="-1" strike="noStrike">
                          <a:solidFill>
                            <a:srgbClr val="ffffff"/>
                          </a:solidFill>
                          <a:latin typeface="Calibri"/>
                        </a:rPr>
                        <a:t>Paper name and publication details</a:t>
                      </a:r>
                      <a:endParaRPr b="0" lang="en-IN" sz="3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anchor="t">
                      <a:noAutofit/>
                    </a:bodyPr>
                    <a:p>
                      <a:pPr algn="ctr">
                        <a:lnSpc>
                          <a:spcPct val="100000"/>
                        </a:lnSpc>
                      </a:pPr>
                      <a:r>
                        <a:rPr b="1" lang="en-IN" sz="3200" spc="-1" strike="noStrike">
                          <a:solidFill>
                            <a:srgbClr val="ffffff"/>
                          </a:solidFill>
                          <a:latin typeface="Calibri"/>
                        </a:rPr>
                        <a:t>Year  of publication</a:t>
                      </a:r>
                      <a:endParaRPr b="0" lang="en-IN" sz="3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anchor="t">
                      <a:noAutofit/>
                    </a:bodyPr>
                    <a:p>
                      <a:pPr algn="ctr">
                        <a:lnSpc>
                          <a:spcPct val="100000"/>
                        </a:lnSpc>
                      </a:pPr>
                      <a:r>
                        <a:rPr b="1" lang="en-IN" sz="3200" spc="-1" strike="noStrike">
                          <a:solidFill>
                            <a:srgbClr val="ffffff"/>
                          </a:solidFill>
                          <a:latin typeface="Calibri"/>
                        </a:rPr>
                        <a:t>Main content of the paper</a:t>
                      </a:r>
                      <a:endParaRPr b="0" lang="en-IN" sz="3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r>
              <a:tr h="1371600">
                <a:tc>
                  <a:txBody>
                    <a:bodyPr anchor="t">
                      <a:noAutofit/>
                    </a:bodyPr>
                    <a:p>
                      <a:pPr>
                        <a:lnSpc>
                          <a:spcPct val="100000"/>
                        </a:lnSpc>
                      </a:pPr>
                      <a:r>
                        <a:rPr b="0" lang="en-US" sz="2800" spc="-1" strike="noStrike">
                          <a:solidFill>
                            <a:srgbClr val="000000"/>
                          </a:solidFill>
                          <a:latin typeface="Times New Roman"/>
                        </a:rPr>
                        <a:t> </a:t>
                      </a:r>
                      <a:r>
                        <a:rPr b="0" lang="en-US" sz="2800" spc="-1" strike="noStrike">
                          <a:solidFill>
                            <a:srgbClr val="000000"/>
                          </a:solidFill>
                          <a:latin typeface="Times New Roman"/>
                        </a:rPr>
                        <a:t>Smith, J. K</a:t>
                      </a:r>
                      <a:endParaRPr b="0" lang="en-IN"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nchor="t">
                      <a:noAutofit/>
                    </a:bodyPr>
                    <a:p>
                      <a:pPr>
                        <a:lnSpc>
                          <a:spcPct val="100000"/>
                        </a:lnSpc>
                      </a:pPr>
                      <a:r>
                        <a:rPr b="0" lang="en-US" sz="2800" spc="-1" strike="noStrike">
                          <a:solidFill>
                            <a:srgbClr val="000000"/>
                          </a:solidFill>
                          <a:latin typeface="Times New Roman"/>
                        </a:rPr>
                        <a:t>"Deep Learning for Plant Disease Detection and Classification Using Convolutional Neural Networks"</a:t>
                      </a:r>
                      <a:endParaRPr b="0" lang="en-IN"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nchor="t">
                      <a:noAutofit/>
                    </a:bodyPr>
                    <a:p>
                      <a:pPr>
                        <a:lnSpc>
                          <a:spcPct val="100000"/>
                        </a:lnSpc>
                      </a:pPr>
                      <a:r>
                        <a:rPr b="0" lang="en-US" sz="2700" spc="-1" strike="noStrike">
                          <a:solidFill>
                            <a:srgbClr val="000000"/>
                          </a:solidFill>
                          <a:latin typeface="Calibri"/>
                        </a:rPr>
                        <a:t>2019</a:t>
                      </a:r>
                      <a:endParaRPr b="0" lang="en-IN" sz="27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nchor="t">
                      <a:noAutofit/>
                    </a:bodyPr>
                    <a:p>
                      <a:r>
                        <a:rPr b="0" lang="en-IN" sz="2400" spc="-1" strike="noStrike">
                          <a:latin typeface="Times New Roman"/>
                        </a:rPr>
                        <a:t>This paper explores the application of Convolutional Neural Networks (CNNs) for the detection and classification of plant diseases, offering insights into the effectiveness of deep learning techniques in plant health management.</a:t>
                      </a:r>
                      <a:endParaRPr b="0" lang="en-IN" sz="2400" spc="-1" strike="noStrike">
                        <a:latin typeface="Times New Roman"/>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r>
              <a:tr h="945000">
                <a:tc>
                  <a:txBody>
                    <a:bodyPr anchor="t">
                      <a:noAutofit/>
                    </a:bodyPr>
                    <a:p>
                      <a:pPr>
                        <a:lnSpc>
                          <a:spcPct val="100000"/>
                        </a:lnSpc>
                      </a:pPr>
                      <a:r>
                        <a:rPr b="0" lang="de-DE" sz="2800" spc="-1" strike="noStrike">
                          <a:solidFill>
                            <a:srgbClr val="000000"/>
                          </a:solidFill>
                          <a:latin typeface="Times New Roman"/>
                        </a:rPr>
                        <a:t>Patel, R. M.</a:t>
                      </a:r>
                      <a:endParaRPr b="0" lang="en-IN"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nchor="t">
                      <a:noAutofit/>
                    </a:bodyPr>
                    <a:p>
                      <a:r>
                        <a:rPr b="0" lang="en-IN" sz="2800" spc="-1" strike="noStrike">
                          <a:latin typeface="Times New Roman"/>
                        </a:rPr>
                        <a:t> </a:t>
                      </a:r>
                      <a:r>
                        <a:rPr b="0" lang="en-IN" sz="2800" spc="-1" strike="noStrike">
                          <a:latin typeface="Times New Roman"/>
                        </a:rPr>
                        <a:t>"Automated Plant Disease Detection and Diagnosis using Deep Learning Techniques"</a:t>
                      </a:r>
                      <a:endParaRPr b="0" lang="en-IN" sz="2800" spc="-1" strike="noStrike">
                        <a:latin typeface="Times New Roman"/>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nchor="t">
                      <a:noAutofit/>
                    </a:bodyPr>
                    <a:p>
                      <a:r>
                        <a:rPr b="0" lang="en-IN" sz="2800" spc="-1" strike="noStrike">
                          <a:latin typeface="Times New Roman"/>
                        </a:rPr>
                        <a:t>2020</a:t>
                      </a:r>
                      <a:endParaRPr b="0" lang="en-IN" sz="2800" spc="-1" strike="noStrike">
                        <a:latin typeface="Times New Roman"/>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nchor="t">
                      <a:noAutofit/>
                    </a:bodyPr>
                    <a:p>
                      <a:r>
                        <a:rPr b="0" lang="en-IN" sz="2200" spc="-1" strike="noStrike">
                          <a:latin typeface="Times New Roman"/>
                        </a:rPr>
                        <a:t>This paper investigates the use of deep learning techniques, including CNNs, for automated detection and diagnosis of plant diseases, emphasizing the potential for improving agricultural sustainability through advanced technology.</a:t>
                      </a:r>
                      <a:endParaRPr b="0" lang="en-IN" sz="2200" spc="-1" strike="noStrike">
                        <a:latin typeface="Times New Roman"/>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r>
            </a:tbl>
          </a:graphicData>
        </a:graphic>
      </p:graphicFrame>
      <p:sp>
        <p:nvSpPr>
          <p:cNvPr id="94" name="TextBox 9"/>
          <p:cNvSpPr/>
          <p:nvPr/>
        </p:nvSpPr>
        <p:spPr>
          <a:xfrm>
            <a:off x="831240" y="7731000"/>
            <a:ext cx="16583400" cy="4611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505</TotalTime>
  <Application>LibreOffice/7.2.2.2$Windows_X86_64 LibreOffice_project/02b2acce88a210515b4a5bb2e46cbfb63fe97d56</Application>
  <AppVersion>15.0000</AppVersion>
  <Words>1248</Words>
  <Paragraphs>260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Sharad</dc:creator>
  <dc:description/>
  <dc:language>en-IN</dc:language>
  <cp:lastModifiedBy/>
  <dcterms:modified xsi:type="dcterms:W3CDTF">2024-04-04T00:07:16Z</dcterms:modified>
  <cp:revision>33</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Custom</vt:lpwstr>
  </property>
  <property fmtid="{D5CDD505-2E9C-101B-9397-08002B2CF9AE}" pid="4" name="Slides">
    <vt:i4>25</vt:i4>
  </property>
</Properties>
</file>