
<file path=[Content_Types].xml><?xml version="1.0" encoding="utf-8"?>
<Types xmlns="http://schemas.openxmlformats.org/package/2006/content-types">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s/slide1.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21945600"/>
  <p:notesSz cx="7004050" cy="92837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6912">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83C4"/>
    <a:srgbClr val="0066FF"/>
    <a:srgbClr val="6699FF"/>
    <a:srgbClr val="3399FF"/>
    <a:srgbClr val="640021"/>
    <a:srgbClr val="003A74"/>
    <a:srgbClr val="FFFF66"/>
    <a:srgbClr val="366EA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7" autoAdjust="0"/>
    <p:restoredTop sz="94676" autoAdjust="0"/>
  </p:normalViewPr>
  <p:slideViewPr>
    <p:cSldViewPr>
      <p:cViewPr>
        <p:scale>
          <a:sx n="25" d="100"/>
          <a:sy n="25" d="100"/>
        </p:scale>
        <p:origin x="-52" y="68"/>
      </p:cViewPr>
      <p:guideLst>
        <p:guide orient="horz" pos="6912"/>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7498080" y="0"/>
            <a:ext cx="694944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rgbClr val="7F7F7F"/>
                </a:solidFill>
                <a:latin typeface="Calibri" pitchFamily="34" charset="0"/>
                <a:cs typeface="Calibri" panose="020F0502020204030204" pitchFamily="34" charset="0"/>
              </a:rPr>
              <a:t>Poster Print Size:</a:t>
            </a:r>
            <a:endParaRPr sz="5400" dirty="0">
              <a:solidFill>
                <a:srgbClr val="7F7F7F"/>
              </a:solidFill>
              <a:latin typeface="Calibri" pitchFamily="34" charset="0"/>
              <a:cs typeface="Calibri" panose="020F0502020204030204" pitchFamily="34" charset="0"/>
            </a:endParaRP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This poster template is 24” high by 48” wide .</a:t>
            </a:r>
            <a:r>
              <a:rPr lang="en-US" sz="3200" baseline="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It can be used to print any poster with a 1:2 aspect ratio including 30x60, 36x72, 42x84, and 48x96. </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Placeholders</a:t>
            </a:r>
            <a:r>
              <a:rPr sz="5400" dirty="0">
                <a:solidFill>
                  <a:srgbClr val="7F7F7F"/>
                </a:solidFill>
                <a:latin typeface="Calibri" pitchFamily="34" charset="0"/>
                <a:cs typeface="Calibri" panose="020F0502020204030204" pitchFamily="34" charset="0"/>
              </a:rPr>
              <a:t>:</a:t>
            </a:r>
          </a:p>
          <a:p>
            <a:pPr lvl="0">
              <a:spcBef>
                <a:spcPts val="0"/>
              </a:spcBef>
              <a:spcAft>
                <a:spcPts val="1544"/>
              </a:spcAft>
            </a:pPr>
            <a:r>
              <a:rPr sz="3200" dirty="0">
                <a:solidFill>
                  <a:srgbClr val="7F7F7F"/>
                </a:solidFill>
                <a:latin typeface="Calibri" pitchFamily="34" charset="0"/>
                <a:cs typeface="Calibri" panose="020F0502020204030204" pitchFamily="34" charset="0"/>
              </a:rPr>
              <a:t>The </a:t>
            </a:r>
            <a:r>
              <a:rPr lang="en-US" sz="3200" dirty="0">
                <a:solidFill>
                  <a:srgbClr val="7F7F7F"/>
                </a:solidFill>
                <a:latin typeface="Calibri" pitchFamily="34" charset="0"/>
                <a:cs typeface="Calibri" panose="020F0502020204030204" pitchFamily="34" charset="0"/>
              </a:rPr>
              <a:t>various elements included</a:t>
            </a:r>
            <a:r>
              <a:rPr sz="3200" dirty="0">
                <a:solidFill>
                  <a:srgbClr val="7F7F7F"/>
                </a:solidFill>
                <a:latin typeface="Calibri" pitchFamily="34" charset="0"/>
                <a:cs typeface="Calibri" panose="020F0502020204030204" pitchFamily="34" charset="0"/>
              </a:rPr>
              <a:t> in this </a:t>
            </a:r>
            <a:r>
              <a:rPr lang="en-US" sz="3200" dirty="0">
                <a:solidFill>
                  <a:srgbClr val="7F7F7F"/>
                </a:solidFill>
                <a:latin typeface="Calibri" pitchFamily="34" charset="0"/>
                <a:cs typeface="Calibri" panose="020F0502020204030204" pitchFamily="34" charset="0"/>
              </a:rPr>
              <a:t>poster are ones</a:t>
            </a:r>
            <a:r>
              <a:rPr lang="en-US" sz="3200" baseline="0" dirty="0">
                <a:solidFill>
                  <a:srgbClr val="7F7F7F"/>
                </a:solidFill>
                <a:latin typeface="Calibri" pitchFamily="34" charset="0"/>
                <a:cs typeface="Calibri" panose="020F0502020204030204" pitchFamily="34" charset="0"/>
              </a:rPr>
              <a:t> we often see in medical, research, and scientific posters.</a:t>
            </a:r>
            <a:r>
              <a:rPr sz="320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Feel</a:t>
            </a:r>
            <a:r>
              <a:rPr lang="en-US" sz="32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Image</a:t>
            </a:r>
            <a:r>
              <a:rPr lang="en-US" sz="5400" baseline="0" dirty="0">
                <a:solidFill>
                  <a:srgbClr val="7F7F7F"/>
                </a:solidFill>
                <a:latin typeface="Calibri" pitchFamily="34" charset="0"/>
                <a:cs typeface="Calibri" panose="020F0502020204030204" pitchFamily="34" charset="0"/>
              </a:rPr>
              <a:t> Quality</a:t>
            </a:r>
            <a:r>
              <a:rPr lang="en-US" sz="5400" dirty="0">
                <a:solidFill>
                  <a:srgbClr val="7F7F7F"/>
                </a:solidFill>
                <a:latin typeface="Calibri" pitchFamily="34" charset="0"/>
                <a:cs typeface="Calibri" panose="020F0502020204030204" pitchFamily="34" charset="0"/>
              </a:rPr>
              <a:t>:</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You can place digital photos or logo art in your poster file by selecting the </a:t>
            </a:r>
            <a:r>
              <a:rPr lang="en-US" sz="3200" b="1" dirty="0">
                <a:solidFill>
                  <a:srgbClr val="7F7F7F"/>
                </a:solidFill>
                <a:latin typeface="Calibri" pitchFamily="34" charset="0"/>
                <a:cs typeface="Calibri" panose="020F0502020204030204" pitchFamily="34" charset="0"/>
              </a:rPr>
              <a:t>Insert, Picture</a:t>
            </a:r>
            <a:r>
              <a:rPr lang="en-US" sz="32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200" b="1" dirty="0">
                <a:solidFill>
                  <a:srgbClr val="7F7F7F"/>
                </a:solidFill>
                <a:latin typeface="Calibri" pitchFamily="34" charset="0"/>
                <a:cs typeface="Calibri" panose="020F0502020204030204" pitchFamily="34" charset="0"/>
              </a:rPr>
              <a:t>150-200 pixels per inch in their final printed size</a:t>
            </a:r>
            <a:r>
              <a:rPr lang="en-US" sz="3200" dirty="0">
                <a:solidFill>
                  <a:srgbClr val="7F7F7F"/>
                </a:solidFill>
                <a:latin typeface="Calibri" pitchFamily="34" charset="0"/>
                <a:cs typeface="Calibri" panose="020F0502020204030204" pitchFamily="34" charset="0"/>
              </a:rPr>
              <a:t>. For instance, a 1600 x 1200 pixel</a:t>
            </a:r>
            <a:r>
              <a:rPr lang="en-US" sz="3200" baseline="0" dirty="0">
                <a:solidFill>
                  <a:srgbClr val="7F7F7F"/>
                </a:solidFill>
                <a:latin typeface="Calibri" pitchFamily="34" charset="0"/>
                <a:cs typeface="Calibri" panose="020F0502020204030204" pitchFamily="34" charset="0"/>
              </a:rPr>
              <a:t> photo will usually look fine up to </a:t>
            </a:r>
            <a:r>
              <a:rPr lang="en-US" sz="3200" dirty="0">
                <a:solidFill>
                  <a:srgbClr val="7F7F7F"/>
                </a:solidFill>
                <a:latin typeface="Calibri" pitchFamily="34" charset="0"/>
                <a:cs typeface="Calibri" panose="020F0502020204030204" pitchFamily="34" charset="0"/>
              </a:rPr>
              <a:t>8“-10” wide on your printed poster.</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544"/>
              </a:spcAft>
            </a:pPr>
            <a:r>
              <a:rPr lang="en-US" sz="2800" dirty="0">
                <a:solidFill>
                  <a:srgbClr val="7F7F7F"/>
                </a:solidFill>
                <a:latin typeface="Calibri" pitchFamily="34" charset="0"/>
                <a:cs typeface="Calibri" panose="020F0502020204030204" pitchFamily="34" charset="0"/>
              </a:rPr>
              <a:t/>
            </a:r>
            <a:br>
              <a:rPr lang="en-US" sz="2800" dirty="0">
                <a:solidFill>
                  <a:srgbClr val="7F7F7F"/>
                </a:solidFill>
                <a:latin typeface="Calibri" pitchFamily="34" charset="0"/>
                <a:cs typeface="Calibri" panose="020F0502020204030204" pitchFamily="34" charset="0"/>
              </a:rPr>
            </a:br>
            <a:r>
              <a:rPr lang="en-US" sz="2800" dirty="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44439840" y="0"/>
            <a:ext cx="694944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Change</a:t>
              </a:r>
              <a:r>
                <a:rPr lang="en-US" sz="5400" baseline="0" dirty="0">
                  <a:solidFill>
                    <a:schemeClr val="bg1">
                      <a:lumMod val="50000"/>
                    </a:schemeClr>
                  </a:solidFill>
                  <a:latin typeface="Calibri" pitchFamily="34" charset="0"/>
                  <a:cs typeface="Calibri" panose="020F0502020204030204" pitchFamily="34" charset="0"/>
                </a:rPr>
                <a:t> Color Theme</a:t>
              </a:r>
              <a:r>
                <a:rPr lang="en-US" sz="5400" dirty="0">
                  <a:solidFill>
                    <a:schemeClr val="bg1">
                      <a:lumMod val="50000"/>
                    </a:schemeClr>
                  </a:solidFill>
                  <a:latin typeface="Calibri" pitchFamily="34" charset="0"/>
                  <a:cs typeface="Calibri" panose="020F0502020204030204" pitchFamily="34" charset="0"/>
                </a:rPr>
                <a:t>:</a:t>
              </a:r>
              <a:endParaRPr sz="540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2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To change the color theme, select the </a:t>
              </a:r>
              <a:r>
                <a:rPr lang="en-US" sz="3200" b="1" baseline="0" dirty="0">
                  <a:solidFill>
                    <a:schemeClr val="bg1">
                      <a:lumMod val="50000"/>
                    </a:schemeClr>
                  </a:solidFill>
                  <a:latin typeface="Calibri" pitchFamily="34" charset="0"/>
                  <a:cs typeface="Calibri" panose="020F0502020204030204" pitchFamily="34" charset="0"/>
                </a:rPr>
                <a:t>Design</a:t>
              </a:r>
              <a:r>
                <a:rPr lang="en-US" sz="3200" baseline="0" dirty="0">
                  <a:solidFill>
                    <a:schemeClr val="bg1">
                      <a:lumMod val="50000"/>
                    </a:schemeClr>
                  </a:solidFill>
                  <a:latin typeface="Calibri" pitchFamily="34" charset="0"/>
                  <a:cs typeface="Calibri" panose="020F0502020204030204" pitchFamily="34" charset="0"/>
                </a:rPr>
                <a:t> tab, then select the </a:t>
              </a:r>
              <a:r>
                <a:rPr lang="en-US" sz="3200" b="1" baseline="0" dirty="0">
                  <a:solidFill>
                    <a:schemeClr val="bg1">
                      <a:lumMod val="50000"/>
                    </a:schemeClr>
                  </a:solidFill>
                  <a:latin typeface="Calibri" pitchFamily="34" charset="0"/>
                  <a:cs typeface="Calibri" panose="020F0502020204030204" pitchFamily="34" charset="0"/>
                </a:rPr>
                <a:t>Colors</a:t>
              </a:r>
              <a:r>
                <a:rPr lang="en-US" sz="32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Once your poster file is ready, visit</a:t>
              </a:r>
              <a:r>
                <a:rPr lang="en-US" sz="3200" baseline="0" dirty="0">
                  <a:solidFill>
                    <a:schemeClr val="bg1">
                      <a:lumMod val="50000"/>
                    </a:schemeClr>
                  </a:solidFill>
                  <a:latin typeface="Calibri" pitchFamily="34" charset="0"/>
                  <a:cs typeface="Calibri" panose="020F0502020204030204" pitchFamily="34" charset="0"/>
                </a:rPr>
                <a:t> </a:t>
              </a:r>
              <a:r>
                <a:rPr lang="en-US" sz="3200" b="1" baseline="0" dirty="0">
                  <a:solidFill>
                    <a:schemeClr val="bg1">
                      <a:lumMod val="50000"/>
                    </a:schemeClr>
                  </a:solidFill>
                  <a:latin typeface="Calibri" pitchFamily="34" charset="0"/>
                  <a:cs typeface="Calibri" panose="020F0502020204030204" pitchFamily="34" charset="0"/>
                </a:rPr>
                <a:t>www.genigraphics.com</a:t>
              </a:r>
              <a:r>
                <a:rPr lang="en-US" sz="32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2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200" baseline="0" dirty="0">
                  <a:solidFill>
                    <a:schemeClr val="bg1">
                      <a:lumMod val="50000"/>
                    </a:schemeClr>
                  </a:solidFill>
                  <a:latin typeface="Calibri" pitchFamily="34" charset="0"/>
                  <a:cs typeface="Calibri" panose="020F0502020204030204" pitchFamily="34" charset="0"/>
                </a:rPr>
                <a:t>US and Canada:  1-800-790-4001</a:t>
              </a:r>
              <a:br>
                <a:rPr lang="en-US" sz="3200" baseline="0" dirty="0">
                  <a:solidFill>
                    <a:schemeClr val="bg1">
                      <a:lumMod val="50000"/>
                    </a:schemeClr>
                  </a:solidFill>
                  <a:latin typeface="Calibri" pitchFamily="34" charset="0"/>
                  <a:cs typeface="Calibri" panose="020F0502020204030204" pitchFamily="34" charset="0"/>
                </a:rPr>
              </a:br>
              <a:r>
                <a:rPr lang="en-US" sz="32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800" dirty="0">
                  <a:solidFill>
                    <a:schemeClr val="bg1">
                      <a:lumMod val="50000"/>
                    </a:schemeClr>
                  </a:solidFill>
                  <a:latin typeface="Calibri" pitchFamily="34" charset="0"/>
                  <a:cs typeface="Calibri" panose="020F0502020204030204" pitchFamily="34" charset="0"/>
                </a:rPr>
                <a:t/>
              </a:r>
              <a:br>
                <a:rPr lang="en-US" sz="2800" dirty="0">
                  <a:solidFill>
                    <a:schemeClr val="bg1">
                      <a:lumMod val="50000"/>
                    </a:schemeClr>
                  </a:solidFill>
                  <a:latin typeface="Calibri" pitchFamily="34" charset="0"/>
                  <a:cs typeface="Calibri" panose="020F0502020204030204" pitchFamily="34" charset="0"/>
                </a:rPr>
              </a:br>
              <a:r>
                <a:rPr lang="en-US" sz="2800" dirty="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4281342" y="9107874"/>
              <a:ext cx="11904515" cy="10246926"/>
            </a:xfrm>
            <a:prstGeom prst="rect">
              <a:avLst/>
            </a:prstGeom>
          </p:spPr>
        </p:pic>
      </p:grpSp>
    </p:spTree>
    <p:extLst>
      <p:ext uri="{BB962C8B-B14F-4D97-AF65-F5344CB8AC3E}">
        <p14:creationId xmlns="" xmlns:p14="http://schemas.microsoft.com/office/powerpoint/2010/main" val="1804847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1032" name="Rectangle 8"/>
          <p:cNvSpPr>
            <a:spLocks noChangeArrowheads="1"/>
          </p:cNvSpPr>
          <p:nvPr userDrawn="1"/>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1033" name="Rectangle 9"/>
          <p:cNvSpPr>
            <a:spLocks noChangeArrowheads="1"/>
          </p:cNvSpPr>
          <p:nvPr userDrawn="1"/>
        </p:nvSpPr>
        <p:spPr bwMode="auto">
          <a:xfrm>
            <a:off x="7312025" y="3656013"/>
            <a:ext cx="36564888" cy="1828165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35" name="Line 11"/>
          <p:cNvSpPr>
            <a:spLocks noChangeShapeType="1"/>
          </p:cNvSpPr>
          <p:nvPr userDrawn="1"/>
        </p:nvSpPr>
        <p:spPr bwMode="auto">
          <a:xfrm>
            <a:off x="7312025" y="0"/>
            <a:ext cx="0" cy="21939250"/>
          </a:xfrm>
          <a:prstGeom prst="line">
            <a:avLst/>
          </a:prstGeom>
          <a:noFill/>
          <a:ln w="762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036" name="Line 12"/>
          <p:cNvSpPr>
            <a:spLocks noChangeShapeType="1"/>
          </p:cNvSpPr>
          <p:nvPr userDrawn="1"/>
        </p:nvSpPr>
        <p:spPr bwMode="auto">
          <a:xfrm>
            <a:off x="0" y="3657600"/>
            <a:ext cx="43876913" cy="0"/>
          </a:xfrm>
          <a:prstGeom prst="line">
            <a:avLst/>
          </a:prstGeom>
          <a:noFill/>
          <a:ln w="762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2" name="Picture 1"/>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38404800" y="21640800"/>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Text Box 122"/>
          <p:cNvSpPr txBox="1">
            <a:spLocks noChangeArrowheads="1"/>
          </p:cNvSpPr>
          <p:nvPr/>
        </p:nvSpPr>
        <p:spPr bwMode="auto">
          <a:xfrm>
            <a:off x="7312025" y="0"/>
            <a:ext cx="36564888" cy="182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6600" b="1" dirty="0" smtClean="0">
                <a:solidFill>
                  <a:schemeClr val="bg1"/>
                </a:solidFill>
                <a:latin typeface="Verdana" panose="020B0604030504040204" pitchFamily="34" charset="0"/>
                <a:ea typeface="Verdana" panose="020B0604030504040204" pitchFamily="34" charset="0"/>
              </a:rPr>
              <a:t>PLANT HEALTH MANAGEMENT:CNN FOR DISEASE DETECTION&amp; TREATMENT RECOMMENDATIONS</a:t>
            </a:r>
            <a:endParaRPr lang="en-US" sz="6600" b="1" dirty="0">
              <a:solidFill>
                <a:schemeClr val="bg1"/>
              </a:solidFill>
              <a:latin typeface="Verdana" panose="020B0604030504040204" pitchFamily="34" charset="0"/>
              <a:ea typeface="Verdana" panose="020B0604030504040204" pitchFamily="34" charset="0"/>
            </a:endParaRPr>
          </a:p>
        </p:txBody>
      </p:sp>
      <p:sp>
        <p:nvSpPr>
          <p:cNvPr id="2171" name="Text Box 123"/>
          <p:cNvSpPr txBox="1">
            <a:spLocks noChangeArrowheads="1"/>
          </p:cNvSpPr>
          <p:nvPr/>
        </p:nvSpPr>
        <p:spPr bwMode="auto">
          <a:xfrm>
            <a:off x="7326312" y="1752600"/>
            <a:ext cx="36564888" cy="1905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Department of Computer Science &amp; Engineering</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School of Computing</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3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10214CS602 </a:t>
            </a:r>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MINOR </a:t>
            </a:r>
            <a:r>
              <a:rPr lang="en-US" sz="3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PROJECT-</a:t>
            </a:r>
            <a:r>
              <a:rPr lang="en-US" altLang="en-US" sz="3200" b="1" dirty="0" smtClean="0">
                <a:solidFill>
                  <a:schemeClr val="bg1"/>
                </a:solidFill>
                <a:latin typeface="Verdana" pitchFamily="34" charset="0"/>
                <a:ea typeface="Verdana" pitchFamily="34" charset="0"/>
                <a:cs typeface="Verdana" pitchFamily="34" charset="0"/>
              </a:rPr>
              <a:t>II</a:t>
            </a:r>
            <a:endPar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32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WINTER </a:t>
            </a:r>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SEMESTER 2023-2024</a:t>
            </a:r>
          </a:p>
        </p:txBody>
      </p:sp>
      <p:sp>
        <p:nvSpPr>
          <p:cNvPr id="2178" name="Text Box 130"/>
          <p:cNvSpPr txBox="1">
            <a:spLocks noChangeArrowheads="1"/>
          </p:cNvSpPr>
          <p:nvPr/>
        </p:nvSpPr>
        <p:spPr bwMode="auto">
          <a:xfrm>
            <a:off x="8229600" y="3656013"/>
            <a:ext cx="10969625"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INTRODUCTION</a:t>
            </a:r>
          </a:p>
        </p:txBody>
      </p:sp>
      <p:sp>
        <p:nvSpPr>
          <p:cNvPr id="2179" name="Text Box 131"/>
          <p:cNvSpPr txBox="1">
            <a:spLocks noChangeArrowheads="1"/>
          </p:cNvSpPr>
          <p:nvPr/>
        </p:nvSpPr>
        <p:spPr bwMode="auto">
          <a:xfrm>
            <a:off x="8229600" y="14401800"/>
            <a:ext cx="10969625"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METHODOLOGIES</a:t>
            </a:r>
          </a:p>
        </p:txBody>
      </p:sp>
      <p:sp>
        <p:nvSpPr>
          <p:cNvPr id="2181" name="Text Box 133"/>
          <p:cNvSpPr txBox="1">
            <a:spLocks noChangeArrowheads="1"/>
          </p:cNvSpPr>
          <p:nvPr/>
        </p:nvSpPr>
        <p:spPr bwMode="auto">
          <a:xfrm>
            <a:off x="32003999" y="7342322"/>
            <a:ext cx="10969625"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CONCLUSIONS</a:t>
            </a:r>
          </a:p>
        </p:txBody>
      </p:sp>
      <p:sp>
        <p:nvSpPr>
          <p:cNvPr id="2182" name="Text Box 134"/>
          <p:cNvSpPr txBox="1">
            <a:spLocks noChangeArrowheads="1"/>
          </p:cNvSpPr>
          <p:nvPr/>
        </p:nvSpPr>
        <p:spPr bwMode="auto">
          <a:xfrm>
            <a:off x="32004000" y="3656013"/>
            <a:ext cx="10969625"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anose="020F0502020204030204" pitchFamily="34" charset="0"/>
                <a:cs typeface="Calibri" panose="020F0502020204030204" pitchFamily="34" charset="0"/>
              </a:rPr>
              <a:t>STANDARDS</a:t>
            </a:r>
            <a:r>
              <a:rPr lang="en-US" sz="4000" b="1" dirty="0">
                <a:latin typeface="Calibri" panose="020F0502020204030204" pitchFamily="34" charset="0"/>
                <a:ea typeface="Verdana" panose="020B0604030504040204" pitchFamily="34" charset="0"/>
                <a:cs typeface="Calibri" panose="020F0502020204030204" pitchFamily="34" charset="0"/>
              </a:rPr>
              <a:t> AND POLICIES</a:t>
            </a:r>
          </a:p>
        </p:txBody>
      </p:sp>
      <p:sp>
        <p:nvSpPr>
          <p:cNvPr id="2183" name="Text Box 135"/>
          <p:cNvSpPr txBox="1">
            <a:spLocks noChangeArrowheads="1"/>
          </p:cNvSpPr>
          <p:nvPr/>
        </p:nvSpPr>
        <p:spPr bwMode="auto">
          <a:xfrm>
            <a:off x="20116800" y="3657600"/>
            <a:ext cx="10969625"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RESULTS</a:t>
            </a:r>
          </a:p>
        </p:txBody>
      </p:sp>
      <p:sp>
        <p:nvSpPr>
          <p:cNvPr id="2184" name="Text Box 136"/>
          <p:cNvSpPr txBox="1">
            <a:spLocks noChangeArrowheads="1"/>
          </p:cNvSpPr>
          <p:nvPr/>
        </p:nvSpPr>
        <p:spPr bwMode="auto">
          <a:xfrm>
            <a:off x="32004000" y="16840201"/>
            <a:ext cx="10969625" cy="121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solidFill>
                  <a:schemeClr val="accent1">
                    <a:lumMod val="50000"/>
                  </a:schemeClr>
                </a:solidFill>
                <a:latin typeface="Calibri" pitchFamily="34" charset="0"/>
              </a:rPr>
              <a:t>ACKNOWLEDGEMENT</a:t>
            </a:r>
          </a:p>
        </p:txBody>
      </p:sp>
      <p:sp>
        <p:nvSpPr>
          <p:cNvPr id="2230" name="Text Box 182"/>
          <p:cNvSpPr txBox="1">
            <a:spLocks noChangeArrowheads="1"/>
          </p:cNvSpPr>
          <p:nvPr/>
        </p:nvSpPr>
        <p:spPr bwMode="auto">
          <a:xfrm>
            <a:off x="685800" y="3656013"/>
            <a:ext cx="5943600"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smtClean="0">
                <a:solidFill>
                  <a:schemeClr val="bg1"/>
                </a:solidFill>
                <a:latin typeface="Calibri" pitchFamily="34" charset="0"/>
              </a:rPr>
              <a:t>               ABSTRACT</a:t>
            </a:r>
            <a:endParaRPr lang="en-US" sz="4000" dirty="0">
              <a:solidFill>
                <a:schemeClr val="bg1"/>
              </a:solidFill>
              <a:latin typeface="Calibri" pitchFamily="34" charset="0"/>
            </a:endParaRPr>
          </a:p>
        </p:txBody>
      </p:sp>
      <p:sp>
        <p:nvSpPr>
          <p:cNvPr id="2231" name="Text Box 183"/>
          <p:cNvSpPr txBox="1">
            <a:spLocks noChangeArrowheads="1"/>
          </p:cNvSpPr>
          <p:nvPr/>
        </p:nvSpPr>
        <p:spPr bwMode="auto">
          <a:xfrm>
            <a:off x="388938" y="14279258"/>
            <a:ext cx="5943600"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TEAM MEMBER DETAILS</a:t>
            </a:r>
          </a:p>
        </p:txBody>
      </p:sp>
      <p:sp>
        <p:nvSpPr>
          <p:cNvPr id="2241" name="Text Box 193"/>
          <p:cNvSpPr txBox="1">
            <a:spLocks noChangeArrowheads="1"/>
          </p:cNvSpPr>
          <p:nvPr/>
        </p:nvSpPr>
        <p:spPr bwMode="auto">
          <a:xfrm>
            <a:off x="396674" y="15338822"/>
            <a:ext cx="6613726" cy="5386090"/>
          </a:xfrm>
          <a:prstGeom prst="rect">
            <a:avLst/>
          </a:prstGeom>
          <a:solidFill>
            <a:schemeClr val="accent1">
              <a:lumMod val="75000"/>
            </a:schemeClr>
          </a:solidFill>
          <a:ln>
            <a:noFill/>
          </a:ln>
          <a:effectLst/>
        </p:spPr>
        <p:txBody>
          <a:bodyPr wrap="square" lIns="228600" tIns="228600" rIns="228600" bIns="228600">
            <a:spAutoFit/>
          </a:bodyPr>
          <a:lstStyle/>
          <a:p>
            <a:r>
              <a:rPr lang="en-US" sz="3200" dirty="0">
                <a:solidFill>
                  <a:schemeClr val="bg1"/>
                </a:solidFill>
                <a:latin typeface="Times New Roman" panose="02020603050405020304" pitchFamily="18" charset="0"/>
                <a:cs typeface="Times New Roman" panose="02020603050405020304" pitchFamily="18" charset="0"/>
              </a:rPr>
              <a:t>1. </a:t>
            </a:r>
            <a:r>
              <a:rPr lang="en-US" sz="3200" dirty="0" err="1" smtClean="0">
                <a:solidFill>
                  <a:schemeClr val="bg1"/>
                </a:solidFill>
                <a:latin typeface="Times New Roman" panose="02020603050405020304" pitchFamily="18" charset="0"/>
                <a:cs typeface="Times New Roman" panose="02020603050405020304" pitchFamily="18" charset="0"/>
              </a:rPr>
              <a:t>Vtu</a:t>
            </a:r>
            <a:r>
              <a:rPr lang="en-US" sz="3200" dirty="0" smtClean="0">
                <a:solidFill>
                  <a:schemeClr val="bg1"/>
                </a:solidFill>
                <a:latin typeface="Times New Roman" panose="02020603050405020304" pitchFamily="18" charset="0"/>
                <a:cs typeface="Times New Roman" panose="02020603050405020304" pitchFamily="18" charset="0"/>
              </a:rPr>
              <a:t> 20507/YAMBALURU HARSHA DEEPAK</a:t>
            </a:r>
            <a:endParaRPr lang="en-US" sz="3200" dirty="0">
              <a:solidFill>
                <a:schemeClr val="bg1"/>
              </a:solidFill>
              <a:latin typeface="Times New Roman" panose="02020603050405020304" pitchFamily="18" charset="0"/>
              <a:cs typeface="Times New Roman" panose="02020603050405020304" pitchFamily="18" charset="0"/>
            </a:endParaRPr>
          </a:p>
          <a:p>
            <a:r>
              <a:rPr lang="en-US" sz="3200" dirty="0">
                <a:solidFill>
                  <a:schemeClr val="bg1"/>
                </a:solidFill>
                <a:latin typeface="Times New Roman" panose="02020603050405020304" pitchFamily="18" charset="0"/>
                <a:cs typeface="Times New Roman" panose="02020603050405020304" pitchFamily="18" charset="0"/>
              </a:rPr>
              <a:t>2. </a:t>
            </a:r>
            <a:r>
              <a:rPr lang="en-US" sz="3200" dirty="0" smtClean="0">
                <a:solidFill>
                  <a:schemeClr val="bg1"/>
                </a:solidFill>
                <a:latin typeface="Times New Roman" panose="02020603050405020304" pitchFamily="18" charset="0"/>
                <a:cs typeface="Times New Roman" panose="02020603050405020304" pitchFamily="18" charset="0"/>
              </a:rPr>
              <a:t>Vtu19916/NIRANJAN PEEKA</a:t>
            </a:r>
            <a:endParaRPr lang="en-US" sz="3200" dirty="0">
              <a:solidFill>
                <a:schemeClr val="bg1"/>
              </a:solidFill>
              <a:latin typeface="Times New Roman" panose="02020603050405020304" pitchFamily="18" charset="0"/>
              <a:cs typeface="Times New Roman" panose="02020603050405020304" pitchFamily="18" charset="0"/>
            </a:endParaRPr>
          </a:p>
          <a:p>
            <a:r>
              <a:rPr lang="en-US" sz="3200" dirty="0">
                <a:solidFill>
                  <a:schemeClr val="bg1"/>
                </a:solidFill>
                <a:latin typeface="Times New Roman" panose="02020603050405020304" pitchFamily="18" charset="0"/>
                <a:cs typeface="Times New Roman" panose="02020603050405020304" pitchFamily="18" charset="0"/>
              </a:rPr>
              <a:t>3. </a:t>
            </a:r>
            <a:r>
              <a:rPr lang="en-US" sz="3200" dirty="0" smtClean="0">
                <a:solidFill>
                  <a:schemeClr val="bg1"/>
                </a:solidFill>
                <a:latin typeface="Times New Roman" panose="02020603050405020304" pitchFamily="18" charset="0"/>
                <a:cs typeface="Times New Roman" panose="02020603050405020304" pitchFamily="18" charset="0"/>
              </a:rPr>
              <a:t>Vtu19923/BANDARI HEMANTH</a:t>
            </a:r>
            <a:endParaRPr lang="en-US" sz="3200" dirty="0">
              <a:solidFill>
                <a:schemeClr val="bg1"/>
              </a:solidFill>
              <a:latin typeface="Times New Roman" panose="02020603050405020304" pitchFamily="18" charset="0"/>
              <a:cs typeface="Times New Roman" panose="02020603050405020304" pitchFamily="18" charset="0"/>
            </a:endParaRPr>
          </a:p>
          <a:p>
            <a:r>
              <a:rPr lang="en-US" sz="3200" dirty="0">
                <a:solidFill>
                  <a:schemeClr val="bg1"/>
                </a:solidFill>
                <a:latin typeface="Times New Roman" panose="02020603050405020304" pitchFamily="18" charset="0"/>
                <a:cs typeface="Times New Roman" panose="02020603050405020304" pitchFamily="18" charset="0"/>
              </a:rPr>
              <a:t>1. </a:t>
            </a:r>
            <a:r>
              <a:rPr lang="en-US" sz="3200" dirty="0" smtClean="0">
                <a:solidFill>
                  <a:schemeClr val="bg1"/>
                </a:solidFill>
                <a:latin typeface="Times New Roman" panose="02020603050405020304" pitchFamily="18" charset="0"/>
                <a:cs typeface="Times New Roman" panose="02020603050405020304" pitchFamily="18" charset="0"/>
              </a:rPr>
              <a:t>7382963951</a:t>
            </a:r>
            <a:endParaRPr lang="en-US" sz="3200" dirty="0">
              <a:solidFill>
                <a:schemeClr val="bg1"/>
              </a:solidFill>
              <a:latin typeface="Times New Roman" panose="02020603050405020304" pitchFamily="18" charset="0"/>
              <a:cs typeface="Times New Roman" panose="02020603050405020304" pitchFamily="18" charset="0"/>
            </a:endParaRPr>
          </a:p>
          <a:p>
            <a:r>
              <a:rPr lang="en-US" sz="3200" dirty="0">
                <a:solidFill>
                  <a:schemeClr val="bg1"/>
                </a:solidFill>
                <a:latin typeface="Times New Roman" panose="02020603050405020304" pitchFamily="18" charset="0"/>
                <a:cs typeface="Times New Roman" panose="02020603050405020304" pitchFamily="18" charset="0"/>
              </a:rPr>
              <a:t>2. </a:t>
            </a:r>
            <a:r>
              <a:rPr lang="en-US" sz="3200" dirty="0" smtClean="0">
                <a:solidFill>
                  <a:schemeClr val="bg1"/>
                </a:solidFill>
                <a:latin typeface="Times New Roman" panose="02020603050405020304" pitchFamily="18" charset="0"/>
                <a:cs typeface="Times New Roman" panose="02020603050405020304" pitchFamily="18" charset="0"/>
              </a:rPr>
              <a:t>9515327903</a:t>
            </a:r>
            <a:endParaRPr lang="en-US" sz="3200" dirty="0">
              <a:solidFill>
                <a:schemeClr val="bg1"/>
              </a:solidFill>
              <a:latin typeface="Times New Roman" panose="02020603050405020304" pitchFamily="18" charset="0"/>
              <a:cs typeface="Times New Roman" panose="02020603050405020304" pitchFamily="18" charset="0"/>
            </a:endParaRPr>
          </a:p>
          <a:p>
            <a:r>
              <a:rPr lang="en-US" sz="3200" dirty="0">
                <a:solidFill>
                  <a:schemeClr val="bg1"/>
                </a:solidFill>
                <a:latin typeface="Times New Roman" panose="02020603050405020304" pitchFamily="18" charset="0"/>
                <a:cs typeface="Times New Roman" panose="02020603050405020304" pitchFamily="18" charset="0"/>
              </a:rPr>
              <a:t>3. </a:t>
            </a:r>
            <a:r>
              <a:rPr lang="en-US" sz="3200" dirty="0" smtClean="0">
                <a:solidFill>
                  <a:schemeClr val="bg1"/>
                </a:solidFill>
                <a:latin typeface="Times New Roman" panose="02020603050405020304" pitchFamily="18" charset="0"/>
                <a:cs typeface="Times New Roman" panose="02020603050405020304" pitchFamily="18" charset="0"/>
              </a:rPr>
              <a:t>9553622168</a:t>
            </a:r>
            <a:endParaRPr lang="en-US" sz="3200" dirty="0">
              <a:solidFill>
                <a:schemeClr val="bg1"/>
              </a:solidFill>
              <a:latin typeface="Times New Roman" panose="02020603050405020304" pitchFamily="18" charset="0"/>
              <a:cs typeface="Times New Roman" panose="02020603050405020304" pitchFamily="18" charset="0"/>
            </a:endParaRPr>
          </a:p>
          <a:p>
            <a:r>
              <a:rPr lang="en-US" sz="3200" dirty="0">
                <a:solidFill>
                  <a:schemeClr val="bg1"/>
                </a:solidFill>
                <a:latin typeface="Times New Roman" panose="02020603050405020304" pitchFamily="18" charset="0"/>
                <a:cs typeface="Times New Roman" panose="02020603050405020304" pitchFamily="18" charset="0"/>
              </a:rPr>
              <a:t>1. </a:t>
            </a:r>
            <a:r>
              <a:rPr lang="en-US" sz="3200" dirty="0" smtClean="0">
                <a:solidFill>
                  <a:schemeClr val="bg1"/>
                </a:solidFill>
                <a:latin typeface="Times New Roman" panose="02020603050405020304" pitchFamily="18" charset="0"/>
                <a:cs typeface="Times New Roman" panose="02020603050405020304" pitchFamily="18" charset="0"/>
              </a:rPr>
              <a:t>vtu20507@veltech.edu.in</a:t>
            </a:r>
            <a:endParaRPr lang="en-US" sz="3200" dirty="0">
              <a:solidFill>
                <a:schemeClr val="bg1"/>
              </a:solidFill>
              <a:latin typeface="Times New Roman" panose="02020603050405020304" pitchFamily="18" charset="0"/>
              <a:cs typeface="Times New Roman" panose="02020603050405020304" pitchFamily="18" charset="0"/>
            </a:endParaRPr>
          </a:p>
          <a:p>
            <a:r>
              <a:rPr lang="en-US" sz="3200" dirty="0">
                <a:solidFill>
                  <a:schemeClr val="bg1"/>
                </a:solidFill>
                <a:latin typeface="Times New Roman" panose="02020603050405020304" pitchFamily="18" charset="0"/>
                <a:cs typeface="Times New Roman" panose="02020603050405020304" pitchFamily="18" charset="0"/>
              </a:rPr>
              <a:t>2. </a:t>
            </a:r>
            <a:r>
              <a:rPr lang="en-US" sz="3200" dirty="0" smtClean="0">
                <a:solidFill>
                  <a:schemeClr val="bg1"/>
                </a:solidFill>
                <a:latin typeface="Times New Roman" panose="02020603050405020304" pitchFamily="18" charset="0"/>
                <a:cs typeface="Times New Roman" panose="02020603050405020304" pitchFamily="18" charset="0"/>
              </a:rPr>
              <a:t>vtu19916@veltech.edu.in</a:t>
            </a:r>
            <a:endParaRPr lang="en-US" sz="3200" dirty="0">
              <a:solidFill>
                <a:schemeClr val="bg1"/>
              </a:solidFill>
              <a:latin typeface="Times New Roman" panose="02020603050405020304" pitchFamily="18" charset="0"/>
              <a:cs typeface="Times New Roman" panose="02020603050405020304" pitchFamily="18" charset="0"/>
            </a:endParaRPr>
          </a:p>
          <a:p>
            <a:r>
              <a:rPr lang="en-US" sz="3200" dirty="0">
                <a:solidFill>
                  <a:schemeClr val="bg1"/>
                </a:solidFill>
                <a:latin typeface="Times New Roman" panose="02020603050405020304" pitchFamily="18" charset="0"/>
                <a:cs typeface="Times New Roman" panose="02020603050405020304" pitchFamily="18" charset="0"/>
              </a:rPr>
              <a:t>3. </a:t>
            </a:r>
            <a:r>
              <a:rPr lang="en-US" sz="3200" dirty="0" smtClean="0">
                <a:solidFill>
                  <a:schemeClr val="bg1"/>
                </a:solidFill>
                <a:latin typeface="Times New Roman" panose="02020603050405020304" pitchFamily="18" charset="0"/>
                <a:cs typeface="Times New Roman" panose="02020603050405020304" pitchFamily="18" charset="0"/>
              </a:rPr>
              <a:t>vtu19923@veltech.edu.in</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2242" name="Text Box 194"/>
          <p:cNvSpPr txBox="1">
            <a:spLocks noChangeArrowheads="1"/>
          </p:cNvSpPr>
          <p:nvPr/>
        </p:nvSpPr>
        <p:spPr bwMode="auto">
          <a:xfrm>
            <a:off x="0" y="4800600"/>
            <a:ext cx="7239000" cy="9258881"/>
          </a:xfrm>
          <a:prstGeom prst="rect">
            <a:avLst/>
          </a:prstGeom>
          <a:solidFill>
            <a:schemeClr val="accent1">
              <a:lumMod val="75000"/>
            </a:schemeClr>
          </a:solidFill>
          <a:ln>
            <a:solidFill>
              <a:srgbClr val="0083C4"/>
            </a:solidFill>
          </a:ln>
          <a:effectLst/>
        </p:spPr>
        <p:txBody>
          <a:bodyPr wrap="square" lIns="228600" tIns="228600" rIns="228600" bIns="228600">
            <a:spAutoFit/>
          </a:bodyPr>
          <a:lstStyle/>
          <a:p>
            <a:pPr marL="216000" indent="-216000" algn="just">
              <a:lnSpc>
                <a:spcPct val="150000"/>
              </a:lnSpc>
              <a:buClr>
                <a:srgbClr val="000000"/>
              </a:buClr>
              <a:buSzPct val="45000"/>
            </a:pPr>
            <a:r>
              <a:rPr lang="en-US" dirty="0" smtClean="0">
                <a:solidFill>
                  <a:schemeClr val="bg1"/>
                </a:solidFill>
              </a:rPr>
              <a:t>	Plant </a:t>
            </a:r>
            <a:r>
              <a:rPr lang="en-US" dirty="0" smtClean="0">
                <a:solidFill>
                  <a:schemeClr val="bg1"/>
                </a:solidFill>
              </a:rPr>
              <a:t>diseases loom large, threatening crop yields and livelihoods. Identifying the culprit and finding the right cure, often chemical-laden, can be a confusing struggle. This is where our innovative system steps in, offering a helping hand by blending the power of artificial intelligence with the wisdom of organic solutions. Imagine holding your </a:t>
            </a:r>
            <a:r>
              <a:rPr lang="en-US" dirty="0" err="1" smtClean="0">
                <a:solidFill>
                  <a:schemeClr val="bg1"/>
                </a:solidFill>
              </a:rPr>
              <a:t>smartphone</a:t>
            </a:r>
            <a:r>
              <a:rPr lang="en-US" dirty="0" smtClean="0">
                <a:solidFill>
                  <a:schemeClr val="bg1"/>
                </a:solidFill>
              </a:rPr>
              <a:t> over a sickly leaf. The system within, armed with a trained eye called a </a:t>
            </a:r>
            <a:r>
              <a:rPr lang="en-US" dirty="0" err="1" smtClean="0">
                <a:solidFill>
                  <a:schemeClr val="bg1"/>
                </a:solidFill>
              </a:rPr>
              <a:t>Convolutional</a:t>
            </a:r>
            <a:r>
              <a:rPr lang="en-US" dirty="0" smtClean="0">
                <a:solidFill>
                  <a:schemeClr val="bg1"/>
                </a:solidFill>
              </a:rPr>
              <a:t> Neural Network (CNN), analyzes the image, meticulously comparing it to a vast library of diseased and healthy leaves. This CNN, a master of pattern recognition, quickly pinpoints the culprit, revealing the disease afflicting your precious plant</a:t>
            </a:r>
            <a:endParaRPr lang="en-US" spc="-1" dirty="0" smtClean="0">
              <a:solidFill>
                <a:schemeClr val="bg1"/>
              </a:solidFill>
              <a:latin typeface="Times New Roman"/>
              <a:cs typeface="Times New Roman" panose="02020603050405020304" pitchFamily="18" charset="0"/>
            </a:endParaRPr>
          </a:p>
        </p:txBody>
      </p:sp>
      <p:sp>
        <p:nvSpPr>
          <p:cNvPr id="2243" name="Text Box 195"/>
          <p:cNvSpPr txBox="1">
            <a:spLocks noChangeArrowheads="1"/>
          </p:cNvSpPr>
          <p:nvPr/>
        </p:nvSpPr>
        <p:spPr bwMode="auto">
          <a:xfrm>
            <a:off x="20116800" y="4570413"/>
            <a:ext cx="10969625" cy="3323987"/>
          </a:xfrm>
          <a:prstGeom prst="rect">
            <a:avLst/>
          </a:prstGeom>
          <a:solidFill>
            <a:schemeClr val="bg1"/>
          </a:solidFill>
          <a:ln>
            <a:noFill/>
          </a:ln>
          <a:effectLst/>
        </p:spPr>
        <p:txBody>
          <a:bodyPr lIns="182880" tIns="182880" rIns="182880" bIns="182880">
            <a:spAutoFit/>
          </a:bodyPr>
          <a:lstStyle/>
          <a:p>
            <a:pPr marL="342900" indent="-342900" algn="just"/>
            <a:r>
              <a:rPr lang="en-US" dirty="0" smtClean="0"/>
              <a:t>	The </a:t>
            </a:r>
            <a:r>
              <a:rPr lang="en-US" dirty="0" smtClean="0"/>
              <a:t>proposed system shines when it comes to efficiency. Its deep learning engine boasts high accuracy, potentially hitting 90 percent above, even tackling diverse diseases and species. This reliable diagnosis empowers farmers to act quickly, saving crops and minimizing losses. Plus, the system learns and adapts continuously, staying relevant against new or rare </a:t>
            </a:r>
            <a:r>
              <a:rPr lang="en-US" dirty="0" err="1" smtClean="0"/>
              <a:t>threats.But</a:t>
            </a:r>
            <a:r>
              <a:rPr lang="en-US" dirty="0" smtClean="0"/>
              <a:t> efficiency goes beyond accuracy. Imagine capturing a leaf picture on your phone and getting a diagnosis within minutes – our mobile app potential makes it convenient and accessible</a:t>
            </a:r>
            <a:r>
              <a:rPr lang="en-US" dirty="0" smtClean="0"/>
              <a:t>.</a:t>
            </a:r>
          </a:p>
        </p:txBody>
      </p:sp>
      <p:sp>
        <p:nvSpPr>
          <p:cNvPr id="2244" name="Text Box 196"/>
          <p:cNvSpPr txBox="1">
            <a:spLocks noChangeArrowheads="1"/>
          </p:cNvSpPr>
          <p:nvPr/>
        </p:nvSpPr>
        <p:spPr bwMode="auto">
          <a:xfrm>
            <a:off x="32004000" y="4570413"/>
            <a:ext cx="10969625" cy="2215991"/>
          </a:xfrm>
          <a:prstGeom prst="rect">
            <a:avLst/>
          </a:prstGeom>
          <a:solidFill>
            <a:schemeClr val="bg1"/>
          </a:solidFill>
          <a:ln>
            <a:noFill/>
          </a:ln>
          <a:effectLst/>
        </p:spPr>
        <p:txBody>
          <a:bodyPr lIns="182880" tIns="182880" rIns="182880" bIns="182880">
            <a:spAutoFit/>
          </a:bodyPr>
          <a:lstStyle/>
          <a:p>
            <a:pPr eaLnBrk="1" hangingPunct="1"/>
            <a:r>
              <a:rPr lang="en-US" dirty="0">
                <a:solidFill>
                  <a:prstClr val="black"/>
                </a:solidFill>
                <a:latin typeface="Times New Roman" panose="02020603050405020304" pitchFamily="18" charset="0"/>
                <a:cs typeface="Times New Roman" panose="02020603050405020304" pitchFamily="18" charset="0"/>
              </a:rPr>
              <a:t>Adhere to data privacy laws, ethical AI practices, and agricultural regulations for responsible implementation. Ensure accessibility, transparency, and collaboration with research institutions to align with standards and contribute to sustainable and inclusive crop disease detection practices. Continuous monitoring and adherence to local community needs further enhance the project's ethical and effective impact.</a:t>
            </a:r>
          </a:p>
        </p:txBody>
      </p:sp>
      <p:sp>
        <p:nvSpPr>
          <p:cNvPr id="2245" name="Text Box 197"/>
          <p:cNvSpPr txBox="1">
            <a:spLocks noChangeArrowheads="1"/>
          </p:cNvSpPr>
          <p:nvPr/>
        </p:nvSpPr>
        <p:spPr bwMode="auto">
          <a:xfrm>
            <a:off x="8229600" y="15338822"/>
            <a:ext cx="10969625" cy="3754874"/>
          </a:xfrm>
          <a:prstGeom prst="rect">
            <a:avLst/>
          </a:prstGeom>
          <a:solidFill>
            <a:schemeClr val="bg1"/>
          </a:solidFill>
          <a:ln>
            <a:noFill/>
          </a:ln>
          <a:effectLst/>
        </p:spPr>
        <p:txBody>
          <a:bodyPr lIns="182880" tIns="182880" rIns="182880" bIns="182880">
            <a:spAutoFit/>
          </a:bodyPr>
          <a:lstStyle/>
          <a:p>
            <a:pPr marL="469900" marR="48895" lvl="1" algn="just">
              <a:lnSpc>
                <a:spcPts val="2690"/>
              </a:lnSpc>
              <a:spcBef>
                <a:spcPts val="1495"/>
              </a:spcBef>
            </a:pPr>
            <a:r>
              <a:rPr lang="en-US" sz="2400" spc="-5" dirty="0">
                <a:latin typeface="Times New Roman"/>
                <a:cs typeface="Times New Roman"/>
              </a:rPr>
              <a:t>Step 1: Capture images of crop plants affected by diseases in the field</a:t>
            </a:r>
          </a:p>
          <a:p>
            <a:pPr marL="469900" marR="48895" lvl="1" algn="just">
              <a:lnSpc>
                <a:spcPts val="2690"/>
              </a:lnSpc>
              <a:spcBef>
                <a:spcPts val="1495"/>
              </a:spcBef>
            </a:pPr>
            <a:r>
              <a:rPr lang="en-US" sz="2400" spc="-5" dirty="0">
                <a:latin typeface="Times New Roman"/>
                <a:cs typeface="Times New Roman"/>
              </a:rPr>
              <a:t>Step 2: Preprocess the images to enhance quality:</a:t>
            </a:r>
          </a:p>
          <a:p>
            <a:pPr marL="469900" marR="48895" lvl="1" algn="just">
              <a:lnSpc>
                <a:spcPts val="2690"/>
              </a:lnSpc>
              <a:spcBef>
                <a:spcPts val="1495"/>
              </a:spcBef>
            </a:pPr>
            <a:r>
              <a:rPr lang="en-US" spc="-5" dirty="0">
                <a:latin typeface="Times New Roman"/>
                <a:cs typeface="Times New Roman"/>
              </a:rPr>
              <a:t>         </a:t>
            </a:r>
            <a:r>
              <a:rPr lang="en-US" sz="2400" spc="-5" dirty="0">
                <a:latin typeface="Times New Roman"/>
                <a:cs typeface="Times New Roman"/>
              </a:rPr>
              <a:t>Apply image enhancement techniques for improved visual </a:t>
            </a:r>
            <a:r>
              <a:rPr lang="en-US" sz="2400" spc="-5" dirty="0" err="1">
                <a:latin typeface="Times New Roman"/>
                <a:cs typeface="Times New Roman"/>
              </a:rPr>
              <a:t>clarity.Utilize</a:t>
            </a:r>
            <a:r>
              <a:rPr lang="en-US" sz="2400" spc="-5" dirty="0">
                <a:latin typeface="Times New Roman"/>
                <a:cs typeface="Times New Roman"/>
              </a:rPr>
              <a:t> a         </a:t>
            </a:r>
            <a:r>
              <a:rPr lang="en-US" sz="2400" spc="-5" dirty="0" smtClean="0">
                <a:latin typeface="Times New Roman"/>
                <a:cs typeface="Times New Roman"/>
              </a:rPr>
              <a:t>	   Gaussian </a:t>
            </a:r>
            <a:r>
              <a:rPr lang="en-US" sz="2400" spc="-5" dirty="0">
                <a:latin typeface="Times New Roman"/>
                <a:cs typeface="Times New Roman"/>
              </a:rPr>
              <a:t>filter for image smoothing.</a:t>
            </a:r>
          </a:p>
          <a:p>
            <a:pPr marL="469900" marR="48895" lvl="1" algn="just">
              <a:lnSpc>
                <a:spcPts val="2690"/>
              </a:lnSpc>
              <a:spcBef>
                <a:spcPts val="1495"/>
              </a:spcBef>
            </a:pPr>
            <a:r>
              <a:rPr lang="en-US" sz="2400" spc="-5" dirty="0">
                <a:latin typeface="Times New Roman"/>
                <a:cs typeface="Times New Roman"/>
              </a:rPr>
              <a:t>Step 3: Detect crop diseases through feature extraction and classification</a:t>
            </a:r>
          </a:p>
          <a:p>
            <a:pPr marL="469900" marR="48895" lvl="1" algn="just">
              <a:lnSpc>
                <a:spcPts val="2690"/>
              </a:lnSpc>
              <a:spcBef>
                <a:spcPts val="1495"/>
              </a:spcBef>
            </a:pPr>
            <a:r>
              <a:rPr lang="en-US" sz="2400" spc="-5" dirty="0">
                <a:latin typeface="Times New Roman"/>
                <a:cs typeface="Times New Roman"/>
              </a:rPr>
              <a:t>Step 4: Quantify disease severity and affected area</a:t>
            </a:r>
          </a:p>
          <a:p>
            <a:pPr marL="469900" marR="48895" lvl="1" algn="just">
              <a:lnSpc>
                <a:spcPts val="2690"/>
              </a:lnSpc>
              <a:spcBef>
                <a:spcPts val="1495"/>
              </a:spcBef>
            </a:pPr>
            <a:r>
              <a:rPr lang="en-US" sz="2400" spc="-5" dirty="0">
                <a:latin typeface="Times New Roman"/>
                <a:cs typeface="Times New Roman"/>
              </a:rPr>
              <a:t>Step 5: Provide actionable insights and recommendations</a:t>
            </a:r>
            <a:endParaRPr lang="en-IN" sz="2400" spc="-5" dirty="0">
              <a:latin typeface="Times New Roman"/>
              <a:cs typeface="Times New Roman"/>
            </a:endParaRPr>
          </a:p>
        </p:txBody>
      </p:sp>
      <p:sp>
        <p:nvSpPr>
          <p:cNvPr id="2246" name="Text Box 198"/>
          <p:cNvSpPr txBox="1">
            <a:spLocks noChangeArrowheads="1"/>
          </p:cNvSpPr>
          <p:nvPr/>
        </p:nvSpPr>
        <p:spPr bwMode="auto">
          <a:xfrm>
            <a:off x="32009862" y="8572143"/>
            <a:ext cx="10969625" cy="3323987"/>
          </a:xfrm>
          <a:prstGeom prst="rect">
            <a:avLst/>
          </a:prstGeom>
          <a:solidFill>
            <a:schemeClr val="bg1"/>
          </a:solidFill>
          <a:ln>
            <a:noFill/>
          </a:ln>
          <a:effectLst/>
        </p:spPr>
        <p:txBody>
          <a:bodyPr lIns="182880" tIns="182880" rIns="182880" bIns="182880">
            <a:spAutoFit/>
          </a:bodyPr>
          <a:lstStyle/>
          <a:p>
            <a:pPr algn="just"/>
            <a:r>
              <a:rPr lang="en-US" dirty="0" smtClean="0"/>
              <a:t>The battle against plant disease takes a significant turn with our proposed system. By harnessing the precision of deep learning and the wisdom of organic solutions, we offer a powerful tool for early diagnosis and sustainable management. Farmers are empowered with accurate disease identification at their fingertips, enabling decisive action before losses </a:t>
            </a:r>
            <a:r>
              <a:rPr lang="en-US" dirty="0" err="1" smtClean="0"/>
              <a:t>mount.But</a:t>
            </a:r>
            <a:r>
              <a:rPr lang="en-US" dirty="0" smtClean="0"/>
              <a:t> our vision extends beyond mere accuracy. By prioritizing readily available materials and eco-friendly methods, we pave the way for accessible and sustainable treatments.</a:t>
            </a:r>
            <a:endParaRPr lang="en-US" dirty="0">
              <a:latin typeface="Times New Roman" pitchFamily="18" charset="0"/>
              <a:cs typeface="Times New Roman" pitchFamily="18" charset="0"/>
            </a:endParaRPr>
          </a:p>
        </p:txBody>
      </p:sp>
      <p:sp>
        <p:nvSpPr>
          <p:cNvPr id="2247" name="Text Box 199"/>
          <p:cNvSpPr txBox="1">
            <a:spLocks noChangeArrowheads="1"/>
          </p:cNvSpPr>
          <p:nvPr/>
        </p:nvSpPr>
        <p:spPr bwMode="auto">
          <a:xfrm>
            <a:off x="8229600" y="4495800"/>
            <a:ext cx="10969625" cy="8403070"/>
          </a:xfrm>
          <a:prstGeom prst="rect">
            <a:avLst/>
          </a:prstGeom>
          <a:solidFill>
            <a:schemeClr val="bg1"/>
          </a:solidFill>
          <a:ln>
            <a:noFill/>
          </a:ln>
          <a:effectLst/>
        </p:spPr>
        <p:txBody>
          <a:bodyPr lIns="182880" tIns="182880" rIns="182880" bIns="182880">
            <a:spAutoFit/>
          </a:bodyPr>
          <a:lstStyle/>
          <a:p>
            <a:pPr marL="457200" indent="-457200" algn="just">
              <a:lnSpc>
                <a:spcPct val="115000"/>
              </a:lnSpc>
              <a:buClr>
                <a:srgbClr val="000000"/>
              </a:buClr>
            </a:pPr>
            <a:r>
              <a:rPr lang="en-US" dirty="0" smtClean="0"/>
              <a:t>	Plant </a:t>
            </a:r>
            <a:r>
              <a:rPr lang="en-US" dirty="0" smtClean="0"/>
              <a:t>diseases pose a persistent threat to agriculture, causing massive crop losses and jeopardizing food security. Early and accurate diagnosis is crucial for mitigating these harms, but traditional methods can be time-consuming, subjective, and often require chemical solutions with undesirable environmental and health consequences. In response, we introduce a novel system that leverages the power of artificial intelligence and organic wisdom to revolutionize plant leaf disease detection and </a:t>
            </a:r>
            <a:r>
              <a:rPr lang="en-US" dirty="0" smtClean="0"/>
              <a:t>treatment</a:t>
            </a:r>
          </a:p>
          <a:p>
            <a:pPr marL="457200" indent="-457200" algn="just">
              <a:lnSpc>
                <a:spcPct val="115000"/>
              </a:lnSpc>
              <a:buClr>
                <a:srgbClr val="000000"/>
              </a:buClr>
            </a:pPr>
            <a:r>
              <a:rPr lang="en-US" dirty="0" smtClean="0"/>
              <a:t>	Imagine </a:t>
            </a:r>
            <a:r>
              <a:rPr lang="en-US" dirty="0" smtClean="0"/>
              <a:t>capturing a photo of your ailing plant with your </a:t>
            </a:r>
            <a:r>
              <a:rPr lang="en-US" dirty="0" err="1" smtClean="0"/>
              <a:t>smartphone</a:t>
            </a:r>
            <a:r>
              <a:rPr lang="en-US" dirty="0" smtClean="0"/>
              <a:t>. Our system instantly analyzes the image using a deep learning model that recognizes disease patterns with remarkable accuracy. This diagnosis unlocks a treasure trove of organic treatment methods </a:t>
            </a:r>
            <a:r>
              <a:rPr lang="en-US" dirty="0" err="1" smtClean="0"/>
              <a:t>curated</a:t>
            </a:r>
            <a:r>
              <a:rPr lang="en-US" dirty="0" smtClean="0"/>
              <a:t> by agricultural experts, tailored to the specific disease and plant species. With clear, accessible instructions utilizing readily available materials, empowering you to effectively treat your plants while promoting sustainable practices. This is just the beginning, as we envision a future where the system continuously learns, expands its knowledge base, and adapts to real-time field applications, ultimately fostering a healthier future for agriculture and the environment</a:t>
            </a:r>
            <a:endParaRPr lang="en-IN" spc="-1" dirty="0">
              <a:latin typeface="Arial"/>
            </a:endParaRPr>
          </a:p>
        </p:txBody>
      </p:sp>
      <p:sp>
        <p:nvSpPr>
          <p:cNvPr id="2248" name="Text Box 200"/>
          <p:cNvSpPr txBox="1">
            <a:spLocks noChangeArrowheads="1"/>
          </p:cNvSpPr>
          <p:nvPr/>
        </p:nvSpPr>
        <p:spPr bwMode="auto">
          <a:xfrm>
            <a:off x="32004000" y="17830800"/>
            <a:ext cx="10969625" cy="3570208"/>
          </a:xfrm>
          <a:prstGeom prst="rect">
            <a:avLst/>
          </a:prstGeom>
          <a:solidFill>
            <a:schemeClr val="bg1"/>
          </a:solidFill>
          <a:ln>
            <a:noFill/>
          </a:ln>
          <a:effectLst/>
        </p:spPr>
        <p:txBody>
          <a:bodyPr wrap="square" lIns="182880" tIns="182880" rIns="182880" bIns="182880">
            <a:spAutoFit/>
          </a:bodyPr>
          <a:lstStyle>
            <a:lvl1pPr marL="457200" indent="-457200">
              <a:defRPr>
                <a:solidFill>
                  <a:schemeClr val="tx1"/>
                </a:solidFill>
                <a:latin typeface="Arial" charset="0"/>
              </a:defRPr>
            </a:lvl1pPr>
            <a:lvl2pPr marL="914400" indent="-342900">
              <a:defRPr>
                <a:solidFill>
                  <a:schemeClr val="tx1"/>
                </a:solidFill>
                <a:latin typeface="Arial" charset="0"/>
              </a:defRPr>
            </a:lvl2pPr>
            <a:lvl3pPr marL="1371600" indent="-342900">
              <a:defRPr>
                <a:solidFill>
                  <a:schemeClr val="tx1"/>
                </a:solidFill>
                <a:latin typeface="Arial" charset="0"/>
              </a:defRPr>
            </a:lvl3pPr>
            <a:lvl4pPr marL="1828800" indent="-342900">
              <a:defRPr>
                <a:solidFill>
                  <a:schemeClr val="tx1"/>
                </a:solidFill>
                <a:latin typeface="Arial" charset="0"/>
              </a:defRPr>
            </a:lvl4pPr>
            <a:lvl5pPr marL="2286000" indent="-342900">
              <a:defRPr>
                <a:solidFill>
                  <a:schemeClr val="tx1"/>
                </a:solidFill>
                <a:latin typeface="Arial" charset="0"/>
              </a:defRPr>
            </a:lvl5pPr>
            <a:lvl6pPr marL="2743200" indent="-342900" fontAlgn="base">
              <a:spcBef>
                <a:spcPct val="0"/>
              </a:spcBef>
              <a:spcAft>
                <a:spcPct val="0"/>
              </a:spcAft>
              <a:defRPr>
                <a:solidFill>
                  <a:schemeClr val="tx1"/>
                </a:solidFill>
                <a:latin typeface="Arial" charset="0"/>
              </a:defRPr>
            </a:lvl6pPr>
            <a:lvl7pPr marL="3200400" indent="-342900" fontAlgn="base">
              <a:spcBef>
                <a:spcPct val="0"/>
              </a:spcBef>
              <a:spcAft>
                <a:spcPct val="0"/>
              </a:spcAft>
              <a:defRPr>
                <a:solidFill>
                  <a:schemeClr val="tx1"/>
                </a:solidFill>
                <a:latin typeface="Arial" charset="0"/>
              </a:defRPr>
            </a:lvl7pPr>
            <a:lvl8pPr marL="3657600" indent="-342900" fontAlgn="base">
              <a:spcBef>
                <a:spcPct val="0"/>
              </a:spcBef>
              <a:spcAft>
                <a:spcPct val="0"/>
              </a:spcAft>
              <a:defRPr>
                <a:solidFill>
                  <a:schemeClr val="tx1"/>
                </a:solidFill>
                <a:latin typeface="Arial" charset="0"/>
              </a:defRPr>
            </a:lvl8pPr>
            <a:lvl9pPr marL="4114800" indent="-342900" fontAlgn="base">
              <a:spcBef>
                <a:spcPct val="0"/>
              </a:spcBef>
              <a:spcAft>
                <a:spcPct val="0"/>
              </a:spcAft>
              <a:defRPr>
                <a:solidFill>
                  <a:schemeClr val="tx1"/>
                </a:solidFill>
                <a:latin typeface="Arial" charset="0"/>
              </a:defRPr>
            </a:lvl9pPr>
          </a:lstStyle>
          <a:p>
            <a:pPr marL="0" indent="0">
              <a:spcAft>
                <a:spcPct val="50000"/>
              </a:spcAft>
            </a:pPr>
            <a:r>
              <a:rPr lang="en-US" sz="3200" dirty="0">
                <a:latin typeface="Times New Roman" panose="02020603050405020304" pitchFamily="18" charset="0"/>
                <a:cs typeface="Times New Roman" panose="02020603050405020304" pitchFamily="18" charset="0"/>
              </a:rPr>
              <a:t>Supervisor Name : </a:t>
            </a:r>
            <a:r>
              <a:rPr lang="en-US" sz="3200" dirty="0" smtClean="0">
                <a:latin typeface="Times New Roman" panose="02020603050405020304" pitchFamily="18" charset="0"/>
                <a:cs typeface="Times New Roman" panose="02020603050405020304" pitchFamily="18" charset="0"/>
              </a:rPr>
              <a:t>Mr. R. VINOTH KUMAR/Assistant </a:t>
            </a:r>
            <a:r>
              <a:rPr lang="en-US" sz="3200" dirty="0">
                <a:latin typeface="Times New Roman" panose="02020603050405020304" pitchFamily="18" charset="0"/>
                <a:cs typeface="Times New Roman" panose="02020603050405020304" pitchFamily="18" charset="0"/>
              </a:rPr>
              <a:t>Professor</a:t>
            </a:r>
          </a:p>
          <a:p>
            <a:pPr marL="0" indent="0">
              <a:spcAft>
                <a:spcPct val="50000"/>
              </a:spcAft>
            </a:pPr>
            <a:r>
              <a:rPr lang="en-US" sz="3200" dirty="0">
                <a:latin typeface="Times New Roman" panose="02020603050405020304" pitchFamily="18" charset="0"/>
                <a:cs typeface="Times New Roman" panose="02020603050405020304" pitchFamily="18" charset="0"/>
              </a:rPr>
              <a:t>Phone Number: </a:t>
            </a:r>
            <a:r>
              <a:rPr lang="en-US" sz="3200" dirty="0" smtClean="0">
                <a:latin typeface="Times New Roman" panose="02020603050405020304" pitchFamily="18" charset="0"/>
                <a:cs typeface="Times New Roman" panose="02020603050405020304" pitchFamily="18" charset="0"/>
              </a:rPr>
              <a:t>9655265691</a:t>
            </a:r>
            <a:endParaRPr lang="en-US" sz="3200" dirty="0">
              <a:latin typeface="Times New Roman" panose="02020603050405020304" pitchFamily="18" charset="0"/>
              <a:cs typeface="Times New Roman" panose="02020603050405020304" pitchFamily="18" charset="0"/>
            </a:endParaRPr>
          </a:p>
          <a:p>
            <a:pPr marL="0" indent="0">
              <a:spcAft>
                <a:spcPct val="50000"/>
              </a:spcAft>
            </a:pPr>
            <a:r>
              <a:rPr lang="en-US" sz="3200" dirty="0">
                <a:latin typeface="Times New Roman" panose="02020603050405020304" pitchFamily="18" charset="0"/>
                <a:cs typeface="Times New Roman" panose="02020603050405020304" pitchFamily="18" charset="0"/>
              </a:rPr>
              <a:t>Email: </a:t>
            </a:r>
            <a:r>
              <a:rPr lang="en-US" sz="3200" dirty="0" smtClean="0">
                <a:latin typeface="Times New Roman" panose="02020603050405020304" pitchFamily="18" charset="0"/>
                <a:cs typeface="Times New Roman" panose="02020603050405020304" pitchFamily="18" charset="0"/>
              </a:rPr>
              <a:t>rvinothkumar@veltech.edu.in</a:t>
            </a:r>
            <a:endParaRPr lang="en-US" sz="3200" dirty="0">
              <a:latin typeface="Times New Roman" panose="02020603050405020304" pitchFamily="18" charset="0"/>
              <a:cs typeface="Times New Roman" panose="02020603050405020304" pitchFamily="18" charset="0"/>
            </a:endParaRPr>
          </a:p>
          <a:p>
            <a:pPr marL="0" indent="0">
              <a:spcAft>
                <a:spcPct val="50000"/>
              </a:spcAft>
            </a:pPr>
            <a:endParaRPr lang="en-US" sz="3200" dirty="0">
              <a:latin typeface="Times New Roman" panose="02020603050405020304" pitchFamily="18" charset="0"/>
              <a:cs typeface="Times New Roman" panose="02020603050405020304" pitchFamily="18" charset="0"/>
            </a:endParaRPr>
          </a:p>
        </p:txBody>
      </p:sp>
      <p:sp>
        <p:nvSpPr>
          <p:cNvPr id="67" name="Text Box 241"/>
          <p:cNvSpPr txBox="1">
            <a:spLocks noChangeArrowheads="1"/>
          </p:cNvSpPr>
          <p:nvPr/>
        </p:nvSpPr>
        <p:spPr bwMode="auto">
          <a:xfrm>
            <a:off x="23947595" y="13742789"/>
            <a:ext cx="3523325" cy="3924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Calibri" pitchFamily="34" charset="0"/>
              </a:rPr>
              <a:t>Fig : Input Image For Processing</a:t>
            </a:r>
            <a:endParaRPr lang="en-US" sz="2000" dirty="0">
              <a:solidFill>
                <a:schemeClr val="accent1">
                  <a:lumMod val="50000"/>
                </a:schemeClr>
              </a:solidFill>
              <a:latin typeface="Calibri" pitchFamily="34" charset="0"/>
            </a:endParaRPr>
          </a:p>
        </p:txBody>
      </p:sp>
      <p:pic>
        <p:nvPicPr>
          <p:cNvPr id="30" name="image1.jpeg">
            <a:extLst>
              <a:ext uri="{FF2B5EF4-FFF2-40B4-BE49-F238E27FC236}">
                <a16:creationId xmlns="" xmlns:a16="http://schemas.microsoft.com/office/drawing/2014/main" id="{CF9C150D-A562-4D95-8D95-ECA9A6CA5F3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304800"/>
            <a:ext cx="5410200" cy="1769052"/>
          </a:xfrm>
          <a:prstGeom prst="rect">
            <a:avLst/>
          </a:prstGeom>
        </p:spPr>
      </p:pic>
      <p:sp>
        <p:nvSpPr>
          <p:cNvPr id="6" name="Text Box 241">
            <a:extLst>
              <a:ext uri="{FF2B5EF4-FFF2-40B4-BE49-F238E27FC236}">
                <a16:creationId xmlns="" xmlns:a16="http://schemas.microsoft.com/office/drawing/2014/main" id="{FB0FFD3E-BF2F-C58E-267A-2168C374EB82}"/>
              </a:ext>
            </a:extLst>
          </p:cNvPr>
          <p:cNvSpPr txBox="1">
            <a:spLocks noChangeArrowheads="1"/>
          </p:cNvSpPr>
          <p:nvPr/>
        </p:nvSpPr>
        <p:spPr bwMode="auto">
          <a:xfrm>
            <a:off x="23982008" y="21125027"/>
            <a:ext cx="3916060" cy="3924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Calibri" pitchFamily="34" charset="0"/>
              </a:rPr>
              <a:t>Fig : Output Image After Processing</a:t>
            </a:r>
            <a:endParaRPr lang="en-US" sz="2000" dirty="0">
              <a:solidFill>
                <a:schemeClr val="accent1">
                  <a:lumMod val="50000"/>
                </a:schemeClr>
              </a:solidFill>
              <a:latin typeface="Calibri" pitchFamily="34" charset="0"/>
            </a:endParaRPr>
          </a:p>
        </p:txBody>
      </p:sp>
      <p:sp>
        <p:nvSpPr>
          <p:cNvPr id="2" name="AutoShape 2">
            <a:extLst>
              <a:ext uri="{FF2B5EF4-FFF2-40B4-BE49-F238E27FC236}">
                <a16:creationId xmlns="" xmlns:a16="http://schemas.microsoft.com/office/drawing/2014/main" id="{A368130B-DCD5-7B87-70A2-2B2ED989083D}"/>
              </a:ext>
            </a:extLst>
          </p:cNvPr>
          <p:cNvSpPr>
            <a:spLocks noChangeAspect="1" noChangeArrowheads="1"/>
          </p:cNvSpPr>
          <p:nvPr/>
        </p:nvSpPr>
        <p:spPr bwMode="auto">
          <a:xfrm>
            <a:off x="21793199" y="10820399"/>
            <a:ext cx="3916059" cy="3916059"/>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6" name="Picture 2" descr="C:\Users\Sharad\Desktop\Logo-Final-A veltech.png"/>
          <p:cNvPicPr>
            <a:picLocks noChangeAspect="1" noChangeArrowheads="1"/>
          </p:cNvPicPr>
          <p:nvPr/>
        </p:nvPicPr>
        <p:blipFill>
          <a:blip r:embed="rId3" cstate="print"/>
          <a:srcRect/>
          <a:stretch>
            <a:fillRect/>
          </a:stretch>
        </p:blipFill>
        <p:spPr bwMode="auto">
          <a:xfrm>
            <a:off x="5486400" y="304800"/>
            <a:ext cx="1590967" cy="1676400"/>
          </a:xfrm>
          <a:prstGeom prst="rect">
            <a:avLst/>
          </a:prstGeom>
          <a:noFill/>
        </p:spPr>
      </p:pic>
      <p:pic>
        <p:nvPicPr>
          <p:cNvPr id="27" name="Picture 6"/>
          <p:cNvPicPr>
            <a:picLocks noChangeAspect="1" noChangeArrowheads="1"/>
          </p:cNvPicPr>
          <p:nvPr/>
        </p:nvPicPr>
        <p:blipFill>
          <a:blip r:embed="rId4" cstate="print"/>
          <a:srcRect/>
          <a:stretch>
            <a:fillRect/>
          </a:stretch>
        </p:blipFill>
        <p:spPr bwMode="auto">
          <a:xfrm>
            <a:off x="5181600" y="1981200"/>
            <a:ext cx="2058987" cy="1511300"/>
          </a:xfrm>
          <a:prstGeom prst="rect">
            <a:avLst/>
          </a:prstGeom>
          <a:noFill/>
          <a:ln w="9525">
            <a:noFill/>
            <a:miter lim="800000"/>
            <a:headEnd/>
            <a:tailEnd/>
          </a:ln>
        </p:spPr>
      </p:pic>
      <p:pic>
        <p:nvPicPr>
          <p:cNvPr id="1026" name="Picture 2" descr="C:\my photos\Screenshots\Data set.jpg"/>
          <p:cNvPicPr>
            <a:picLocks noChangeAspect="1" noChangeArrowheads="1"/>
          </p:cNvPicPr>
          <p:nvPr/>
        </p:nvPicPr>
        <p:blipFill>
          <a:blip r:embed="rId5" cstate="print"/>
          <a:srcRect/>
          <a:stretch>
            <a:fillRect/>
          </a:stretch>
        </p:blipFill>
        <p:spPr bwMode="auto">
          <a:xfrm>
            <a:off x="20040600" y="8458200"/>
            <a:ext cx="11125200" cy="4714875"/>
          </a:xfrm>
          <a:prstGeom prst="rect">
            <a:avLst/>
          </a:prstGeom>
          <a:noFill/>
        </p:spPr>
      </p:pic>
      <p:pic>
        <p:nvPicPr>
          <p:cNvPr id="1027" name="Picture 3" descr="C:\my photos\Screenshots\Test Result.jpg"/>
          <p:cNvPicPr>
            <a:picLocks noChangeAspect="1" noChangeArrowheads="1"/>
          </p:cNvPicPr>
          <p:nvPr/>
        </p:nvPicPr>
        <p:blipFill>
          <a:blip r:embed="rId6" cstate="print"/>
          <a:srcRect/>
          <a:stretch>
            <a:fillRect/>
          </a:stretch>
        </p:blipFill>
        <p:spPr bwMode="auto">
          <a:xfrm>
            <a:off x="19964400" y="14782800"/>
            <a:ext cx="11201400" cy="5454650"/>
          </a:xfrm>
          <a:prstGeom prst="rect">
            <a:avLst/>
          </a:prstGeom>
          <a:noFill/>
        </p:spPr>
      </p:pic>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1971</TotalTime>
  <Words>279</Words>
  <Application>Microsoft Office PowerPoint</Application>
  <PresentationFormat>Custom</PresentationFormat>
  <Paragraphs>39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Genigraphics 800.790.4001</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24x48</dc:title>
  <dc:creator>Ashok Vijay</dc:creator>
  <dc:description>To order poster prints visit us at www.genigraphics.com</dc:description>
  <cp:lastModifiedBy>sala mohan sai vikas</cp:lastModifiedBy>
  <cp:revision>66</cp:revision>
  <dcterms:created xsi:type="dcterms:W3CDTF">2008-05-03T03:01:56Z</dcterms:created>
  <dcterms:modified xsi:type="dcterms:W3CDTF">2024-04-25T02:15:09Z</dcterms:modified>
</cp:coreProperties>
</file>