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4630400" cy="8229600"/>
  <p:notesSz cx="8229600" cy="14630400"/>
  <p:embeddedFontLst>
    <p:embeddedFont>
      <p:font typeface="Barlow Bold" panose="020B0604020202020204" charset="0"/>
      <p:bold r:id="rId13"/>
    </p:embeddedFont>
    <p:embeddedFont>
      <p:font typeface="Montserrat" panose="000005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2" d="100"/>
          <a:sy n="102" d="100"/>
        </p:scale>
        <p:origin x="1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97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C795A-B0F7-B477-CCBC-4AF8DF2919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51C86C-3377-BDB8-8AB2-0D08444D13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D7B89-5C41-7DCE-5B7B-5124FFA3EC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F6C236-75F0-B80E-6D36-D92BEE9033C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6833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3941326"/>
            <a:ext cx="3549372" cy="346710"/>
          </a:xfrm>
          <a:prstGeom prst="rect">
            <a:avLst/>
          </a:prstGeom>
          <a:noFill/>
          <a:ln/>
        </p:spPr>
        <p:txBody>
          <a:bodyPr wrap="none" lIns="0" tIns="0" rIns="0" bIns="0" rtlCol="0" anchor="t"/>
          <a:lstStyle/>
          <a:p>
            <a:pPr marL="0" indent="0">
              <a:lnSpc>
                <a:spcPts val="2700"/>
              </a:lnSpc>
              <a:buNone/>
            </a:pPr>
            <a:endParaRPr lang="en-US" sz="1700" dirty="0"/>
          </a:p>
        </p:txBody>
      </p:sp>
      <p:sp>
        <p:nvSpPr>
          <p:cNvPr id="4" name="Text 1"/>
          <p:cNvSpPr/>
          <p:nvPr/>
        </p:nvSpPr>
        <p:spPr>
          <a:xfrm>
            <a:off x="10330339" y="3487579"/>
            <a:ext cx="3549372" cy="712708"/>
          </a:xfrm>
          <a:prstGeom prst="rect">
            <a:avLst/>
          </a:prstGeom>
          <a:noFill/>
          <a:ln/>
        </p:spPr>
        <p:txBody>
          <a:bodyPr wrap="none" lIns="0" tIns="0" rIns="0" bIns="0" rtlCol="0" anchor="t"/>
          <a:lstStyle/>
          <a:p>
            <a:pPr marL="0" indent="0">
              <a:lnSpc>
                <a:spcPts val="5600"/>
              </a:lnSpc>
              <a:buNone/>
            </a:pPr>
            <a:endParaRPr lang="en-US" sz="4450" dirty="0"/>
          </a:p>
        </p:txBody>
      </p:sp>
      <p:sp>
        <p:nvSpPr>
          <p:cNvPr id="5" name="Text 2"/>
          <p:cNvSpPr/>
          <p:nvPr/>
        </p:nvSpPr>
        <p:spPr>
          <a:xfrm>
            <a:off x="10330339" y="4416862"/>
            <a:ext cx="3549372" cy="346710"/>
          </a:xfrm>
          <a:prstGeom prst="rect">
            <a:avLst/>
          </a:prstGeom>
          <a:noFill/>
          <a:ln/>
        </p:spPr>
        <p:txBody>
          <a:bodyPr wrap="none" lIns="0" tIns="0" rIns="0" bIns="0" rtlCol="0" anchor="t"/>
          <a:lstStyle/>
          <a:p>
            <a:pPr marL="0" indent="0">
              <a:lnSpc>
                <a:spcPts val="2700"/>
              </a:lnSpc>
              <a:buNone/>
            </a:pPr>
            <a:endParaRPr lang="en-US" sz="1700" dirty="0"/>
          </a:p>
        </p:txBody>
      </p:sp>
      <p:pic>
        <p:nvPicPr>
          <p:cNvPr id="8" name="Picture 7">
            <a:extLst>
              <a:ext uri="{FF2B5EF4-FFF2-40B4-BE49-F238E27FC236}">
                <a16:creationId xmlns:a16="http://schemas.microsoft.com/office/drawing/2014/main" id="{E44A248A-70F6-804F-2EB7-CD4AE5F4FE29}"/>
              </a:ext>
            </a:extLst>
          </p:cNvPr>
          <p:cNvPicPr>
            <a:picLocks noChangeAspect="1"/>
          </p:cNvPicPr>
          <p:nvPr/>
        </p:nvPicPr>
        <p:blipFill>
          <a:blip r:embed="rId4"/>
          <a:stretch>
            <a:fillRect/>
          </a:stretch>
        </p:blipFill>
        <p:spPr>
          <a:xfrm>
            <a:off x="12477450" y="7590504"/>
            <a:ext cx="2152950" cy="5334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194911"/>
            <a:ext cx="821531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Model Evaluation and Conclusion</a:t>
            </a:r>
            <a:endParaRPr lang="en-US" sz="4450" dirty="0"/>
          </a:p>
        </p:txBody>
      </p:sp>
      <p:sp>
        <p:nvSpPr>
          <p:cNvPr id="3" name="Text 1"/>
          <p:cNvSpPr/>
          <p:nvPr/>
        </p:nvSpPr>
        <p:spPr>
          <a:xfrm>
            <a:off x="758309" y="2340888"/>
            <a:ext cx="13113782"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The final Decision Tree model, with optimized hyperparameters, achieved an accuracy of approximately 96% on the training data and 89% on the test data. The slight decrease in accuracy on the test data suggests mild overfitting, which was addressed by adjusting the max_depth parameter. This project successfully developed a noise-resilient Decision Tree Classifier for predicting mobile phone price ranges based on key specifications. By effectively handling noisy data, selecting relevant features, and tuning hyperparameters, the model achieved high accuracy while maintaining simplicity and interpretability.</a:t>
            </a:r>
            <a:endParaRPr lang="en-US" sz="1700" dirty="0"/>
          </a:p>
        </p:txBody>
      </p:sp>
      <p:sp>
        <p:nvSpPr>
          <p:cNvPr id="4" name="Shape 2"/>
          <p:cNvSpPr/>
          <p:nvPr/>
        </p:nvSpPr>
        <p:spPr>
          <a:xfrm>
            <a:off x="758309" y="490859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5" name="Text 3"/>
          <p:cNvSpPr/>
          <p:nvPr/>
        </p:nvSpPr>
        <p:spPr>
          <a:xfrm>
            <a:off x="941427" y="4981218"/>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4"/>
          <p:cNvSpPr/>
          <p:nvPr/>
        </p:nvSpPr>
        <p:spPr>
          <a:xfrm>
            <a:off x="1462326" y="490859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Training Accuracy</a:t>
            </a:r>
            <a:endParaRPr lang="en-US" sz="2200" dirty="0"/>
          </a:p>
        </p:txBody>
      </p:sp>
      <p:sp>
        <p:nvSpPr>
          <p:cNvPr id="7" name="Text 5"/>
          <p:cNvSpPr/>
          <p:nvPr/>
        </p:nvSpPr>
        <p:spPr>
          <a:xfrm>
            <a:off x="1462326" y="5394722"/>
            <a:ext cx="5744647"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96% accuracy achieved on the training dataset</a:t>
            </a:r>
            <a:endParaRPr lang="en-US" sz="1700" dirty="0"/>
          </a:p>
        </p:txBody>
      </p:sp>
      <p:sp>
        <p:nvSpPr>
          <p:cNvPr id="8" name="Shape 6"/>
          <p:cNvSpPr/>
          <p:nvPr/>
        </p:nvSpPr>
        <p:spPr>
          <a:xfrm>
            <a:off x="7423547" y="4908590"/>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9" name="Text 7"/>
          <p:cNvSpPr/>
          <p:nvPr/>
        </p:nvSpPr>
        <p:spPr>
          <a:xfrm>
            <a:off x="7571423" y="4981218"/>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8"/>
          <p:cNvSpPr/>
          <p:nvPr/>
        </p:nvSpPr>
        <p:spPr>
          <a:xfrm>
            <a:off x="8127563" y="490859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Test Accuracy</a:t>
            </a:r>
            <a:endParaRPr lang="en-US" sz="2200" dirty="0"/>
          </a:p>
        </p:txBody>
      </p:sp>
      <p:sp>
        <p:nvSpPr>
          <p:cNvPr id="11" name="Text 9"/>
          <p:cNvSpPr/>
          <p:nvPr/>
        </p:nvSpPr>
        <p:spPr>
          <a:xfrm>
            <a:off x="8127563" y="5394722"/>
            <a:ext cx="5744647"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89% accuracy achieved on the test dataset</a:t>
            </a:r>
            <a:endParaRPr lang="en-US" sz="1700" dirty="0"/>
          </a:p>
        </p:txBody>
      </p:sp>
      <p:sp>
        <p:nvSpPr>
          <p:cNvPr id="12" name="Shape 10"/>
          <p:cNvSpPr/>
          <p:nvPr/>
        </p:nvSpPr>
        <p:spPr>
          <a:xfrm>
            <a:off x="758309" y="6201728"/>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3" name="Text 11"/>
          <p:cNvSpPr/>
          <p:nvPr/>
        </p:nvSpPr>
        <p:spPr>
          <a:xfrm>
            <a:off x="909638" y="6274356"/>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2"/>
          <p:cNvSpPr/>
          <p:nvPr/>
        </p:nvSpPr>
        <p:spPr>
          <a:xfrm>
            <a:off x="1462326" y="6201728"/>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Overfitting Mitigation</a:t>
            </a:r>
            <a:endParaRPr lang="en-US" sz="2200" dirty="0"/>
          </a:p>
        </p:txBody>
      </p:sp>
      <p:sp>
        <p:nvSpPr>
          <p:cNvPr id="15" name="Text 13"/>
          <p:cNvSpPr/>
          <p:nvPr/>
        </p:nvSpPr>
        <p:spPr>
          <a:xfrm>
            <a:off x="1462326" y="6687860"/>
            <a:ext cx="12409765"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Addressed mild overfitting by adjusting max_depth parameter</a:t>
            </a:r>
            <a:endParaRPr lang="en-US" sz="1700" dirty="0"/>
          </a:p>
        </p:txBody>
      </p:sp>
      <p:pic>
        <p:nvPicPr>
          <p:cNvPr id="17" name="Picture 16">
            <a:extLst>
              <a:ext uri="{FF2B5EF4-FFF2-40B4-BE49-F238E27FC236}">
                <a16:creationId xmlns:a16="http://schemas.microsoft.com/office/drawing/2014/main" id="{6F990906-121A-7314-A3E8-92C3EBE1497A}"/>
              </a:ext>
            </a:extLst>
          </p:cNvPr>
          <p:cNvPicPr>
            <a:picLocks noChangeAspect="1"/>
          </p:cNvPicPr>
          <p:nvPr/>
        </p:nvPicPr>
        <p:blipFill>
          <a:blip r:embed="rId3"/>
          <a:stretch>
            <a:fillRect/>
          </a:stretch>
        </p:blipFill>
        <p:spPr>
          <a:xfrm>
            <a:off x="12450869" y="7691413"/>
            <a:ext cx="2152950" cy="5334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771644"/>
            <a:ext cx="7627382" cy="3934301"/>
          </a:xfrm>
          <a:prstGeom prst="rect">
            <a:avLst/>
          </a:prstGeom>
          <a:noFill/>
          <a:ln/>
        </p:spPr>
        <p:txBody>
          <a:bodyPr wrap="square" lIns="0" tIns="0" rIns="0" bIns="0" rtlCol="0" anchor="t"/>
          <a:lstStyle/>
          <a:p>
            <a:pPr marL="0" indent="0">
              <a:lnSpc>
                <a:spcPts val="7700"/>
              </a:lnSpc>
              <a:buNone/>
            </a:pPr>
            <a:r>
              <a:rPr lang="en-US" sz="6150" b="1" dirty="0">
                <a:solidFill>
                  <a:srgbClr val="7068F4"/>
                </a:solidFill>
                <a:latin typeface="Barlow Bold" pitchFamily="34" charset="0"/>
                <a:ea typeface="Barlow Bold" pitchFamily="34" charset="-122"/>
                <a:cs typeface="Barlow Bold" pitchFamily="34" charset="-120"/>
              </a:rPr>
              <a:t>Mobile Price Classification Using Decision Tree Classifier</a:t>
            </a:r>
            <a:endParaRPr lang="en-US" sz="6150" dirty="0"/>
          </a:p>
        </p:txBody>
      </p:sp>
      <p:sp>
        <p:nvSpPr>
          <p:cNvPr id="4" name="Text 1"/>
          <p:cNvSpPr/>
          <p:nvPr/>
        </p:nvSpPr>
        <p:spPr>
          <a:xfrm>
            <a:off x="758309" y="5030867"/>
            <a:ext cx="7627382" cy="242697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 The study employs a Decision Tree Classifier to build a predictive model using a dataset of 2000 mobile phones with 21 variables. Key aspects include data preprocessing, noise treatment, feature selection, hyperparameter tuning, and model evaluation. The final model achieved an accuracy of approximately 89% on the test data, demonstrating its effectiveness in handling noisy data and making accurate predictions.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866900"/>
          </a:xfrm>
          <a:prstGeom prst="rect">
            <a:avLst/>
          </a:prstGeom>
        </p:spPr>
      </p:pic>
      <p:sp>
        <p:nvSpPr>
          <p:cNvPr id="3" name="Text 0"/>
          <p:cNvSpPr/>
          <p:nvPr/>
        </p:nvSpPr>
        <p:spPr>
          <a:xfrm>
            <a:off x="522684" y="2279213"/>
            <a:ext cx="6387108" cy="491252"/>
          </a:xfrm>
          <a:prstGeom prst="rect">
            <a:avLst/>
          </a:prstGeom>
          <a:noFill/>
          <a:ln/>
        </p:spPr>
        <p:txBody>
          <a:bodyPr wrap="none" lIns="0" tIns="0" rIns="0" bIns="0" rtlCol="0" anchor="t"/>
          <a:lstStyle/>
          <a:p>
            <a:pPr marL="0" indent="0">
              <a:lnSpc>
                <a:spcPts val="3850"/>
              </a:lnSpc>
              <a:buNone/>
            </a:pPr>
            <a:r>
              <a:rPr lang="en-US" sz="3050" b="1" dirty="0">
                <a:solidFill>
                  <a:srgbClr val="7068F4"/>
                </a:solidFill>
                <a:latin typeface="Barlow Bold" pitchFamily="34" charset="0"/>
                <a:ea typeface="Barlow Bold" pitchFamily="34" charset="-122"/>
                <a:cs typeface="Barlow Bold" pitchFamily="34" charset="-120"/>
              </a:rPr>
              <a:t>Dataset Overview and Preprocessing</a:t>
            </a:r>
            <a:endParaRPr lang="en-US" sz="3050" dirty="0"/>
          </a:p>
        </p:txBody>
      </p:sp>
      <p:sp>
        <p:nvSpPr>
          <p:cNvPr id="4" name="Text 1"/>
          <p:cNvSpPr/>
          <p:nvPr/>
        </p:nvSpPr>
        <p:spPr>
          <a:xfrm>
            <a:off x="522684" y="2994422"/>
            <a:ext cx="13585031" cy="716518"/>
          </a:xfrm>
          <a:prstGeom prst="rect">
            <a:avLst/>
          </a:prstGeom>
          <a:noFill/>
          <a:ln/>
        </p:spPr>
        <p:txBody>
          <a:bodyPr wrap="square" lIns="0" tIns="0" rIns="0" bIns="0" rtlCol="0" anchor="t"/>
          <a:lstStyle/>
          <a:p>
            <a:pPr marL="0" indent="0">
              <a:lnSpc>
                <a:spcPts val="1850"/>
              </a:lnSpc>
              <a:buNone/>
            </a:pPr>
            <a:r>
              <a:rPr lang="en-US" sz="1150" dirty="0">
                <a:solidFill>
                  <a:srgbClr val="272525"/>
                </a:solidFill>
                <a:latin typeface="Montserrat" pitchFamily="34" charset="0"/>
                <a:ea typeface="Montserrat" pitchFamily="34" charset="-122"/>
                <a:cs typeface="Montserrat" pitchFamily="34" charset="-120"/>
              </a:rPr>
              <a:t>The dataset contains information from 2000 mobile phones, with 20 independent variables and 1 dependent variable (price_range). Data preprocessing involved duplicate value detection, missing value detection, and noise detection. Notably, px_height (Pixel Resolution Height) and sc_w (Screen Width) contained many zero or near-zero values, which were identified as potential noise.</a:t>
            </a:r>
            <a:endParaRPr lang="en-US" sz="1150" dirty="0"/>
          </a:p>
        </p:txBody>
      </p:sp>
      <p:sp>
        <p:nvSpPr>
          <p:cNvPr id="5" name="Shape 2"/>
          <p:cNvSpPr/>
          <p:nvPr/>
        </p:nvSpPr>
        <p:spPr>
          <a:xfrm>
            <a:off x="739021" y="3878937"/>
            <a:ext cx="15240" cy="3938349"/>
          </a:xfrm>
          <a:prstGeom prst="roundRect">
            <a:avLst>
              <a:gd name="adj" fmla="val 882018"/>
            </a:avLst>
          </a:prstGeom>
          <a:solidFill>
            <a:srgbClr val="C1C3D0"/>
          </a:solidFill>
          <a:ln/>
        </p:spPr>
      </p:sp>
      <p:sp>
        <p:nvSpPr>
          <p:cNvPr id="6" name="Shape 3"/>
          <p:cNvSpPr/>
          <p:nvPr/>
        </p:nvSpPr>
        <p:spPr>
          <a:xfrm>
            <a:off x="899398" y="4207312"/>
            <a:ext cx="522684" cy="15240"/>
          </a:xfrm>
          <a:prstGeom prst="roundRect">
            <a:avLst>
              <a:gd name="adj" fmla="val 882018"/>
            </a:avLst>
          </a:prstGeom>
          <a:solidFill>
            <a:srgbClr val="C1C3D0"/>
          </a:solidFill>
          <a:ln/>
        </p:spPr>
      </p:sp>
      <p:sp>
        <p:nvSpPr>
          <p:cNvPr id="7" name="Shape 4"/>
          <p:cNvSpPr/>
          <p:nvPr/>
        </p:nvSpPr>
        <p:spPr>
          <a:xfrm>
            <a:off x="578644" y="4046934"/>
            <a:ext cx="335994" cy="335994"/>
          </a:xfrm>
          <a:prstGeom prst="roundRect">
            <a:avLst>
              <a:gd name="adj" fmla="val 40007"/>
            </a:avLst>
          </a:prstGeom>
          <a:solidFill>
            <a:srgbClr val="EEEFF5"/>
          </a:solidFill>
          <a:ln/>
          <a:effectLst>
            <a:outerShdw blurRad="36830" dist="17780" dir="13500000" algn="bl" rotWithShape="0">
              <a:srgbClr val="FFFFFF">
                <a:alpha val="70000"/>
              </a:srgbClr>
            </a:outerShdw>
          </a:effectLst>
        </p:spPr>
      </p:sp>
      <p:sp>
        <p:nvSpPr>
          <p:cNvPr id="8" name="Text 5"/>
          <p:cNvSpPr/>
          <p:nvPr/>
        </p:nvSpPr>
        <p:spPr>
          <a:xfrm>
            <a:off x="704850" y="4096941"/>
            <a:ext cx="83463" cy="235863"/>
          </a:xfrm>
          <a:prstGeom prst="rect">
            <a:avLst/>
          </a:prstGeom>
          <a:noFill/>
          <a:ln/>
        </p:spPr>
        <p:txBody>
          <a:bodyPr wrap="none" lIns="0" tIns="0" rIns="0" bIns="0" rtlCol="0" anchor="t"/>
          <a:lstStyle/>
          <a:p>
            <a:pPr marL="0" indent="0" algn="ctr">
              <a:lnSpc>
                <a:spcPts val="1850"/>
              </a:lnSpc>
              <a:buNone/>
            </a:pPr>
            <a:r>
              <a:rPr lang="en-US" sz="1850" b="1" dirty="0">
                <a:solidFill>
                  <a:srgbClr val="272525"/>
                </a:solidFill>
                <a:latin typeface="Barlow Bold" pitchFamily="34" charset="0"/>
                <a:ea typeface="Barlow Bold" pitchFamily="34" charset="-122"/>
                <a:cs typeface="Barlow Bold" pitchFamily="34" charset="-120"/>
              </a:rPr>
              <a:t>1</a:t>
            </a:r>
            <a:endParaRPr lang="en-US" sz="1850" dirty="0"/>
          </a:p>
        </p:txBody>
      </p:sp>
      <p:sp>
        <p:nvSpPr>
          <p:cNvPr id="9" name="Text 6"/>
          <p:cNvSpPr/>
          <p:nvPr/>
        </p:nvSpPr>
        <p:spPr>
          <a:xfrm>
            <a:off x="1568053" y="4028242"/>
            <a:ext cx="1965365" cy="245626"/>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Barlow Bold" pitchFamily="34" charset="0"/>
                <a:ea typeface="Barlow Bold" pitchFamily="34" charset="-122"/>
                <a:cs typeface="Barlow Bold" pitchFamily="34" charset="-120"/>
              </a:rPr>
              <a:t> Variable Identification</a:t>
            </a:r>
            <a:endParaRPr lang="en-US" sz="1500" dirty="0"/>
          </a:p>
        </p:txBody>
      </p:sp>
      <p:sp>
        <p:nvSpPr>
          <p:cNvPr id="10" name="Text 7"/>
          <p:cNvSpPr/>
          <p:nvPr/>
        </p:nvSpPr>
        <p:spPr>
          <a:xfrm>
            <a:off x="1568053" y="4363403"/>
            <a:ext cx="12539663" cy="23883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Montserrat" pitchFamily="34" charset="0"/>
                <a:ea typeface="Montserrat" pitchFamily="34" charset="-122"/>
                <a:cs typeface="Montserrat" pitchFamily="34" charset="-120"/>
              </a:rPr>
              <a:t>Categorize 8 categorical and 13 numeric variables</a:t>
            </a:r>
            <a:endParaRPr lang="en-US" sz="1150" dirty="0"/>
          </a:p>
        </p:txBody>
      </p:sp>
      <p:sp>
        <p:nvSpPr>
          <p:cNvPr id="11" name="Shape 8"/>
          <p:cNvSpPr/>
          <p:nvPr/>
        </p:nvSpPr>
        <p:spPr>
          <a:xfrm>
            <a:off x="899398" y="5229225"/>
            <a:ext cx="522684" cy="15240"/>
          </a:xfrm>
          <a:prstGeom prst="roundRect">
            <a:avLst>
              <a:gd name="adj" fmla="val 882018"/>
            </a:avLst>
          </a:prstGeom>
          <a:solidFill>
            <a:srgbClr val="C1C3D0"/>
          </a:solidFill>
          <a:ln/>
        </p:spPr>
      </p:sp>
      <p:sp>
        <p:nvSpPr>
          <p:cNvPr id="12" name="Shape 9"/>
          <p:cNvSpPr/>
          <p:nvPr/>
        </p:nvSpPr>
        <p:spPr>
          <a:xfrm>
            <a:off x="578644" y="5068848"/>
            <a:ext cx="335994" cy="335994"/>
          </a:xfrm>
          <a:prstGeom prst="roundRect">
            <a:avLst>
              <a:gd name="adj" fmla="val 40007"/>
            </a:avLst>
          </a:prstGeom>
          <a:solidFill>
            <a:srgbClr val="EEEFF5"/>
          </a:solidFill>
          <a:ln/>
          <a:effectLst>
            <a:outerShdw blurRad="36830" dist="17780" dir="13500000" algn="bl" rotWithShape="0">
              <a:srgbClr val="FFFFFF">
                <a:alpha val="70000"/>
              </a:srgbClr>
            </a:outerShdw>
          </a:effectLst>
        </p:spPr>
      </p:sp>
      <p:sp>
        <p:nvSpPr>
          <p:cNvPr id="13" name="Text 10"/>
          <p:cNvSpPr/>
          <p:nvPr/>
        </p:nvSpPr>
        <p:spPr>
          <a:xfrm>
            <a:off x="680561" y="5118854"/>
            <a:ext cx="132040" cy="235863"/>
          </a:xfrm>
          <a:prstGeom prst="rect">
            <a:avLst/>
          </a:prstGeom>
          <a:noFill/>
          <a:ln/>
        </p:spPr>
        <p:txBody>
          <a:bodyPr wrap="none" lIns="0" tIns="0" rIns="0" bIns="0" rtlCol="0" anchor="t"/>
          <a:lstStyle/>
          <a:p>
            <a:pPr marL="0" indent="0" algn="ctr">
              <a:lnSpc>
                <a:spcPts val="1850"/>
              </a:lnSpc>
              <a:buNone/>
            </a:pPr>
            <a:r>
              <a:rPr lang="en-US" sz="1850" b="1" dirty="0">
                <a:solidFill>
                  <a:srgbClr val="272525"/>
                </a:solidFill>
                <a:latin typeface="Barlow Bold" pitchFamily="34" charset="0"/>
                <a:ea typeface="Barlow Bold" pitchFamily="34" charset="-122"/>
                <a:cs typeface="Barlow Bold" pitchFamily="34" charset="-120"/>
              </a:rPr>
              <a:t>2</a:t>
            </a:r>
            <a:endParaRPr lang="en-US" sz="1850" dirty="0"/>
          </a:p>
        </p:txBody>
      </p:sp>
      <p:sp>
        <p:nvSpPr>
          <p:cNvPr id="14" name="Text 11"/>
          <p:cNvSpPr/>
          <p:nvPr/>
        </p:nvSpPr>
        <p:spPr>
          <a:xfrm>
            <a:off x="1568053" y="5050155"/>
            <a:ext cx="2209800" cy="245626"/>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Barlow Bold" pitchFamily="34" charset="0"/>
                <a:ea typeface="Barlow Bold" pitchFamily="34" charset="-122"/>
                <a:cs typeface="Barlow Bold" pitchFamily="34" charset="-120"/>
              </a:rPr>
              <a:t>Duplicate value detection</a:t>
            </a:r>
            <a:endParaRPr lang="en-US" sz="1500" dirty="0"/>
          </a:p>
        </p:txBody>
      </p:sp>
      <p:sp>
        <p:nvSpPr>
          <p:cNvPr id="15" name="Text 12"/>
          <p:cNvSpPr/>
          <p:nvPr/>
        </p:nvSpPr>
        <p:spPr>
          <a:xfrm>
            <a:off x="1568053" y="5385316"/>
            <a:ext cx="12539663" cy="23883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Montserrat" pitchFamily="34" charset="0"/>
                <a:ea typeface="Montserrat" pitchFamily="34" charset="-122"/>
                <a:cs typeface="Montserrat" pitchFamily="34" charset="-120"/>
              </a:rPr>
              <a:t>No duplicate values found</a:t>
            </a:r>
            <a:endParaRPr lang="en-US" sz="1150" dirty="0"/>
          </a:p>
        </p:txBody>
      </p:sp>
      <p:sp>
        <p:nvSpPr>
          <p:cNvPr id="16" name="Shape 13"/>
          <p:cNvSpPr/>
          <p:nvPr/>
        </p:nvSpPr>
        <p:spPr>
          <a:xfrm>
            <a:off x="899398" y="6251138"/>
            <a:ext cx="522684" cy="15240"/>
          </a:xfrm>
          <a:prstGeom prst="roundRect">
            <a:avLst>
              <a:gd name="adj" fmla="val 882018"/>
            </a:avLst>
          </a:prstGeom>
          <a:solidFill>
            <a:srgbClr val="C1C3D0"/>
          </a:solidFill>
          <a:ln/>
        </p:spPr>
      </p:sp>
      <p:sp>
        <p:nvSpPr>
          <p:cNvPr id="17" name="Shape 14"/>
          <p:cNvSpPr/>
          <p:nvPr/>
        </p:nvSpPr>
        <p:spPr>
          <a:xfrm>
            <a:off x="578644" y="6090761"/>
            <a:ext cx="335994" cy="335994"/>
          </a:xfrm>
          <a:prstGeom prst="roundRect">
            <a:avLst>
              <a:gd name="adj" fmla="val 40007"/>
            </a:avLst>
          </a:prstGeom>
          <a:solidFill>
            <a:srgbClr val="EEEFF5"/>
          </a:solidFill>
          <a:ln/>
          <a:effectLst>
            <a:outerShdw blurRad="36830" dist="17780" dir="13500000" algn="bl" rotWithShape="0">
              <a:srgbClr val="FFFFFF">
                <a:alpha val="70000"/>
              </a:srgbClr>
            </a:outerShdw>
          </a:effectLst>
        </p:spPr>
      </p:sp>
      <p:sp>
        <p:nvSpPr>
          <p:cNvPr id="18" name="Text 15"/>
          <p:cNvSpPr/>
          <p:nvPr/>
        </p:nvSpPr>
        <p:spPr>
          <a:xfrm>
            <a:off x="682943" y="6140768"/>
            <a:ext cx="127397" cy="235863"/>
          </a:xfrm>
          <a:prstGeom prst="rect">
            <a:avLst/>
          </a:prstGeom>
          <a:noFill/>
          <a:ln/>
        </p:spPr>
        <p:txBody>
          <a:bodyPr wrap="none" lIns="0" tIns="0" rIns="0" bIns="0" rtlCol="0" anchor="t"/>
          <a:lstStyle/>
          <a:p>
            <a:pPr marL="0" indent="0" algn="ctr">
              <a:lnSpc>
                <a:spcPts val="1850"/>
              </a:lnSpc>
              <a:buNone/>
            </a:pPr>
            <a:r>
              <a:rPr lang="en-US" sz="1850" b="1" dirty="0">
                <a:solidFill>
                  <a:srgbClr val="272525"/>
                </a:solidFill>
                <a:latin typeface="Barlow Bold" pitchFamily="34" charset="0"/>
                <a:ea typeface="Barlow Bold" pitchFamily="34" charset="-122"/>
                <a:cs typeface="Barlow Bold" pitchFamily="34" charset="-120"/>
              </a:rPr>
              <a:t>3</a:t>
            </a:r>
            <a:endParaRPr lang="en-US" sz="1850" dirty="0"/>
          </a:p>
        </p:txBody>
      </p:sp>
      <p:sp>
        <p:nvSpPr>
          <p:cNvPr id="19" name="Text 16"/>
          <p:cNvSpPr/>
          <p:nvPr/>
        </p:nvSpPr>
        <p:spPr>
          <a:xfrm>
            <a:off x="1568053" y="6072068"/>
            <a:ext cx="2038469" cy="245626"/>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Barlow Bold" pitchFamily="34" charset="0"/>
                <a:ea typeface="Barlow Bold" pitchFamily="34" charset="-122"/>
                <a:cs typeface="Barlow Bold" pitchFamily="34" charset="-120"/>
              </a:rPr>
              <a:t>Missing value detection</a:t>
            </a:r>
            <a:endParaRPr lang="en-US" sz="1500" dirty="0"/>
          </a:p>
        </p:txBody>
      </p:sp>
      <p:sp>
        <p:nvSpPr>
          <p:cNvPr id="20" name="Text 17"/>
          <p:cNvSpPr/>
          <p:nvPr/>
        </p:nvSpPr>
        <p:spPr>
          <a:xfrm>
            <a:off x="1568053" y="6407229"/>
            <a:ext cx="12539663" cy="23883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Montserrat" pitchFamily="34" charset="0"/>
                <a:ea typeface="Montserrat" pitchFamily="34" charset="-122"/>
                <a:cs typeface="Montserrat" pitchFamily="34" charset="-120"/>
              </a:rPr>
              <a:t>There is no missing value in the dataset</a:t>
            </a:r>
            <a:endParaRPr lang="en-US" sz="1150" dirty="0"/>
          </a:p>
        </p:txBody>
      </p:sp>
      <p:sp>
        <p:nvSpPr>
          <p:cNvPr id="21" name="Shape 18"/>
          <p:cNvSpPr/>
          <p:nvPr/>
        </p:nvSpPr>
        <p:spPr>
          <a:xfrm>
            <a:off x="899398" y="7273052"/>
            <a:ext cx="522684" cy="15240"/>
          </a:xfrm>
          <a:prstGeom prst="roundRect">
            <a:avLst>
              <a:gd name="adj" fmla="val 882018"/>
            </a:avLst>
          </a:prstGeom>
          <a:solidFill>
            <a:srgbClr val="C1C3D0"/>
          </a:solidFill>
          <a:ln/>
        </p:spPr>
      </p:sp>
      <p:sp>
        <p:nvSpPr>
          <p:cNvPr id="22" name="Shape 19"/>
          <p:cNvSpPr/>
          <p:nvPr/>
        </p:nvSpPr>
        <p:spPr>
          <a:xfrm>
            <a:off x="578644" y="7112675"/>
            <a:ext cx="335994" cy="335994"/>
          </a:xfrm>
          <a:prstGeom prst="roundRect">
            <a:avLst>
              <a:gd name="adj" fmla="val 40007"/>
            </a:avLst>
          </a:prstGeom>
          <a:solidFill>
            <a:srgbClr val="EEEFF5"/>
          </a:solidFill>
          <a:ln/>
          <a:effectLst>
            <a:outerShdw blurRad="36830" dist="17780" dir="13500000" algn="bl" rotWithShape="0">
              <a:srgbClr val="FFFFFF">
                <a:alpha val="70000"/>
              </a:srgbClr>
            </a:outerShdw>
          </a:effectLst>
        </p:spPr>
      </p:sp>
      <p:sp>
        <p:nvSpPr>
          <p:cNvPr id="23" name="Text 20"/>
          <p:cNvSpPr/>
          <p:nvPr/>
        </p:nvSpPr>
        <p:spPr>
          <a:xfrm>
            <a:off x="675323" y="7162681"/>
            <a:ext cx="142637" cy="235863"/>
          </a:xfrm>
          <a:prstGeom prst="rect">
            <a:avLst/>
          </a:prstGeom>
          <a:noFill/>
          <a:ln/>
        </p:spPr>
        <p:txBody>
          <a:bodyPr wrap="none" lIns="0" tIns="0" rIns="0" bIns="0" rtlCol="0" anchor="t"/>
          <a:lstStyle/>
          <a:p>
            <a:pPr marL="0" indent="0" algn="ctr">
              <a:lnSpc>
                <a:spcPts val="1850"/>
              </a:lnSpc>
              <a:buNone/>
            </a:pPr>
            <a:r>
              <a:rPr lang="en-US" sz="1850" b="1" dirty="0">
                <a:solidFill>
                  <a:srgbClr val="272525"/>
                </a:solidFill>
                <a:latin typeface="Barlow Bold" pitchFamily="34" charset="0"/>
                <a:ea typeface="Barlow Bold" pitchFamily="34" charset="-122"/>
                <a:cs typeface="Barlow Bold" pitchFamily="34" charset="-120"/>
              </a:rPr>
              <a:t>4</a:t>
            </a:r>
            <a:endParaRPr lang="en-US" sz="1850" dirty="0"/>
          </a:p>
        </p:txBody>
      </p:sp>
      <p:sp>
        <p:nvSpPr>
          <p:cNvPr id="24" name="Text 21"/>
          <p:cNvSpPr/>
          <p:nvPr/>
        </p:nvSpPr>
        <p:spPr>
          <a:xfrm>
            <a:off x="1568053" y="7093982"/>
            <a:ext cx="1965127" cy="245626"/>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Barlow Bold" pitchFamily="34" charset="0"/>
                <a:ea typeface="Barlow Bold" pitchFamily="34" charset="-122"/>
                <a:cs typeface="Barlow Bold" pitchFamily="34" charset="-120"/>
              </a:rPr>
              <a:t>Noise detection</a:t>
            </a:r>
            <a:endParaRPr lang="en-US" sz="1500" dirty="0"/>
          </a:p>
        </p:txBody>
      </p:sp>
      <p:sp>
        <p:nvSpPr>
          <p:cNvPr id="25" name="Text 22"/>
          <p:cNvSpPr/>
          <p:nvPr/>
        </p:nvSpPr>
        <p:spPr>
          <a:xfrm>
            <a:off x="1568053" y="7429143"/>
            <a:ext cx="12539663" cy="23883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Montserrat" pitchFamily="34" charset="0"/>
                <a:ea typeface="Montserrat" pitchFamily="34" charset="-122"/>
                <a:cs typeface="Montserrat" pitchFamily="34" charset="-120"/>
              </a:rPr>
              <a:t>Identify potential noise in px_height and sc_w variables</a:t>
            </a:r>
            <a:endParaRPr lang="en-US" sz="1150" dirty="0"/>
          </a:p>
        </p:txBody>
      </p:sp>
      <p:pic>
        <p:nvPicPr>
          <p:cNvPr id="27" name="Picture 26">
            <a:extLst>
              <a:ext uri="{FF2B5EF4-FFF2-40B4-BE49-F238E27FC236}">
                <a16:creationId xmlns:a16="http://schemas.microsoft.com/office/drawing/2014/main" id="{2533F927-DE27-7C95-B089-02193A628C1F}"/>
              </a:ext>
            </a:extLst>
          </p:cNvPr>
          <p:cNvPicPr>
            <a:picLocks noChangeAspect="1"/>
          </p:cNvPicPr>
          <p:nvPr/>
        </p:nvPicPr>
        <p:blipFill>
          <a:blip r:embed="rId4"/>
          <a:stretch>
            <a:fillRect/>
          </a:stretch>
        </p:blipFill>
        <p:spPr>
          <a:xfrm>
            <a:off x="12477450" y="7625561"/>
            <a:ext cx="2152950" cy="533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1714262"/>
            <a:ext cx="7465100"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Feature Selection Techniques</a:t>
            </a:r>
            <a:endParaRPr lang="en-US" sz="4450" dirty="0"/>
          </a:p>
        </p:txBody>
      </p:sp>
      <p:sp>
        <p:nvSpPr>
          <p:cNvPr id="3" name="Text 1"/>
          <p:cNvSpPr/>
          <p:nvPr/>
        </p:nvSpPr>
        <p:spPr>
          <a:xfrm>
            <a:off x="758309" y="2860238"/>
            <a:ext cx="13113782"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Feature selection is crucial for improving model performance by selecting relevant features and ignoring irrelevant or redundant ones. This process can enhance model accuracy, reduce overfitting, and improve interpretability. Three main techniques were employed: filter methods (e.g., Pearson correlation coefficient), wrapper methods (e.g., Drop-column Feature Importance), and embedded methods</a:t>
            </a:r>
            <a:endParaRPr lang="en-US" sz="1700" dirty="0"/>
          </a:p>
        </p:txBody>
      </p:sp>
      <p:sp>
        <p:nvSpPr>
          <p:cNvPr id="4" name="Text 2"/>
          <p:cNvSpPr/>
          <p:nvPr/>
        </p:nvSpPr>
        <p:spPr>
          <a:xfrm>
            <a:off x="758309" y="470737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Filter Methods</a:t>
            </a:r>
            <a:endParaRPr lang="en-US" sz="2200" dirty="0"/>
          </a:p>
        </p:txBody>
      </p:sp>
      <p:sp>
        <p:nvSpPr>
          <p:cNvPr id="5" name="Text 3"/>
          <p:cNvSpPr/>
          <p:nvPr/>
        </p:nvSpPr>
        <p:spPr>
          <a:xfrm>
            <a:off x="758309" y="5280184"/>
            <a:ext cx="4018359"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Use statistical measures to rank features based on correlation with the target variable</a:t>
            </a:r>
            <a:endParaRPr lang="en-US" sz="1700" dirty="0"/>
          </a:p>
        </p:txBody>
      </p:sp>
      <p:sp>
        <p:nvSpPr>
          <p:cNvPr id="6" name="Text 4"/>
          <p:cNvSpPr/>
          <p:nvPr/>
        </p:nvSpPr>
        <p:spPr>
          <a:xfrm>
            <a:off x="5312926" y="470737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Wrapper Methods</a:t>
            </a:r>
            <a:endParaRPr lang="en-US" sz="2200" dirty="0"/>
          </a:p>
        </p:txBody>
      </p:sp>
      <p:sp>
        <p:nvSpPr>
          <p:cNvPr id="7" name="Text 5"/>
          <p:cNvSpPr/>
          <p:nvPr/>
        </p:nvSpPr>
        <p:spPr>
          <a:xfrm>
            <a:off x="5312926" y="528018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Evaluate model performance on different feature subsets</a:t>
            </a:r>
            <a:endParaRPr lang="en-US" sz="1700" dirty="0"/>
          </a:p>
        </p:txBody>
      </p:sp>
      <p:sp>
        <p:nvSpPr>
          <p:cNvPr id="8" name="Text 6"/>
          <p:cNvSpPr/>
          <p:nvPr/>
        </p:nvSpPr>
        <p:spPr>
          <a:xfrm>
            <a:off x="9867543" y="470737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Embedded Methods</a:t>
            </a:r>
            <a:endParaRPr lang="en-US" sz="2200" dirty="0"/>
          </a:p>
        </p:txBody>
      </p:sp>
      <p:sp>
        <p:nvSpPr>
          <p:cNvPr id="9" name="Text 7"/>
          <p:cNvSpPr/>
          <p:nvPr/>
        </p:nvSpPr>
        <p:spPr>
          <a:xfrm>
            <a:off x="9867543" y="528018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Incorporate feature selection as part of the model training process</a:t>
            </a:r>
            <a:endParaRPr lang="en-US" sz="1700" dirty="0"/>
          </a:p>
        </p:txBody>
      </p:sp>
      <p:pic>
        <p:nvPicPr>
          <p:cNvPr id="11" name="Picture 10">
            <a:extLst>
              <a:ext uri="{FF2B5EF4-FFF2-40B4-BE49-F238E27FC236}">
                <a16:creationId xmlns:a16="http://schemas.microsoft.com/office/drawing/2014/main" id="{02607AAA-6CC3-92DF-9C96-0FC933FB305F}"/>
              </a:ext>
            </a:extLst>
          </p:cNvPr>
          <p:cNvPicPr>
            <a:picLocks noChangeAspect="1"/>
          </p:cNvPicPr>
          <p:nvPr/>
        </p:nvPicPr>
        <p:blipFill>
          <a:blip r:embed="rId3"/>
          <a:stretch>
            <a:fillRect/>
          </a:stretch>
        </p:blipFill>
        <p:spPr>
          <a:xfrm>
            <a:off x="12477450" y="7644279"/>
            <a:ext cx="2152950" cy="533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36313"/>
          </a:xfrm>
          <a:prstGeom prst="rect">
            <a:avLst/>
          </a:prstGeom>
        </p:spPr>
      </p:pic>
      <p:sp>
        <p:nvSpPr>
          <p:cNvPr id="3" name="Text 0"/>
          <p:cNvSpPr/>
          <p:nvPr/>
        </p:nvSpPr>
        <p:spPr>
          <a:xfrm>
            <a:off x="542092" y="2485073"/>
            <a:ext cx="4242673" cy="509588"/>
          </a:xfrm>
          <a:prstGeom prst="rect">
            <a:avLst/>
          </a:prstGeom>
          <a:noFill/>
          <a:ln/>
        </p:spPr>
        <p:txBody>
          <a:bodyPr wrap="none" lIns="0" tIns="0" rIns="0" bIns="0" rtlCol="0" anchor="t"/>
          <a:lstStyle/>
          <a:p>
            <a:pPr marL="0" indent="0">
              <a:lnSpc>
                <a:spcPts val="4000"/>
              </a:lnSpc>
              <a:buNone/>
            </a:pPr>
            <a:r>
              <a:rPr lang="en-US" sz="3200" b="1" dirty="0">
                <a:solidFill>
                  <a:srgbClr val="7068F4"/>
                </a:solidFill>
                <a:latin typeface="Barlow Bold" pitchFamily="34" charset="0"/>
                <a:ea typeface="Barlow Bold" pitchFamily="34" charset="-122"/>
                <a:cs typeface="Barlow Bold" pitchFamily="34" charset="-120"/>
              </a:rPr>
              <a:t>Decision Tree Classifier</a:t>
            </a:r>
            <a:endParaRPr lang="en-US" sz="3200" dirty="0"/>
          </a:p>
        </p:txBody>
      </p:sp>
      <p:sp>
        <p:nvSpPr>
          <p:cNvPr id="4" name="Text 1"/>
          <p:cNvSpPr/>
          <p:nvPr/>
        </p:nvSpPr>
        <p:spPr>
          <a:xfrm>
            <a:off x="542092" y="3226951"/>
            <a:ext cx="13546217" cy="743307"/>
          </a:xfrm>
          <a:prstGeom prst="rect">
            <a:avLst/>
          </a:prstGeom>
          <a:noFill/>
          <a:ln/>
        </p:spPr>
        <p:txBody>
          <a:bodyPr wrap="square" lIns="0" tIns="0" rIns="0" bIns="0" rtlCol="0" anchor="t"/>
          <a:lstStyle/>
          <a:p>
            <a:pPr marL="0" indent="0">
              <a:lnSpc>
                <a:spcPts val="1950"/>
              </a:lnSpc>
              <a:buNone/>
            </a:pPr>
            <a:r>
              <a:rPr lang="en-US" sz="1200" dirty="0">
                <a:solidFill>
                  <a:srgbClr val="272525"/>
                </a:solidFill>
                <a:latin typeface="Montserrat" pitchFamily="34" charset="0"/>
                <a:ea typeface="Montserrat" pitchFamily="34" charset="-122"/>
                <a:cs typeface="Montserrat" pitchFamily="34" charset="-120"/>
              </a:rPr>
              <a:t>The Decision Tree Classifier is a supervised machine learning algorithm that uses a tree-like model of decisions and their consequences. It works by recursively splitting the data into subsets based on feature values, aiming to minimize criteria like Gini impurity or entropy. Advantages include easy interpretation, handling of both numerical and categorical data, and ability to manage nonlinear relationships. However, it is prone to overfitting and can be unstable with small data variations.</a:t>
            </a:r>
            <a:endParaRPr lang="en-US" sz="1200" dirty="0"/>
          </a:p>
        </p:txBody>
      </p:sp>
      <p:pic>
        <p:nvPicPr>
          <p:cNvPr id="5" name="Image 1" descr="preencoded.png"/>
          <p:cNvPicPr>
            <a:picLocks noChangeAspect="1"/>
          </p:cNvPicPr>
          <p:nvPr/>
        </p:nvPicPr>
        <p:blipFill>
          <a:blip r:embed="rId4"/>
          <a:stretch>
            <a:fillRect/>
          </a:stretch>
        </p:blipFill>
        <p:spPr>
          <a:xfrm>
            <a:off x="2811066" y="4144447"/>
            <a:ext cx="2235041" cy="1153001"/>
          </a:xfrm>
          <a:prstGeom prst="rect">
            <a:avLst/>
          </a:prstGeom>
        </p:spPr>
      </p:pic>
      <p:sp>
        <p:nvSpPr>
          <p:cNvPr id="6" name="Text 2"/>
          <p:cNvSpPr/>
          <p:nvPr/>
        </p:nvSpPr>
        <p:spPr>
          <a:xfrm>
            <a:off x="3894296" y="4715708"/>
            <a:ext cx="68580" cy="309682"/>
          </a:xfrm>
          <a:prstGeom prst="rect">
            <a:avLst/>
          </a:prstGeom>
          <a:noFill/>
          <a:ln/>
        </p:spPr>
        <p:txBody>
          <a:bodyPr wrap="none" lIns="0" tIns="0" rIns="0" bIns="0" rtlCol="0" anchor="t"/>
          <a:lstStyle/>
          <a:p>
            <a:pPr marL="0" indent="0" algn="ctr">
              <a:lnSpc>
                <a:spcPts val="2400"/>
              </a:lnSpc>
              <a:buNone/>
            </a:pPr>
            <a:r>
              <a:rPr lang="en-US" sz="1500" b="1" dirty="0">
                <a:solidFill>
                  <a:srgbClr val="272525"/>
                </a:solidFill>
                <a:latin typeface="Barlow Bold" pitchFamily="34" charset="0"/>
                <a:ea typeface="Barlow Bold" pitchFamily="34" charset="-122"/>
                <a:cs typeface="Barlow Bold" pitchFamily="34" charset="-120"/>
              </a:rPr>
              <a:t>1</a:t>
            </a:r>
            <a:endParaRPr lang="en-US" sz="1500" dirty="0"/>
          </a:p>
        </p:txBody>
      </p:sp>
      <p:sp>
        <p:nvSpPr>
          <p:cNvPr id="7" name="Text 3"/>
          <p:cNvSpPr/>
          <p:nvPr/>
        </p:nvSpPr>
        <p:spPr>
          <a:xfrm>
            <a:off x="5201007" y="4423172"/>
            <a:ext cx="2038231" cy="254794"/>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Barlow Bold" pitchFamily="34" charset="0"/>
                <a:ea typeface="Barlow Bold" pitchFamily="34" charset="-122"/>
                <a:cs typeface="Barlow Bold" pitchFamily="34" charset="-120"/>
              </a:rPr>
              <a:t>Working Principle</a:t>
            </a:r>
            <a:endParaRPr lang="en-US" sz="1600" dirty="0"/>
          </a:p>
        </p:txBody>
      </p:sp>
      <p:sp>
        <p:nvSpPr>
          <p:cNvPr id="8" name="Text 4"/>
          <p:cNvSpPr/>
          <p:nvPr/>
        </p:nvSpPr>
        <p:spPr>
          <a:xfrm>
            <a:off x="5201007" y="4770834"/>
            <a:ext cx="5356384" cy="247769"/>
          </a:xfrm>
          <a:prstGeom prst="rect">
            <a:avLst/>
          </a:prstGeom>
          <a:noFill/>
          <a:ln/>
        </p:spPr>
        <p:txBody>
          <a:bodyPr wrap="none" lIns="0" tIns="0" rIns="0" bIns="0" rtlCol="0" anchor="t"/>
          <a:lstStyle/>
          <a:p>
            <a:pPr marL="0" indent="0" algn="l">
              <a:lnSpc>
                <a:spcPts val="1950"/>
              </a:lnSpc>
              <a:buNone/>
            </a:pPr>
            <a:r>
              <a:rPr lang="en-US" sz="1200" dirty="0">
                <a:solidFill>
                  <a:srgbClr val="272525"/>
                </a:solidFill>
                <a:latin typeface="Montserrat" pitchFamily="34" charset="0"/>
                <a:ea typeface="Montserrat" pitchFamily="34" charset="-122"/>
                <a:cs typeface="Montserrat" pitchFamily="34" charset="-120"/>
              </a:rPr>
              <a:t>Recursive data splitting based on feature values to minimize impurity</a:t>
            </a:r>
            <a:endParaRPr lang="en-US" sz="1200" dirty="0"/>
          </a:p>
        </p:txBody>
      </p:sp>
      <p:sp>
        <p:nvSpPr>
          <p:cNvPr id="9" name="Shape 5"/>
          <p:cNvSpPr/>
          <p:nvPr/>
        </p:nvSpPr>
        <p:spPr>
          <a:xfrm>
            <a:off x="5084802" y="5307211"/>
            <a:ext cx="8964811" cy="11430"/>
          </a:xfrm>
          <a:prstGeom prst="roundRect">
            <a:avLst>
              <a:gd name="adj" fmla="val 1219776"/>
            </a:avLst>
          </a:prstGeom>
          <a:solidFill>
            <a:srgbClr val="C1C3D0"/>
          </a:solidFill>
          <a:ln/>
        </p:spPr>
      </p:sp>
      <p:pic>
        <p:nvPicPr>
          <p:cNvPr id="10" name="Image 2" descr="preencoded.png"/>
          <p:cNvPicPr>
            <a:picLocks noChangeAspect="1"/>
          </p:cNvPicPr>
          <p:nvPr/>
        </p:nvPicPr>
        <p:blipFill>
          <a:blip r:embed="rId5"/>
          <a:stretch>
            <a:fillRect/>
          </a:stretch>
        </p:blipFill>
        <p:spPr>
          <a:xfrm>
            <a:off x="1693426" y="5336143"/>
            <a:ext cx="4470202" cy="1153001"/>
          </a:xfrm>
          <a:prstGeom prst="rect">
            <a:avLst/>
          </a:prstGeom>
        </p:spPr>
      </p:pic>
      <p:sp>
        <p:nvSpPr>
          <p:cNvPr id="11" name="Text 6"/>
          <p:cNvSpPr/>
          <p:nvPr/>
        </p:nvSpPr>
        <p:spPr>
          <a:xfrm>
            <a:off x="3874294" y="5757743"/>
            <a:ext cx="108466" cy="309682"/>
          </a:xfrm>
          <a:prstGeom prst="rect">
            <a:avLst/>
          </a:prstGeom>
          <a:noFill/>
          <a:ln/>
        </p:spPr>
        <p:txBody>
          <a:bodyPr wrap="none" lIns="0" tIns="0" rIns="0" bIns="0" rtlCol="0" anchor="t"/>
          <a:lstStyle/>
          <a:p>
            <a:pPr marL="0" indent="0" algn="ctr">
              <a:lnSpc>
                <a:spcPts val="2400"/>
              </a:lnSpc>
              <a:buNone/>
            </a:pPr>
            <a:r>
              <a:rPr lang="en-US" sz="1500" b="1" dirty="0">
                <a:solidFill>
                  <a:srgbClr val="272525"/>
                </a:solidFill>
                <a:latin typeface="Barlow Bold" pitchFamily="34" charset="0"/>
                <a:ea typeface="Barlow Bold" pitchFamily="34" charset="-122"/>
                <a:cs typeface="Barlow Bold" pitchFamily="34" charset="-120"/>
              </a:rPr>
              <a:t>2</a:t>
            </a:r>
            <a:endParaRPr lang="en-US" sz="1500" dirty="0"/>
          </a:p>
        </p:txBody>
      </p:sp>
      <p:sp>
        <p:nvSpPr>
          <p:cNvPr id="12" name="Text 7"/>
          <p:cNvSpPr/>
          <p:nvPr/>
        </p:nvSpPr>
        <p:spPr>
          <a:xfrm>
            <a:off x="6318528" y="5614868"/>
            <a:ext cx="2038231" cy="254794"/>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Barlow Bold" pitchFamily="34" charset="0"/>
                <a:ea typeface="Barlow Bold" pitchFamily="34" charset="-122"/>
                <a:cs typeface="Barlow Bold" pitchFamily="34" charset="-120"/>
              </a:rPr>
              <a:t>Advantages</a:t>
            </a:r>
            <a:endParaRPr lang="en-US" sz="1600" dirty="0"/>
          </a:p>
        </p:txBody>
      </p:sp>
      <p:sp>
        <p:nvSpPr>
          <p:cNvPr id="13" name="Text 8"/>
          <p:cNvSpPr/>
          <p:nvPr/>
        </p:nvSpPr>
        <p:spPr>
          <a:xfrm>
            <a:off x="6318528" y="5962531"/>
            <a:ext cx="6209467" cy="247769"/>
          </a:xfrm>
          <a:prstGeom prst="rect">
            <a:avLst/>
          </a:prstGeom>
          <a:noFill/>
          <a:ln/>
        </p:spPr>
        <p:txBody>
          <a:bodyPr wrap="none" lIns="0" tIns="0" rIns="0" bIns="0" rtlCol="0" anchor="t"/>
          <a:lstStyle/>
          <a:p>
            <a:pPr marL="0" indent="0" algn="l">
              <a:lnSpc>
                <a:spcPts val="1950"/>
              </a:lnSpc>
              <a:buNone/>
            </a:pPr>
            <a:r>
              <a:rPr lang="en-US" sz="1200" dirty="0">
                <a:solidFill>
                  <a:srgbClr val="272525"/>
                </a:solidFill>
                <a:latin typeface="Montserrat" pitchFamily="34" charset="0"/>
                <a:ea typeface="Montserrat" pitchFamily="34" charset="-122"/>
                <a:cs typeface="Montserrat" pitchFamily="34" charset="-120"/>
              </a:rPr>
              <a:t>Easy interpretation, handles various data types, manages nonlinear relationships</a:t>
            </a:r>
            <a:endParaRPr lang="en-US" sz="1200" dirty="0"/>
          </a:p>
        </p:txBody>
      </p:sp>
      <p:sp>
        <p:nvSpPr>
          <p:cNvPr id="14" name="Shape 9"/>
          <p:cNvSpPr/>
          <p:nvPr/>
        </p:nvSpPr>
        <p:spPr>
          <a:xfrm>
            <a:off x="6202323" y="6498908"/>
            <a:ext cx="7847290" cy="11430"/>
          </a:xfrm>
          <a:prstGeom prst="roundRect">
            <a:avLst>
              <a:gd name="adj" fmla="val 1219776"/>
            </a:avLst>
          </a:prstGeom>
          <a:solidFill>
            <a:srgbClr val="C1C3D0"/>
          </a:solidFill>
          <a:ln/>
        </p:spPr>
      </p:sp>
      <p:pic>
        <p:nvPicPr>
          <p:cNvPr id="15" name="Image 3" descr="preencoded.png"/>
          <p:cNvPicPr>
            <a:picLocks noChangeAspect="1"/>
          </p:cNvPicPr>
          <p:nvPr/>
        </p:nvPicPr>
        <p:blipFill>
          <a:blip r:embed="rId6"/>
          <a:stretch>
            <a:fillRect/>
          </a:stretch>
        </p:blipFill>
        <p:spPr>
          <a:xfrm>
            <a:off x="575905" y="6527840"/>
            <a:ext cx="6705362" cy="1153001"/>
          </a:xfrm>
          <a:prstGeom prst="rect">
            <a:avLst/>
          </a:prstGeom>
        </p:spPr>
      </p:pic>
      <p:sp>
        <p:nvSpPr>
          <p:cNvPr id="16" name="Text 10"/>
          <p:cNvSpPr/>
          <p:nvPr/>
        </p:nvSpPr>
        <p:spPr>
          <a:xfrm>
            <a:off x="3876199" y="6949440"/>
            <a:ext cx="104656" cy="309682"/>
          </a:xfrm>
          <a:prstGeom prst="rect">
            <a:avLst/>
          </a:prstGeom>
          <a:noFill/>
          <a:ln/>
        </p:spPr>
        <p:txBody>
          <a:bodyPr wrap="none" lIns="0" tIns="0" rIns="0" bIns="0" rtlCol="0" anchor="t"/>
          <a:lstStyle/>
          <a:p>
            <a:pPr marL="0" indent="0" algn="ctr">
              <a:lnSpc>
                <a:spcPts val="2400"/>
              </a:lnSpc>
              <a:buNone/>
            </a:pPr>
            <a:r>
              <a:rPr lang="en-US" sz="1500" b="1" dirty="0">
                <a:solidFill>
                  <a:srgbClr val="272525"/>
                </a:solidFill>
                <a:latin typeface="Barlow Bold" pitchFamily="34" charset="0"/>
                <a:ea typeface="Barlow Bold" pitchFamily="34" charset="-122"/>
                <a:cs typeface="Barlow Bold" pitchFamily="34" charset="-120"/>
              </a:rPr>
              <a:t>3</a:t>
            </a:r>
            <a:endParaRPr lang="en-US" sz="1500" dirty="0"/>
          </a:p>
        </p:txBody>
      </p:sp>
      <p:sp>
        <p:nvSpPr>
          <p:cNvPr id="17" name="Text 11"/>
          <p:cNvSpPr/>
          <p:nvPr/>
        </p:nvSpPr>
        <p:spPr>
          <a:xfrm>
            <a:off x="7436168" y="6682740"/>
            <a:ext cx="2038231" cy="254794"/>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Barlow Bold" pitchFamily="34" charset="0"/>
                <a:ea typeface="Barlow Bold" pitchFamily="34" charset="-122"/>
                <a:cs typeface="Barlow Bold" pitchFamily="34" charset="-120"/>
              </a:rPr>
              <a:t>Disadvantages</a:t>
            </a:r>
            <a:endParaRPr lang="en-US" sz="1600" dirty="0"/>
          </a:p>
        </p:txBody>
      </p:sp>
      <p:sp>
        <p:nvSpPr>
          <p:cNvPr id="18" name="Text 12"/>
          <p:cNvSpPr/>
          <p:nvPr/>
        </p:nvSpPr>
        <p:spPr>
          <a:xfrm>
            <a:off x="7436168" y="7030403"/>
            <a:ext cx="6497241" cy="495538"/>
          </a:xfrm>
          <a:prstGeom prst="rect">
            <a:avLst/>
          </a:prstGeom>
          <a:noFill/>
          <a:ln/>
        </p:spPr>
        <p:txBody>
          <a:bodyPr wrap="square" lIns="0" tIns="0" rIns="0" bIns="0" rtlCol="0" anchor="t"/>
          <a:lstStyle/>
          <a:p>
            <a:pPr marL="0" indent="0" algn="l">
              <a:lnSpc>
                <a:spcPts val="1950"/>
              </a:lnSpc>
              <a:buNone/>
            </a:pPr>
            <a:r>
              <a:rPr lang="en-US" sz="1200" dirty="0">
                <a:solidFill>
                  <a:srgbClr val="272525"/>
                </a:solidFill>
                <a:latin typeface="Montserrat" pitchFamily="34" charset="0"/>
                <a:ea typeface="Montserrat" pitchFamily="34" charset="-122"/>
                <a:cs typeface="Montserrat" pitchFamily="34" charset="-120"/>
              </a:rPr>
              <a:t>Overfitting prone, unstable with data variations, poor complex function approximation</a:t>
            </a:r>
            <a:endParaRPr lang="en-US" sz="1200" dirty="0"/>
          </a:p>
        </p:txBody>
      </p:sp>
      <p:pic>
        <p:nvPicPr>
          <p:cNvPr id="20" name="Picture 19">
            <a:extLst>
              <a:ext uri="{FF2B5EF4-FFF2-40B4-BE49-F238E27FC236}">
                <a16:creationId xmlns:a16="http://schemas.microsoft.com/office/drawing/2014/main" id="{B8D3A2C7-2E28-A44F-7EA4-A1F707C3D5D2}"/>
              </a:ext>
            </a:extLst>
          </p:cNvPr>
          <p:cNvPicPr>
            <a:picLocks noChangeAspect="1"/>
          </p:cNvPicPr>
          <p:nvPr/>
        </p:nvPicPr>
        <p:blipFill>
          <a:blip r:embed="rId7"/>
          <a:stretch>
            <a:fillRect/>
          </a:stretch>
        </p:blipFill>
        <p:spPr>
          <a:xfrm>
            <a:off x="12366148" y="7614097"/>
            <a:ext cx="2152950" cy="5334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C7ED-14D0-7D4B-7051-A3672E36B006}"/>
            </a:ext>
          </a:extLst>
        </p:cNvPr>
        <p:cNvGrpSpPr/>
        <p:nvPr/>
      </p:nvGrpSpPr>
      <p:grpSpPr>
        <a:xfrm>
          <a:off x="0" y="0"/>
          <a:ext cx="0" cy="0"/>
          <a:chOff x="0" y="0"/>
          <a:chExt cx="0" cy="0"/>
        </a:xfrm>
      </p:grpSpPr>
      <p:pic>
        <p:nvPicPr>
          <p:cNvPr id="19" name="Image 0" descr="preencoded.png">
            <a:extLst>
              <a:ext uri="{FF2B5EF4-FFF2-40B4-BE49-F238E27FC236}">
                <a16:creationId xmlns:a16="http://schemas.microsoft.com/office/drawing/2014/main" id="{A107D77B-4A94-EE62-3C78-B59912E63972}"/>
              </a:ext>
            </a:extLst>
          </p:cNvPr>
          <p:cNvPicPr>
            <a:picLocks noChangeAspect="1"/>
          </p:cNvPicPr>
          <p:nvPr/>
        </p:nvPicPr>
        <p:blipFill>
          <a:blip r:embed="rId3"/>
          <a:stretch>
            <a:fillRect/>
          </a:stretch>
        </p:blipFill>
        <p:spPr>
          <a:xfrm rot="16200000">
            <a:off x="-1966913" y="1966912"/>
            <a:ext cx="8229600" cy="4295775"/>
          </a:xfrm>
          <a:prstGeom prst="rect">
            <a:avLst/>
          </a:prstGeom>
        </p:spPr>
      </p:pic>
      <p:pic>
        <p:nvPicPr>
          <p:cNvPr id="21" name="Picture 20">
            <a:extLst>
              <a:ext uri="{FF2B5EF4-FFF2-40B4-BE49-F238E27FC236}">
                <a16:creationId xmlns:a16="http://schemas.microsoft.com/office/drawing/2014/main" id="{3CB55764-8219-9A9B-AFA4-9CCAC8980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0673" y="0"/>
            <a:ext cx="5975676" cy="8229600"/>
          </a:xfrm>
          <a:prstGeom prst="rect">
            <a:avLst/>
          </a:prstGeom>
        </p:spPr>
      </p:pic>
    </p:spTree>
    <p:extLst>
      <p:ext uri="{BB962C8B-B14F-4D97-AF65-F5344CB8AC3E}">
        <p14:creationId xmlns:p14="http://schemas.microsoft.com/office/powerpoint/2010/main" val="172342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34828"/>
          </a:xfrm>
          <a:prstGeom prst="rect">
            <a:avLst/>
          </a:prstGeom>
        </p:spPr>
      </p:pic>
      <p:sp>
        <p:nvSpPr>
          <p:cNvPr id="3" name="Text 0"/>
          <p:cNvSpPr/>
          <p:nvPr/>
        </p:nvSpPr>
        <p:spPr>
          <a:xfrm>
            <a:off x="681752" y="3125629"/>
            <a:ext cx="7890510" cy="640675"/>
          </a:xfrm>
          <a:prstGeom prst="rect">
            <a:avLst/>
          </a:prstGeom>
          <a:noFill/>
          <a:ln/>
        </p:spPr>
        <p:txBody>
          <a:bodyPr wrap="none" lIns="0" tIns="0" rIns="0" bIns="0" rtlCol="0" anchor="t"/>
          <a:lstStyle/>
          <a:p>
            <a:pPr marL="0" indent="0">
              <a:lnSpc>
                <a:spcPts val="5000"/>
              </a:lnSpc>
              <a:buNone/>
            </a:pPr>
            <a:r>
              <a:rPr lang="en-US" sz="4000" b="1" dirty="0">
                <a:solidFill>
                  <a:srgbClr val="7068F4"/>
                </a:solidFill>
                <a:latin typeface="Barlow Bold" pitchFamily="34" charset="0"/>
                <a:ea typeface="Barlow Bold" pitchFamily="34" charset="-122"/>
                <a:cs typeface="Barlow Bold" pitchFamily="34" charset="-120"/>
              </a:rPr>
              <a:t>Noise Treatment with KNN Imputer</a:t>
            </a:r>
            <a:endParaRPr lang="en-US" sz="4000" dirty="0"/>
          </a:p>
        </p:txBody>
      </p:sp>
      <p:sp>
        <p:nvSpPr>
          <p:cNvPr id="4" name="Text 1"/>
          <p:cNvSpPr/>
          <p:nvPr/>
        </p:nvSpPr>
        <p:spPr>
          <a:xfrm>
            <a:off x="681752" y="4058483"/>
            <a:ext cx="13266896" cy="934760"/>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Montserrat" pitchFamily="34" charset="0"/>
                <a:ea typeface="Montserrat" pitchFamily="34" charset="-122"/>
                <a:cs typeface="Montserrat" pitchFamily="34" charset="-120"/>
              </a:rPr>
              <a:t>To address the noise sensitivity of the Decision Tree algorithm, KNN Imputer was employed for noise treatment. This technique imputes missing or noisy values by finding the k-nearest neighbors of a data point and using the average of those neighbors. This approach was particularly useful for handling the noise detected in px_height and sc_w variables .</a:t>
            </a:r>
            <a:endParaRPr lang="en-US" sz="1500" dirty="0"/>
          </a:p>
        </p:txBody>
      </p:sp>
      <p:pic>
        <p:nvPicPr>
          <p:cNvPr id="5" name="Image 1" descr="preencoded.png"/>
          <p:cNvPicPr>
            <a:picLocks noChangeAspect="1"/>
          </p:cNvPicPr>
          <p:nvPr/>
        </p:nvPicPr>
        <p:blipFill>
          <a:blip r:embed="rId4"/>
          <a:stretch>
            <a:fillRect/>
          </a:stretch>
        </p:blipFill>
        <p:spPr>
          <a:xfrm>
            <a:off x="229266" y="5238483"/>
            <a:ext cx="3316724" cy="779145"/>
          </a:xfrm>
          <a:prstGeom prst="rect">
            <a:avLst/>
          </a:prstGeom>
        </p:spPr>
      </p:pic>
      <p:sp>
        <p:nvSpPr>
          <p:cNvPr id="6" name="Text 2"/>
          <p:cNvSpPr/>
          <p:nvPr/>
        </p:nvSpPr>
        <p:spPr>
          <a:xfrm>
            <a:off x="876538" y="6283643"/>
            <a:ext cx="2562939" cy="32039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Identify Noisy Data</a:t>
            </a:r>
            <a:endParaRPr lang="en-US" sz="2000" dirty="0"/>
          </a:p>
        </p:txBody>
      </p:sp>
      <p:sp>
        <p:nvSpPr>
          <p:cNvPr id="7" name="Text 3"/>
          <p:cNvSpPr/>
          <p:nvPr/>
        </p:nvSpPr>
        <p:spPr>
          <a:xfrm>
            <a:off x="876538" y="6720840"/>
            <a:ext cx="2927152" cy="623173"/>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Detect noise in px_height and sc_w variables</a:t>
            </a:r>
            <a:endParaRPr lang="en-US" sz="1500" dirty="0"/>
          </a:p>
        </p:txBody>
      </p:sp>
      <p:pic>
        <p:nvPicPr>
          <p:cNvPr id="8" name="Image 2" descr="preencoded.png"/>
          <p:cNvPicPr>
            <a:picLocks noChangeAspect="1"/>
          </p:cNvPicPr>
          <p:nvPr/>
        </p:nvPicPr>
        <p:blipFill>
          <a:blip r:embed="rId5"/>
          <a:stretch>
            <a:fillRect/>
          </a:stretch>
        </p:blipFill>
        <p:spPr>
          <a:xfrm>
            <a:off x="3439477" y="5238484"/>
            <a:ext cx="3316724" cy="779145"/>
          </a:xfrm>
          <a:prstGeom prst="rect">
            <a:avLst/>
          </a:prstGeom>
        </p:spPr>
      </p:pic>
      <p:sp>
        <p:nvSpPr>
          <p:cNvPr id="9" name="Text 4"/>
          <p:cNvSpPr/>
          <p:nvPr/>
        </p:nvSpPr>
        <p:spPr>
          <a:xfrm>
            <a:off x="4193262" y="6283643"/>
            <a:ext cx="2562939" cy="32039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Apply KNN Imputer</a:t>
            </a:r>
            <a:endParaRPr lang="en-US" sz="2000" dirty="0"/>
          </a:p>
        </p:txBody>
      </p:sp>
      <p:sp>
        <p:nvSpPr>
          <p:cNvPr id="10" name="Text 5"/>
          <p:cNvSpPr/>
          <p:nvPr/>
        </p:nvSpPr>
        <p:spPr>
          <a:xfrm>
            <a:off x="4193262" y="6720840"/>
            <a:ext cx="2927152" cy="623173"/>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Find k-nearest neighbors for noisy data points</a:t>
            </a:r>
            <a:endParaRPr lang="en-US" sz="1500" dirty="0"/>
          </a:p>
        </p:txBody>
      </p:sp>
      <p:pic>
        <p:nvPicPr>
          <p:cNvPr id="11" name="Image 3" descr="preencoded.png"/>
          <p:cNvPicPr>
            <a:picLocks noChangeAspect="1"/>
          </p:cNvPicPr>
          <p:nvPr/>
        </p:nvPicPr>
        <p:blipFill>
          <a:blip r:embed="rId6"/>
          <a:stretch>
            <a:fillRect/>
          </a:stretch>
        </p:blipFill>
        <p:spPr>
          <a:xfrm>
            <a:off x="6649688" y="5248870"/>
            <a:ext cx="3316724" cy="779145"/>
          </a:xfrm>
          <a:prstGeom prst="rect">
            <a:avLst/>
          </a:prstGeom>
        </p:spPr>
      </p:pic>
      <p:sp>
        <p:nvSpPr>
          <p:cNvPr id="12" name="Text 6"/>
          <p:cNvSpPr/>
          <p:nvPr/>
        </p:nvSpPr>
        <p:spPr>
          <a:xfrm>
            <a:off x="7509986" y="6283643"/>
            <a:ext cx="2562939" cy="32039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Impute Values</a:t>
            </a:r>
            <a:endParaRPr lang="en-US" sz="2000" dirty="0"/>
          </a:p>
        </p:txBody>
      </p:sp>
      <p:sp>
        <p:nvSpPr>
          <p:cNvPr id="13" name="Text 7"/>
          <p:cNvSpPr/>
          <p:nvPr/>
        </p:nvSpPr>
        <p:spPr>
          <a:xfrm>
            <a:off x="7509986" y="6720840"/>
            <a:ext cx="2927152" cy="623173"/>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Replace noisy values with average of nearest neighbors</a:t>
            </a:r>
            <a:endParaRPr lang="en-US" sz="1500" dirty="0"/>
          </a:p>
        </p:txBody>
      </p:sp>
      <p:pic>
        <p:nvPicPr>
          <p:cNvPr id="14" name="Image 4" descr="preencoded.png"/>
          <p:cNvPicPr>
            <a:picLocks noChangeAspect="1"/>
          </p:cNvPicPr>
          <p:nvPr/>
        </p:nvPicPr>
        <p:blipFill>
          <a:blip r:embed="rId7"/>
          <a:stretch>
            <a:fillRect/>
          </a:stretch>
        </p:blipFill>
        <p:spPr>
          <a:xfrm>
            <a:off x="10072925" y="5248869"/>
            <a:ext cx="3316724" cy="779145"/>
          </a:xfrm>
          <a:prstGeom prst="rect">
            <a:avLst/>
          </a:prstGeom>
        </p:spPr>
      </p:pic>
      <p:sp>
        <p:nvSpPr>
          <p:cNvPr id="15" name="Text 8"/>
          <p:cNvSpPr/>
          <p:nvPr/>
        </p:nvSpPr>
        <p:spPr>
          <a:xfrm>
            <a:off x="10826710" y="6283643"/>
            <a:ext cx="2562939" cy="32039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Clean Dataset</a:t>
            </a:r>
            <a:endParaRPr lang="en-US" sz="2000" dirty="0"/>
          </a:p>
        </p:txBody>
      </p:sp>
      <p:sp>
        <p:nvSpPr>
          <p:cNvPr id="16" name="Text 9"/>
          <p:cNvSpPr/>
          <p:nvPr/>
        </p:nvSpPr>
        <p:spPr>
          <a:xfrm>
            <a:off x="10826710" y="6720840"/>
            <a:ext cx="2927152" cy="623173"/>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Obtain noise-treated dataset for model training</a:t>
            </a:r>
            <a:endParaRPr lang="en-US" sz="1500" dirty="0"/>
          </a:p>
        </p:txBody>
      </p:sp>
      <p:pic>
        <p:nvPicPr>
          <p:cNvPr id="18" name="Picture 17">
            <a:extLst>
              <a:ext uri="{FF2B5EF4-FFF2-40B4-BE49-F238E27FC236}">
                <a16:creationId xmlns:a16="http://schemas.microsoft.com/office/drawing/2014/main" id="{4CFD7451-8D6F-DA65-97CA-1B9B91A812FF}"/>
              </a:ext>
            </a:extLst>
          </p:cNvPr>
          <p:cNvPicPr>
            <a:picLocks noChangeAspect="1"/>
          </p:cNvPicPr>
          <p:nvPr/>
        </p:nvPicPr>
        <p:blipFill>
          <a:blip r:embed="rId8"/>
          <a:stretch>
            <a:fillRect/>
          </a:stretch>
        </p:blipFill>
        <p:spPr>
          <a:xfrm>
            <a:off x="12477450" y="7590504"/>
            <a:ext cx="2152950" cy="5334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687586" y="696278"/>
            <a:ext cx="5419487" cy="646152"/>
          </a:xfrm>
          <a:prstGeom prst="rect">
            <a:avLst/>
          </a:prstGeom>
          <a:noFill/>
          <a:ln/>
        </p:spPr>
        <p:txBody>
          <a:bodyPr wrap="none" lIns="0" tIns="0" rIns="0" bIns="0" rtlCol="0" anchor="t"/>
          <a:lstStyle/>
          <a:p>
            <a:pPr marL="0" indent="0">
              <a:lnSpc>
                <a:spcPts val="5050"/>
              </a:lnSpc>
              <a:buNone/>
            </a:pPr>
            <a:r>
              <a:rPr lang="en-US" sz="4050" b="1" dirty="0">
                <a:solidFill>
                  <a:srgbClr val="7068F4"/>
                </a:solidFill>
                <a:latin typeface="Barlow Bold" pitchFamily="34" charset="0"/>
                <a:ea typeface="Barlow Bold" pitchFamily="34" charset="-122"/>
                <a:cs typeface="Barlow Bold" pitchFamily="34" charset="-120"/>
              </a:rPr>
              <a:t>Hyperparameter Tuning</a:t>
            </a:r>
            <a:endParaRPr lang="en-US" sz="4050" dirty="0"/>
          </a:p>
        </p:txBody>
      </p:sp>
      <p:sp>
        <p:nvSpPr>
          <p:cNvPr id="4" name="Text 1"/>
          <p:cNvSpPr/>
          <p:nvPr/>
        </p:nvSpPr>
        <p:spPr>
          <a:xfrm>
            <a:off x="687586" y="1637109"/>
            <a:ext cx="9597628" cy="1571625"/>
          </a:xfrm>
          <a:prstGeom prst="rect">
            <a:avLst/>
          </a:prstGeom>
          <a:noFill/>
          <a:ln/>
        </p:spPr>
        <p:txBody>
          <a:bodyPr wrap="square" lIns="0" tIns="0" rIns="0" bIns="0" rtlCol="0" anchor="t"/>
          <a:lstStyle/>
          <a:p>
            <a:pPr marL="0" indent="0">
              <a:lnSpc>
                <a:spcPts val="2450"/>
              </a:lnSpc>
              <a:buNone/>
            </a:pPr>
            <a:r>
              <a:rPr lang="en-US" sz="1500" dirty="0">
                <a:solidFill>
                  <a:srgbClr val="272525"/>
                </a:solidFill>
                <a:latin typeface="Montserrat" pitchFamily="34" charset="0"/>
                <a:ea typeface="Montserrat" pitchFamily="34" charset="-122"/>
                <a:cs typeface="Montserrat" pitchFamily="34" charset="-120"/>
              </a:rPr>
              <a:t>Hyperparameter tuning is crucial for decision trees to prevent overfitting. The process involves adjusting parameters such as criterion, maximum depth, minimum samples per split, minimum samples per leaf, and maximum features. These parameters control the tree's complexity and help balance between underfitting and overfitting. Techniques like pruning and ensemble methods can also be used to prevent overfitting in decision trees.</a:t>
            </a:r>
            <a:endParaRPr lang="en-US" sz="1500" dirty="0"/>
          </a:p>
        </p:txBody>
      </p:sp>
      <p:pic>
        <p:nvPicPr>
          <p:cNvPr id="5" name="Image 1" descr="preencoded.png"/>
          <p:cNvPicPr>
            <a:picLocks noChangeAspect="1"/>
          </p:cNvPicPr>
          <p:nvPr/>
        </p:nvPicPr>
        <p:blipFill>
          <a:blip r:embed="rId4"/>
          <a:stretch>
            <a:fillRect/>
          </a:stretch>
        </p:blipFill>
        <p:spPr>
          <a:xfrm>
            <a:off x="687586" y="3429714"/>
            <a:ext cx="491133" cy="491133"/>
          </a:xfrm>
          <a:prstGeom prst="rect">
            <a:avLst/>
          </a:prstGeom>
        </p:spPr>
      </p:pic>
      <p:sp>
        <p:nvSpPr>
          <p:cNvPr id="6" name="Text 2"/>
          <p:cNvSpPr/>
          <p:nvPr/>
        </p:nvSpPr>
        <p:spPr>
          <a:xfrm>
            <a:off x="687586" y="4117300"/>
            <a:ext cx="2585085" cy="32301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Maximum Depth</a:t>
            </a:r>
            <a:endParaRPr lang="en-US" sz="2000" dirty="0"/>
          </a:p>
        </p:txBody>
      </p:sp>
      <p:sp>
        <p:nvSpPr>
          <p:cNvPr id="7" name="Text 3"/>
          <p:cNvSpPr/>
          <p:nvPr/>
        </p:nvSpPr>
        <p:spPr>
          <a:xfrm>
            <a:off x="687586" y="4558189"/>
            <a:ext cx="4651415" cy="628650"/>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Controls the maximum depth of the tree to limit complexity</a:t>
            </a:r>
            <a:endParaRPr lang="en-US" sz="1500" dirty="0"/>
          </a:p>
        </p:txBody>
      </p:sp>
      <p:pic>
        <p:nvPicPr>
          <p:cNvPr id="8" name="Image 2" descr="preencoded.png"/>
          <p:cNvPicPr>
            <a:picLocks noChangeAspect="1"/>
          </p:cNvPicPr>
          <p:nvPr/>
        </p:nvPicPr>
        <p:blipFill>
          <a:blip r:embed="rId5"/>
          <a:stretch>
            <a:fillRect/>
          </a:stretch>
        </p:blipFill>
        <p:spPr>
          <a:xfrm>
            <a:off x="5633680" y="3429714"/>
            <a:ext cx="491133" cy="491133"/>
          </a:xfrm>
          <a:prstGeom prst="rect">
            <a:avLst/>
          </a:prstGeom>
        </p:spPr>
      </p:pic>
      <p:sp>
        <p:nvSpPr>
          <p:cNvPr id="9" name="Text 4"/>
          <p:cNvSpPr/>
          <p:nvPr/>
        </p:nvSpPr>
        <p:spPr>
          <a:xfrm>
            <a:off x="5633680" y="4117300"/>
            <a:ext cx="3081814" cy="32301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Minimum Samples per Split</a:t>
            </a:r>
            <a:endParaRPr lang="en-US" sz="2000" dirty="0"/>
          </a:p>
        </p:txBody>
      </p:sp>
      <p:sp>
        <p:nvSpPr>
          <p:cNvPr id="10" name="Text 5"/>
          <p:cNvSpPr/>
          <p:nvPr/>
        </p:nvSpPr>
        <p:spPr>
          <a:xfrm>
            <a:off x="5633680" y="4558189"/>
            <a:ext cx="4651534" cy="628650"/>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Sets the minimum number of samples required to split a node</a:t>
            </a:r>
            <a:endParaRPr lang="en-US" sz="1500" dirty="0"/>
          </a:p>
        </p:txBody>
      </p:sp>
      <p:pic>
        <p:nvPicPr>
          <p:cNvPr id="11" name="Image 3" descr="preencoded.png"/>
          <p:cNvPicPr>
            <a:picLocks noChangeAspect="1"/>
          </p:cNvPicPr>
          <p:nvPr/>
        </p:nvPicPr>
        <p:blipFill>
          <a:blip r:embed="rId6"/>
          <a:stretch>
            <a:fillRect/>
          </a:stretch>
        </p:blipFill>
        <p:spPr>
          <a:xfrm>
            <a:off x="687586" y="5776198"/>
            <a:ext cx="491133" cy="491133"/>
          </a:xfrm>
          <a:prstGeom prst="rect">
            <a:avLst/>
          </a:prstGeom>
        </p:spPr>
      </p:pic>
      <p:sp>
        <p:nvSpPr>
          <p:cNvPr id="12" name="Text 6"/>
          <p:cNvSpPr/>
          <p:nvPr/>
        </p:nvSpPr>
        <p:spPr>
          <a:xfrm>
            <a:off x="687586" y="6463784"/>
            <a:ext cx="3075384" cy="32301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Minimum Samples per Leaf</a:t>
            </a:r>
            <a:endParaRPr lang="en-US" sz="2000" dirty="0"/>
          </a:p>
        </p:txBody>
      </p:sp>
      <p:sp>
        <p:nvSpPr>
          <p:cNvPr id="13" name="Text 7"/>
          <p:cNvSpPr/>
          <p:nvPr/>
        </p:nvSpPr>
        <p:spPr>
          <a:xfrm>
            <a:off x="687586" y="6904673"/>
            <a:ext cx="4651415" cy="628650"/>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Determines the minimum number of samples required for a leaf node</a:t>
            </a:r>
            <a:endParaRPr lang="en-US" sz="1500" dirty="0"/>
          </a:p>
        </p:txBody>
      </p:sp>
      <p:pic>
        <p:nvPicPr>
          <p:cNvPr id="14" name="Image 4" descr="preencoded.png"/>
          <p:cNvPicPr>
            <a:picLocks noChangeAspect="1"/>
          </p:cNvPicPr>
          <p:nvPr/>
        </p:nvPicPr>
        <p:blipFill>
          <a:blip r:embed="rId7"/>
          <a:stretch>
            <a:fillRect/>
          </a:stretch>
        </p:blipFill>
        <p:spPr>
          <a:xfrm>
            <a:off x="5633680" y="5776198"/>
            <a:ext cx="491133" cy="491133"/>
          </a:xfrm>
          <a:prstGeom prst="rect">
            <a:avLst/>
          </a:prstGeom>
        </p:spPr>
      </p:pic>
      <p:sp>
        <p:nvSpPr>
          <p:cNvPr id="15" name="Text 8"/>
          <p:cNvSpPr/>
          <p:nvPr/>
        </p:nvSpPr>
        <p:spPr>
          <a:xfrm>
            <a:off x="5633680" y="6463784"/>
            <a:ext cx="2585085" cy="323017"/>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Maximum Features</a:t>
            </a:r>
            <a:endParaRPr lang="en-US" sz="2000" dirty="0"/>
          </a:p>
        </p:txBody>
      </p:sp>
      <p:sp>
        <p:nvSpPr>
          <p:cNvPr id="16" name="Text 9"/>
          <p:cNvSpPr/>
          <p:nvPr/>
        </p:nvSpPr>
        <p:spPr>
          <a:xfrm>
            <a:off x="5633680" y="6904673"/>
            <a:ext cx="4651534" cy="628650"/>
          </a:xfrm>
          <a:prstGeom prst="rect">
            <a:avLst/>
          </a:prstGeom>
          <a:noFill/>
          <a:ln/>
        </p:spPr>
        <p:txBody>
          <a:bodyPr wrap="square" lIns="0" tIns="0" rIns="0" bIns="0" rtlCol="0" anchor="t"/>
          <a:lstStyle/>
          <a:p>
            <a:pPr marL="0" indent="0" algn="l">
              <a:lnSpc>
                <a:spcPts val="2450"/>
              </a:lnSpc>
              <a:buNone/>
            </a:pPr>
            <a:r>
              <a:rPr lang="en-US" sz="1500" dirty="0">
                <a:solidFill>
                  <a:srgbClr val="272525"/>
                </a:solidFill>
                <a:latin typeface="Montserrat" pitchFamily="34" charset="0"/>
                <a:ea typeface="Montserrat" pitchFamily="34" charset="-122"/>
                <a:cs typeface="Montserrat" pitchFamily="34" charset="-120"/>
              </a:rPr>
              <a:t>Limits the number of features considered when splitting a node</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4867" y="2183368"/>
            <a:ext cx="4944666" cy="3862745"/>
          </a:xfrm>
          <a:prstGeom prst="rect">
            <a:avLst/>
          </a:prstGeom>
        </p:spPr>
      </p:pic>
      <p:sp>
        <p:nvSpPr>
          <p:cNvPr id="4" name="Text 0"/>
          <p:cNvSpPr/>
          <p:nvPr/>
        </p:nvSpPr>
        <p:spPr>
          <a:xfrm>
            <a:off x="758309" y="698659"/>
            <a:ext cx="6344960"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Feature Subset Selection</a:t>
            </a:r>
            <a:endParaRPr lang="en-US" sz="4450" dirty="0"/>
          </a:p>
        </p:txBody>
      </p:sp>
      <p:sp>
        <p:nvSpPr>
          <p:cNvPr id="5" name="Text 1"/>
          <p:cNvSpPr/>
          <p:nvPr/>
        </p:nvSpPr>
        <p:spPr>
          <a:xfrm>
            <a:off x="758309" y="1736288"/>
            <a:ext cx="7627382" cy="242697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Feature subset selection was performed to simplify the decision tree and reduce its complexity. The Drop-column Feature Importance technique was used to detect redundant features. This process involved removing irrelevant features from the dataset, which can lead to improved model accuracy by reducing overfitting. The technique evaluates the importance of each feature by measuring the impact of its removal on the model's performance.</a:t>
            </a:r>
            <a:endParaRPr lang="en-US" sz="1700" dirty="0"/>
          </a:p>
        </p:txBody>
      </p:sp>
      <p:sp>
        <p:nvSpPr>
          <p:cNvPr id="6" name="Shape 2"/>
          <p:cNvSpPr/>
          <p:nvPr/>
        </p:nvSpPr>
        <p:spPr>
          <a:xfrm>
            <a:off x="758309" y="4406979"/>
            <a:ext cx="7627382" cy="3123962"/>
          </a:xfrm>
          <a:prstGeom prst="roundRect">
            <a:avLst>
              <a:gd name="adj" fmla="val 6242"/>
            </a:avLst>
          </a:prstGeom>
          <a:noFill/>
          <a:ln w="7620">
            <a:solidFill>
              <a:srgbClr val="000000">
                <a:alpha val="8000"/>
              </a:srgbClr>
            </a:solidFill>
            <a:prstDash val="solid"/>
          </a:ln>
        </p:spPr>
      </p:sp>
      <p:sp>
        <p:nvSpPr>
          <p:cNvPr id="7" name="Shape 3"/>
          <p:cNvSpPr/>
          <p:nvPr/>
        </p:nvSpPr>
        <p:spPr>
          <a:xfrm>
            <a:off x="765929" y="4414599"/>
            <a:ext cx="7612142" cy="621744"/>
          </a:xfrm>
          <a:prstGeom prst="rect">
            <a:avLst/>
          </a:prstGeom>
          <a:solidFill>
            <a:srgbClr val="FFFFFF">
              <a:alpha val="4000"/>
            </a:srgbClr>
          </a:solidFill>
          <a:ln/>
        </p:spPr>
      </p:sp>
      <p:sp>
        <p:nvSpPr>
          <p:cNvPr id="8" name="Text 4"/>
          <p:cNvSpPr/>
          <p:nvPr/>
        </p:nvSpPr>
        <p:spPr>
          <a:xfrm>
            <a:off x="982504" y="4552117"/>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Feature</a:t>
            </a:r>
            <a:endParaRPr lang="en-US" sz="1700" dirty="0"/>
          </a:p>
        </p:txBody>
      </p:sp>
      <p:sp>
        <p:nvSpPr>
          <p:cNvPr id="9" name="Text 5"/>
          <p:cNvSpPr/>
          <p:nvPr/>
        </p:nvSpPr>
        <p:spPr>
          <a:xfrm>
            <a:off x="4792385" y="4552117"/>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Importance Score</a:t>
            </a:r>
            <a:endParaRPr lang="en-US" sz="1700" dirty="0"/>
          </a:p>
        </p:txBody>
      </p:sp>
      <p:sp>
        <p:nvSpPr>
          <p:cNvPr id="10" name="Shape 6"/>
          <p:cNvSpPr/>
          <p:nvPr/>
        </p:nvSpPr>
        <p:spPr>
          <a:xfrm>
            <a:off x="765929" y="5036344"/>
            <a:ext cx="7612142" cy="621744"/>
          </a:xfrm>
          <a:prstGeom prst="rect">
            <a:avLst/>
          </a:prstGeom>
          <a:solidFill>
            <a:srgbClr val="000000">
              <a:alpha val="4000"/>
            </a:srgbClr>
          </a:solidFill>
          <a:ln/>
        </p:spPr>
      </p:sp>
      <p:sp>
        <p:nvSpPr>
          <p:cNvPr id="11" name="Text 7"/>
          <p:cNvSpPr/>
          <p:nvPr/>
        </p:nvSpPr>
        <p:spPr>
          <a:xfrm>
            <a:off x="982504" y="5173861"/>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RAM</a:t>
            </a:r>
            <a:endParaRPr lang="en-US" sz="1700" dirty="0"/>
          </a:p>
        </p:txBody>
      </p:sp>
      <p:sp>
        <p:nvSpPr>
          <p:cNvPr id="12" name="Text 8"/>
          <p:cNvSpPr/>
          <p:nvPr/>
        </p:nvSpPr>
        <p:spPr>
          <a:xfrm>
            <a:off x="4792385" y="5173861"/>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High</a:t>
            </a:r>
            <a:endParaRPr lang="en-US" sz="1700" dirty="0"/>
          </a:p>
        </p:txBody>
      </p:sp>
      <p:sp>
        <p:nvSpPr>
          <p:cNvPr id="13" name="Shape 9"/>
          <p:cNvSpPr/>
          <p:nvPr/>
        </p:nvSpPr>
        <p:spPr>
          <a:xfrm>
            <a:off x="765929" y="5658088"/>
            <a:ext cx="7612142" cy="621744"/>
          </a:xfrm>
          <a:prstGeom prst="rect">
            <a:avLst/>
          </a:prstGeom>
          <a:solidFill>
            <a:srgbClr val="FFFFFF">
              <a:alpha val="4000"/>
            </a:srgbClr>
          </a:solidFill>
          <a:ln/>
        </p:spPr>
      </p:sp>
      <p:sp>
        <p:nvSpPr>
          <p:cNvPr id="14" name="Text 10"/>
          <p:cNvSpPr/>
          <p:nvPr/>
        </p:nvSpPr>
        <p:spPr>
          <a:xfrm>
            <a:off x="982504" y="5795605"/>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Battery Power</a:t>
            </a:r>
            <a:endParaRPr lang="en-US" sz="1700" dirty="0"/>
          </a:p>
        </p:txBody>
      </p:sp>
      <p:sp>
        <p:nvSpPr>
          <p:cNvPr id="15" name="Text 11"/>
          <p:cNvSpPr/>
          <p:nvPr/>
        </p:nvSpPr>
        <p:spPr>
          <a:xfrm>
            <a:off x="4792385" y="5795605"/>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Medium</a:t>
            </a:r>
            <a:endParaRPr lang="en-US" sz="1700" dirty="0"/>
          </a:p>
        </p:txBody>
      </p:sp>
      <p:sp>
        <p:nvSpPr>
          <p:cNvPr id="16" name="Shape 12"/>
          <p:cNvSpPr/>
          <p:nvPr/>
        </p:nvSpPr>
        <p:spPr>
          <a:xfrm>
            <a:off x="765929" y="6279833"/>
            <a:ext cx="7612142" cy="621744"/>
          </a:xfrm>
          <a:prstGeom prst="rect">
            <a:avLst/>
          </a:prstGeom>
          <a:solidFill>
            <a:srgbClr val="000000">
              <a:alpha val="4000"/>
            </a:srgbClr>
          </a:solidFill>
          <a:ln/>
        </p:spPr>
      </p:sp>
      <p:sp>
        <p:nvSpPr>
          <p:cNvPr id="17" name="Text 13"/>
          <p:cNvSpPr/>
          <p:nvPr/>
        </p:nvSpPr>
        <p:spPr>
          <a:xfrm>
            <a:off x="982504" y="6417350"/>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Internal Memory</a:t>
            </a:r>
            <a:endParaRPr lang="en-US" sz="1700" dirty="0"/>
          </a:p>
        </p:txBody>
      </p:sp>
      <p:sp>
        <p:nvSpPr>
          <p:cNvPr id="18" name="Text 14"/>
          <p:cNvSpPr/>
          <p:nvPr/>
        </p:nvSpPr>
        <p:spPr>
          <a:xfrm>
            <a:off x="4792385" y="6417350"/>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Medium</a:t>
            </a:r>
            <a:endParaRPr lang="en-US" sz="1700" dirty="0"/>
          </a:p>
        </p:txBody>
      </p:sp>
      <p:sp>
        <p:nvSpPr>
          <p:cNvPr id="19" name="Shape 15"/>
          <p:cNvSpPr/>
          <p:nvPr/>
        </p:nvSpPr>
        <p:spPr>
          <a:xfrm>
            <a:off x="765929" y="6901577"/>
            <a:ext cx="7612142" cy="621744"/>
          </a:xfrm>
          <a:prstGeom prst="rect">
            <a:avLst/>
          </a:prstGeom>
          <a:solidFill>
            <a:srgbClr val="FFFFFF">
              <a:alpha val="4000"/>
            </a:srgbClr>
          </a:solidFill>
          <a:ln/>
        </p:spPr>
      </p:sp>
      <p:sp>
        <p:nvSpPr>
          <p:cNvPr id="20" name="Text 16"/>
          <p:cNvSpPr/>
          <p:nvPr/>
        </p:nvSpPr>
        <p:spPr>
          <a:xfrm>
            <a:off x="982504" y="7039094"/>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Screen Size</a:t>
            </a:r>
            <a:endParaRPr lang="en-US" sz="1700" dirty="0"/>
          </a:p>
        </p:txBody>
      </p:sp>
      <p:sp>
        <p:nvSpPr>
          <p:cNvPr id="21" name="Text 17"/>
          <p:cNvSpPr/>
          <p:nvPr/>
        </p:nvSpPr>
        <p:spPr>
          <a:xfrm>
            <a:off x="4792385" y="7039094"/>
            <a:ext cx="33691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Low</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888</Words>
  <Application>Microsoft Office PowerPoint</Application>
  <PresentationFormat>Custom</PresentationFormat>
  <Paragraphs>88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bunny cool</cp:lastModifiedBy>
  <cp:revision>4</cp:revision>
  <dcterms:created xsi:type="dcterms:W3CDTF">2024-11-27T04:29:03Z</dcterms:created>
  <dcterms:modified xsi:type="dcterms:W3CDTF">2024-11-27T19:44:09Z</dcterms:modified>
</cp:coreProperties>
</file>