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3"/>
    <p:sldId id="16140622" r:id="rId4"/>
    <p:sldId id="262" r:id="rId5"/>
    <p:sldId id="263" r:id="rId6"/>
    <p:sldId id="265" r:id="rId7"/>
    <p:sldId id="16140625" r:id="rId8"/>
    <p:sldId id="16140628" r:id="rId9"/>
    <p:sldId id="16140634" r:id="rId10"/>
    <p:sldId id="16140630" r:id="rId11"/>
    <p:sldId id="16140629" r:id="rId12"/>
    <p:sldId id="16140623"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87" d="100"/>
          <a:sy n="87" d="100"/>
        </p:scale>
        <p:origin x="-422"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ustomXml" Target="../customXml/item3.xml"/><Relationship Id="rId20" Type="http://schemas.openxmlformats.org/officeDocument/2006/relationships/customXml" Target="../customXml/item2.xml"/><Relationship Id="rId2" Type="http://schemas.openxmlformats.org/officeDocument/2006/relationships/theme" Target="theme/theme1.xml"/><Relationship Id="rId19" Type="http://schemas.openxmlformats.org/officeDocument/2006/relationships/customXml" Target="../customXml/item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167585"/>
            <a:ext cx="9144000" cy="977778"/>
          </a:xfrm>
        </p:spPr>
        <p:txBody>
          <a:bodyPr>
            <a:normAutofit fontScale="90000"/>
          </a:bodyPr>
          <a:lstStyle/>
          <a:p>
            <a:pPr algn="ctr"/>
            <a:r>
              <a:rPr lang="en-IN" altLang="en-US" sz="4445" b="1" dirty="0">
                <a:solidFill>
                  <a:schemeClr val="accent1"/>
                </a:solidFill>
                <a:latin typeface="Times New Roman" panose="02020603050405020304" charset="0"/>
                <a:cs typeface="Times New Roman" panose="02020603050405020304" charset="0"/>
              </a:rPr>
              <a:t>SECURE DATA HIDING IN IMAGES USING </a:t>
            </a:r>
            <a:r>
              <a:rPr lang="en-US" altLang="en-US" sz="4445" b="1" dirty="0">
                <a:solidFill>
                  <a:schemeClr val="accent1"/>
                </a:solidFill>
                <a:latin typeface="Times New Roman" panose="02020603050405020304" charset="0"/>
                <a:cs typeface="Times New Roman" panose="02020603050405020304" charset="0"/>
              </a:rPr>
              <a:t>steganography</a:t>
            </a:r>
            <a:endParaRPr lang="en-US" altLang="en-US" sz="4445" b="1" dirty="0">
              <a:solidFill>
                <a:schemeClr val="accent1"/>
              </a:solidFill>
              <a:latin typeface="Times New Roman" panose="02020603050405020304" charset="0"/>
              <a:cs typeface="Times New Roman" panose="02020603050405020304" charset="0"/>
            </a:endParaRPr>
          </a:p>
        </p:txBody>
      </p:sp>
      <p:sp>
        <p:nvSpPr>
          <p:cNvPr id="4" name="TextBox 3"/>
          <p:cNvSpPr txBox="1"/>
          <p:nvPr/>
        </p:nvSpPr>
        <p:spPr>
          <a:xfrm>
            <a:off x="2575560" y="3987165"/>
            <a:ext cx="8856980" cy="1365250"/>
          </a:xfrm>
          <a:prstGeom prst="rect">
            <a:avLst/>
          </a:prstGeom>
          <a:noFill/>
        </p:spPr>
        <p:txBody>
          <a:bodyPr wrap="square" lIns="91440" tIns="45720" rIns="91440" bIns="45720" rtlCol="0" anchor="t">
            <a:noAutofit/>
          </a:bodyPr>
          <a:lstStyle/>
          <a:p>
            <a:pPr marL="457200" lvl="1" indent="457200"/>
            <a:r>
              <a:rPr lang="en-IN" altLang="en-US" sz="3600" b="1" dirty="0">
                <a:solidFill>
                  <a:schemeClr val="accent1">
                    <a:lumMod val="75000"/>
                  </a:schemeClr>
                </a:solidFill>
                <a:latin typeface="Arial" panose="020B0604020202020204"/>
                <a:cs typeface="Arial" panose="020B0604020202020204"/>
              </a:rPr>
              <a:t>BALABOMMA HEMANTH</a:t>
            </a:r>
            <a:endParaRPr lang="en-IN" altLang="en-US" sz="3600" b="1" dirty="0">
              <a:solidFill>
                <a:schemeClr val="accent1">
                  <a:lumMod val="75000"/>
                </a:schemeClr>
              </a:solidFill>
              <a:latin typeface="Arial" panose="020B0604020202020204"/>
              <a:cs typeface="Arial" panose="020B0604020202020204"/>
            </a:endParaRPr>
          </a:p>
          <a:p>
            <a:r>
              <a:rPr lang="en-IN" altLang="en-US" sz="3600" b="1" dirty="0">
                <a:solidFill>
                  <a:schemeClr val="accent1">
                    <a:lumMod val="75000"/>
                  </a:schemeClr>
                </a:solidFill>
                <a:latin typeface="Arial" panose="020B0604020202020204"/>
                <a:cs typeface="Arial" panose="020B0604020202020204"/>
              </a:rPr>
              <a:t>NRI INSTITUTE OF TECHNOLOGY</a:t>
            </a:r>
            <a:endParaRPr lang="en-IN" altLang="en-US" sz="3600" b="1" dirty="0">
              <a:solidFill>
                <a:schemeClr val="accent1">
                  <a:lumMod val="75000"/>
                </a:schemeClr>
              </a:solidFill>
              <a:latin typeface="Arial" panose="020B0604020202020204"/>
              <a:cs typeface="Arial" panose="020B0604020202020204"/>
            </a:endParaRPr>
          </a:p>
          <a:p>
            <a:pPr indent="457200"/>
            <a:r>
              <a:rPr lang="en-IN" altLang="en-US" sz="3600" b="1" dirty="0">
                <a:solidFill>
                  <a:schemeClr val="accent1">
                    <a:lumMod val="75000"/>
                  </a:schemeClr>
                </a:solidFill>
                <a:latin typeface="Arial" panose="020B0604020202020204"/>
                <a:cs typeface="Arial" panose="020B0604020202020204"/>
              </a:rPr>
              <a:t>MECHANICAL ENGINEERING</a:t>
            </a:r>
            <a:endParaRPr lang="en-IN" altLang="en-US" sz="36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1"/>
                </a:solidFill>
                <a:latin typeface="Times New Roman" panose="02020603050405020304" charset="0"/>
                <a:cs typeface="Times New Roman" panose="02020603050405020304" charset="0"/>
              </a:rPr>
              <a:t>GitHub Link</a:t>
            </a:r>
            <a:endParaRPr lang="en-IN" b="1" dirty="0">
              <a:solidFill>
                <a:schemeClr val="accent1"/>
              </a:solidFill>
              <a:latin typeface="Times New Roman" panose="02020603050405020304" charset="0"/>
              <a:cs typeface="Times New Roman" panose="02020603050405020304" charset="0"/>
            </a:endParaRPr>
          </a:p>
        </p:txBody>
      </p:sp>
      <p:sp>
        <p:nvSpPr>
          <p:cNvPr id="3" name="Text Box 2"/>
          <p:cNvSpPr txBox="1"/>
          <p:nvPr/>
        </p:nvSpPr>
        <p:spPr>
          <a:xfrm>
            <a:off x="1135380" y="2997835"/>
            <a:ext cx="10045065" cy="1889125"/>
          </a:xfrm>
          <a:prstGeom prst="rect">
            <a:avLst/>
          </a:prstGeom>
          <a:noFill/>
        </p:spPr>
        <p:txBody>
          <a:bodyPr wrap="square" rtlCol="0">
            <a:noAutofit/>
          </a:bodyPr>
          <a:p>
            <a:r>
              <a:rPr lang="en-US" altLang="en-US" sz="6000" u="sng">
                <a:solidFill>
                  <a:srgbClr val="0070C0"/>
                </a:solidFill>
                <a:latin typeface="Times New Roman" panose="02020603050405020304" charset="0"/>
                <a:cs typeface="Times New Roman" panose="02020603050405020304" charset="0"/>
              </a:rPr>
              <a:t>https://github.com/Hemanth24-cloud/Steganography.git</a:t>
            </a:r>
            <a:endParaRPr lang="en-US" altLang="en-US" sz="6000" u="sng">
              <a:solidFill>
                <a:srgbClr val="0070C0"/>
              </a:solidFill>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p:nvPr/>
        </p:nvSpPr>
        <p:spPr>
          <a:xfrm>
            <a:off x="535670" y="711944"/>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chemeClr val="accent1"/>
                </a:solidFill>
                <a:latin typeface="Times New Roman" panose="02020603050405020304" charset="0"/>
                <a:cs typeface="Times New Roman" panose="02020603050405020304" charset="0"/>
              </a:rPr>
              <a:t>Future </a:t>
            </a:r>
            <a:r>
              <a:rPr lang="en-US" sz="3200" b="1" dirty="0" smtClean="0">
                <a:solidFill>
                  <a:schemeClr val="accent1"/>
                </a:solidFill>
                <a:latin typeface="Times New Roman" panose="02020603050405020304" charset="0"/>
                <a:cs typeface="Times New Roman" panose="02020603050405020304" charset="0"/>
              </a:rPr>
              <a:t>scop</a:t>
            </a:r>
            <a:r>
              <a:rPr lang="en-IN" altLang="en-US" sz="3200" b="1" dirty="0" smtClean="0">
                <a:solidFill>
                  <a:schemeClr val="accent1"/>
                </a:solidFill>
                <a:latin typeface="Times New Roman" panose="02020603050405020304" charset="0"/>
                <a:cs typeface="Times New Roman" panose="02020603050405020304" charset="0"/>
              </a:rPr>
              <a:t>E</a:t>
            </a:r>
            <a:endParaRPr lang="en-IN" altLang="en-US" sz="3200" b="1" dirty="0" smtClean="0">
              <a:solidFill>
                <a:schemeClr val="accent1"/>
              </a:solidFill>
              <a:latin typeface="Times New Roman" panose="02020603050405020304" charset="0"/>
              <a:cs typeface="Times New Roman" panose="02020603050405020304" charset="0"/>
            </a:endParaRPr>
          </a:p>
        </p:txBody>
      </p:sp>
      <p:sp>
        <p:nvSpPr>
          <p:cNvPr id="2" name="Text Box 1"/>
          <p:cNvSpPr txBox="1"/>
          <p:nvPr/>
        </p:nvSpPr>
        <p:spPr>
          <a:xfrm>
            <a:off x="695325" y="1242060"/>
            <a:ext cx="11081385" cy="4882515"/>
          </a:xfrm>
          <a:prstGeom prst="rect">
            <a:avLst/>
          </a:prstGeom>
          <a:noFill/>
        </p:spPr>
        <p:txBody>
          <a:bodyPr wrap="square" rtlCol="0">
            <a:noAutofit/>
          </a:bodyPr>
          <a:p>
            <a:pPr algn="just"/>
            <a:r>
              <a:rPr lang="en-US" altLang="en-US" sz="2400" b="1">
                <a:latin typeface="Times New Roman" panose="02020603050405020304" charset="0"/>
                <a:cs typeface="Times New Roman" panose="02020603050405020304" charset="0"/>
              </a:rPr>
              <a:t>Enhanced Security </a:t>
            </a:r>
            <a:r>
              <a:rPr lang="en-US" altLang="en-US" sz="2400">
                <a:latin typeface="Times New Roman" panose="02020603050405020304" charset="0"/>
                <a:cs typeface="Times New Roman" panose="02020603050405020304" charset="0"/>
              </a:rPr>
              <a:t>– Implement advanced encryption techniques like AES-256 for stronger data protection.</a:t>
            </a:r>
            <a:endParaRPr lang="en-US" altLang="en-US" sz="2400">
              <a:latin typeface="Times New Roman" panose="02020603050405020304" charset="0"/>
              <a:cs typeface="Times New Roman" panose="02020603050405020304" charset="0"/>
            </a:endParaRPr>
          </a:p>
          <a:p>
            <a:pPr algn="just"/>
            <a:r>
              <a:rPr lang="en-US" altLang="en-US" sz="2400" b="1">
                <a:latin typeface="Times New Roman" panose="02020603050405020304" charset="0"/>
                <a:cs typeface="Times New Roman" panose="02020603050405020304" charset="0"/>
              </a:rPr>
              <a:t>AI &amp; Machine Learning Integration</a:t>
            </a:r>
            <a:r>
              <a:rPr lang="en-US" altLang="en-US" sz="2400">
                <a:latin typeface="Times New Roman" panose="02020603050405020304" charset="0"/>
                <a:cs typeface="Times New Roman" panose="02020603050405020304" charset="0"/>
              </a:rPr>
              <a:t> – Use AI to detect and prevent steganalysis attacks.</a:t>
            </a:r>
            <a:endParaRPr lang="en-US" altLang="en-US" sz="2400">
              <a:latin typeface="Times New Roman" panose="02020603050405020304" charset="0"/>
              <a:cs typeface="Times New Roman" panose="02020603050405020304" charset="0"/>
            </a:endParaRPr>
          </a:p>
          <a:p>
            <a:pPr algn="just"/>
            <a:r>
              <a:rPr lang="en-US" altLang="en-US" sz="2400" b="1">
                <a:latin typeface="Times New Roman" panose="02020603050405020304" charset="0"/>
                <a:cs typeface="Times New Roman" panose="02020603050405020304" charset="0"/>
              </a:rPr>
              <a:t>Support for Multiple Media Types</a:t>
            </a:r>
            <a:r>
              <a:rPr lang="en-US" altLang="en-US" sz="2400">
                <a:latin typeface="Times New Roman" panose="02020603050405020304" charset="0"/>
                <a:cs typeface="Times New Roman" panose="02020603050405020304" charset="0"/>
              </a:rPr>
              <a:t> – Extend steganography to videos, audio files, and documents.</a:t>
            </a:r>
            <a:endParaRPr lang="en-US" altLang="en-US" sz="2400">
              <a:latin typeface="Times New Roman" panose="02020603050405020304" charset="0"/>
              <a:cs typeface="Times New Roman" panose="02020603050405020304" charset="0"/>
            </a:endParaRPr>
          </a:p>
          <a:p>
            <a:pPr algn="just"/>
            <a:r>
              <a:rPr lang="en-US" altLang="en-US" sz="2400" b="1">
                <a:latin typeface="Times New Roman" panose="02020603050405020304" charset="0"/>
                <a:cs typeface="Times New Roman" panose="02020603050405020304" charset="0"/>
              </a:rPr>
              <a:t>Cloud-Based Steganograph</a:t>
            </a:r>
            <a:r>
              <a:rPr lang="en-IN" altLang="en-US" sz="2400" b="1">
                <a:latin typeface="Times New Roman" panose="02020603050405020304" charset="0"/>
                <a:cs typeface="Times New Roman" panose="02020603050405020304" charset="0"/>
              </a:rPr>
              <a:t>y</a:t>
            </a:r>
            <a:r>
              <a:rPr lang="en-US" altLang="en-US" sz="2400">
                <a:latin typeface="Times New Roman" panose="02020603050405020304" charset="0"/>
                <a:cs typeface="Times New Roman" panose="02020603050405020304" charset="0"/>
              </a:rPr>
              <a:t> – Develop a secure cloud platform for remote data hiding and retrieval.</a:t>
            </a:r>
            <a:endParaRPr lang="en-US" altLang="en-US" sz="2400">
              <a:latin typeface="Times New Roman" panose="02020603050405020304" charset="0"/>
              <a:cs typeface="Times New Roman" panose="02020603050405020304" charset="0"/>
            </a:endParaRPr>
          </a:p>
          <a:p>
            <a:pPr algn="just"/>
            <a:r>
              <a:rPr lang="en-US" altLang="en-US" sz="2400" b="1">
                <a:latin typeface="Times New Roman" panose="02020603050405020304" charset="0"/>
                <a:cs typeface="Times New Roman" panose="02020603050405020304" charset="0"/>
              </a:rPr>
              <a:t>Real-Time Steganography</a:t>
            </a:r>
            <a:r>
              <a:rPr lang="en-US" altLang="en-US" sz="2400">
                <a:latin typeface="Times New Roman" panose="02020603050405020304" charset="0"/>
                <a:cs typeface="Times New Roman" panose="02020603050405020304" charset="0"/>
              </a:rPr>
              <a:t> – Enable secure live communication using hidden messages in real-time images or videos.</a:t>
            </a:r>
            <a:endParaRPr lang="en-US" altLang="en-US" sz="2400">
              <a:latin typeface="Times New Roman" panose="02020603050405020304" charset="0"/>
              <a:cs typeface="Times New Roman" panose="02020603050405020304" charset="0"/>
            </a:endParaRPr>
          </a:p>
          <a:p>
            <a:pPr algn="just"/>
            <a:r>
              <a:rPr lang="en-US" altLang="en-US" sz="2400" b="1">
                <a:latin typeface="Times New Roman" panose="02020603050405020304" charset="0"/>
                <a:cs typeface="Times New Roman" panose="02020603050405020304" charset="0"/>
              </a:rPr>
              <a:t>Mobile Application</a:t>
            </a:r>
            <a:r>
              <a:rPr lang="en-US" altLang="en-US" sz="2400">
                <a:latin typeface="Times New Roman" panose="02020603050405020304" charset="0"/>
                <a:cs typeface="Times New Roman" panose="02020603050405020304" charset="0"/>
              </a:rPr>
              <a:t> – Develop a user-friendly mobile app for secure data hiding and extraction.</a:t>
            </a:r>
            <a:endParaRPr lang="en-US" altLang="en-US" sz="2400">
              <a:latin typeface="Times New Roman" panose="02020603050405020304" charset="0"/>
              <a:cs typeface="Times New Roman" panose="02020603050405020304" charset="0"/>
            </a:endParaRPr>
          </a:p>
          <a:p>
            <a:pPr algn="just"/>
            <a:r>
              <a:rPr lang="en-US" altLang="en-US" sz="2400">
                <a:latin typeface="Times New Roman" panose="02020603050405020304" charset="0"/>
                <a:cs typeface="Times New Roman" panose="02020603050405020304" charset="0"/>
              </a:rPr>
              <a:t>These future advancements will make steganography even more secure, efficient, and widely applicable</a:t>
            </a:r>
            <a:r>
              <a:rPr lang="en-IN" altLang="en-US" sz="2400">
                <a:latin typeface="Times New Roman" panose="02020603050405020304" charset="0"/>
                <a:cs typeface="Times New Roman" panose="02020603050405020304" charset="0"/>
              </a:rPr>
              <a:t>.</a:t>
            </a:r>
            <a:endParaRPr lang="en-IN" altLang="en-US" sz="24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0" y="1604645"/>
            <a:ext cx="9298940" cy="4660265"/>
          </a:xfrm>
        </p:spPr>
        <p:txBody>
          <a:bodyPr>
            <a:normAutofit fontScale="90000"/>
          </a:bodyPr>
          <a:lstStyle/>
          <a:p>
            <a:pPr algn="ctr"/>
            <a:br>
              <a:rPr lang="en-IN" altLang="en-US" sz="7200" b="1">
                <a:gradFill>
                  <a:gsLst>
                    <a:gs pos="0">
                      <a:srgbClr val="7B32B2"/>
                    </a:gs>
                    <a:gs pos="100000">
                      <a:srgbClr val="401A5D"/>
                    </a:gs>
                  </a:gsLst>
                  <a:lin scaled="0"/>
                </a:gradFill>
                <a:latin typeface="Times New Roman" panose="02020603050405020304" charset="0"/>
                <a:cs typeface="Times New Roman" panose="02020603050405020304" charset="0"/>
              </a:rPr>
            </a:br>
            <a:br>
              <a:rPr lang="en-IN" altLang="en-US" sz="7200" b="1">
                <a:gradFill>
                  <a:gsLst>
                    <a:gs pos="0">
                      <a:srgbClr val="7B32B2"/>
                    </a:gs>
                    <a:gs pos="100000">
                      <a:srgbClr val="401A5D"/>
                    </a:gs>
                  </a:gsLst>
                  <a:lin scaled="0"/>
                </a:gradFill>
                <a:latin typeface="Times New Roman" panose="02020603050405020304" charset="0"/>
                <a:cs typeface="Times New Roman" panose="02020603050405020304" charset="0"/>
              </a:rPr>
            </a:br>
            <a:br>
              <a:rPr lang="en-IN" altLang="en-US" sz="7200" b="1">
                <a:gradFill>
                  <a:gsLst>
                    <a:gs pos="0">
                      <a:srgbClr val="7B32B2"/>
                    </a:gs>
                    <a:gs pos="100000">
                      <a:srgbClr val="401A5D"/>
                    </a:gs>
                  </a:gsLst>
                  <a:lin scaled="0"/>
                </a:gradFill>
                <a:latin typeface="Times New Roman" panose="02020603050405020304" charset="0"/>
                <a:cs typeface="Times New Roman" panose="02020603050405020304" charset="0"/>
              </a:rPr>
            </a:br>
            <a:br>
              <a:rPr lang="en-IN" altLang="en-US" sz="7200" b="1">
                <a:gradFill>
                  <a:gsLst>
                    <a:gs pos="0">
                      <a:srgbClr val="7B32B2"/>
                    </a:gs>
                    <a:gs pos="100000">
                      <a:srgbClr val="401A5D"/>
                    </a:gs>
                  </a:gsLst>
                  <a:lin scaled="0"/>
                </a:gradFill>
                <a:latin typeface="Times New Roman" panose="02020603050405020304" charset="0"/>
                <a:cs typeface="Times New Roman" panose="02020603050405020304" charset="0"/>
              </a:rPr>
            </a:br>
            <a:br>
              <a:rPr lang="en-IN" altLang="en-US" sz="7200" b="1">
                <a:gradFill>
                  <a:gsLst>
                    <a:gs pos="0">
                      <a:srgbClr val="7B32B2"/>
                    </a:gs>
                    <a:gs pos="100000">
                      <a:srgbClr val="401A5D"/>
                    </a:gs>
                  </a:gsLst>
                  <a:lin scaled="0"/>
                </a:gradFill>
                <a:latin typeface="Times New Roman" panose="02020603050405020304" charset="0"/>
                <a:cs typeface="Times New Roman" panose="02020603050405020304" charset="0"/>
              </a:rPr>
            </a:br>
            <a:br>
              <a:rPr lang="en-IN" altLang="en-US" sz="7200" b="1">
                <a:gradFill>
                  <a:gsLst>
                    <a:gs pos="0">
                      <a:srgbClr val="7B32B2"/>
                    </a:gs>
                    <a:gs pos="100000">
                      <a:srgbClr val="401A5D"/>
                    </a:gs>
                  </a:gsLst>
                  <a:lin scaled="0"/>
                </a:gradFill>
                <a:latin typeface="Times New Roman" panose="02020603050405020304" charset="0"/>
                <a:cs typeface="Times New Roman" panose="02020603050405020304" charset="0"/>
              </a:rPr>
            </a:br>
            <a:br>
              <a:rPr lang="en-IN" altLang="en-US" sz="7200" b="1">
                <a:gradFill>
                  <a:gsLst>
                    <a:gs pos="0">
                      <a:srgbClr val="7B32B2"/>
                    </a:gs>
                    <a:gs pos="100000">
                      <a:srgbClr val="401A5D"/>
                    </a:gs>
                  </a:gsLst>
                  <a:lin scaled="0"/>
                </a:gradFill>
                <a:latin typeface="Times New Roman" panose="02020603050405020304" charset="0"/>
                <a:cs typeface="Times New Roman" panose="02020603050405020304" charset="0"/>
              </a:rPr>
            </a:br>
            <a:br>
              <a:rPr lang="en-IN" altLang="en-US" sz="7200" b="1">
                <a:gradFill>
                  <a:gsLst>
                    <a:gs pos="0">
                      <a:srgbClr val="7B32B2"/>
                    </a:gs>
                    <a:gs pos="100000">
                      <a:srgbClr val="401A5D"/>
                    </a:gs>
                  </a:gsLst>
                  <a:lin scaled="0"/>
                </a:gradFill>
                <a:latin typeface="Times New Roman" panose="02020603050405020304" charset="0"/>
                <a:cs typeface="Times New Roman" panose="02020603050405020304" charset="0"/>
              </a:rPr>
            </a:br>
            <a:endParaRPr lang="en-IN" altLang="en-US" sz="7200" b="1" dirty="0">
              <a:gradFill>
                <a:gsLst>
                  <a:gs pos="0">
                    <a:srgbClr val="7B32B2"/>
                  </a:gs>
                  <a:gs pos="100000">
                    <a:srgbClr val="401A5D"/>
                  </a:gs>
                </a:gsLst>
                <a:lin scaled="0"/>
              </a:gradFill>
              <a:latin typeface="Times New Roman" panose="02020603050405020304" charset="0"/>
              <a:cs typeface="Times New Roman" panose="02020603050405020304" charset="0"/>
              <a:sym typeface="+mn-ea"/>
            </a:endParaRPr>
          </a:p>
        </p:txBody>
      </p:sp>
      <p:sp>
        <p:nvSpPr>
          <p:cNvPr id="2" name="Text Box 1"/>
          <p:cNvSpPr txBox="1"/>
          <p:nvPr/>
        </p:nvSpPr>
        <p:spPr>
          <a:xfrm>
            <a:off x="1877695" y="2329815"/>
            <a:ext cx="9123045" cy="4836160"/>
          </a:xfrm>
          <a:prstGeom prst="rect">
            <a:avLst/>
          </a:prstGeom>
          <a:noFill/>
        </p:spPr>
        <p:txBody>
          <a:bodyPr wrap="square" rtlCol="0">
            <a:noAutofit/>
          </a:bodyPr>
          <a:p>
            <a:pPr marL="1371600" lvl="3" indent="457200"/>
            <a:r>
              <a:rPr lang="en-IN" altLang="en-US" sz="5400" b="1">
                <a:gradFill>
                  <a:gsLst>
                    <a:gs pos="0">
                      <a:srgbClr val="7B32B2"/>
                    </a:gs>
                    <a:gs pos="100000">
                      <a:srgbClr val="401A5D"/>
                    </a:gs>
                  </a:gsLst>
                  <a:lin scaled="0"/>
                </a:gradFill>
                <a:latin typeface="Times New Roman" panose="02020603050405020304" charset="0"/>
                <a:cs typeface="Times New Roman" panose="02020603050405020304" charset="0"/>
                <a:sym typeface="+mn-ea"/>
              </a:rPr>
              <a:t>THANK YOU </a:t>
            </a:r>
            <a:endParaRPr lang="en-IN" altLang="en-US" sz="5400" b="1">
              <a:gradFill>
                <a:gsLst>
                  <a:gs pos="0">
                    <a:srgbClr val="7B32B2"/>
                  </a:gs>
                  <a:gs pos="100000">
                    <a:srgbClr val="401A5D"/>
                  </a:gs>
                </a:gsLst>
                <a:lin scaled="0"/>
              </a:gradFill>
              <a:latin typeface="Times New Roman" panose="02020603050405020304" charset="0"/>
              <a:cs typeface="Times New Roman" panose="02020603050405020304" charset="0"/>
              <a:sym typeface="+mn-ea"/>
            </a:endParaRPr>
          </a:p>
          <a:p>
            <a:r>
              <a:rPr lang="en-IN" altLang="en-US" sz="5400" b="1" dirty="0">
                <a:gradFill>
                  <a:gsLst>
                    <a:gs pos="0">
                      <a:srgbClr val="7B32B2"/>
                    </a:gs>
                    <a:gs pos="100000">
                      <a:srgbClr val="401A5D"/>
                    </a:gs>
                  </a:gsLst>
                  <a:lin scaled="0"/>
                </a:gradFill>
                <a:latin typeface="Times New Roman" panose="02020603050405020304" charset="0"/>
                <a:cs typeface="Times New Roman" panose="02020603050405020304" charset="0"/>
                <a:sym typeface="+mn-ea"/>
              </a:rPr>
              <a:t>BALABOMMA HEMANTH</a:t>
            </a:r>
            <a:endParaRPr lang="en-IN" altLang="en-US" b="1" dirty="0">
              <a:gradFill>
                <a:gsLst>
                  <a:gs pos="0">
                    <a:srgbClr val="7B32B2"/>
                  </a:gs>
                  <a:gs pos="100000">
                    <a:srgbClr val="401A5D"/>
                  </a:gs>
                </a:gsLst>
                <a:lin scaled="0"/>
              </a:gradFill>
              <a:latin typeface="Times New Roman" panose="02020603050405020304" charset="0"/>
              <a:cs typeface="Times New Roman" panose="02020603050405020304" charset="0"/>
              <a:sym typeface="+mn-ea"/>
            </a:endParaRPr>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713" y="-104472"/>
            <a:ext cx="10515600" cy="1325563"/>
          </a:xfrm>
        </p:spPr>
        <p:txBody>
          <a:bodyPr/>
          <a:lstStyle/>
          <a:p>
            <a:r>
              <a:rPr lang="en-US" sz="3200" b="1">
                <a:solidFill>
                  <a:srgbClr val="002060"/>
                </a:solidFill>
                <a:latin typeface="Times New Roman" panose="02020603050405020304" charset="0"/>
                <a:cs typeface="Times New Roman" panose="02020603050405020304" charset="0"/>
              </a:rPr>
              <a:t>OUTLINE</a:t>
            </a:r>
            <a:endParaRPr lang="en-US" sz="3200" b="1">
              <a:solidFill>
                <a:srgbClr val="00206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318770" y="673423"/>
            <a:ext cx="11019020" cy="5239062"/>
          </a:xfrm>
        </p:spPr>
        <p:txBody>
          <a:bodyPr vert="horz" lIns="91440" tIns="45720" rIns="91440" bIns="45720" rtlCol="0" anchor="t">
            <a:noAutofit/>
          </a:bodyPr>
          <a:lstStyle/>
          <a:p>
            <a:pPr marL="0" indent="0">
              <a:buNone/>
            </a:pPr>
            <a:r>
              <a:rPr lang="en-US" sz="3200" b="1" dirty="0">
                <a:latin typeface="Times New Roman" panose="02020603050405020304" charset="0"/>
                <a:ea typeface="+mn-lt"/>
                <a:cs typeface="Times New Roman" panose="02020603050405020304" charset="0"/>
              </a:rPr>
              <a:t>  </a:t>
            </a:r>
            <a:endParaRPr lang="en-US" sz="3200" dirty="0">
              <a:latin typeface="Times New Roman" panose="02020603050405020304" charset="0"/>
              <a:cs typeface="Times New Roman" panose="02020603050405020304" charset="0"/>
            </a:endParaRPr>
          </a:p>
          <a:p>
            <a:pPr marL="305435" indent="-305435"/>
            <a:r>
              <a:rPr lang="en-US" sz="3000" b="1" dirty="0">
                <a:latin typeface="Times New Roman" panose="02020603050405020304" charset="0"/>
                <a:ea typeface="+mn-lt"/>
                <a:cs typeface="Times New Roman" panose="02020603050405020304" charset="0"/>
              </a:rPr>
              <a:t>Problem Statement </a:t>
            </a:r>
            <a:endParaRPr lang="en-US" sz="3000" b="1" dirty="0">
              <a:latin typeface="Times New Roman" panose="02020603050405020304" charset="0"/>
              <a:ea typeface="+mn-lt"/>
              <a:cs typeface="Times New Roman" panose="02020603050405020304" charset="0"/>
            </a:endParaRPr>
          </a:p>
          <a:p>
            <a:pPr marL="305435" indent="-305435"/>
            <a:r>
              <a:rPr lang="en-US" sz="3000" b="1" dirty="0">
                <a:latin typeface="Times New Roman" panose="02020603050405020304" charset="0"/>
                <a:ea typeface="+mn-lt"/>
                <a:cs typeface="Times New Roman" panose="02020603050405020304" charset="0"/>
              </a:rPr>
              <a:t>Technology used</a:t>
            </a:r>
            <a:endParaRPr lang="en-US" sz="3000" dirty="0">
              <a:latin typeface="Times New Roman" panose="02020603050405020304" charset="0"/>
              <a:cs typeface="Times New Roman" panose="02020603050405020304" charset="0"/>
            </a:endParaRPr>
          </a:p>
          <a:p>
            <a:pPr marL="305435" indent="-305435"/>
            <a:r>
              <a:rPr lang="en-US" sz="3000" b="1" dirty="0">
                <a:latin typeface="Times New Roman" panose="02020603050405020304" charset="0"/>
                <a:ea typeface="+mn-lt"/>
                <a:cs typeface="Times New Roman" panose="02020603050405020304" charset="0"/>
              </a:rPr>
              <a:t>Wow factor </a:t>
            </a:r>
            <a:endParaRPr lang="en-US" sz="3000" dirty="0">
              <a:latin typeface="Times New Roman" panose="02020603050405020304" charset="0"/>
              <a:ea typeface="+mn-lt"/>
              <a:cs typeface="Times New Roman" panose="02020603050405020304" charset="0"/>
            </a:endParaRPr>
          </a:p>
          <a:p>
            <a:pPr marL="305435" indent="-305435"/>
            <a:r>
              <a:rPr lang="en-US" sz="3000" b="1" dirty="0">
                <a:latin typeface="Times New Roman" panose="02020603050405020304" charset="0"/>
                <a:ea typeface="+mn-lt"/>
                <a:cs typeface="Times New Roman" panose="02020603050405020304" charset="0"/>
              </a:rPr>
              <a:t>End users</a:t>
            </a:r>
            <a:endParaRPr lang="en-US" sz="3000" b="1" dirty="0">
              <a:latin typeface="Times New Roman" panose="02020603050405020304" charset="0"/>
              <a:ea typeface="+mn-lt"/>
              <a:cs typeface="Times New Roman" panose="02020603050405020304" charset="0"/>
            </a:endParaRPr>
          </a:p>
          <a:p>
            <a:pPr marL="305435" indent="-305435"/>
            <a:r>
              <a:rPr lang="en-US" sz="3000" b="1" dirty="0">
                <a:latin typeface="Times New Roman" panose="02020603050405020304" charset="0"/>
                <a:ea typeface="+mn-lt"/>
                <a:cs typeface="Times New Roman" panose="02020603050405020304" charset="0"/>
              </a:rPr>
              <a:t>Result</a:t>
            </a:r>
            <a:endParaRPr lang="en-US" sz="3000" b="1" dirty="0">
              <a:latin typeface="Times New Roman" panose="02020603050405020304" charset="0"/>
              <a:ea typeface="+mn-lt"/>
              <a:cs typeface="Times New Roman" panose="02020603050405020304" charset="0"/>
            </a:endParaRPr>
          </a:p>
          <a:p>
            <a:pPr marL="305435" indent="-305435"/>
            <a:r>
              <a:rPr lang="en-US" sz="3000" b="1" dirty="0">
                <a:latin typeface="Times New Roman" panose="02020603050405020304" charset="0"/>
                <a:ea typeface="+mn-lt"/>
                <a:cs typeface="Times New Roman" panose="02020603050405020304" charset="0"/>
              </a:rPr>
              <a:t>Conclusion</a:t>
            </a:r>
            <a:endParaRPr lang="en-US" sz="3000" b="1" dirty="0">
              <a:latin typeface="Times New Roman" panose="02020603050405020304" charset="0"/>
              <a:ea typeface="+mn-lt"/>
              <a:cs typeface="Times New Roman" panose="02020603050405020304" charset="0"/>
            </a:endParaRPr>
          </a:p>
          <a:p>
            <a:pPr marL="305435" indent="-305435"/>
            <a:r>
              <a:rPr lang="en-US" sz="3000" b="1" dirty="0">
                <a:latin typeface="Times New Roman" panose="02020603050405020304" charset="0"/>
                <a:ea typeface="+mn-lt"/>
                <a:cs typeface="Times New Roman" panose="02020603050405020304" charset="0"/>
              </a:rPr>
              <a:t>Git-hub Link</a:t>
            </a:r>
            <a:endParaRPr lang="en-US" sz="3000" b="1" dirty="0">
              <a:latin typeface="Times New Roman" panose="02020603050405020304" charset="0"/>
              <a:ea typeface="+mn-lt"/>
              <a:cs typeface="Times New Roman" panose="02020603050405020304" charset="0"/>
            </a:endParaRPr>
          </a:p>
          <a:p>
            <a:pPr marL="305435" indent="-305435"/>
            <a:r>
              <a:rPr lang="en-US" sz="3000" b="1" dirty="0">
                <a:latin typeface="Times New Roman" panose="02020603050405020304" charset="0"/>
                <a:ea typeface="+mn-lt"/>
                <a:cs typeface="Times New Roman" panose="02020603050405020304" charset="0"/>
              </a:rPr>
              <a:t>Future scope</a:t>
            </a:r>
            <a:endParaRPr lang="en-US" sz="3000" b="1" dirty="0">
              <a:latin typeface="Times New Roman" panose="02020603050405020304" charset="0"/>
              <a:ea typeface="+mn-lt"/>
              <a:cs typeface="Times New Roman" panose="02020603050405020304" charset="0"/>
            </a:endParaRP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Times New Roman" panose="02020603050405020304" charset="0"/>
                <a:cs typeface="Times New Roman" panose="02020603050405020304" charset="0"/>
              </a:rPr>
              <a:t>Problem Statement</a:t>
            </a:r>
            <a:endParaRPr lang="en-US" sz="4400">
              <a:latin typeface="Times New Roman" panose="02020603050405020304" charset="0"/>
              <a:cs typeface="Times New Roman" panose="02020603050405020304" charset="0"/>
            </a:endParaRPr>
          </a:p>
        </p:txBody>
      </p:sp>
      <p:sp>
        <p:nvSpPr>
          <p:cNvPr id="6" name="Text Box 5"/>
          <p:cNvSpPr txBox="1"/>
          <p:nvPr/>
        </p:nvSpPr>
        <p:spPr>
          <a:xfrm>
            <a:off x="1442720" y="2250440"/>
            <a:ext cx="4064000" cy="368300"/>
          </a:xfrm>
          <a:prstGeom prst="rect">
            <a:avLst/>
          </a:prstGeom>
          <a:noFill/>
        </p:spPr>
        <p:txBody>
          <a:bodyPr wrap="square" rtlCol="0">
            <a:spAutoFit/>
          </a:bodyPr>
          <a:p>
            <a:endParaRPr lang="en-US"/>
          </a:p>
        </p:txBody>
      </p:sp>
      <p:sp>
        <p:nvSpPr>
          <p:cNvPr id="8" name="Text Box 7"/>
          <p:cNvSpPr txBox="1"/>
          <p:nvPr/>
        </p:nvSpPr>
        <p:spPr>
          <a:xfrm>
            <a:off x="581025" y="1404620"/>
            <a:ext cx="10449560" cy="4585970"/>
          </a:xfrm>
          <a:prstGeom prst="rect">
            <a:avLst/>
          </a:prstGeom>
          <a:noFill/>
        </p:spPr>
        <p:txBody>
          <a:bodyPr wrap="square" rtlCol="0">
            <a:noAutofit/>
          </a:bodyPr>
          <a:p>
            <a:pPr algn="just"/>
            <a:r>
              <a:rPr lang="en-IN" altLang="en-US" sz="2800">
                <a:latin typeface="Times New Roman" panose="02020603050405020304" charset="0"/>
                <a:cs typeface="Times New Roman" panose="02020603050405020304" charset="0"/>
              </a:rPr>
              <a:t>I</a:t>
            </a:r>
            <a:r>
              <a:rPr lang="en-US" altLang="en-US" sz="2800">
                <a:latin typeface="Times New Roman" panose="02020603050405020304" charset="0"/>
                <a:cs typeface="Times New Roman" panose="02020603050405020304" charset="0"/>
              </a:rPr>
              <a:t>n today's digital world, securing sensitive information is more important than ever. Encryption protects data but can attract unwanted attention.With the increase in digital communication, keeping data secure is a big challenge. Encryption protects data but can attract attention. Steganography helps by hiding data inside images without making it obvious. This project aims to create a secure method to hide and retrieve data in images. The goal is to ensure the hidden data stays safe while keeping the image quality unchanged.Steganography allows data to be hidden inside images without being noticed. This project aims to develop a secure way to hide and retrieve data in images. The goal is to keep the dat</a:t>
            </a:r>
            <a:r>
              <a:rPr lang="en-IN" altLang="en-US" sz="2800">
                <a:latin typeface="Times New Roman" panose="02020603050405020304" charset="0"/>
                <a:cs typeface="Times New Roman" panose="02020603050405020304" charset="0"/>
              </a:rPr>
              <a:t>a.</a:t>
            </a:r>
            <a:endParaRPr lang="en-IN" altLang="en-US" sz="28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827" y="515466"/>
            <a:ext cx="11029616" cy="530296"/>
          </a:xfrm>
        </p:spPr>
        <p:txBody>
          <a:bodyPr>
            <a:normAutofit fontScale="90000"/>
          </a:bodyPr>
          <a:lstStyle/>
          <a:p>
            <a:r>
              <a:rPr lang="en-US" sz="3555" b="1" dirty="0">
                <a:solidFill>
                  <a:schemeClr val="accent1"/>
                </a:solidFill>
                <a:latin typeface="Times New Roman" panose="02020603050405020304" charset="0"/>
                <a:cs typeface="Times New Roman" panose="02020603050405020304" charset="0"/>
              </a:rPr>
              <a:t>Technology  used</a:t>
            </a:r>
            <a:endParaRPr lang="en-US" sz="3555" dirty="0">
              <a:latin typeface="Times New Roman" panose="02020603050405020304" charset="0"/>
              <a:cs typeface="Times New Roman" panose="02020603050405020304" charset="0"/>
            </a:endParaRPr>
          </a:p>
        </p:txBody>
      </p:sp>
      <p:sp>
        <p:nvSpPr>
          <p:cNvPr id="4" name="Text Box 3"/>
          <p:cNvSpPr txBox="1"/>
          <p:nvPr/>
        </p:nvSpPr>
        <p:spPr>
          <a:xfrm>
            <a:off x="581660" y="1045845"/>
            <a:ext cx="11195685" cy="4766945"/>
          </a:xfrm>
          <a:prstGeom prst="rect">
            <a:avLst/>
          </a:prstGeom>
          <a:noFill/>
        </p:spPr>
        <p:txBody>
          <a:bodyPr wrap="square" rtlCol="0">
            <a:noAutofit/>
          </a:bodyPr>
          <a:p>
            <a:pPr algn="just"/>
            <a:r>
              <a:rPr lang="en-US" altLang="en-US" sz="2800">
                <a:latin typeface="Times New Roman" panose="02020603050405020304" charset="0"/>
                <a:cs typeface="Times New Roman" panose="02020603050405020304" charset="0"/>
              </a:rPr>
              <a:t>Technologies Used in Secure Data Hiding Using Steganography</a:t>
            </a:r>
            <a:endParaRPr lang="en-US" altLang="en-US" sz="2800">
              <a:latin typeface="Times New Roman" panose="02020603050405020304" charset="0"/>
              <a:cs typeface="Times New Roman" panose="02020603050405020304" charset="0"/>
            </a:endParaRPr>
          </a:p>
          <a:p>
            <a:pPr algn="just"/>
            <a:r>
              <a:rPr lang="en-US" altLang="en-US" sz="2800">
                <a:latin typeface="Times New Roman" panose="02020603050405020304" charset="0"/>
                <a:cs typeface="Times New Roman" panose="02020603050405020304" charset="0"/>
              </a:rPr>
              <a:t>1</a:t>
            </a:r>
            <a:r>
              <a:rPr lang="en-US" altLang="en-US" sz="2800" b="1">
                <a:latin typeface="Times New Roman" panose="02020603050405020304" charset="0"/>
                <a:cs typeface="Times New Roman" panose="02020603050405020304" charset="0"/>
              </a:rPr>
              <a:t>. Programming Language: </a:t>
            </a:r>
            <a:r>
              <a:rPr lang="en-US" altLang="en-US" sz="2800">
                <a:latin typeface="Times New Roman" panose="02020603050405020304" charset="0"/>
                <a:cs typeface="Times New Roman" panose="02020603050405020304" charset="0"/>
              </a:rPr>
              <a:t>Python – for implementing steganography techniques.  </a:t>
            </a:r>
            <a:endParaRPr lang="en-US" altLang="en-US" sz="2800">
              <a:latin typeface="Times New Roman" panose="02020603050405020304" charset="0"/>
              <a:cs typeface="Times New Roman" panose="02020603050405020304" charset="0"/>
            </a:endParaRPr>
          </a:p>
          <a:p>
            <a:pPr algn="just"/>
            <a:r>
              <a:rPr lang="en-US" altLang="en-US" sz="2800">
                <a:latin typeface="Times New Roman" panose="02020603050405020304" charset="0"/>
                <a:cs typeface="Times New Roman" panose="02020603050405020304" charset="0"/>
              </a:rPr>
              <a:t>2. </a:t>
            </a:r>
            <a:r>
              <a:rPr lang="en-US" altLang="en-US" sz="2800" b="1">
                <a:latin typeface="Times New Roman" panose="02020603050405020304" charset="0"/>
                <a:cs typeface="Times New Roman" panose="02020603050405020304" charset="0"/>
              </a:rPr>
              <a:t>Development Environment: </a:t>
            </a:r>
            <a:r>
              <a:rPr lang="en-US" altLang="en-US" sz="2800">
                <a:latin typeface="Times New Roman" panose="02020603050405020304" charset="0"/>
                <a:cs typeface="Times New Roman" panose="02020603050405020304" charset="0"/>
              </a:rPr>
              <a:t>IDLE, PyCharm, or Jupyter Notebook – for writing and testing code.  </a:t>
            </a:r>
            <a:endParaRPr lang="en-US" altLang="en-US" sz="2800">
              <a:latin typeface="Times New Roman" panose="02020603050405020304" charset="0"/>
              <a:cs typeface="Times New Roman" panose="02020603050405020304" charset="0"/>
            </a:endParaRPr>
          </a:p>
          <a:p>
            <a:pPr algn="just"/>
            <a:r>
              <a:rPr lang="en-US" altLang="en-US" sz="2800">
                <a:latin typeface="Times New Roman" panose="02020603050405020304" charset="0"/>
                <a:cs typeface="Times New Roman" panose="02020603050405020304" charset="0"/>
              </a:rPr>
              <a:t>3. </a:t>
            </a:r>
            <a:r>
              <a:rPr lang="en-US" altLang="en-US" sz="2800" b="1">
                <a:latin typeface="Times New Roman" panose="02020603050405020304" charset="0"/>
                <a:cs typeface="Times New Roman" panose="02020603050405020304" charset="0"/>
              </a:rPr>
              <a:t>Libraries &amp; Tools:  </a:t>
            </a:r>
            <a:endParaRPr lang="en-US" altLang="en-US" sz="2800" b="1">
              <a:latin typeface="Times New Roman" panose="02020603050405020304" charset="0"/>
              <a:cs typeface="Times New Roman" panose="02020603050405020304" charset="0"/>
            </a:endParaRPr>
          </a:p>
          <a:p>
            <a:pPr algn="just"/>
            <a:r>
              <a:rPr lang="en-US" altLang="en-US" sz="2800">
                <a:latin typeface="Times New Roman" panose="02020603050405020304" charset="0"/>
                <a:cs typeface="Times New Roman" panose="02020603050405020304" charset="0"/>
              </a:rPr>
              <a:t>   - OpenCV– for image processing.  </a:t>
            </a:r>
            <a:endParaRPr lang="en-US" altLang="en-US" sz="2800">
              <a:latin typeface="Times New Roman" panose="02020603050405020304" charset="0"/>
              <a:cs typeface="Times New Roman" panose="02020603050405020304" charset="0"/>
            </a:endParaRPr>
          </a:p>
          <a:p>
            <a:pPr algn="just"/>
            <a:r>
              <a:rPr lang="en-US" altLang="en-US" sz="2800">
                <a:latin typeface="Times New Roman" panose="02020603050405020304" charset="0"/>
                <a:cs typeface="Times New Roman" panose="02020603050405020304" charset="0"/>
              </a:rPr>
              <a:t>   - Stegano– for easy steganography implementation.  </a:t>
            </a:r>
            <a:endParaRPr lang="en-US" altLang="en-US" sz="2800">
              <a:latin typeface="Times New Roman" panose="02020603050405020304" charset="0"/>
              <a:cs typeface="Times New Roman" panose="02020603050405020304" charset="0"/>
            </a:endParaRPr>
          </a:p>
          <a:p>
            <a:pPr algn="just"/>
            <a:r>
              <a:rPr lang="en-US" altLang="en-US" sz="2800">
                <a:latin typeface="Times New Roman" panose="02020603050405020304" charset="0"/>
                <a:cs typeface="Times New Roman" panose="02020603050405020304" charset="0"/>
              </a:rPr>
              <a:t>4. </a:t>
            </a:r>
            <a:r>
              <a:rPr lang="en-US" altLang="en-US" sz="2800" b="1">
                <a:latin typeface="Times New Roman" panose="02020603050405020304" charset="0"/>
                <a:cs typeface="Times New Roman" panose="02020603050405020304" charset="0"/>
              </a:rPr>
              <a:t>Encryption Methods:</a:t>
            </a:r>
            <a:r>
              <a:rPr lang="en-US" altLang="en-US" sz="2800">
                <a:latin typeface="Times New Roman" panose="02020603050405020304" charset="0"/>
                <a:cs typeface="Times New Roman" panose="02020603050405020304" charset="0"/>
              </a:rPr>
              <a:t> AES or RSA for additional security before hiding data.  </a:t>
            </a:r>
            <a:endParaRPr lang="en-US" altLang="en-US" sz="2800">
              <a:latin typeface="Times New Roman" panose="02020603050405020304" charset="0"/>
              <a:cs typeface="Times New Roman" panose="02020603050405020304" charset="0"/>
            </a:endParaRPr>
          </a:p>
          <a:p>
            <a:pPr algn="just"/>
            <a:r>
              <a:rPr lang="en-US" altLang="en-US" sz="2800">
                <a:latin typeface="Times New Roman" panose="02020603050405020304" charset="0"/>
                <a:cs typeface="Times New Roman" panose="02020603050405020304" charset="0"/>
              </a:rPr>
              <a:t>5.</a:t>
            </a:r>
            <a:r>
              <a:rPr lang="en-US" altLang="en-US" sz="2800" b="1">
                <a:latin typeface="Times New Roman" panose="02020603050405020304" charset="0"/>
                <a:cs typeface="Times New Roman" panose="02020603050405020304" charset="0"/>
              </a:rPr>
              <a:t> GUI Development:</a:t>
            </a:r>
            <a:r>
              <a:rPr lang="en-US" altLang="en-US" sz="2800">
                <a:latin typeface="Times New Roman" panose="02020603050405020304" charset="0"/>
                <a:cs typeface="Times New Roman" panose="02020603050405020304" charset="0"/>
              </a:rPr>
              <a:t> Tkinter or PyQt for a user-friendly interface (if needed).  </a:t>
            </a:r>
            <a:endParaRPr lang="en-US" altLang="en-US" sz="2800">
              <a:latin typeface="Times New Roman" panose="02020603050405020304" charset="0"/>
              <a:cs typeface="Times New Roman" panose="02020603050405020304" charset="0"/>
            </a:endParaRPr>
          </a:p>
          <a:p>
            <a:pPr algn="just"/>
            <a:r>
              <a:rPr lang="en-US" altLang="en-US" sz="2800">
                <a:latin typeface="Times New Roman" panose="02020603050405020304" charset="0"/>
                <a:cs typeface="Times New Roman" panose="02020603050405020304" charset="0"/>
              </a:rPr>
              <a:t>These technologies help in securely hiding and extracting data from images.</a:t>
            </a:r>
            <a:endParaRPr lang="en-US" altLang="en-US" sz="28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655525"/>
            <a:ext cx="11029616" cy="530296"/>
          </a:xfrm>
        </p:spPr>
        <p:txBody>
          <a:bodyPr>
            <a:noAutofit/>
          </a:bodyPr>
          <a:lstStyle/>
          <a:p>
            <a:r>
              <a:rPr lang="en-US" sz="3200" b="1" dirty="0">
                <a:solidFill>
                  <a:schemeClr val="accent1"/>
                </a:solidFill>
                <a:latin typeface="Times New Roman" panose="02020603050405020304" charset="0"/>
                <a:ea typeface="+mj-lt"/>
                <a:cs typeface="Times New Roman" panose="02020603050405020304" charset="0"/>
              </a:rPr>
              <a:t>Wow factors</a:t>
            </a:r>
            <a:endParaRPr lang="en-US" sz="3200" dirty="0">
              <a:solidFill>
                <a:schemeClr val="accent1"/>
              </a:solidFill>
              <a:latin typeface="Times New Roman" panose="02020603050405020304" charset="0"/>
              <a:cs typeface="Times New Roman" panose="02020603050405020304" charset="0"/>
            </a:endParaRPr>
          </a:p>
        </p:txBody>
      </p:sp>
      <p:sp>
        <p:nvSpPr>
          <p:cNvPr id="4" name="Text Box 3"/>
          <p:cNvSpPr txBox="1"/>
          <p:nvPr/>
        </p:nvSpPr>
        <p:spPr>
          <a:xfrm>
            <a:off x="581025" y="1185545"/>
            <a:ext cx="11154410" cy="5093970"/>
          </a:xfrm>
          <a:prstGeom prst="rect">
            <a:avLst/>
          </a:prstGeom>
          <a:noFill/>
        </p:spPr>
        <p:txBody>
          <a:bodyPr wrap="square" rtlCol="0">
            <a:noAutofit/>
          </a:bodyPr>
          <a:p>
            <a:pPr algn="just"/>
            <a:r>
              <a:rPr lang="en-IN" altLang="en-US"/>
              <a:t> </a:t>
            </a:r>
            <a:r>
              <a:rPr lang="en-US" altLang="en-US" sz="2800">
                <a:latin typeface="Times New Roman" panose="02020603050405020304" charset="0"/>
                <a:cs typeface="Times New Roman" panose="02020603050405020304" charset="0"/>
              </a:rPr>
              <a:t>Wow Factors of Secure Data Hiding Using Steganography</a:t>
            </a:r>
            <a:endParaRPr lang="en-US" altLang="en-US" sz="2800">
              <a:latin typeface="Times New Roman" panose="02020603050405020304" charset="0"/>
              <a:cs typeface="Times New Roman" panose="02020603050405020304" charset="0"/>
            </a:endParaRPr>
          </a:p>
          <a:p>
            <a:pPr algn="just"/>
            <a:r>
              <a:rPr lang="en-US" altLang="en-US" sz="2800" b="1">
                <a:latin typeface="Times New Roman" panose="02020603050405020304" charset="0"/>
                <a:cs typeface="Times New Roman" panose="02020603050405020304" charset="0"/>
              </a:rPr>
              <a:t>Invisible Data Storage</a:t>
            </a:r>
            <a:r>
              <a:rPr lang="en-US" altLang="en-US" sz="2800">
                <a:latin typeface="Times New Roman" panose="02020603050405020304" charset="0"/>
                <a:cs typeface="Times New Roman" panose="02020603050405020304" charset="0"/>
              </a:rPr>
              <a:t> – Hidden data is undetectable to the human eye, making it highly secure.</a:t>
            </a:r>
            <a:endParaRPr lang="en-US" altLang="en-US" sz="2800">
              <a:latin typeface="Times New Roman" panose="02020603050405020304" charset="0"/>
              <a:cs typeface="Times New Roman" panose="02020603050405020304" charset="0"/>
            </a:endParaRPr>
          </a:p>
          <a:p>
            <a:pPr algn="just"/>
            <a:r>
              <a:rPr lang="en-US" altLang="en-US" sz="2800" b="1">
                <a:latin typeface="Times New Roman" panose="02020603050405020304" charset="0"/>
                <a:cs typeface="Times New Roman" panose="02020603050405020304" charset="0"/>
              </a:rPr>
              <a:t>Dual Protection</a:t>
            </a:r>
            <a:r>
              <a:rPr lang="en-US" altLang="en-US" sz="2800">
                <a:latin typeface="Times New Roman" panose="02020603050405020304" charset="0"/>
                <a:cs typeface="Times New Roman" panose="02020603050405020304" charset="0"/>
              </a:rPr>
              <a:t> – Combines encryption with steganography for extra security.</a:t>
            </a:r>
            <a:endParaRPr lang="en-US" altLang="en-US" sz="2800">
              <a:latin typeface="Times New Roman" panose="02020603050405020304" charset="0"/>
              <a:cs typeface="Times New Roman" panose="02020603050405020304" charset="0"/>
            </a:endParaRPr>
          </a:p>
          <a:p>
            <a:pPr algn="just"/>
            <a:r>
              <a:rPr lang="en-US" altLang="en-US" sz="2800" b="1">
                <a:latin typeface="Times New Roman" panose="02020603050405020304" charset="0"/>
                <a:cs typeface="Times New Roman" panose="02020603050405020304" charset="0"/>
              </a:rPr>
              <a:t>Minimal Image Quality Loss</a:t>
            </a:r>
            <a:r>
              <a:rPr lang="en-US" altLang="en-US" sz="2800">
                <a:latin typeface="Times New Roman" panose="02020603050405020304" charset="0"/>
                <a:cs typeface="Times New Roman" panose="02020603050405020304" charset="0"/>
              </a:rPr>
              <a:t> – Ensures the cover image looks almost unchanged.</a:t>
            </a:r>
            <a:endParaRPr lang="en-US" altLang="en-US" sz="2800">
              <a:latin typeface="Times New Roman" panose="02020603050405020304" charset="0"/>
              <a:cs typeface="Times New Roman" panose="02020603050405020304" charset="0"/>
            </a:endParaRPr>
          </a:p>
          <a:p>
            <a:pPr algn="just"/>
            <a:r>
              <a:rPr lang="en-US" altLang="en-US" sz="2800" b="1">
                <a:latin typeface="Times New Roman" panose="02020603050405020304" charset="0"/>
                <a:cs typeface="Times New Roman" panose="02020603050405020304" charset="0"/>
              </a:rPr>
              <a:t>Resistance to Attacks</a:t>
            </a:r>
            <a:r>
              <a:rPr lang="en-US" altLang="en-US" sz="2800">
                <a:latin typeface="Times New Roman" panose="02020603050405020304" charset="0"/>
                <a:cs typeface="Times New Roman" panose="02020603050405020304" charset="0"/>
              </a:rPr>
              <a:t> – Protects hidden data from steganalysis, compression, and noise.</a:t>
            </a:r>
            <a:endParaRPr lang="en-US" altLang="en-US" sz="2800">
              <a:latin typeface="Times New Roman" panose="02020603050405020304" charset="0"/>
              <a:cs typeface="Times New Roman" panose="02020603050405020304" charset="0"/>
            </a:endParaRPr>
          </a:p>
          <a:p>
            <a:pPr algn="just"/>
            <a:r>
              <a:rPr lang="en-US" altLang="en-US" sz="2800" b="1">
                <a:latin typeface="Times New Roman" panose="02020603050405020304" charset="0"/>
                <a:cs typeface="Times New Roman" panose="02020603050405020304" charset="0"/>
              </a:rPr>
              <a:t>User-Friendly Implementation</a:t>
            </a:r>
            <a:r>
              <a:rPr lang="en-US" altLang="en-US" sz="2800">
                <a:latin typeface="Times New Roman" panose="02020603050405020304" charset="0"/>
                <a:cs typeface="Times New Roman" panose="02020603050405020304" charset="0"/>
              </a:rPr>
              <a:t> – Simple GUI for easy hiding and retrieving of data.</a:t>
            </a:r>
            <a:endParaRPr lang="en-US" altLang="en-US" sz="2800">
              <a:latin typeface="Times New Roman" panose="02020603050405020304" charset="0"/>
              <a:cs typeface="Times New Roman" panose="02020603050405020304" charset="0"/>
            </a:endParaRPr>
          </a:p>
          <a:p>
            <a:pPr algn="just"/>
            <a:r>
              <a:rPr lang="en-US" altLang="en-US" sz="2800" b="1">
                <a:latin typeface="Times New Roman" panose="02020603050405020304" charset="0"/>
                <a:cs typeface="Times New Roman" panose="02020603050405020304" charset="0"/>
              </a:rPr>
              <a:t>Real-World Applications</a:t>
            </a:r>
            <a:r>
              <a:rPr lang="en-US" altLang="en-US" sz="2800">
                <a:latin typeface="Times New Roman" panose="02020603050405020304" charset="0"/>
                <a:cs typeface="Times New Roman" panose="02020603050405020304" charset="0"/>
              </a:rPr>
              <a:t> – Useful in secure communication, digital watermarking, and copyright protection.</a:t>
            </a:r>
            <a:endParaRPr lang="en-US" altLang="en-US" sz="28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IN" b="1" dirty="0">
                <a:solidFill>
                  <a:schemeClr val="accent1"/>
                </a:solidFill>
                <a:latin typeface="Times New Roman" panose="02020603050405020304" charset="0"/>
                <a:cs typeface="Times New Roman" panose="02020603050405020304" charset="0"/>
              </a:rPr>
              <a:t>End users</a:t>
            </a:r>
            <a:endParaRPr lang="en-IN" b="1" dirty="0">
              <a:solidFill>
                <a:schemeClr val="accent1"/>
              </a:solidFill>
              <a:latin typeface="Times New Roman" panose="02020603050405020304" charset="0"/>
              <a:cs typeface="Times New Roman" panose="02020603050405020304" charset="0"/>
            </a:endParaRPr>
          </a:p>
        </p:txBody>
      </p:sp>
      <p:sp>
        <p:nvSpPr>
          <p:cNvPr id="4" name="Text Box 3"/>
          <p:cNvSpPr txBox="1"/>
          <p:nvPr/>
        </p:nvSpPr>
        <p:spPr>
          <a:xfrm>
            <a:off x="581025" y="1232535"/>
            <a:ext cx="11311255" cy="5048250"/>
          </a:xfrm>
          <a:prstGeom prst="rect">
            <a:avLst/>
          </a:prstGeom>
          <a:noFill/>
        </p:spPr>
        <p:txBody>
          <a:bodyPr wrap="square" rtlCol="0">
            <a:noAutofit/>
          </a:bodyPr>
          <a:p>
            <a:pPr algn="just"/>
            <a:r>
              <a:rPr lang="en-US" altLang="en-US" sz="2600">
                <a:latin typeface="Times New Roman" panose="02020603050405020304" charset="0"/>
                <a:cs typeface="Times New Roman" panose="02020603050405020304" charset="0"/>
              </a:rPr>
              <a:t>Applications of Secure Data Hiding Using Steganography</a:t>
            </a:r>
            <a:endParaRPr lang="en-US" altLang="en-US" sz="2600">
              <a:latin typeface="Times New Roman" panose="02020603050405020304" charset="0"/>
              <a:cs typeface="Times New Roman" panose="02020603050405020304" charset="0"/>
            </a:endParaRPr>
          </a:p>
          <a:p>
            <a:pPr algn="just"/>
            <a:r>
              <a:rPr lang="en-US" altLang="en-US" sz="2600" b="1">
                <a:latin typeface="Times New Roman" panose="02020603050405020304" charset="0"/>
                <a:cs typeface="Times New Roman" panose="02020603050405020304" charset="0"/>
              </a:rPr>
              <a:t>Secure Communication</a:t>
            </a:r>
            <a:r>
              <a:rPr lang="en-US" altLang="en-US" sz="2600">
                <a:latin typeface="Times New Roman" panose="02020603050405020304" charset="0"/>
                <a:cs typeface="Times New Roman" panose="02020603050405020304" charset="0"/>
              </a:rPr>
              <a:t> – Used to secretly transmit confidential messages without detection.</a:t>
            </a:r>
            <a:endParaRPr lang="en-US" altLang="en-US" sz="2600">
              <a:latin typeface="Times New Roman" panose="02020603050405020304" charset="0"/>
              <a:cs typeface="Times New Roman" panose="02020603050405020304" charset="0"/>
            </a:endParaRPr>
          </a:p>
          <a:p>
            <a:pPr algn="just"/>
            <a:r>
              <a:rPr lang="en-US" altLang="en-US" sz="2600" b="1">
                <a:latin typeface="Times New Roman" panose="02020603050405020304" charset="0"/>
                <a:cs typeface="Times New Roman" panose="02020603050405020304" charset="0"/>
              </a:rPr>
              <a:t>Data Protection</a:t>
            </a:r>
            <a:r>
              <a:rPr lang="en-US" altLang="en-US" sz="2600">
                <a:latin typeface="Times New Roman" panose="02020603050405020304" charset="0"/>
                <a:cs typeface="Times New Roman" panose="02020603050405020304" charset="0"/>
              </a:rPr>
              <a:t> – Helps in storing sensitive information safely within images.</a:t>
            </a:r>
            <a:endParaRPr lang="en-US" altLang="en-US" sz="2600">
              <a:latin typeface="Times New Roman" panose="02020603050405020304" charset="0"/>
              <a:cs typeface="Times New Roman" panose="02020603050405020304" charset="0"/>
            </a:endParaRPr>
          </a:p>
          <a:p>
            <a:pPr algn="just"/>
            <a:r>
              <a:rPr lang="en-US" altLang="en-US" sz="2600" b="1">
                <a:latin typeface="Times New Roman" panose="02020603050405020304" charset="0"/>
                <a:cs typeface="Times New Roman" panose="02020603050405020304" charset="0"/>
              </a:rPr>
              <a:t>Digital Watermarking</a:t>
            </a:r>
            <a:r>
              <a:rPr lang="en-US" altLang="en-US" sz="2600">
                <a:latin typeface="Times New Roman" panose="02020603050405020304" charset="0"/>
                <a:cs typeface="Times New Roman" panose="02020603050405020304" charset="0"/>
              </a:rPr>
              <a:t> – Protects intellectual property by embedding ownership details in media.</a:t>
            </a:r>
            <a:endParaRPr lang="en-US" altLang="en-US" sz="2600">
              <a:latin typeface="Times New Roman" panose="02020603050405020304" charset="0"/>
              <a:cs typeface="Times New Roman" panose="02020603050405020304" charset="0"/>
            </a:endParaRPr>
          </a:p>
          <a:p>
            <a:pPr algn="just"/>
            <a:r>
              <a:rPr lang="en-US" altLang="en-US" sz="2600" b="1">
                <a:latin typeface="Times New Roman" panose="02020603050405020304" charset="0"/>
                <a:cs typeface="Times New Roman" panose="02020603050405020304" charset="0"/>
              </a:rPr>
              <a:t>Anti-Piracy Measures</a:t>
            </a:r>
            <a:r>
              <a:rPr lang="en-US" altLang="en-US" sz="2600">
                <a:latin typeface="Times New Roman" panose="02020603050405020304" charset="0"/>
                <a:cs typeface="Times New Roman" panose="02020603050405020304" charset="0"/>
              </a:rPr>
              <a:t> – Prevents unauthorized copying of digital content.</a:t>
            </a:r>
            <a:endParaRPr lang="en-US" altLang="en-US" sz="2600">
              <a:latin typeface="Times New Roman" panose="02020603050405020304" charset="0"/>
              <a:cs typeface="Times New Roman" panose="02020603050405020304" charset="0"/>
            </a:endParaRPr>
          </a:p>
          <a:p>
            <a:pPr algn="just"/>
            <a:r>
              <a:rPr lang="en-US" altLang="en-US" sz="2600" b="1">
                <a:latin typeface="Times New Roman" panose="02020603050405020304" charset="0"/>
                <a:cs typeface="Times New Roman" panose="02020603050405020304" charset="0"/>
              </a:rPr>
              <a:t>Medical Data Security</a:t>
            </a:r>
            <a:r>
              <a:rPr lang="en-US" altLang="en-US" sz="2600">
                <a:latin typeface="Times New Roman" panose="02020603050405020304" charset="0"/>
                <a:cs typeface="Times New Roman" panose="02020603050405020304" charset="0"/>
              </a:rPr>
              <a:t> – Stores patient records securely within medical images.</a:t>
            </a:r>
            <a:endParaRPr lang="en-US" altLang="en-US" sz="2600">
              <a:latin typeface="Times New Roman" panose="02020603050405020304" charset="0"/>
              <a:cs typeface="Times New Roman" panose="02020603050405020304" charset="0"/>
            </a:endParaRPr>
          </a:p>
          <a:p>
            <a:pPr algn="just"/>
            <a:r>
              <a:rPr lang="en-US" altLang="en-US" sz="2600" b="1">
                <a:latin typeface="Times New Roman" panose="02020603050405020304" charset="0"/>
                <a:cs typeface="Times New Roman" panose="02020603050405020304" charset="0"/>
              </a:rPr>
              <a:t>Defense and Intelligence</a:t>
            </a:r>
            <a:r>
              <a:rPr lang="en-US" altLang="en-US" sz="2600">
                <a:latin typeface="Times New Roman" panose="02020603050405020304" charset="0"/>
                <a:cs typeface="Times New Roman" panose="02020603050405020304" charset="0"/>
              </a:rPr>
              <a:t> – Used for covert communication in military and espionage.</a:t>
            </a:r>
            <a:endParaRPr lang="en-US" altLang="en-US" sz="2600">
              <a:latin typeface="Times New Roman" panose="02020603050405020304" charset="0"/>
              <a:cs typeface="Times New Roman" panose="02020603050405020304" charset="0"/>
            </a:endParaRPr>
          </a:p>
          <a:p>
            <a:pPr algn="just"/>
            <a:r>
              <a:rPr lang="en-US" altLang="en-US" sz="2600" b="1">
                <a:latin typeface="Times New Roman" panose="02020603050405020304" charset="0"/>
                <a:cs typeface="Times New Roman" panose="02020603050405020304" charset="0"/>
              </a:rPr>
              <a:t>Forensic Investigation</a:t>
            </a:r>
            <a:r>
              <a:rPr lang="en-US" altLang="en-US" sz="2600">
                <a:latin typeface="Times New Roman" panose="02020603050405020304" charset="0"/>
                <a:cs typeface="Times New Roman" panose="02020603050405020304" charset="0"/>
              </a:rPr>
              <a:t> – Helps investigators secretly embed important case data in images.</a:t>
            </a:r>
            <a:endParaRPr lang="en-US" altLang="en-US" sz="2600">
              <a:latin typeface="Times New Roman" panose="02020603050405020304" charset="0"/>
              <a:cs typeface="Times New Roman" panose="02020603050405020304" charset="0"/>
            </a:endParaRPr>
          </a:p>
          <a:p>
            <a:pPr algn="just"/>
            <a:r>
              <a:rPr lang="en-US" altLang="en-US" sz="2600">
                <a:latin typeface="Times New Roman" panose="02020603050405020304" charset="0"/>
                <a:cs typeface="Times New Roman" panose="02020603050405020304" charset="0"/>
              </a:rPr>
              <a:t>Steganography is widely used for security, privacy, and copyright protection across various industries</a:t>
            </a:r>
            <a:r>
              <a:rPr lang="en-IN" altLang="en-US" sz="2600">
                <a:latin typeface="Times New Roman" panose="02020603050405020304" charset="0"/>
                <a:cs typeface="Times New Roman" panose="02020603050405020304" charset="0"/>
              </a:rPr>
              <a:t>.</a:t>
            </a:r>
            <a:r>
              <a:rPr lang="en-US" altLang="en-US"/>
              <a:t> </a:t>
            </a: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827" y="603096"/>
            <a:ext cx="11029616" cy="530296"/>
          </a:xfrm>
        </p:spPr>
        <p:txBody>
          <a:bodyPr/>
          <a:lstStyle/>
          <a:p>
            <a:r>
              <a:rPr lang="en-IN" b="1" dirty="0">
                <a:solidFill>
                  <a:schemeClr val="accent1"/>
                </a:solidFill>
                <a:latin typeface="Times New Roman" panose="02020603050405020304" charset="0"/>
                <a:cs typeface="Times New Roman" panose="02020603050405020304" charset="0"/>
              </a:rPr>
              <a:t>Results</a:t>
            </a:r>
            <a:endParaRPr lang="en-IN" b="1" dirty="0">
              <a:solidFill>
                <a:schemeClr val="accent1"/>
              </a:solidFill>
              <a:latin typeface="Times New Roman" panose="02020603050405020304" charset="0"/>
              <a:cs typeface="Times New Roman" panose="02020603050405020304" charset="0"/>
            </a:endParaRPr>
          </a:p>
        </p:txBody>
      </p:sp>
      <p:sp>
        <p:nvSpPr>
          <p:cNvPr id="7" name="Text Box 6"/>
          <p:cNvSpPr txBox="1"/>
          <p:nvPr/>
        </p:nvSpPr>
        <p:spPr>
          <a:xfrm>
            <a:off x="581660" y="1133475"/>
            <a:ext cx="11029950" cy="5052060"/>
          </a:xfrm>
          <a:prstGeom prst="rect">
            <a:avLst/>
          </a:prstGeom>
          <a:noFill/>
        </p:spPr>
        <p:txBody>
          <a:bodyPr wrap="square" rtlCol="0">
            <a:noAutofit/>
          </a:bodyPr>
          <a:p>
            <a:pPr algn="just"/>
            <a:r>
              <a:rPr lang="en-US" altLang="en-US" sz="2800">
                <a:latin typeface="Times New Roman" panose="02020603050405020304" charset="0"/>
                <a:cs typeface="Times New Roman" panose="02020603050405020304" charset="0"/>
              </a:rPr>
              <a:t>Expected Result of Secure Data Hiding Using Steganography</a:t>
            </a:r>
            <a:endParaRPr lang="en-US" altLang="en-US" sz="2800">
              <a:latin typeface="Times New Roman" panose="02020603050405020304" charset="0"/>
              <a:cs typeface="Times New Roman" panose="02020603050405020304" charset="0"/>
            </a:endParaRPr>
          </a:p>
          <a:p>
            <a:pPr algn="just"/>
            <a:r>
              <a:rPr lang="en-US" altLang="en-US" sz="2800" b="1">
                <a:latin typeface="Times New Roman" panose="02020603050405020304" charset="0"/>
                <a:cs typeface="Times New Roman" panose="02020603050405020304" charset="0"/>
              </a:rPr>
              <a:t>Successful Data Hiding &amp; Extraction</a:t>
            </a:r>
            <a:r>
              <a:rPr lang="en-US" altLang="en-US" sz="2800">
                <a:latin typeface="Times New Roman" panose="02020603050405020304" charset="0"/>
                <a:cs typeface="Times New Roman" panose="02020603050405020304" charset="0"/>
              </a:rPr>
              <a:t> – The system should securely embed and retrieve hidden data from images.</a:t>
            </a:r>
            <a:endParaRPr lang="en-US" altLang="en-US" sz="2800">
              <a:latin typeface="Times New Roman" panose="02020603050405020304" charset="0"/>
              <a:cs typeface="Times New Roman" panose="02020603050405020304" charset="0"/>
            </a:endParaRPr>
          </a:p>
          <a:p>
            <a:pPr algn="just"/>
            <a:r>
              <a:rPr lang="en-US" altLang="en-US" sz="2800" b="1">
                <a:latin typeface="Times New Roman" panose="02020603050405020304" charset="0"/>
                <a:cs typeface="Times New Roman" panose="02020603050405020304" charset="0"/>
              </a:rPr>
              <a:t>High Security &amp; Undetectability</a:t>
            </a:r>
            <a:r>
              <a:rPr lang="en-US" altLang="en-US" sz="2800">
                <a:latin typeface="Times New Roman" panose="02020603050405020304" charset="0"/>
                <a:cs typeface="Times New Roman" panose="02020603050405020304" charset="0"/>
              </a:rPr>
              <a:t> – The hidden data should not be noticeable to the human eye or easy to detect through analysis.</a:t>
            </a:r>
            <a:endParaRPr lang="en-US" altLang="en-US" sz="2800">
              <a:latin typeface="Times New Roman" panose="02020603050405020304" charset="0"/>
              <a:cs typeface="Times New Roman" panose="02020603050405020304" charset="0"/>
            </a:endParaRPr>
          </a:p>
          <a:p>
            <a:pPr algn="just"/>
            <a:r>
              <a:rPr lang="en-US" altLang="en-US" sz="2800" b="1">
                <a:latin typeface="Times New Roman" panose="02020603050405020304" charset="0"/>
                <a:cs typeface="Times New Roman" panose="02020603050405020304" charset="0"/>
              </a:rPr>
              <a:t>Minimal Image Distortion</a:t>
            </a:r>
            <a:r>
              <a:rPr lang="en-US" altLang="en-US" sz="2800">
                <a:latin typeface="Times New Roman" panose="02020603050405020304" charset="0"/>
                <a:cs typeface="Times New Roman" panose="02020603050405020304" charset="0"/>
              </a:rPr>
              <a:t> – The cover image should look almost the same after embedding the data.</a:t>
            </a:r>
            <a:endParaRPr lang="en-US" altLang="en-US" sz="2800">
              <a:latin typeface="Times New Roman" panose="02020603050405020304" charset="0"/>
              <a:cs typeface="Times New Roman" panose="02020603050405020304" charset="0"/>
            </a:endParaRPr>
          </a:p>
          <a:p>
            <a:pPr algn="just"/>
            <a:r>
              <a:rPr lang="en-US" altLang="en-US" sz="2800" b="1">
                <a:latin typeface="Times New Roman" panose="02020603050405020304" charset="0"/>
                <a:cs typeface="Times New Roman" panose="02020603050405020304" charset="0"/>
              </a:rPr>
              <a:t>Efficient Performance</a:t>
            </a:r>
            <a:r>
              <a:rPr lang="en-US" altLang="en-US" sz="2800">
                <a:latin typeface="Times New Roman" panose="02020603050405020304" charset="0"/>
                <a:cs typeface="Times New Roman" panose="02020603050405020304" charset="0"/>
              </a:rPr>
              <a:t> – The process should be fast and work smoothly for different image sizes.</a:t>
            </a:r>
            <a:endParaRPr lang="en-US" altLang="en-US" sz="2800">
              <a:latin typeface="Times New Roman" panose="02020603050405020304" charset="0"/>
              <a:cs typeface="Times New Roman" panose="02020603050405020304" charset="0"/>
            </a:endParaRPr>
          </a:p>
          <a:p>
            <a:pPr algn="just"/>
            <a:r>
              <a:rPr lang="en-US" altLang="en-US" sz="2800" b="1">
                <a:latin typeface="Times New Roman" panose="02020603050405020304" charset="0"/>
                <a:cs typeface="Times New Roman" panose="02020603050405020304" charset="0"/>
              </a:rPr>
              <a:t>Data Integrity</a:t>
            </a:r>
            <a:r>
              <a:rPr lang="en-US" altLang="en-US" sz="2800">
                <a:latin typeface="Times New Roman" panose="02020603050405020304" charset="0"/>
                <a:cs typeface="Times New Roman" panose="02020603050405020304" charset="0"/>
              </a:rPr>
              <a:t> – The extracted data should be accurate and unaltered, ensuring no loss of information.</a:t>
            </a:r>
            <a:endParaRPr lang="en-US" altLang="en-US" sz="2800">
              <a:latin typeface="Times New Roman" panose="02020603050405020304" charset="0"/>
              <a:cs typeface="Times New Roman" panose="02020603050405020304" charset="0"/>
            </a:endParaRPr>
          </a:p>
          <a:p>
            <a:pPr algn="just"/>
            <a:r>
              <a:rPr lang="en-US" altLang="en-US" sz="2800">
                <a:latin typeface="Times New Roman" panose="02020603050405020304" charset="0"/>
                <a:cs typeface="Times New Roman" panose="02020603050405020304" charset="0"/>
              </a:rPr>
              <a:t>This project will provide a secure, reliable, and efficient way to hide sensitive information in images! </a:t>
            </a:r>
            <a:endParaRPr lang="en-US" altLang="en-US" sz="28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Screenshot (107)"/>
          <p:cNvPicPr>
            <a:picLocks noChangeAspect="1"/>
          </p:cNvPicPr>
          <p:nvPr>
            <p:ph idx="1"/>
          </p:nvPr>
        </p:nvPicPr>
        <p:blipFill>
          <a:blip r:embed="rId1"/>
          <a:stretch>
            <a:fillRect/>
          </a:stretch>
        </p:blipFill>
        <p:spPr>
          <a:xfrm>
            <a:off x="728980" y="621030"/>
            <a:ext cx="10965815" cy="56622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a:solidFill>
                  <a:schemeClr val="accent1"/>
                </a:solidFill>
                <a:latin typeface="Times New Roman" panose="02020603050405020304" charset="0"/>
                <a:cs typeface="Times New Roman" panose="02020603050405020304" charset="0"/>
              </a:rPr>
              <a:t>Conclusion</a:t>
            </a:r>
            <a:endParaRPr lang="en-IN" sz="3600" b="1" dirty="0">
              <a:solidFill>
                <a:schemeClr val="accent1"/>
              </a:solidFill>
              <a:latin typeface="Times New Roman" panose="02020603050405020304" charset="0"/>
              <a:cs typeface="Times New Roman" panose="02020603050405020304" charset="0"/>
            </a:endParaRPr>
          </a:p>
        </p:txBody>
      </p:sp>
      <p:sp>
        <p:nvSpPr>
          <p:cNvPr id="5" name="Text Box 4"/>
          <p:cNvSpPr txBox="1"/>
          <p:nvPr/>
        </p:nvSpPr>
        <p:spPr>
          <a:xfrm>
            <a:off x="581660" y="1232535"/>
            <a:ext cx="11029950" cy="4617720"/>
          </a:xfrm>
          <a:prstGeom prst="rect">
            <a:avLst/>
          </a:prstGeom>
          <a:noFill/>
        </p:spPr>
        <p:txBody>
          <a:bodyPr wrap="square" rtlCol="0">
            <a:noAutofit/>
          </a:bodyPr>
          <a:p>
            <a:pPr algn="just"/>
            <a:r>
              <a:rPr lang="en-US" altLang="en-US" sz="3200">
                <a:latin typeface="Times New Roman" panose="02020603050405020304" charset="0"/>
                <a:cs typeface="Times New Roman" panose="02020603050405020304" charset="0"/>
              </a:rPr>
              <a:t>This project successfully implements secure data hiding using steganography, ensuring confidential information is embedded in images without noticeable changes. By combining encryption with steganography, it enhances security and prevents unauthorized access. The method maintains image quality while allowing efficient data retrieval. With applications in secure communication, digital watermarking, and data protection, this technique proves to be highly useful. Overall, the project provides a reliable, efficient, and secure way to hide sensitive information in images.</a:t>
            </a:r>
            <a:endParaRPr lang="en-US" altLang="en-US" sz="32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4955</Words>
  <Application>WPS Presentation</Application>
  <PresentationFormat>Custom</PresentationFormat>
  <Paragraphs>93</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Wingdings 2</vt:lpstr>
      <vt:lpstr>Times New Roman</vt:lpstr>
      <vt:lpstr>Arial</vt:lpstr>
      <vt:lpstr>Microsoft YaHei</vt:lpstr>
      <vt:lpstr>Arial Unicode MS</vt:lpstr>
      <vt:lpstr>Franklin Gothic Demi</vt:lpstr>
      <vt:lpstr>Franklin Gothic Book</vt:lpstr>
      <vt:lpstr>Calibri</vt:lpstr>
      <vt:lpstr>DividendVTI</vt:lpstr>
      <vt:lpstr>SECURE DATA HIDING IN IMAGES USING steganography</vt:lpstr>
      <vt:lpstr>OUTLINE</vt:lpstr>
      <vt:lpstr>Problem Statement</vt:lpstr>
      <vt:lpstr>Technology  used</vt:lpstr>
      <vt:lpstr>Wow factors</vt:lpstr>
      <vt:lpstr>End users</vt:lpstr>
      <vt:lpstr>Results</vt:lpstr>
      <vt:lpstr>PowerPoint 演示文稿</vt:lpstr>
      <vt:lpstr>Conclusion</vt:lpstr>
      <vt:lpstr>GitHub Link</vt:lpstr>
      <vt:lpstr>PowerPoint 演示文稿</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Lankalapalli Aravind</cp:lastModifiedBy>
  <cp:revision>36</cp:revision>
  <dcterms:created xsi:type="dcterms:W3CDTF">2021-05-26T16:50:00Z</dcterms:created>
  <dcterms:modified xsi:type="dcterms:W3CDTF">2025-02-17T16:49:21Z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5FB449B8053946FFAEEC0A8D27CDF0B4_13</vt:lpwstr>
  </property>
  <property fmtid="{D5CDD505-2E9C-101B-9397-08002B2CF9AE}" pid="4" name="KSOProductBuildVer">
    <vt:lpwstr>1033-12.2.0.19805</vt:lpwstr>
  </property>
</Properties>
</file>