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media/image1.jpeg" ContentType="image/jpeg"/>
  <Override PartName="/ppt/media/image3.png" ContentType="image/png"/>
  <Override PartName="/ppt/media/image2.jpeg" ContentType="image/jpeg"/>
  <Override PartName="/ppt/media/image23.jpeg" ContentType="image/jpeg"/>
  <Override PartName="/ppt/media/image8.png" ContentType="image/png"/>
  <Override PartName="/ppt/media/image4.png" ContentType="image/png"/>
  <Override PartName="/ppt/media/image5.png" ContentType="image/png"/>
  <Override PartName="/ppt/media/image6.png" ContentType="image/png"/>
  <Override PartName="/ppt/media/image7.png" ContentType="image/png"/>
  <Override PartName="/ppt/media/image9.png" ContentType="image/png"/>
  <Override PartName="/ppt/media/image10.png" ContentType="image/png"/>
  <Override PartName="/ppt/media/image29.jpeg" ContentType="image/jpeg"/>
  <Override PartName="/ppt/media/image11.png" ContentType="image/png"/>
  <Override PartName="/ppt/media/image12.jpeg" ContentType="image/jpeg"/>
  <Override PartName="/ppt/media/image13.png" ContentType="image/png"/>
  <Override PartName="/ppt/media/image14.png" ContentType="image/png"/>
  <Override PartName="/ppt/media/image15.png" ContentType="image/png"/>
  <Override PartName="/ppt/media/image16.jpeg" ContentType="image/jpeg"/>
  <Override PartName="/ppt/media/image17.png" ContentType="image/png"/>
  <Override PartName="/ppt/media/image24.jpeg" ContentType="image/jpeg"/>
  <Override PartName="/ppt/media/image18.png" ContentType="image/png"/>
  <Override PartName="/ppt/media/image19.png" ContentType="image/png"/>
  <Override PartName="/ppt/media/image20.jpeg" ContentType="image/jpeg"/>
  <Override PartName="/ppt/media/image21.png" ContentType="image/png"/>
  <Override PartName="/ppt/media/image22.jpeg" ContentType="image/jpeg"/>
  <Override PartName="/ppt/media/image25.jpeg" ContentType="image/jpeg"/>
  <Override PartName="/ppt/media/image26.jpeg" ContentType="image/jpeg"/>
  <Override PartName="/ppt/media/image27.jpeg" ContentType="image/jpeg"/>
  <Override PartName="/ppt/media/image28.jpeg" ContentType="image/jpeg"/>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6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6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7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7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7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7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7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8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8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8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8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8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8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Date Placeholder 3"/>
          <p:cNvSpPr/>
          <p:nvPr/>
        </p:nvSpPr>
        <p:spPr>
          <a:xfrm>
            <a:off x="777240" y="6634440"/>
            <a:ext cx="5781240" cy="220320"/>
          </a:xfrm>
          <a:prstGeom prst="rect">
            <a:avLst/>
          </a:prstGeom>
          <a:solidFill>
            <a:srgbClr val="002060"/>
          </a:solidFill>
          <a:ln w="0">
            <a:noFill/>
          </a:ln>
        </p:spPr>
        <p:style>
          <a:lnRef idx="0"/>
          <a:fillRef idx="0"/>
          <a:effectRef idx="0"/>
          <a:fontRef idx="minor"/>
        </p:style>
      </p:sp>
      <p:sp>
        <p:nvSpPr>
          <p:cNvPr id="1" name="Date Placeholder 3"/>
          <p:cNvSpPr/>
          <p:nvPr/>
        </p:nvSpPr>
        <p:spPr>
          <a:xfrm>
            <a:off x="6559200" y="6634440"/>
            <a:ext cx="5194440" cy="220320"/>
          </a:xfrm>
          <a:prstGeom prst="rect">
            <a:avLst/>
          </a:prstGeom>
          <a:solidFill>
            <a:srgbClr val="008080"/>
          </a:solidFill>
          <a:ln w="0">
            <a:noFill/>
          </a:ln>
        </p:spPr>
        <p:style>
          <a:lnRef idx="0"/>
          <a:fillRef idx="0"/>
          <a:effectRef idx="0"/>
          <a:fontRef idx="minor"/>
        </p:style>
      </p:sp>
      <p:sp>
        <p:nvSpPr>
          <p:cNvPr id="2" name="Date Placeholder 3"/>
          <p:cNvSpPr/>
          <p:nvPr/>
        </p:nvSpPr>
        <p:spPr>
          <a:xfrm>
            <a:off x="11754360" y="6636960"/>
            <a:ext cx="437040" cy="220320"/>
          </a:xfrm>
          <a:prstGeom prst="rect">
            <a:avLst/>
          </a:prstGeom>
          <a:solidFill>
            <a:schemeClr val="accent4"/>
          </a:solidFill>
          <a:ln w="0">
            <a:noFill/>
          </a:ln>
        </p:spPr>
        <p:style>
          <a:lnRef idx="0"/>
          <a:fillRef idx="0"/>
          <a:effectRef idx="0"/>
          <a:fontRef idx="minor"/>
        </p:style>
      </p:sp>
      <p:sp>
        <p:nvSpPr>
          <p:cNvPr id="3" name="Date Placeholder 3"/>
          <p:cNvSpPr/>
          <p:nvPr/>
        </p:nvSpPr>
        <p:spPr>
          <a:xfrm>
            <a:off x="0" y="0"/>
            <a:ext cx="12191400" cy="232200"/>
          </a:xfrm>
          <a:prstGeom prst="rect">
            <a:avLst/>
          </a:prstGeom>
          <a:solidFill>
            <a:srgbClr val="006666"/>
          </a:solidFill>
          <a:ln w="0">
            <a:noFill/>
          </a:ln>
        </p:spPr>
        <p:style>
          <a:lnRef idx="0"/>
          <a:fillRef idx="0"/>
          <a:effectRef idx="0"/>
          <a:fontRef idx="minor"/>
        </p:style>
      </p:sp>
      <p:sp>
        <p:nvSpPr>
          <p:cNvPr id="4" name="Date Placeholder 3"/>
          <p:cNvSpPr/>
          <p:nvPr/>
        </p:nvSpPr>
        <p:spPr>
          <a:xfrm>
            <a:off x="0" y="6634440"/>
            <a:ext cx="776520" cy="220680"/>
          </a:xfrm>
          <a:prstGeom prst="rect">
            <a:avLst/>
          </a:prstGeom>
          <a:solidFill>
            <a:schemeClr val="accent2">
              <a:lumMod val="75000"/>
            </a:schemeClr>
          </a:solidFill>
          <a:ln w="0">
            <a:noFill/>
          </a:ln>
        </p:spPr>
        <p:style>
          <a:lnRef idx="0"/>
          <a:fillRef idx="0"/>
          <a:effectRef idx="0"/>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Date Placeholder 3"/>
          <p:cNvSpPr/>
          <p:nvPr/>
        </p:nvSpPr>
        <p:spPr>
          <a:xfrm>
            <a:off x="777240" y="6642720"/>
            <a:ext cx="5653440" cy="214560"/>
          </a:xfrm>
          <a:prstGeom prst="rect">
            <a:avLst/>
          </a:prstGeom>
          <a:solidFill>
            <a:srgbClr val="002060"/>
          </a:solid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cap="small">
                <a:solidFill>
                  <a:srgbClr val="ffffff"/>
                </a:solidFill>
                <a:latin typeface="Times New Roman"/>
                <a:ea typeface="DejaVu Sans"/>
              </a:rPr>
              <a:t>Dept. of Computer Science and Engineering</a:t>
            </a:r>
            <a:endParaRPr b="0" lang="en-IN" sz="1600" spc="-1" strike="noStrike">
              <a:latin typeface="Arial"/>
            </a:endParaRPr>
          </a:p>
        </p:txBody>
      </p:sp>
      <p:sp>
        <p:nvSpPr>
          <p:cNvPr id="44" name="Date Placeholder 3"/>
          <p:cNvSpPr/>
          <p:nvPr/>
        </p:nvSpPr>
        <p:spPr>
          <a:xfrm>
            <a:off x="6431400" y="6642000"/>
            <a:ext cx="5322240" cy="215280"/>
          </a:xfrm>
          <a:prstGeom prst="rect">
            <a:avLst/>
          </a:prstGeom>
          <a:solidFill>
            <a:srgbClr val="008080"/>
          </a:solid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cap="small">
                <a:solidFill>
                  <a:srgbClr val="ffffff"/>
                </a:solidFill>
                <a:latin typeface="Times New Roman"/>
                <a:ea typeface="DejaVu Sans"/>
              </a:rPr>
              <a:t>Srinivasa Ramanujan Institute of Technology</a:t>
            </a:r>
            <a:endParaRPr b="0" lang="en-IN" sz="1600" spc="-1" strike="noStrike">
              <a:latin typeface="Arial"/>
            </a:endParaRPr>
          </a:p>
        </p:txBody>
      </p:sp>
      <p:sp>
        <p:nvSpPr>
          <p:cNvPr id="45" name="Date Placeholder 3"/>
          <p:cNvSpPr/>
          <p:nvPr/>
        </p:nvSpPr>
        <p:spPr>
          <a:xfrm>
            <a:off x="11754360" y="6642000"/>
            <a:ext cx="437040" cy="215280"/>
          </a:xfrm>
          <a:prstGeom prst="rect">
            <a:avLst/>
          </a:prstGeom>
          <a:solidFill>
            <a:schemeClr val="accent4"/>
          </a:solidFill>
          <a:ln w="0">
            <a:noFill/>
          </a:ln>
        </p:spPr>
        <p:style>
          <a:lnRef idx="0"/>
          <a:fillRef idx="0"/>
          <a:effectRef idx="0"/>
          <a:fontRef idx="minor"/>
        </p:style>
        <p:txBody>
          <a:bodyPr lIns="90000" rIns="90000" tIns="45000" bIns="45000" anchor="ctr">
            <a:noAutofit/>
          </a:bodyPr>
          <a:p>
            <a:pPr algn="ctr">
              <a:lnSpc>
                <a:spcPct val="100000"/>
              </a:lnSpc>
            </a:pPr>
            <a:fld id="{161F17EE-F1E5-4B00-AA02-5D620EB76C12}" type="slidenum">
              <a:rPr b="1" lang="en-IN" sz="1600" spc="-1" strike="noStrike">
                <a:solidFill>
                  <a:srgbClr val="002060"/>
                </a:solidFill>
                <a:latin typeface="Times New Roman"/>
                <a:ea typeface="DejaVu Sans"/>
              </a:rPr>
              <a:t>&lt;number&gt;</a:t>
            </a:fld>
            <a:endParaRPr b="0" lang="en-IN" sz="1600" spc="-1" strike="noStrike">
              <a:latin typeface="Arial"/>
            </a:endParaRPr>
          </a:p>
        </p:txBody>
      </p:sp>
      <p:sp>
        <p:nvSpPr>
          <p:cNvPr id="46" name="Date Placeholder 3"/>
          <p:cNvSpPr/>
          <p:nvPr/>
        </p:nvSpPr>
        <p:spPr>
          <a:xfrm>
            <a:off x="0" y="0"/>
            <a:ext cx="12191400" cy="232200"/>
          </a:xfrm>
          <a:prstGeom prst="rect">
            <a:avLst/>
          </a:prstGeom>
          <a:solidFill>
            <a:srgbClr val="006666"/>
          </a:solidFill>
          <a:ln w="0">
            <a:noFill/>
          </a:ln>
        </p:spPr>
        <p:style>
          <a:lnRef idx="0"/>
          <a:fillRef idx="0"/>
          <a:effectRef idx="0"/>
          <a:fontRef idx="minor"/>
        </p:style>
        <p:txBody>
          <a:bodyPr lIns="90000" rIns="90000" tIns="45000" bIns="45000" anchor="ctr">
            <a:noAutofit/>
          </a:bodyPr>
          <a:p>
            <a:pPr algn="ctr">
              <a:lnSpc>
                <a:spcPct val="100000"/>
              </a:lnSpc>
            </a:pPr>
            <a:r>
              <a:rPr b="1" i="1" lang="en-US" sz="1500" spc="-1" strike="noStrike">
                <a:solidFill>
                  <a:srgbClr val="ffffff"/>
                </a:solidFill>
                <a:latin typeface="Times New Roman"/>
                <a:ea typeface="DejaVu Sans"/>
              </a:rPr>
              <a:t>Tactile Navigation Support for Blind Individuals</a:t>
            </a:r>
            <a:endParaRPr b="0" lang="en-IN" sz="1500" spc="-1" strike="noStrike">
              <a:latin typeface="Arial"/>
            </a:endParaRPr>
          </a:p>
        </p:txBody>
      </p:sp>
      <p:pic>
        <p:nvPicPr>
          <p:cNvPr id="47" name="Picture 5" descr=""/>
          <p:cNvPicPr/>
          <p:nvPr/>
        </p:nvPicPr>
        <p:blipFill>
          <a:blip r:embed="rId2"/>
          <a:stretch/>
        </p:blipFill>
        <p:spPr>
          <a:xfrm>
            <a:off x="11506320" y="5956200"/>
            <a:ext cx="685080" cy="685080"/>
          </a:xfrm>
          <a:prstGeom prst="rect">
            <a:avLst/>
          </a:prstGeom>
          <a:ln w="0">
            <a:noFill/>
          </a:ln>
        </p:spPr>
      </p:pic>
      <p:sp>
        <p:nvSpPr>
          <p:cNvPr id="48" name="Date Placeholder 3"/>
          <p:cNvSpPr/>
          <p:nvPr/>
        </p:nvSpPr>
        <p:spPr>
          <a:xfrm>
            <a:off x="0" y="6642720"/>
            <a:ext cx="776520" cy="214560"/>
          </a:xfrm>
          <a:prstGeom prst="rect">
            <a:avLst/>
          </a:prstGeom>
          <a:solidFill>
            <a:schemeClr val="accent2">
              <a:lumMod val="75000"/>
            </a:schemeClr>
          </a:solid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cap="small">
                <a:solidFill>
                  <a:srgbClr val="ffffff"/>
                </a:solidFill>
                <a:latin typeface="Times New Roman"/>
                <a:ea typeface="DejaVu Sans"/>
              </a:rPr>
              <a:t>A - 3</a:t>
            </a:r>
            <a:endParaRPr b="0" lang="en-IN" sz="1600" spc="-1" strike="noStrike">
              <a:latin typeface="Arial"/>
            </a:endParaRPr>
          </a:p>
        </p:txBody>
      </p:sp>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image" Target="../media/image23.jpe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image" Target="../media/image25.jpeg"/><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image" Target="../media/image27.jpe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image" Target="../media/image29.jpeg"/><Relationship Id="rId3"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hyperlink" Target="https://drive.google.com/drive/folders/11A8VSQsX7gkWfkQz5eWCx4Lj-3JhRcqR" TargetMode="External"/><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Subtitle 11"/>
          <p:cNvSpPr/>
          <p:nvPr/>
        </p:nvSpPr>
        <p:spPr>
          <a:xfrm>
            <a:off x="4677120" y="2296080"/>
            <a:ext cx="2522880" cy="583920"/>
          </a:xfrm>
          <a:prstGeom prst="rect">
            <a:avLst/>
          </a:prstGeom>
          <a:noFill/>
          <a:ln w="0">
            <a:noFill/>
          </a:ln>
        </p:spPr>
        <p:style>
          <a:lnRef idx="0"/>
          <a:fillRef idx="0"/>
          <a:effectRef idx="0"/>
          <a:fontRef idx="minor"/>
        </p:style>
        <p:txBody>
          <a:bodyPr lIns="90000" rIns="90000" tIns="45000" bIns="45000" anchor="t">
            <a:normAutofit fontScale="92000"/>
          </a:bodyPr>
          <a:p>
            <a:pPr algn="ctr">
              <a:lnSpc>
                <a:spcPct val="90000"/>
              </a:lnSpc>
              <a:spcBef>
                <a:spcPts val="300"/>
              </a:spcBef>
              <a:tabLst>
                <a:tab algn="l" pos="0"/>
              </a:tabLst>
            </a:pPr>
            <a:r>
              <a:rPr b="0" lang="en-US" sz="2400" spc="-1" strike="noStrike">
                <a:solidFill>
                  <a:srgbClr val="000000"/>
                </a:solidFill>
                <a:latin typeface="Times New Roman"/>
                <a:ea typeface="DejaVu Sans"/>
              </a:rPr>
              <a:t>K. Hemanth Reddy </a:t>
            </a:r>
            <a:endParaRPr b="0" lang="en-IN" sz="2400" spc="-1" strike="noStrike">
              <a:latin typeface="Arial"/>
            </a:endParaRPr>
          </a:p>
          <a:p>
            <a:pPr algn="ctr">
              <a:lnSpc>
                <a:spcPct val="90000"/>
              </a:lnSpc>
              <a:spcBef>
                <a:spcPts val="300"/>
              </a:spcBef>
              <a:tabLst>
                <a:tab algn="l" pos="0"/>
              </a:tabLst>
            </a:pPr>
            <a:r>
              <a:rPr b="0" lang="en-US" sz="1200" spc="-1" strike="noStrike">
                <a:solidFill>
                  <a:srgbClr val="000000"/>
                </a:solidFill>
                <a:latin typeface="Times New Roman"/>
                <a:ea typeface="DejaVu Sans"/>
              </a:rPr>
              <a:t>Roll No. 214G5A0506         </a:t>
            </a:r>
            <a:endParaRPr b="0" lang="en-IN" sz="1200" spc="-1" strike="noStrike">
              <a:latin typeface="Arial"/>
            </a:endParaRPr>
          </a:p>
        </p:txBody>
      </p:sp>
      <p:sp>
        <p:nvSpPr>
          <p:cNvPr id="88" name="Subtitle 11"/>
          <p:cNvSpPr/>
          <p:nvPr/>
        </p:nvSpPr>
        <p:spPr>
          <a:xfrm>
            <a:off x="3759480" y="2210400"/>
            <a:ext cx="4672080" cy="857160"/>
          </a:xfrm>
          <a:prstGeom prst="rect">
            <a:avLst/>
          </a:prstGeom>
          <a:noFill/>
          <a:ln w="0">
            <a:noFill/>
          </a:ln>
        </p:spPr>
        <p:style>
          <a:lnRef idx="0"/>
          <a:fillRef idx="0"/>
          <a:effectRef idx="0"/>
          <a:fontRef idx="minor"/>
        </p:style>
        <p:txBody>
          <a:bodyPr lIns="90000" rIns="90000" tIns="45000" bIns="45000" anchor="t">
            <a:noAutofit/>
          </a:bodyPr>
          <a:p>
            <a:pPr algn="ctr">
              <a:lnSpc>
                <a:spcPct val="90000"/>
              </a:lnSpc>
              <a:spcBef>
                <a:spcPts val="300"/>
              </a:spcBef>
              <a:tabLst>
                <a:tab algn="l" pos="0"/>
              </a:tabLst>
            </a:pPr>
            <a:endParaRPr b="0" lang="en-IN" sz="1800" spc="-1" strike="noStrike">
              <a:latin typeface="Arial"/>
            </a:endParaRPr>
          </a:p>
          <a:p>
            <a:pPr algn="ctr">
              <a:lnSpc>
                <a:spcPct val="90000"/>
              </a:lnSpc>
              <a:spcBef>
                <a:spcPts val="300"/>
              </a:spcBef>
              <a:tabLst>
                <a:tab algn="l" pos="0"/>
              </a:tabLst>
            </a:pPr>
            <a:endParaRPr b="0" lang="en-IN" sz="1800" spc="-1" strike="noStrike">
              <a:latin typeface="Arial"/>
            </a:endParaRPr>
          </a:p>
        </p:txBody>
      </p:sp>
      <p:sp>
        <p:nvSpPr>
          <p:cNvPr id="89" name="Subtitle 11"/>
          <p:cNvSpPr/>
          <p:nvPr/>
        </p:nvSpPr>
        <p:spPr>
          <a:xfrm>
            <a:off x="1514520" y="5052960"/>
            <a:ext cx="9162360" cy="1469520"/>
          </a:xfrm>
          <a:prstGeom prst="rect">
            <a:avLst/>
          </a:prstGeom>
          <a:noFill/>
          <a:ln w="0">
            <a:noFill/>
          </a:ln>
        </p:spPr>
        <p:style>
          <a:lnRef idx="0"/>
          <a:fillRef idx="0"/>
          <a:effectRef idx="0"/>
          <a:fontRef idx="minor"/>
        </p:style>
        <p:txBody>
          <a:bodyPr lIns="90000" rIns="90000" tIns="45000" bIns="45000" anchor="t">
            <a:normAutofit fontScale="21000"/>
          </a:bodyPr>
          <a:p>
            <a:pPr algn="ctr">
              <a:lnSpc>
                <a:spcPct val="110000"/>
              </a:lnSpc>
              <a:spcBef>
                <a:spcPts val="499"/>
              </a:spcBef>
              <a:tabLst>
                <a:tab algn="l" pos="0"/>
              </a:tabLst>
            </a:pPr>
            <a:r>
              <a:rPr b="0" lang="en-US" sz="9600" spc="-1" strike="noStrike">
                <a:solidFill>
                  <a:srgbClr val="000000"/>
                </a:solidFill>
                <a:latin typeface="Times New Roman"/>
                <a:ea typeface="DejaVu Sans"/>
              </a:rPr>
              <a:t>Department of Computer Science and Engineering      </a:t>
            </a:r>
            <a:endParaRPr b="0" lang="en-IN" sz="9600" spc="-1" strike="noStrike">
              <a:latin typeface="Arial"/>
            </a:endParaRPr>
          </a:p>
          <a:p>
            <a:pPr algn="ctr">
              <a:lnSpc>
                <a:spcPct val="110000"/>
              </a:lnSpc>
              <a:spcBef>
                <a:spcPts val="499"/>
              </a:spcBef>
              <a:tabLst>
                <a:tab algn="l" pos="0"/>
              </a:tabLst>
            </a:pPr>
            <a:r>
              <a:rPr b="0" lang="en-US" sz="14800" spc="-1" strike="noStrike">
                <a:solidFill>
                  <a:srgbClr val="ff0000"/>
                </a:solidFill>
                <a:latin typeface="Times New Roman"/>
                <a:ea typeface="DejaVu Sans"/>
              </a:rPr>
              <a:t>Srinivasa Ramanujan Institute of Technology</a:t>
            </a:r>
            <a:endParaRPr b="0" lang="en-IN" sz="14800" spc="-1" strike="noStrike">
              <a:latin typeface="Arial"/>
            </a:endParaRPr>
          </a:p>
          <a:p>
            <a:pPr algn="ctr">
              <a:lnSpc>
                <a:spcPct val="110000"/>
              </a:lnSpc>
              <a:spcBef>
                <a:spcPts val="300"/>
              </a:spcBef>
              <a:tabLst>
                <a:tab algn="l" pos="0"/>
              </a:tabLst>
            </a:pPr>
            <a:r>
              <a:rPr b="1" lang="en-US" sz="5600" spc="-1" strike="noStrike">
                <a:solidFill>
                  <a:srgbClr val="000000"/>
                </a:solidFill>
                <a:latin typeface="Times New Roman"/>
                <a:ea typeface="Times New Roman"/>
              </a:rPr>
              <a:t>(</a:t>
            </a:r>
            <a:r>
              <a:rPr b="1" lang="en-US" sz="5600" spc="-1" strike="noStrike">
                <a:solidFill>
                  <a:srgbClr val="000000"/>
                </a:solidFill>
                <a:latin typeface="Verdana"/>
                <a:ea typeface="Times New Roman"/>
              </a:rPr>
              <a:t>Autonomous)</a:t>
            </a:r>
            <a:endParaRPr b="0" lang="en-IN" sz="5600" spc="-1" strike="noStrike">
              <a:latin typeface="Arial"/>
            </a:endParaRPr>
          </a:p>
          <a:p>
            <a:pPr algn="ctr">
              <a:lnSpc>
                <a:spcPct val="110000"/>
              </a:lnSpc>
              <a:spcBef>
                <a:spcPts val="1001"/>
              </a:spcBef>
              <a:spcAft>
                <a:spcPts val="99"/>
              </a:spcAft>
              <a:tabLst>
                <a:tab algn="l" pos="0"/>
              </a:tabLst>
            </a:pPr>
            <a:r>
              <a:rPr b="1" lang="en-US" sz="5600" spc="-1" strike="noStrike">
                <a:solidFill>
                  <a:srgbClr val="1f4e79"/>
                </a:solidFill>
                <a:latin typeface="Times New Roman"/>
                <a:ea typeface="Times New Roman"/>
              </a:rPr>
              <a:t>2023 - 2024</a:t>
            </a:r>
            <a:endParaRPr b="0" lang="en-IN" sz="5600" spc="-1" strike="noStrike">
              <a:latin typeface="Arial"/>
            </a:endParaRPr>
          </a:p>
          <a:p>
            <a:pPr algn="ctr">
              <a:lnSpc>
                <a:spcPct val="90000"/>
              </a:lnSpc>
              <a:spcBef>
                <a:spcPts val="1001"/>
              </a:spcBef>
              <a:tabLst>
                <a:tab algn="l" pos="0"/>
              </a:tabLst>
            </a:pPr>
            <a:endParaRPr b="0" lang="en-IN" sz="5600" spc="-1" strike="noStrike">
              <a:latin typeface="Arial"/>
            </a:endParaRPr>
          </a:p>
        </p:txBody>
      </p:sp>
      <p:sp>
        <p:nvSpPr>
          <p:cNvPr id="90" name="Subtitle 11"/>
          <p:cNvSpPr/>
          <p:nvPr/>
        </p:nvSpPr>
        <p:spPr>
          <a:xfrm>
            <a:off x="8757000" y="1625760"/>
            <a:ext cx="3123000" cy="584280"/>
          </a:xfrm>
          <a:prstGeom prst="rect">
            <a:avLst/>
          </a:prstGeom>
          <a:noFill/>
          <a:ln w="0">
            <a:noFill/>
          </a:ln>
        </p:spPr>
        <p:style>
          <a:lnRef idx="0"/>
          <a:fillRef idx="0"/>
          <a:effectRef idx="0"/>
          <a:fontRef idx="minor"/>
        </p:style>
      </p:sp>
      <p:sp>
        <p:nvSpPr>
          <p:cNvPr id="91" name="Rectangle: Rounded Corners 16"/>
          <p:cNvSpPr/>
          <p:nvPr/>
        </p:nvSpPr>
        <p:spPr>
          <a:xfrm>
            <a:off x="754920" y="335160"/>
            <a:ext cx="10527480" cy="857160"/>
          </a:xfrm>
          <a:prstGeom prst="roundRect">
            <a:avLst>
              <a:gd name="adj" fmla="val 16667"/>
            </a:avLst>
          </a:prstGeom>
          <a:solidFill>
            <a:srgbClr val="ff6600"/>
          </a:solidFill>
          <a:ln w="0">
            <a:noFill/>
          </a:ln>
          <a:effectLst>
            <a:outerShdw algn="ctr" blurRad="57240" dir="5400000" dist="1908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noAutofit/>
          </a:bodyPr>
          <a:p>
            <a:pPr algn="ctr">
              <a:lnSpc>
                <a:spcPct val="100000"/>
              </a:lnSpc>
            </a:pPr>
            <a:r>
              <a:rPr b="0" lang="en-US" sz="3200" spc="-1" strike="noStrike">
                <a:solidFill>
                  <a:srgbClr val="ffffff"/>
                </a:solidFill>
                <a:latin typeface="Times New Roman"/>
                <a:ea typeface="DejaVu Sans"/>
              </a:rPr>
              <a:t>Tactile Navigation Support for Blind Individuals</a:t>
            </a:r>
            <a:endParaRPr b="0" lang="en-IN" sz="3200" spc="-1" strike="noStrike">
              <a:latin typeface="Arial"/>
            </a:endParaRPr>
          </a:p>
        </p:txBody>
      </p:sp>
      <p:sp>
        <p:nvSpPr>
          <p:cNvPr id="92" name="Rectangle 17"/>
          <p:cNvSpPr/>
          <p:nvPr/>
        </p:nvSpPr>
        <p:spPr>
          <a:xfrm>
            <a:off x="2714760" y="1261800"/>
            <a:ext cx="6761520" cy="720000"/>
          </a:xfrm>
          <a:prstGeom prst="rect">
            <a:avLst/>
          </a:prstGeom>
          <a:noFill/>
          <a:ln w="0">
            <a:noFill/>
          </a:ln>
        </p:spPr>
        <p:style>
          <a:lnRef idx="0"/>
          <a:fillRef idx="0"/>
          <a:effectRef idx="0"/>
          <a:fontRef idx="minor"/>
        </p:style>
        <p:txBody>
          <a:bodyPr lIns="90000" rIns="90000" tIns="45000" bIns="45000" anchor="t">
            <a:spAutoFit/>
          </a:bodyPr>
          <a:p>
            <a:pPr algn="ctr">
              <a:lnSpc>
                <a:spcPct val="107000"/>
              </a:lnSpc>
              <a:spcBef>
                <a:spcPts val="499"/>
              </a:spcBef>
              <a:spcAft>
                <a:spcPts val="499"/>
              </a:spcAft>
            </a:pPr>
            <a:endParaRPr b="0" lang="en-IN" sz="1800" spc="-1" strike="noStrike">
              <a:latin typeface="Arial"/>
            </a:endParaRPr>
          </a:p>
          <a:p>
            <a:pPr algn="ctr">
              <a:lnSpc>
                <a:spcPct val="107000"/>
              </a:lnSpc>
              <a:spcBef>
                <a:spcPts val="499"/>
              </a:spcBef>
              <a:spcAft>
                <a:spcPts val="499"/>
              </a:spcAft>
            </a:pPr>
            <a:r>
              <a:rPr b="0" i="1" lang="en-IN" sz="1600" spc="-1" strike="noStrike">
                <a:solidFill>
                  <a:srgbClr val="000000"/>
                </a:solidFill>
                <a:latin typeface="Times New Roman"/>
                <a:ea typeface="Calibri"/>
              </a:rPr>
              <a:t>by</a:t>
            </a:r>
            <a:endParaRPr b="0" lang="en-IN" sz="1600" spc="-1" strike="noStrike">
              <a:latin typeface="Arial"/>
            </a:endParaRPr>
          </a:p>
        </p:txBody>
      </p:sp>
      <p:pic>
        <p:nvPicPr>
          <p:cNvPr id="93" name="Picture 4" descr=""/>
          <p:cNvPicPr/>
          <p:nvPr/>
        </p:nvPicPr>
        <p:blipFill>
          <a:blip r:embed="rId1"/>
          <a:stretch/>
        </p:blipFill>
        <p:spPr>
          <a:xfrm>
            <a:off x="5174280" y="3252240"/>
            <a:ext cx="1842840" cy="174528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0" y="232920"/>
            <a:ext cx="12191400" cy="714240"/>
          </a:xfrm>
          <a:prstGeom prst="rect">
            <a:avLst/>
          </a:prstGeom>
          <a:solidFill>
            <a:srgbClr val="ff6600"/>
          </a:solidFill>
          <a:ln w="0">
            <a:noFill/>
          </a:ln>
          <a:effectLst>
            <a:outerShdw dist="28080" dir="5400000" blurRad="44280" rotWithShape="0">
              <a:srgbClr val="000000">
                <a:alpha val="32000"/>
              </a:srgbClr>
            </a:outerShdw>
          </a:effectLst>
        </p:spPr>
        <p:txBody>
          <a:bodyPr lIns="90000" rIns="90000" tIns="45000" bIns="45000" anchor="t">
            <a:noAutofit/>
          </a:bodyPr>
          <a:p>
            <a:pPr algn="ctr">
              <a:lnSpc>
                <a:spcPct val="90000"/>
              </a:lnSpc>
            </a:pPr>
            <a:r>
              <a:rPr b="0" lang="en-US" sz="4400" spc="-1" strike="noStrike">
                <a:solidFill>
                  <a:srgbClr val="ffffff"/>
                </a:solidFill>
                <a:latin typeface="Times New Roman"/>
                <a:ea typeface="DejaVu Sans"/>
              </a:rPr>
              <a:t>Planning</a:t>
            </a:r>
            <a:endParaRPr b="0" lang="en-US" sz="4400" spc="-1" strike="noStrike">
              <a:solidFill>
                <a:srgbClr val="000000"/>
              </a:solidFill>
              <a:latin typeface="Arial"/>
            </a:endParaRPr>
          </a:p>
        </p:txBody>
      </p:sp>
      <p:sp>
        <p:nvSpPr>
          <p:cNvPr id="111" name="PlaceHolder 2"/>
          <p:cNvSpPr>
            <a:spLocks noGrp="1"/>
          </p:cNvSpPr>
          <p:nvPr>
            <p:ph/>
          </p:nvPr>
        </p:nvSpPr>
        <p:spPr>
          <a:xfrm>
            <a:off x="68760" y="1067040"/>
            <a:ext cx="11778480" cy="5394240"/>
          </a:xfrm>
          <a:prstGeom prst="rect">
            <a:avLst/>
          </a:prstGeom>
          <a:noFill/>
          <a:ln w="0">
            <a:noFill/>
          </a:ln>
        </p:spPr>
        <p:txBody>
          <a:bodyPr lIns="90000" rIns="90000" tIns="45000" bIns="45000" anchor="t">
            <a:noAutofit/>
          </a:bodyPr>
          <a:p>
            <a:pPr marL="228600" indent="-228600" algn="just">
              <a:lnSpc>
                <a:spcPct val="90000"/>
              </a:lnSpc>
              <a:spcBef>
                <a:spcPts val="1001"/>
              </a:spcBef>
              <a:buClr>
                <a:srgbClr val="000000"/>
              </a:buClr>
              <a:buFont typeface="Wingdings" charset="2"/>
              <a:buChar char=""/>
              <a:tabLst>
                <a:tab algn="l" pos="0"/>
              </a:tabLst>
            </a:pPr>
            <a:r>
              <a:rPr b="1" lang="en-US" sz="2400" spc="-1" strike="noStrike">
                <a:solidFill>
                  <a:srgbClr val="000000"/>
                </a:solidFill>
                <a:latin typeface="Times New Roman"/>
                <a:ea typeface="DejaVu Sans"/>
              </a:rPr>
              <a:t>Methodology</a:t>
            </a:r>
            <a:endParaRPr b="0" lang="en-US" sz="2400" spc="-1" strike="noStrike">
              <a:solidFill>
                <a:srgbClr val="000000"/>
              </a:solidFill>
              <a:latin typeface="Arial"/>
            </a:endParaRPr>
          </a:p>
          <a:p>
            <a:pPr lvl="1" marL="685800" indent="-228600" algn="just">
              <a:lnSpc>
                <a:spcPct val="90000"/>
              </a:lnSpc>
              <a:spcBef>
                <a:spcPts val="1001"/>
              </a:spcBef>
              <a:buClr>
                <a:srgbClr val="000000"/>
              </a:buClr>
              <a:buFont typeface="Wingdings" charset="2"/>
              <a:buChar char=""/>
              <a:tabLst>
                <a:tab algn="l" pos="0"/>
              </a:tabLst>
            </a:pPr>
            <a:r>
              <a:rPr b="0" lang="en-US" sz="2400" spc="-1" strike="noStrike">
                <a:solidFill>
                  <a:srgbClr val="000000"/>
                </a:solidFill>
                <a:latin typeface="Times New Roman"/>
                <a:ea typeface="DejaVu Sans"/>
              </a:rPr>
              <a:t>To implement this project Iterative model is used. It involves continuous cycle of Planning, Analysis, Implementation and Evaluation.</a:t>
            </a:r>
            <a:endParaRPr b="0" lang="en-US" sz="2400" spc="-1" strike="noStrike">
              <a:solidFill>
                <a:srgbClr val="000000"/>
              </a:solidFill>
              <a:latin typeface="Arial"/>
            </a:endParaRPr>
          </a:p>
          <a:p>
            <a:pPr lvl="1" marL="685800" indent="-228600" algn="just">
              <a:lnSpc>
                <a:spcPct val="90000"/>
              </a:lnSpc>
              <a:spcBef>
                <a:spcPts val="1001"/>
              </a:spcBef>
              <a:buClr>
                <a:srgbClr val="000000"/>
              </a:buClr>
              <a:buFont typeface="Wingdings" charset="2"/>
              <a:buChar char=""/>
              <a:tabLst>
                <a:tab algn="l" pos="0"/>
              </a:tabLst>
            </a:pPr>
            <a:r>
              <a:rPr b="0" lang="en-US" sz="2400" spc="-1" strike="noStrike">
                <a:solidFill>
                  <a:srgbClr val="000000"/>
                </a:solidFill>
                <a:latin typeface="Times New Roman"/>
                <a:ea typeface="DejaVu Sans"/>
              </a:rPr>
              <a:t>Each cycle produces a segment of development that forms the basis for the next cycle of iterative development.</a:t>
            </a:r>
            <a:endParaRPr b="0" lang="en-US" sz="2400" spc="-1" strike="noStrike">
              <a:solidFill>
                <a:srgbClr val="000000"/>
              </a:solidFill>
              <a:latin typeface="Arial"/>
            </a:endParaRPr>
          </a:p>
          <a:p>
            <a:pPr algn="just">
              <a:lnSpc>
                <a:spcPct val="90000"/>
              </a:lnSpc>
              <a:spcBef>
                <a:spcPts val="1001"/>
              </a:spcBef>
              <a:tabLst>
                <a:tab algn="l" pos="0"/>
              </a:tabLst>
            </a:pPr>
            <a:endParaRPr b="0" lang="en-US" sz="2400" spc="-1" strike="noStrike">
              <a:solidFill>
                <a:srgbClr val="000000"/>
              </a:solidFill>
              <a:latin typeface="Arial"/>
            </a:endParaRPr>
          </a:p>
          <a:p>
            <a:pPr marL="228600" indent="-228600" algn="just">
              <a:lnSpc>
                <a:spcPct val="90000"/>
              </a:lnSpc>
              <a:spcBef>
                <a:spcPts val="1001"/>
              </a:spcBef>
              <a:buClr>
                <a:srgbClr val="000000"/>
              </a:buClr>
              <a:buFont typeface="Wingdings" charset="2"/>
              <a:buChar char=""/>
              <a:tabLst>
                <a:tab algn="l" pos="0"/>
              </a:tabLst>
            </a:pPr>
            <a:r>
              <a:rPr b="1" lang="en-US" sz="2400" spc="-1" strike="noStrike">
                <a:solidFill>
                  <a:srgbClr val="000000"/>
                </a:solidFill>
                <a:latin typeface="Times New Roman"/>
                <a:ea typeface="DejaVu Sans"/>
              </a:rPr>
              <a:t>Advantages:</a:t>
            </a:r>
            <a:endParaRPr b="0" lang="en-US" sz="2400" spc="-1" strike="noStrike">
              <a:solidFill>
                <a:srgbClr val="000000"/>
              </a:solidFill>
              <a:latin typeface="Arial"/>
            </a:endParaRPr>
          </a:p>
          <a:p>
            <a:pPr lvl="1" marL="685800" indent="-228600" algn="just">
              <a:lnSpc>
                <a:spcPct val="90000"/>
              </a:lnSpc>
              <a:spcBef>
                <a:spcPts val="1001"/>
              </a:spcBef>
              <a:buClr>
                <a:srgbClr val="000000"/>
              </a:buClr>
              <a:buFont typeface="Wingdings" charset="2"/>
              <a:buChar char=""/>
              <a:tabLst>
                <a:tab algn="l" pos="0"/>
              </a:tabLst>
            </a:pPr>
            <a:r>
              <a:rPr b="0" lang="en-US" sz="2400" spc="-1" strike="noStrike">
                <a:solidFill>
                  <a:srgbClr val="000000"/>
                </a:solidFill>
                <a:latin typeface="Times New Roman"/>
                <a:ea typeface="DejaVu Sans"/>
              </a:rPr>
              <a:t>It is easily acceptable to ever-changing needs of the project.</a:t>
            </a:r>
            <a:endParaRPr b="0" lang="en-US" sz="2400" spc="-1" strike="noStrike">
              <a:solidFill>
                <a:srgbClr val="000000"/>
              </a:solidFill>
              <a:latin typeface="Arial"/>
            </a:endParaRPr>
          </a:p>
          <a:p>
            <a:pPr lvl="1" marL="685800" indent="-228600" algn="just">
              <a:lnSpc>
                <a:spcPct val="90000"/>
              </a:lnSpc>
              <a:spcBef>
                <a:spcPts val="1001"/>
              </a:spcBef>
              <a:buClr>
                <a:srgbClr val="000000"/>
              </a:buClr>
              <a:buFont typeface="Wingdings" charset="2"/>
              <a:buChar char=""/>
              <a:tabLst>
                <a:tab algn="l" pos="0"/>
              </a:tabLst>
            </a:pPr>
            <a:r>
              <a:rPr b="0" lang="en-US" sz="2400" spc="-1" strike="noStrike">
                <a:solidFill>
                  <a:srgbClr val="000000"/>
                </a:solidFill>
                <a:latin typeface="Times New Roman"/>
                <a:ea typeface="DejaVu Sans"/>
              </a:rPr>
              <a:t>Testing and debugging during smaller iteration is easy.</a:t>
            </a:r>
            <a:endParaRPr b="0" lang="en-US" sz="2400" spc="-1" strike="noStrike">
              <a:solidFill>
                <a:srgbClr val="000000"/>
              </a:solidFill>
              <a:latin typeface="Arial"/>
            </a:endParaRPr>
          </a:p>
          <a:p>
            <a:pPr lvl="1" marL="685800" indent="-228600" algn="just">
              <a:lnSpc>
                <a:spcPct val="90000"/>
              </a:lnSpc>
              <a:spcBef>
                <a:spcPts val="1001"/>
              </a:spcBef>
              <a:buClr>
                <a:srgbClr val="000000"/>
              </a:buClr>
              <a:buFont typeface="Wingdings" charset="2"/>
              <a:buChar char=""/>
              <a:tabLst>
                <a:tab algn="l" pos="0"/>
              </a:tabLst>
            </a:pPr>
            <a:r>
              <a:rPr b="0" lang="en-US" sz="2400" spc="-1" strike="noStrike">
                <a:solidFill>
                  <a:srgbClr val="000000"/>
                </a:solidFill>
                <a:latin typeface="Times New Roman"/>
                <a:ea typeface="DejaVu Sans"/>
              </a:rPr>
              <a:t>A parallel development can plan.</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0" y="232920"/>
            <a:ext cx="12191400" cy="714240"/>
          </a:xfrm>
          <a:prstGeom prst="rect">
            <a:avLst/>
          </a:prstGeom>
          <a:solidFill>
            <a:srgbClr val="ff6600"/>
          </a:solidFill>
          <a:ln w="0">
            <a:noFill/>
          </a:ln>
          <a:effectLst>
            <a:outerShdw dist="28080" dir="5400000" blurRad="44280" rotWithShape="0">
              <a:srgbClr val="000000">
                <a:alpha val="32000"/>
              </a:srgbClr>
            </a:outerShdw>
          </a:effectLst>
        </p:spPr>
        <p:txBody>
          <a:bodyPr lIns="90000" rIns="90000" tIns="45000" bIns="45000" anchor="t">
            <a:noAutofit/>
          </a:bodyPr>
          <a:p>
            <a:pPr algn="ctr">
              <a:lnSpc>
                <a:spcPct val="90000"/>
              </a:lnSpc>
            </a:pPr>
            <a:r>
              <a:rPr b="0" lang="en-US" sz="4400" spc="-1" strike="noStrike">
                <a:solidFill>
                  <a:srgbClr val="ffffff"/>
                </a:solidFill>
                <a:latin typeface="Times New Roman"/>
                <a:ea typeface="DejaVu Sans"/>
              </a:rPr>
              <a:t>Design</a:t>
            </a:r>
            <a:endParaRPr b="0" lang="en-US" sz="4400" spc="-1" strike="noStrike">
              <a:solidFill>
                <a:srgbClr val="000000"/>
              </a:solidFill>
              <a:latin typeface="Arial"/>
            </a:endParaRPr>
          </a:p>
        </p:txBody>
      </p:sp>
      <p:sp>
        <p:nvSpPr>
          <p:cNvPr id="113" name="PlaceHolder 2"/>
          <p:cNvSpPr>
            <a:spLocks noGrp="1"/>
          </p:cNvSpPr>
          <p:nvPr>
            <p:ph/>
          </p:nvPr>
        </p:nvSpPr>
        <p:spPr>
          <a:xfrm>
            <a:off x="189000" y="1097280"/>
            <a:ext cx="11778480" cy="5394240"/>
          </a:xfrm>
          <a:prstGeom prst="rect">
            <a:avLst/>
          </a:prstGeom>
          <a:noFill/>
          <a:ln w="0">
            <a:noFill/>
          </a:ln>
        </p:spPr>
        <p:txBody>
          <a:bodyPr lIns="90000" rIns="90000" tIns="45000" bIns="45000" anchor="t">
            <a:noAutofit/>
          </a:bodyPr>
          <a:p>
            <a:pPr marL="228600" indent="-228600" algn="just">
              <a:lnSpc>
                <a:spcPct val="90000"/>
              </a:lnSpc>
              <a:spcBef>
                <a:spcPts val="1001"/>
              </a:spcBef>
              <a:buClr>
                <a:srgbClr val="000000"/>
              </a:buClr>
              <a:buFont typeface="Wingdings" charset="2"/>
              <a:buChar char=""/>
              <a:tabLst>
                <a:tab algn="l" pos="0"/>
              </a:tabLst>
            </a:pPr>
            <a:r>
              <a:rPr b="1" lang="en-US" sz="2800" spc="-1" strike="noStrike">
                <a:solidFill>
                  <a:srgbClr val="000000"/>
                </a:solidFill>
                <a:latin typeface="Times New Roman"/>
                <a:ea typeface="DejaVu Sans"/>
              </a:rPr>
              <a:t>System Architecture</a:t>
            </a:r>
            <a:endParaRPr b="0" lang="en-US" sz="2800" spc="-1" strike="noStrike">
              <a:solidFill>
                <a:srgbClr val="000000"/>
              </a:solidFill>
              <a:latin typeface="Arial"/>
            </a:endParaRPr>
          </a:p>
        </p:txBody>
      </p:sp>
      <p:pic>
        <p:nvPicPr>
          <p:cNvPr id="114" name="Picture 1" descr=""/>
          <p:cNvPicPr/>
          <p:nvPr/>
        </p:nvPicPr>
        <p:blipFill>
          <a:blip r:embed="rId1"/>
          <a:stretch/>
        </p:blipFill>
        <p:spPr>
          <a:xfrm>
            <a:off x="1235160" y="1771560"/>
            <a:ext cx="9194760" cy="48531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0" y="232920"/>
            <a:ext cx="12191400" cy="714240"/>
          </a:xfrm>
          <a:prstGeom prst="rect">
            <a:avLst/>
          </a:prstGeom>
          <a:solidFill>
            <a:srgbClr val="ff6600"/>
          </a:solidFill>
          <a:ln w="0">
            <a:noFill/>
          </a:ln>
          <a:effectLst>
            <a:outerShdw dist="28080" dir="5400000" blurRad="44280" rotWithShape="0">
              <a:srgbClr val="000000">
                <a:alpha val="32000"/>
              </a:srgbClr>
            </a:outerShdw>
          </a:effectLst>
        </p:spPr>
        <p:txBody>
          <a:bodyPr lIns="90000" rIns="90000" tIns="45000" bIns="45000" anchor="t">
            <a:noAutofit/>
          </a:bodyPr>
          <a:p>
            <a:pPr algn="ctr">
              <a:lnSpc>
                <a:spcPct val="90000"/>
              </a:lnSpc>
            </a:pPr>
            <a:r>
              <a:rPr b="0" lang="en-US" sz="4400" spc="-1" strike="noStrike">
                <a:solidFill>
                  <a:srgbClr val="ffffff"/>
                </a:solidFill>
                <a:latin typeface="Times New Roman"/>
                <a:ea typeface="DejaVu Sans"/>
              </a:rPr>
              <a:t>Design</a:t>
            </a:r>
            <a:endParaRPr b="0" lang="en-US" sz="4400" spc="-1" strike="noStrike">
              <a:solidFill>
                <a:srgbClr val="000000"/>
              </a:solidFill>
              <a:latin typeface="Arial"/>
            </a:endParaRPr>
          </a:p>
        </p:txBody>
      </p:sp>
      <p:sp>
        <p:nvSpPr>
          <p:cNvPr id="116" name="PlaceHolder 2"/>
          <p:cNvSpPr>
            <a:spLocks noGrp="1"/>
          </p:cNvSpPr>
          <p:nvPr>
            <p:ph/>
          </p:nvPr>
        </p:nvSpPr>
        <p:spPr>
          <a:xfrm>
            <a:off x="189000" y="1097280"/>
            <a:ext cx="11778480" cy="5394240"/>
          </a:xfrm>
          <a:prstGeom prst="rect">
            <a:avLst/>
          </a:prstGeom>
          <a:noFill/>
          <a:ln w="0">
            <a:noFill/>
          </a:ln>
        </p:spPr>
        <p:txBody>
          <a:bodyPr lIns="90000" rIns="90000" tIns="45000" bIns="45000" anchor="t">
            <a:noAutofit/>
          </a:bodyPr>
          <a:p>
            <a:pPr marL="228600" indent="-228600" algn="just">
              <a:lnSpc>
                <a:spcPct val="90000"/>
              </a:lnSpc>
              <a:spcBef>
                <a:spcPts val="1001"/>
              </a:spcBef>
              <a:buClr>
                <a:srgbClr val="000000"/>
              </a:buClr>
              <a:buFont typeface="Wingdings" charset="2"/>
              <a:buChar char=""/>
              <a:tabLst>
                <a:tab algn="l" pos="0"/>
              </a:tabLst>
            </a:pPr>
            <a:r>
              <a:rPr b="1" lang="en-US" sz="2800" spc="-1" strike="noStrike">
                <a:solidFill>
                  <a:srgbClr val="000000"/>
                </a:solidFill>
                <a:latin typeface="Times New Roman"/>
                <a:ea typeface="DejaVu Sans"/>
              </a:rPr>
              <a:t>Block Diagram</a:t>
            </a:r>
            <a:endParaRPr b="0" lang="en-US" sz="2800" spc="-1" strike="noStrike">
              <a:solidFill>
                <a:srgbClr val="000000"/>
              </a:solidFill>
              <a:latin typeface="Arial"/>
            </a:endParaRPr>
          </a:p>
        </p:txBody>
      </p:sp>
      <p:pic>
        <p:nvPicPr>
          <p:cNvPr id="117" name="Picture 2" descr=""/>
          <p:cNvPicPr/>
          <p:nvPr/>
        </p:nvPicPr>
        <p:blipFill>
          <a:blip r:embed="rId1"/>
          <a:stretch/>
        </p:blipFill>
        <p:spPr>
          <a:xfrm>
            <a:off x="3543120" y="1159200"/>
            <a:ext cx="5105880" cy="52704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0" y="232920"/>
            <a:ext cx="12191400" cy="714240"/>
          </a:xfrm>
          <a:prstGeom prst="rect">
            <a:avLst/>
          </a:prstGeom>
          <a:solidFill>
            <a:srgbClr val="ff6600"/>
          </a:solidFill>
          <a:ln w="0">
            <a:noFill/>
          </a:ln>
          <a:effectLst>
            <a:outerShdw dist="28080" dir="5400000" blurRad="44280" rotWithShape="0">
              <a:srgbClr val="000000">
                <a:alpha val="32000"/>
              </a:srgbClr>
            </a:outerShdw>
          </a:effectLst>
        </p:spPr>
        <p:txBody>
          <a:bodyPr lIns="90000" rIns="90000" tIns="45000" bIns="45000" anchor="t">
            <a:noAutofit/>
          </a:bodyPr>
          <a:p>
            <a:pPr algn="ctr">
              <a:lnSpc>
                <a:spcPct val="90000"/>
              </a:lnSpc>
            </a:pPr>
            <a:r>
              <a:rPr b="0" lang="en-US" sz="4400" spc="-1" strike="noStrike">
                <a:solidFill>
                  <a:srgbClr val="ffffff"/>
                </a:solidFill>
                <a:latin typeface="Times New Roman"/>
                <a:ea typeface="DejaVu Sans"/>
              </a:rPr>
              <a:t>Design</a:t>
            </a:r>
            <a:endParaRPr b="0" lang="en-US" sz="4400" spc="-1" strike="noStrike">
              <a:solidFill>
                <a:srgbClr val="000000"/>
              </a:solidFill>
              <a:latin typeface="Arial"/>
            </a:endParaRPr>
          </a:p>
        </p:txBody>
      </p:sp>
      <p:sp>
        <p:nvSpPr>
          <p:cNvPr id="119" name="PlaceHolder 2"/>
          <p:cNvSpPr>
            <a:spLocks noGrp="1"/>
          </p:cNvSpPr>
          <p:nvPr>
            <p:ph/>
          </p:nvPr>
        </p:nvSpPr>
        <p:spPr>
          <a:xfrm>
            <a:off x="189000" y="1097280"/>
            <a:ext cx="11778480" cy="5394240"/>
          </a:xfrm>
          <a:prstGeom prst="rect">
            <a:avLst/>
          </a:prstGeom>
          <a:noFill/>
          <a:ln w="0">
            <a:noFill/>
          </a:ln>
        </p:spPr>
        <p:txBody>
          <a:bodyPr lIns="90000" rIns="90000" tIns="45000" bIns="45000" anchor="t">
            <a:noAutofit/>
          </a:bodyPr>
          <a:p>
            <a:pPr marL="228600" indent="-228600" algn="just">
              <a:lnSpc>
                <a:spcPct val="90000"/>
              </a:lnSpc>
              <a:spcBef>
                <a:spcPts val="1001"/>
              </a:spcBef>
              <a:buClr>
                <a:srgbClr val="000000"/>
              </a:buClr>
              <a:buFont typeface="Wingdings" charset="2"/>
              <a:buChar char=""/>
              <a:tabLst>
                <a:tab algn="l" pos="0"/>
              </a:tabLst>
            </a:pPr>
            <a:r>
              <a:rPr b="1" lang="en-US" sz="2800" spc="-1" strike="noStrike">
                <a:solidFill>
                  <a:srgbClr val="000000"/>
                </a:solidFill>
                <a:latin typeface="Times New Roman"/>
                <a:ea typeface="DejaVu Sans"/>
              </a:rPr>
              <a:t>Flow Chart</a:t>
            </a:r>
            <a:endParaRPr b="0" lang="en-US" sz="2800" spc="-1" strike="noStrike">
              <a:solidFill>
                <a:srgbClr val="000000"/>
              </a:solidFill>
              <a:latin typeface="Arial"/>
            </a:endParaRPr>
          </a:p>
        </p:txBody>
      </p:sp>
      <p:pic>
        <p:nvPicPr>
          <p:cNvPr id="120" name="Picture 1" descr=""/>
          <p:cNvPicPr/>
          <p:nvPr/>
        </p:nvPicPr>
        <p:blipFill>
          <a:blip r:embed="rId1"/>
          <a:stretch/>
        </p:blipFill>
        <p:spPr>
          <a:xfrm>
            <a:off x="2967840" y="1122120"/>
            <a:ext cx="7507440" cy="53449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0" y="232920"/>
            <a:ext cx="12191400" cy="714240"/>
          </a:xfrm>
          <a:prstGeom prst="rect">
            <a:avLst/>
          </a:prstGeom>
          <a:solidFill>
            <a:srgbClr val="ff6600"/>
          </a:solidFill>
          <a:ln w="0">
            <a:noFill/>
          </a:ln>
          <a:effectLst>
            <a:outerShdw dist="28080" dir="5400000" blurRad="44280" rotWithShape="0">
              <a:srgbClr val="000000">
                <a:alpha val="32000"/>
              </a:srgbClr>
            </a:outerShdw>
          </a:effectLst>
        </p:spPr>
        <p:txBody>
          <a:bodyPr lIns="90000" rIns="90000" tIns="45000" bIns="45000" anchor="t">
            <a:noAutofit/>
          </a:bodyPr>
          <a:p>
            <a:pPr algn="ctr">
              <a:lnSpc>
                <a:spcPct val="90000"/>
              </a:lnSpc>
            </a:pPr>
            <a:r>
              <a:rPr b="0" lang="en-US" sz="4400" spc="-1" strike="noStrike">
                <a:solidFill>
                  <a:srgbClr val="ffffff"/>
                </a:solidFill>
                <a:latin typeface="Times New Roman"/>
                <a:ea typeface="DejaVu Sans"/>
              </a:rPr>
              <a:t>Implementation</a:t>
            </a:r>
            <a:endParaRPr b="0" lang="en-US" sz="4400" spc="-1" strike="noStrike">
              <a:solidFill>
                <a:srgbClr val="000000"/>
              </a:solidFill>
              <a:latin typeface="Arial"/>
            </a:endParaRPr>
          </a:p>
        </p:txBody>
      </p:sp>
      <p:sp>
        <p:nvSpPr>
          <p:cNvPr id="122" name="PlaceHolder 2"/>
          <p:cNvSpPr>
            <a:spLocks noGrp="1"/>
          </p:cNvSpPr>
          <p:nvPr>
            <p:ph/>
          </p:nvPr>
        </p:nvSpPr>
        <p:spPr>
          <a:xfrm>
            <a:off x="189000" y="1097280"/>
            <a:ext cx="11778480" cy="5394240"/>
          </a:xfrm>
          <a:prstGeom prst="rect">
            <a:avLst/>
          </a:prstGeom>
          <a:noFill/>
          <a:ln w="0">
            <a:noFill/>
          </a:ln>
        </p:spPr>
        <p:txBody>
          <a:bodyPr lIns="90000" rIns="90000" tIns="45000" bIns="45000" anchor="t">
            <a:noAutofit/>
          </a:bodyPr>
          <a:p>
            <a:pPr algn="ctr">
              <a:lnSpc>
                <a:spcPct val="90000"/>
              </a:lnSpc>
              <a:spcBef>
                <a:spcPts val="1001"/>
              </a:spcBef>
              <a:tabLst>
                <a:tab algn="l" pos="0"/>
              </a:tabLst>
            </a:pPr>
            <a:r>
              <a:rPr b="1" lang="en-US" sz="2800" spc="-1" strike="noStrike">
                <a:solidFill>
                  <a:srgbClr val="000000"/>
                </a:solidFill>
                <a:latin typeface="Times New Roman"/>
                <a:ea typeface="DejaVu Sans"/>
              </a:rPr>
              <a:t>Module 1: Object and Wet Surface Detection</a:t>
            </a:r>
            <a:endParaRPr b="0" lang="en-US" sz="2800" spc="-1" strike="noStrike">
              <a:solidFill>
                <a:srgbClr val="000000"/>
              </a:solidFill>
              <a:latin typeface="Arial"/>
            </a:endParaRPr>
          </a:p>
          <a:p>
            <a:pPr marL="228600" indent="-228600" algn="just">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ea typeface="DejaVu Sans"/>
              </a:rPr>
              <a:t>The first module utilizes ultrasonic for object detection and soil moisture for wet surface. Alerts the user through a dual-alert mechanism, comprising a buzzer for auditory signals and a vibration mechanism for tactile feedback.</a:t>
            </a:r>
            <a:endParaRPr b="0" lang="en-US" sz="2800" spc="-1" strike="noStrike">
              <a:solidFill>
                <a:srgbClr val="000000"/>
              </a:solidFill>
              <a:latin typeface="Arial"/>
            </a:endParaRPr>
          </a:p>
          <a:p>
            <a:pPr algn="just">
              <a:lnSpc>
                <a:spcPct val="90000"/>
              </a:lnSpc>
              <a:spcBef>
                <a:spcPts val="1001"/>
              </a:spcBef>
              <a:tabLst>
                <a:tab algn="l" pos="0"/>
              </a:tabLst>
            </a:pPr>
            <a:endParaRPr b="0" lang="en-US" sz="2800" spc="-1" strike="noStrike">
              <a:solidFill>
                <a:srgbClr val="000000"/>
              </a:solidFill>
              <a:latin typeface="Arial"/>
            </a:endParaRPr>
          </a:p>
        </p:txBody>
      </p:sp>
      <p:pic>
        <p:nvPicPr>
          <p:cNvPr id="123" name="Picture 2" descr=""/>
          <p:cNvPicPr/>
          <p:nvPr/>
        </p:nvPicPr>
        <p:blipFill>
          <a:blip r:embed="rId1"/>
          <a:stretch/>
        </p:blipFill>
        <p:spPr>
          <a:xfrm>
            <a:off x="4187160" y="2919600"/>
            <a:ext cx="4122360" cy="35719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0" y="232920"/>
            <a:ext cx="12191400" cy="714240"/>
          </a:xfrm>
          <a:prstGeom prst="rect">
            <a:avLst/>
          </a:prstGeom>
          <a:solidFill>
            <a:srgbClr val="ff6600"/>
          </a:solidFill>
          <a:ln w="0">
            <a:noFill/>
          </a:ln>
          <a:effectLst>
            <a:outerShdw dist="28080" dir="5400000" blurRad="44280" rotWithShape="0">
              <a:srgbClr val="000000">
                <a:alpha val="32000"/>
              </a:srgbClr>
            </a:outerShdw>
          </a:effectLst>
        </p:spPr>
        <p:txBody>
          <a:bodyPr lIns="90000" rIns="90000" tIns="45000" bIns="45000" anchor="t">
            <a:noAutofit/>
          </a:bodyPr>
          <a:p>
            <a:pPr algn="ctr">
              <a:lnSpc>
                <a:spcPct val="90000"/>
              </a:lnSpc>
            </a:pPr>
            <a:r>
              <a:rPr b="0" lang="en-US" sz="4400" spc="-1" strike="noStrike">
                <a:solidFill>
                  <a:srgbClr val="ffffff"/>
                </a:solidFill>
                <a:latin typeface="Times New Roman"/>
                <a:ea typeface="DejaVu Sans"/>
              </a:rPr>
              <a:t>Implementation</a:t>
            </a:r>
            <a:endParaRPr b="0" lang="en-US" sz="4400" spc="-1" strike="noStrike">
              <a:solidFill>
                <a:srgbClr val="000000"/>
              </a:solidFill>
              <a:latin typeface="Arial"/>
            </a:endParaRPr>
          </a:p>
        </p:txBody>
      </p:sp>
      <p:sp>
        <p:nvSpPr>
          <p:cNvPr id="125" name="PlaceHolder 2"/>
          <p:cNvSpPr>
            <a:spLocks noGrp="1"/>
          </p:cNvSpPr>
          <p:nvPr>
            <p:ph/>
          </p:nvPr>
        </p:nvSpPr>
        <p:spPr>
          <a:xfrm>
            <a:off x="189000" y="1097280"/>
            <a:ext cx="11778480" cy="5394240"/>
          </a:xfrm>
          <a:prstGeom prst="rect">
            <a:avLst/>
          </a:prstGeom>
          <a:noFill/>
          <a:ln w="0">
            <a:noFill/>
          </a:ln>
        </p:spPr>
        <p:txBody>
          <a:bodyPr lIns="90000" rIns="90000" tIns="45000" bIns="45000" anchor="t">
            <a:noAutofit/>
          </a:bodyPr>
          <a:p>
            <a:pPr algn="ctr">
              <a:lnSpc>
                <a:spcPct val="90000"/>
              </a:lnSpc>
              <a:spcBef>
                <a:spcPts val="1001"/>
              </a:spcBef>
              <a:tabLst>
                <a:tab algn="l" pos="0"/>
              </a:tabLst>
            </a:pPr>
            <a:r>
              <a:rPr b="1" lang="en-US" sz="1800" spc="-1" strike="noStrike">
                <a:solidFill>
                  <a:srgbClr val="000000"/>
                </a:solidFill>
                <a:latin typeface="Times New Roman"/>
                <a:ea typeface="SimSun"/>
              </a:rPr>
              <a:t> </a:t>
            </a:r>
            <a:endParaRPr b="0" lang="en-US" sz="1800" spc="-1" strike="noStrike">
              <a:solidFill>
                <a:srgbClr val="000000"/>
              </a:solidFill>
              <a:latin typeface="Arial"/>
            </a:endParaRPr>
          </a:p>
        </p:txBody>
      </p:sp>
      <p:pic>
        <p:nvPicPr>
          <p:cNvPr id="126" name="Picture 1" descr=""/>
          <p:cNvPicPr/>
          <p:nvPr/>
        </p:nvPicPr>
        <p:blipFill>
          <a:blip r:embed="rId1"/>
          <a:stretch/>
        </p:blipFill>
        <p:spPr>
          <a:xfrm>
            <a:off x="3038400" y="2572200"/>
            <a:ext cx="5020920" cy="3188160"/>
          </a:xfrm>
          <a:prstGeom prst="rect">
            <a:avLst/>
          </a:prstGeom>
          <a:ln w="0">
            <a:noFill/>
          </a:ln>
        </p:spPr>
      </p:pic>
      <p:pic>
        <p:nvPicPr>
          <p:cNvPr id="127" name="Picture 4" descr=""/>
          <p:cNvPicPr/>
          <p:nvPr/>
        </p:nvPicPr>
        <p:blipFill>
          <a:blip r:embed="rId2"/>
          <a:stretch/>
        </p:blipFill>
        <p:spPr>
          <a:xfrm>
            <a:off x="2877480" y="1097280"/>
            <a:ext cx="5342040" cy="1275840"/>
          </a:xfrm>
          <a:prstGeom prst="rect">
            <a:avLst/>
          </a:prstGeom>
          <a:ln w="0">
            <a:noFill/>
          </a:ln>
        </p:spPr>
      </p:pic>
      <p:sp>
        <p:nvSpPr>
          <p:cNvPr id="128" name="TextBox 6"/>
          <p:cNvSpPr/>
          <p:nvPr/>
        </p:nvSpPr>
        <p:spPr>
          <a:xfrm>
            <a:off x="2476800" y="5941800"/>
            <a:ext cx="614376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Times New Roman"/>
                <a:ea typeface="SimSun"/>
              </a:rPr>
              <a:t>Table-1 Classification of obstacles based on sensor readings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0" y="232920"/>
            <a:ext cx="12191400" cy="714240"/>
          </a:xfrm>
          <a:prstGeom prst="rect">
            <a:avLst/>
          </a:prstGeom>
          <a:solidFill>
            <a:srgbClr val="ff6600"/>
          </a:solidFill>
          <a:ln w="0">
            <a:noFill/>
          </a:ln>
          <a:effectLst>
            <a:outerShdw dist="28080" dir="5400000" blurRad="44280" rotWithShape="0">
              <a:srgbClr val="000000">
                <a:alpha val="32000"/>
              </a:srgbClr>
            </a:outerShdw>
          </a:effectLst>
        </p:spPr>
        <p:txBody>
          <a:bodyPr lIns="90000" rIns="90000" tIns="45000" bIns="45000" anchor="t">
            <a:noAutofit/>
          </a:bodyPr>
          <a:p>
            <a:pPr algn="ctr">
              <a:lnSpc>
                <a:spcPct val="90000"/>
              </a:lnSpc>
            </a:pPr>
            <a:r>
              <a:rPr b="0" lang="en-US" sz="4400" spc="-1" strike="noStrike">
                <a:solidFill>
                  <a:srgbClr val="ffffff"/>
                </a:solidFill>
                <a:latin typeface="Times New Roman"/>
                <a:ea typeface="DejaVu Sans"/>
              </a:rPr>
              <a:t>Implementation</a:t>
            </a:r>
            <a:endParaRPr b="0" lang="en-US" sz="4400" spc="-1" strike="noStrike">
              <a:solidFill>
                <a:srgbClr val="000000"/>
              </a:solidFill>
              <a:latin typeface="Arial"/>
            </a:endParaRPr>
          </a:p>
        </p:txBody>
      </p:sp>
      <p:sp>
        <p:nvSpPr>
          <p:cNvPr id="130" name="PlaceHolder 2"/>
          <p:cNvSpPr>
            <a:spLocks noGrp="1"/>
          </p:cNvSpPr>
          <p:nvPr>
            <p:ph/>
          </p:nvPr>
        </p:nvSpPr>
        <p:spPr>
          <a:xfrm>
            <a:off x="189000" y="1097280"/>
            <a:ext cx="11778480" cy="5394240"/>
          </a:xfrm>
          <a:prstGeom prst="rect">
            <a:avLst/>
          </a:prstGeom>
          <a:noFill/>
          <a:ln w="0">
            <a:noFill/>
          </a:ln>
        </p:spPr>
        <p:txBody>
          <a:bodyPr lIns="90000" rIns="90000" tIns="45000" bIns="45000" anchor="t">
            <a:noAutofit/>
          </a:bodyPr>
          <a:p>
            <a:pPr algn="ctr">
              <a:lnSpc>
                <a:spcPct val="90000"/>
              </a:lnSpc>
              <a:spcBef>
                <a:spcPts val="1001"/>
              </a:spcBef>
              <a:tabLst>
                <a:tab algn="l" pos="0"/>
              </a:tabLst>
            </a:pPr>
            <a:r>
              <a:rPr b="1" lang="en-US" sz="2800" spc="-1" strike="noStrike">
                <a:solidFill>
                  <a:srgbClr val="000000"/>
                </a:solidFill>
                <a:latin typeface="Times New Roman"/>
                <a:ea typeface="DejaVu Sans"/>
              </a:rPr>
              <a:t>Module 2: GSM and GPS Location Notification System</a:t>
            </a:r>
            <a:endParaRPr b="0" lang="en-US" sz="2800" spc="-1" strike="noStrike">
              <a:solidFill>
                <a:srgbClr val="000000"/>
              </a:solidFill>
              <a:latin typeface="Arial"/>
            </a:endParaRPr>
          </a:p>
          <a:p>
            <a:pPr marL="228600" indent="-228600" algn="just">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ea typeface="DejaVu Sans"/>
              </a:rPr>
              <a:t>The second module incorporates GPS and GSM modules for accurate communication and position tracking. Actual-time location notifications are transmitted via push notifications to pre-specified mobile devices when user-initiated push button is pressed. Combines location-based communication with sophisticated environmental awareness to create absolute Smart Stick solution.</a:t>
            </a:r>
            <a:endParaRPr b="0" lang="en-US" sz="2800" spc="-1" strike="noStrike">
              <a:solidFill>
                <a:srgbClr val="000000"/>
              </a:solidFill>
              <a:latin typeface="Arial"/>
            </a:endParaRPr>
          </a:p>
          <a:p>
            <a:pPr algn="just">
              <a:lnSpc>
                <a:spcPct val="90000"/>
              </a:lnSpc>
              <a:spcBef>
                <a:spcPts val="1001"/>
              </a:spcBef>
              <a:tabLst>
                <a:tab algn="l" pos="0"/>
              </a:tabLst>
            </a:pPr>
            <a:endParaRPr b="0" lang="en-US" sz="2800" spc="-1" strike="noStrike">
              <a:solidFill>
                <a:srgbClr val="000000"/>
              </a:solidFill>
              <a:latin typeface="Arial"/>
            </a:endParaRPr>
          </a:p>
        </p:txBody>
      </p:sp>
      <p:pic>
        <p:nvPicPr>
          <p:cNvPr id="131" name="Picture 2" descr=""/>
          <p:cNvPicPr/>
          <p:nvPr/>
        </p:nvPicPr>
        <p:blipFill>
          <a:blip r:embed="rId1"/>
          <a:stretch/>
        </p:blipFill>
        <p:spPr>
          <a:xfrm>
            <a:off x="3081240" y="3730320"/>
            <a:ext cx="7053840" cy="24134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0" y="232920"/>
            <a:ext cx="12191400" cy="714240"/>
          </a:xfrm>
          <a:prstGeom prst="rect">
            <a:avLst/>
          </a:prstGeom>
          <a:solidFill>
            <a:srgbClr val="ff6600"/>
          </a:solidFill>
          <a:ln w="0">
            <a:noFill/>
          </a:ln>
          <a:effectLst>
            <a:outerShdw dist="28080" dir="5400000" blurRad="44280" rotWithShape="0">
              <a:srgbClr val="000000">
                <a:alpha val="32000"/>
              </a:srgbClr>
            </a:outerShdw>
          </a:effectLst>
        </p:spPr>
        <p:txBody>
          <a:bodyPr lIns="90000" rIns="90000" tIns="45000" bIns="45000" anchor="t">
            <a:noAutofit/>
          </a:bodyPr>
          <a:p>
            <a:pPr algn="ctr">
              <a:lnSpc>
                <a:spcPct val="90000"/>
              </a:lnSpc>
            </a:pPr>
            <a:r>
              <a:rPr b="0" lang="en-US" sz="4400" spc="-1" strike="noStrike">
                <a:solidFill>
                  <a:srgbClr val="ffffff"/>
                </a:solidFill>
                <a:latin typeface="Times New Roman"/>
                <a:ea typeface="DejaVu Sans"/>
              </a:rPr>
              <a:t>Implementation</a:t>
            </a:r>
            <a:endParaRPr b="0" lang="en-US" sz="4400" spc="-1" strike="noStrike">
              <a:solidFill>
                <a:srgbClr val="000000"/>
              </a:solidFill>
              <a:latin typeface="Arial"/>
            </a:endParaRPr>
          </a:p>
        </p:txBody>
      </p:sp>
      <p:sp>
        <p:nvSpPr>
          <p:cNvPr id="133" name="PlaceHolder 2"/>
          <p:cNvSpPr>
            <a:spLocks noGrp="1"/>
          </p:cNvSpPr>
          <p:nvPr>
            <p:ph/>
          </p:nvPr>
        </p:nvSpPr>
        <p:spPr>
          <a:xfrm>
            <a:off x="189000" y="1097280"/>
            <a:ext cx="11778480" cy="5394240"/>
          </a:xfrm>
          <a:prstGeom prst="rect">
            <a:avLst/>
          </a:prstGeom>
          <a:noFill/>
          <a:ln w="0">
            <a:noFill/>
          </a:ln>
        </p:spPr>
        <p:txBody>
          <a:bodyPr lIns="90000" rIns="90000" tIns="45000" bIns="45000" anchor="t">
            <a:noAutofit/>
          </a:bodyPr>
          <a:p>
            <a:pPr algn="ctr">
              <a:lnSpc>
                <a:spcPct val="90000"/>
              </a:lnSpc>
              <a:spcBef>
                <a:spcPts val="1001"/>
              </a:spcBef>
              <a:tabLst>
                <a:tab algn="l" pos="0"/>
              </a:tabLst>
            </a:pPr>
            <a:r>
              <a:rPr b="1" lang="en-US" sz="2800" spc="-1" strike="noStrike">
                <a:solidFill>
                  <a:srgbClr val="000000"/>
                </a:solidFill>
                <a:latin typeface="Times New Roman"/>
                <a:ea typeface="DejaVu Sans"/>
              </a:rPr>
              <a:t>Module 3: Remote Control</a:t>
            </a:r>
            <a:endParaRPr b="0" lang="en-US" sz="2800" spc="-1" strike="noStrike">
              <a:solidFill>
                <a:srgbClr val="000000"/>
              </a:solidFill>
              <a:latin typeface="Arial"/>
            </a:endParaRPr>
          </a:p>
          <a:p>
            <a:pPr marL="228600" indent="-228600" algn="just">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ea typeface="DejaVu Sans"/>
              </a:rPr>
              <a:t>The third module designed with an RF module and a dedicated remotecontrol unit, this module introduces remote control capabilities for locating the stick. Users can remotely activate location alerts, adding a layer of convenience to the Smart Stick. Auditory feedback through a buzzer enhances the user experience during remote control interactions, making the system more user-friendly and accessible.</a:t>
            </a:r>
            <a:endParaRPr b="0" lang="en-US" sz="2800" spc="-1" strike="noStrike">
              <a:solidFill>
                <a:srgbClr val="000000"/>
              </a:solidFill>
              <a:latin typeface="Arial"/>
            </a:endParaRPr>
          </a:p>
          <a:p>
            <a:pPr algn="just">
              <a:lnSpc>
                <a:spcPct val="90000"/>
              </a:lnSpc>
              <a:spcBef>
                <a:spcPts val="1001"/>
              </a:spcBef>
              <a:tabLst>
                <a:tab algn="l" pos="0"/>
              </a:tabLst>
            </a:pPr>
            <a:endParaRPr b="0" lang="en-US" sz="2800" spc="-1" strike="noStrike">
              <a:solidFill>
                <a:srgbClr val="000000"/>
              </a:solidFill>
              <a:latin typeface="Arial"/>
            </a:endParaRPr>
          </a:p>
        </p:txBody>
      </p:sp>
      <p:pic>
        <p:nvPicPr>
          <p:cNvPr id="134" name="Picture 2" descr=""/>
          <p:cNvPicPr/>
          <p:nvPr/>
        </p:nvPicPr>
        <p:blipFill>
          <a:blip r:embed="rId1"/>
          <a:stretch/>
        </p:blipFill>
        <p:spPr>
          <a:xfrm>
            <a:off x="2501640" y="4226400"/>
            <a:ext cx="8537400" cy="16462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0" y="232920"/>
            <a:ext cx="12191400" cy="714240"/>
          </a:xfrm>
          <a:prstGeom prst="rect">
            <a:avLst/>
          </a:prstGeom>
          <a:solidFill>
            <a:srgbClr val="ff6600"/>
          </a:solidFill>
          <a:ln w="0">
            <a:noFill/>
          </a:ln>
          <a:effectLst>
            <a:outerShdw dist="28080" dir="5400000" blurRad="44280" rotWithShape="0">
              <a:srgbClr val="000000">
                <a:alpha val="32000"/>
              </a:srgbClr>
            </a:outerShdw>
          </a:effectLst>
        </p:spPr>
        <p:txBody>
          <a:bodyPr lIns="90000" rIns="90000" tIns="45000" bIns="45000" anchor="t">
            <a:noAutofit/>
          </a:bodyPr>
          <a:p>
            <a:pPr algn="just">
              <a:lnSpc>
                <a:spcPct val="90000"/>
              </a:lnSpc>
              <a:spcBef>
                <a:spcPts val="1001"/>
              </a:spcBef>
            </a:pPr>
            <a:r>
              <a:rPr b="0" lang="en-US" sz="4400" spc="-1" strike="noStrike">
                <a:solidFill>
                  <a:srgbClr val="ffffff"/>
                </a:solidFill>
                <a:latin typeface="Times New Roman"/>
                <a:ea typeface="DejaVu Sans"/>
              </a:rPr>
              <a:t>Implementation</a:t>
            </a:r>
            <a:endParaRPr b="0" lang="en-US" sz="4400" spc="-1" strike="noStrike">
              <a:solidFill>
                <a:srgbClr val="000000"/>
              </a:solidFill>
              <a:latin typeface="Arial"/>
            </a:endParaRPr>
          </a:p>
        </p:txBody>
      </p:sp>
      <p:sp>
        <p:nvSpPr>
          <p:cNvPr id="136" name="TextBox 5"/>
          <p:cNvSpPr/>
          <p:nvPr/>
        </p:nvSpPr>
        <p:spPr>
          <a:xfrm>
            <a:off x="3204000" y="6196320"/>
            <a:ext cx="6208200" cy="336960"/>
          </a:xfrm>
          <a:prstGeom prst="rect">
            <a:avLst/>
          </a:prstGeom>
          <a:noFill/>
          <a:ln w="0">
            <a:noFill/>
          </a:ln>
        </p:spPr>
        <p:style>
          <a:lnRef idx="0"/>
          <a:fillRef idx="0"/>
          <a:effectRef idx="0"/>
          <a:fontRef idx="minor"/>
        </p:style>
        <p:txBody>
          <a:bodyPr lIns="90000" rIns="90000" tIns="45000" bIns="45000" anchor="t">
            <a:spAutoFit/>
          </a:bodyPr>
          <a:p>
            <a:pPr algn="ctr">
              <a:lnSpc>
                <a:spcPct val="90000"/>
              </a:lnSpc>
              <a:spcBef>
                <a:spcPts val="1001"/>
              </a:spcBef>
              <a:tabLst>
                <a:tab algn="l" pos="0"/>
              </a:tabLst>
            </a:pPr>
            <a:r>
              <a:rPr b="0" lang="en-US" sz="1800" spc="-1" strike="noStrike">
                <a:solidFill>
                  <a:srgbClr val="000000"/>
                </a:solidFill>
                <a:latin typeface="Times New Roman"/>
                <a:ea typeface="DejaVu Sans"/>
              </a:rPr>
              <a:t>Fig 1 Circuit Diagram</a:t>
            </a:r>
            <a:endParaRPr b="0" lang="en-IN" sz="1800" spc="-1" strike="noStrike">
              <a:latin typeface="Arial"/>
            </a:endParaRPr>
          </a:p>
        </p:txBody>
      </p:sp>
      <p:sp>
        <p:nvSpPr>
          <p:cNvPr id="137" name="TextBox 2"/>
          <p:cNvSpPr/>
          <p:nvPr/>
        </p:nvSpPr>
        <p:spPr>
          <a:xfrm>
            <a:off x="2927520" y="3285720"/>
            <a:ext cx="6208200" cy="369000"/>
          </a:xfrm>
          <a:prstGeom prst="rect">
            <a:avLst/>
          </a:prstGeom>
          <a:noFill/>
          <a:ln w="0">
            <a:noFill/>
          </a:ln>
        </p:spPr>
        <p:style>
          <a:lnRef idx="0"/>
          <a:fillRef idx="0"/>
          <a:effectRef idx="0"/>
          <a:fontRef idx="minor"/>
        </p:style>
      </p:sp>
      <p:pic>
        <p:nvPicPr>
          <p:cNvPr id="138" name="Picture 3" descr=""/>
          <p:cNvPicPr/>
          <p:nvPr/>
        </p:nvPicPr>
        <p:blipFill>
          <a:blip r:embed="rId1"/>
          <a:stretch/>
        </p:blipFill>
        <p:spPr>
          <a:xfrm rot="5400000">
            <a:off x="3798000" y="-687240"/>
            <a:ext cx="5000040" cy="868428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0" y="232920"/>
            <a:ext cx="12191400" cy="714240"/>
          </a:xfrm>
          <a:prstGeom prst="rect">
            <a:avLst/>
          </a:prstGeom>
          <a:solidFill>
            <a:srgbClr val="ff6600"/>
          </a:solidFill>
          <a:ln w="0">
            <a:noFill/>
          </a:ln>
          <a:effectLst>
            <a:outerShdw dist="28080" dir="5400000" blurRad="44280" rotWithShape="0">
              <a:srgbClr val="000000">
                <a:alpha val="32000"/>
              </a:srgbClr>
            </a:outerShdw>
          </a:effectLst>
        </p:spPr>
        <p:txBody>
          <a:bodyPr lIns="90000" rIns="90000" tIns="45000" bIns="45000" anchor="t">
            <a:noAutofit/>
          </a:bodyPr>
          <a:p>
            <a:pPr algn="ctr">
              <a:lnSpc>
                <a:spcPct val="90000"/>
              </a:lnSpc>
            </a:pPr>
            <a:r>
              <a:rPr b="0" lang="en-US" sz="4400" spc="-1" strike="noStrike">
                <a:solidFill>
                  <a:srgbClr val="ffffff"/>
                </a:solidFill>
                <a:latin typeface="Times New Roman"/>
                <a:ea typeface="DejaVu Sans"/>
              </a:rPr>
              <a:t>Results</a:t>
            </a:r>
            <a:endParaRPr b="0" lang="en-US" sz="4400" spc="-1" strike="noStrike">
              <a:solidFill>
                <a:srgbClr val="000000"/>
              </a:solidFill>
              <a:latin typeface="Arial"/>
            </a:endParaRPr>
          </a:p>
        </p:txBody>
      </p:sp>
      <p:pic>
        <p:nvPicPr>
          <p:cNvPr id="140" name="Picture 2" descr=""/>
          <p:cNvPicPr/>
          <p:nvPr/>
        </p:nvPicPr>
        <p:blipFill>
          <a:blip r:embed="rId1"/>
          <a:stretch/>
        </p:blipFill>
        <p:spPr>
          <a:xfrm>
            <a:off x="2358360" y="1081080"/>
            <a:ext cx="6849720" cy="4918320"/>
          </a:xfrm>
          <a:prstGeom prst="rect">
            <a:avLst/>
          </a:prstGeom>
          <a:ln w="0">
            <a:noFill/>
          </a:ln>
        </p:spPr>
      </p:pic>
      <p:sp>
        <p:nvSpPr>
          <p:cNvPr id="141" name="TextBox 4"/>
          <p:cNvSpPr/>
          <p:nvPr/>
        </p:nvSpPr>
        <p:spPr>
          <a:xfrm>
            <a:off x="2358360" y="5999760"/>
            <a:ext cx="6143760" cy="364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Times New Roman"/>
                <a:ea typeface="SimSun"/>
              </a:rPr>
              <a:t>Fig-2 Experimental Setup</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0" y="232920"/>
            <a:ext cx="12191400" cy="714240"/>
          </a:xfrm>
          <a:prstGeom prst="rect">
            <a:avLst/>
          </a:prstGeom>
          <a:solidFill>
            <a:srgbClr val="ff6600"/>
          </a:solidFill>
          <a:ln w="0">
            <a:noFill/>
          </a:ln>
          <a:effectLst>
            <a:outerShdw dist="28080" dir="5400000" blurRad="44280" rotWithShape="0">
              <a:srgbClr val="000000">
                <a:alpha val="32000"/>
              </a:srgbClr>
            </a:outerShdw>
          </a:effectLst>
        </p:spPr>
        <p:txBody>
          <a:bodyPr lIns="90000" rIns="90000" tIns="45000" bIns="45000" anchor="t">
            <a:noAutofit/>
          </a:bodyPr>
          <a:p>
            <a:pPr>
              <a:lnSpc>
                <a:spcPct val="90000"/>
              </a:lnSpc>
            </a:pPr>
            <a:r>
              <a:rPr b="0" lang="en-US" sz="4400" spc="-1" strike="noStrike">
                <a:solidFill>
                  <a:srgbClr val="ffffff"/>
                </a:solidFill>
                <a:latin typeface="Times New Roman"/>
                <a:ea typeface="DejaVu Sans"/>
              </a:rPr>
              <a:t>Contents</a:t>
            </a:r>
            <a:endParaRPr b="0" lang="en-US" sz="4400" spc="-1" strike="noStrike">
              <a:solidFill>
                <a:srgbClr val="000000"/>
              </a:solidFill>
              <a:latin typeface="Arial"/>
            </a:endParaRPr>
          </a:p>
        </p:txBody>
      </p:sp>
      <p:sp>
        <p:nvSpPr>
          <p:cNvPr id="95" name="PlaceHolder 2"/>
          <p:cNvSpPr>
            <a:spLocks noGrp="1"/>
          </p:cNvSpPr>
          <p:nvPr>
            <p:ph/>
          </p:nvPr>
        </p:nvSpPr>
        <p:spPr>
          <a:xfrm>
            <a:off x="206640" y="1012680"/>
            <a:ext cx="11778480" cy="5612040"/>
          </a:xfrm>
          <a:prstGeom prst="rect">
            <a:avLst/>
          </a:prstGeom>
          <a:noFill/>
          <a:ln w="0">
            <a:noFill/>
          </a:ln>
        </p:spPr>
        <p:txBody>
          <a:bodyPr lIns="90000" rIns="90000" tIns="45000" bIns="45000" anchor="t">
            <a:noAutofit/>
          </a:bodyPr>
          <a:p>
            <a:pPr marL="462240" indent="-462240" algn="just">
              <a:lnSpc>
                <a:spcPct val="90000"/>
              </a:lnSpc>
              <a:spcBef>
                <a:spcPts val="1001"/>
              </a:spcBef>
              <a:buSzPct val="100058"/>
              <a:buBlip>
                <a:blip r:embed="rId1"/>
              </a:buBlip>
            </a:pPr>
            <a:r>
              <a:rPr b="0" lang="en-US" sz="2800" spc="-1" strike="noStrike">
                <a:solidFill>
                  <a:srgbClr val="000000"/>
                </a:solidFill>
                <a:latin typeface="Times New Roman"/>
                <a:ea typeface="DejaVu Sans"/>
              </a:rPr>
              <a:t>Abstract</a:t>
            </a:r>
            <a:endParaRPr b="0" lang="en-US" sz="2800" spc="-1" strike="noStrike">
              <a:solidFill>
                <a:srgbClr val="000000"/>
              </a:solidFill>
              <a:latin typeface="Arial"/>
            </a:endParaRPr>
          </a:p>
          <a:p>
            <a:pPr marL="462240" indent="-462240" algn="just">
              <a:lnSpc>
                <a:spcPct val="90000"/>
              </a:lnSpc>
              <a:spcBef>
                <a:spcPts val="1001"/>
              </a:spcBef>
              <a:buSzPct val="100058"/>
              <a:buBlip>
                <a:blip r:embed="rId2"/>
              </a:buBlip>
            </a:pPr>
            <a:r>
              <a:rPr b="0" lang="en-US" sz="2800" spc="-1" strike="noStrike">
                <a:solidFill>
                  <a:srgbClr val="000000"/>
                </a:solidFill>
                <a:latin typeface="Times New Roman"/>
                <a:ea typeface="DejaVu Sans"/>
              </a:rPr>
              <a:t>Introduction</a:t>
            </a:r>
            <a:endParaRPr b="0" lang="en-US" sz="2800" spc="-1" strike="noStrike">
              <a:solidFill>
                <a:srgbClr val="000000"/>
              </a:solidFill>
              <a:latin typeface="Arial"/>
            </a:endParaRPr>
          </a:p>
          <a:p>
            <a:pPr marL="462240" indent="-462240" algn="just">
              <a:lnSpc>
                <a:spcPct val="90000"/>
              </a:lnSpc>
              <a:spcBef>
                <a:spcPts val="1001"/>
              </a:spcBef>
              <a:buSzPct val="100058"/>
              <a:buBlip>
                <a:blip r:embed="rId3"/>
              </a:buBlip>
            </a:pPr>
            <a:r>
              <a:rPr b="0" lang="en-US" sz="2800" spc="-1" strike="noStrike">
                <a:solidFill>
                  <a:srgbClr val="000000"/>
                </a:solidFill>
                <a:latin typeface="Times New Roman"/>
                <a:ea typeface="DejaVu Sans"/>
              </a:rPr>
              <a:t>Proposed System</a:t>
            </a:r>
            <a:endParaRPr b="0" lang="en-US" sz="2800" spc="-1" strike="noStrike">
              <a:solidFill>
                <a:srgbClr val="000000"/>
              </a:solidFill>
              <a:latin typeface="Arial"/>
            </a:endParaRPr>
          </a:p>
          <a:p>
            <a:pPr marL="462240" indent="-462240" algn="just">
              <a:lnSpc>
                <a:spcPct val="90000"/>
              </a:lnSpc>
              <a:spcBef>
                <a:spcPts val="1001"/>
              </a:spcBef>
              <a:buSzPct val="100058"/>
              <a:buBlip>
                <a:blip r:embed="rId4"/>
              </a:buBlip>
            </a:pPr>
            <a:r>
              <a:rPr b="0" lang="en-US" sz="2800" spc="-1" strike="noStrike">
                <a:solidFill>
                  <a:srgbClr val="000000"/>
                </a:solidFill>
                <a:latin typeface="Times New Roman"/>
                <a:ea typeface="DejaVu Sans"/>
              </a:rPr>
              <a:t>Planning &amp; Design </a:t>
            </a:r>
            <a:endParaRPr b="0" lang="en-US" sz="2800" spc="-1" strike="noStrike">
              <a:solidFill>
                <a:srgbClr val="000000"/>
              </a:solidFill>
              <a:latin typeface="Arial"/>
            </a:endParaRPr>
          </a:p>
          <a:p>
            <a:pPr marL="462240" indent="-462240" algn="just">
              <a:lnSpc>
                <a:spcPct val="90000"/>
              </a:lnSpc>
              <a:spcBef>
                <a:spcPts val="1001"/>
              </a:spcBef>
              <a:buSzPct val="100058"/>
              <a:buBlip>
                <a:blip r:embed="rId5"/>
              </a:buBlip>
            </a:pPr>
            <a:r>
              <a:rPr b="0" lang="en-US" sz="2800" spc="-1" strike="noStrike">
                <a:solidFill>
                  <a:srgbClr val="000000"/>
                </a:solidFill>
                <a:latin typeface="Times New Roman"/>
                <a:ea typeface="DejaVu Sans"/>
              </a:rPr>
              <a:t>Implementation</a:t>
            </a:r>
            <a:endParaRPr b="0" lang="en-US" sz="2800" spc="-1" strike="noStrike">
              <a:solidFill>
                <a:srgbClr val="000000"/>
              </a:solidFill>
              <a:latin typeface="Arial"/>
            </a:endParaRPr>
          </a:p>
          <a:p>
            <a:pPr marL="462240" indent="-462240" algn="just">
              <a:lnSpc>
                <a:spcPct val="90000"/>
              </a:lnSpc>
              <a:spcBef>
                <a:spcPts val="1001"/>
              </a:spcBef>
              <a:buSzPct val="100058"/>
              <a:buBlip>
                <a:blip r:embed="rId6"/>
              </a:buBlip>
            </a:pPr>
            <a:r>
              <a:rPr b="0" lang="en-US" sz="2800" spc="-1" strike="noStrike">
                <a:solidFill>
                  <a:srgbClr val="000000"/>
                </a:solidFill>
                <a:latin typeface="Times New Roman"/>
                <a:ea typeface="DejaVu Sans"/>
              </a:rPr>
              <a:t>Results</a:t>
            </a:r>
            <a:endParaRPr b="0" lang="en-US" sz="2800" spc="-1" strike="noStrike">
              <a:solidFill>
                <a:srgbClr val="000000"/>
              </a:solidFill>
              <a:latin typeface="Arial"/>
            </a:endParaRPr>
          </a:p>
          <a:p>
            <a:pPr marL="462240" indent="-462240" algn="just">
              <a:lnSpc>
                <a:spcPct val="90000"/>
              </a:lnSpc>
              <a:spcBef>
                <a:spcPts val="1001"/>
              </a:spcBef>
              <a:buSzPct val="100058"/>
              <a:buBlip>
                <a:blip r:embed="rId7"/>
              </a:buBlip>
            </a:pPr>
            <a:r>
              <a:rPr b="0" lang="en-US" sz="2800" spc="-1" strike="noStrike">
                <a:solidFill>
                  <a:srgbClr val="000000"/>
                </a:solidFill>
                <a:latin typeface="Times New Roman"/>
                <a:ea typeface="DejaVu Sans"/>
              </a:rPr>
              <a:t>Conclusion</a:t>
            </a:r>
            <a:endParaRPr b="0" lang="en-US" sz="2800" spc="-1" strike="noStrike">
              <a:solidFill>
                <a:srgbClr val="000000"/>
              </a:solidFill>
              <a:latin typeface="Arial"/>
            </a:endParaRPr>
          </a:p>
          <a:p>
            <a:pPr marL="462240" indent="-462240" algn="just">
              <a:lnSpc>
                <a:spcPct val="90000"/>
              </a:lnSpc>
              <a:spcBef>
                <a:spcPts val="1001"/>
              </a:spcBef>
              <a:buSzPct val="100058"/>
              <a:buBlip>
                <a:blip r:embed="rId8"/>
              </a:buBlip>
            </a:pPr>
            <a:r>
              <a:rPr b="0" lang="en-US" sz="2800" spc="-1" strike="noStrike">
                <a:solidFill>
                  <a:srgbClr val="000000"/>
                </a:solidFill>
                <a:latin typeface="Times New Roman"/>
                <a:ea typeface="DejaVu Sans"/>
              </a:rPr>
              <a:t>Research Paper</a:t>
            </a:r>
            <a:endParaRPr b="0" lang="en-US" sz="2800" spc="-1" strike="noStrike">
              <a:solidFill>
                <a:srgbClr val="000000"/>
              </a:solidFill>
              <a:latin typeface="Arial"/>
            </a:endParaRPr>
          </a:p>
          <a:p>
            <a:pPr marL="462240" indent="-462240" algn="just">
              <a:lnSpc>
                <a:spcPct val="90000"/>
              </a:lnSpc>
              <a:spcBef>
                <a:spcPts val="1001"/>
              </a:spcBef>
              <a:buSzPct val="100058"/>
              <a:buBlip>
                <a:blip r:embed="rId9"/>
              </a:buBlip>
            </a:pPr>
            <a:r>
              <a:rPr b="0" lang="en-US" sz="2800" spc="-1" strike="noStrike">
                <a:solidFill>
                  <a:srgbClr val="000000"/>
                </a:solidFill>
                <a:latin typeface="Times New Roman"/>
                <a:ea typeface="DejaVu Sans"/>
              </a:rPr>
              <a:t>References</a:t>
            </a:r>
            <a:endParaRPr b="0" lang="en-US" sz="2800" spc="-1" strike="noStrike">
              <a:solidFill>
                <a:srgbClr val="000000"/>
              </a:solidFill>
              <a:latin typeface="Arial"/>
            </a:endParaRPr>
          </a:p>
          <a:p>
            <a:pPr algn="just">
              <a:lnSpc>
                <a:spcPct val="90000"/>
              </a:lnSpc>
              <a:spcBef>
                <a:spcPts val="1001"/>
              </a:spcBef>
              <a:tabLst>
                <a:tab algn="l" pos="0"/>
              </a:tabLst>
            </a:pP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0" y="232920"/>
            <a:ext cx="12191400" cy="714240"/>
          </a:xfrm>
          <a:prstGeom prst="rect">
            <a:avLst/>
          </a:prstGeom>
          <a:solidFill>
            <a:srgbClr val="ff6600"/>
          </a:solidFill>
          <a:ln w="0">
            <a:noFill/>
          </a:ln>
          <a:effectLst>
            <a:outerShdw dist="28080" dir="5400000" blurRad="44280" rotWithShape="0">
              <a:srgbClr val="000000">
                <a:alpha val="32000"/>
              </a:srgbClr>
            </a:outerShdw>
          </a:effectLst>
        </p:spPr>
        <p:txBody>
          <a:bodyPr lIns="90000" rIns="90000" tIns="45000" bIns="45000" anchor="t">
            <a:noAutofit/>
          </a:bodyPr>
          <a:p>
            <a:pPr algn="ctr">
              <a:lnSpc>
                <a:spcPct val="90000"/>
              </a:lnSpc>
            </a:pPr>
            <a:r>
              <a:rPr b="0" lang="en-US" sz="4400" spc="-1" strike="noStrike">
                <a:solidFill>
                  <a:srgbClr val="ffffff"/>
                </a:solidFill>
                <a:latin typeface="Times New Roman"/>
                <a:ea typeface="DejaVu Sans"/>
              </a:rPr>
              <a:t>Results</a:t>
            </a:r>
            <a:endParaRPr b="0" lang="en-US" sz="4400" spc="-1" strike="noStrike">
              <a:solidFill>
                <a:srgbClr val="000000"/>
              </a:solidFill>
              <a:latin typeface="Arial"/>
            </a:endParaRPr>
          </a:p>
        </p:txBody>
      </p:sp>
      <p:pic>
        <p:nvPicPr>
          <p:cNvPr id="143" name="Content Placeholder 1" descr=""/>
          <p:cNvPicPr/>
          <p:nvPr/>
        </p:nvPicPr>
        <p:blipFill>
          <a:blip r:embed="rId1"/>
          <a:stretch/>
        </p:blipFill>
        <p:spPr>
          <a:xfrm>
            <a:off x="2283480" y="1011600"/>
            <a:ext cx="2769480" cy="4923720"/>
          </a:xfrm>
          <a:prstGeom prst="rect">
            <a:avLst/>
          </a:prstGeom>
          <a:ln w="0">
            <a:noFill/>
          </a:ln>
        </p:spPr>
      </p:pic>
      <p:sp>
        <p:nvSpPr>
          <p:cNvPr id="144" name="TextBox 6"/>
          <p:cNvSpPr/>
          <p:nvPr/>
        </p:nvSpPr>
        <p:spPr>
          <a:xfrm>
            <a:off x="393120" y="5999760"/>
            <a:ext cx="6143760" cy="364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Times New Roman"/>
                <a:ea typeface="SimSun"/>
              </a:rPr>
              <a:t>Fig-3 Smart Blind Stick</a:t>
            </a:r>
            <a:endParaRPr b="0" lang="en-IN" sz="1800" spc="-1" strike="noStrike">
              <a:latin typeface="Arial"/>
            </a:endParaRPr>
          </a:p>
        </p:txBody>
      </p:sp>
      <p:pic>
        <p:nvPicPr>
          <p:cNvPr id="145" name="Picture 7" descr=""/>
          <p:cNvPicPr/>
          <p:nvPr/>
        </p:nvPicPr>
        <p:blipFill>
          <a:blip r:embed="rId2"/>
          <a:stretch/>
        </p:blipFill>
        <p:spPr>
          <a:xfrm>
            <a:off x="7309440" y="1146240"/>
            <a:ext cx="2598840" cy="4805280"/>
          </a:xfrm>
          <a:prstGeom prst="rect">
            <a:avLst/>
          </a:prstGeom>
          <a:ln w="0">
            <a:noFill/>
          </a:ln>
        </p:spPr>
      </p:pic>
      <p:sp>
        <p:nvSpPr>
          <p:cNvPr id="146" name="TextBox 9"/>
          <p:cNvSpPr/>
          <p:nvPr/>
        </p:nvSpPr>
        <p:spPr>
          <a:xfrm>
            <a:off x="5711040" y="5956200"/>
            <a:ext cx="5454000" cy="6390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Times New Roman"/>
                <a:ea typeface="SimSun"/>
              </a:rPr>
              <a:t>Fig-4 Alert Messages to the Coordinates</a:t>
            </a:r>
            <a:endParaRPr b="0" lang="en-IN" sz="1800" spc="-1" strike="noStrike">
              <a:latin typeface="Arial"/>
            </a:endParaRPr>
          </a:p>
          <a:p>
            <a:pPr algn="ctr">
              <a:lnSpc>
                <a:spcPct val="100000"/>
              </a:lnSpc>
            </a:pPr>
            <a:r>
              <a:rPr b="1" lang="en-US" sz="1800" spc="-1" strike="noStrike">
                <a:solidFill>
                  <a:srgbClr val="000000"/>
                </a:solidFill>
                <a:latin typeface="Times New Roman"/>
                <a:ea typeface="SimSun"/>
              </a:rPr>
              <a:t> </a:t>
            </a:r>
            <a:r>
              <a:rPr b="1" lang="en-US" sz="1800" spc="-1" strike="noStrike">
                <a:solidFill>
                  <a:srgbClr val="000000"/>
                </a:solidFill>
                <a:latin typeface="Times New Roman"/>
                <a:ea typeface="SimSun"/>
              </a:rPr>
              <a:t>of the Blind Person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0" y="232920"/>
            <a:ext cx="12191400" cy="714240"/>
          </a:xfrm>
          <a:prstGeom prst="rect">
            <a:avLst/>
          </a:prstGeom>
          <a:solidFill>
            <a:srgbClr val="ff6600"/>
          </a:solidFill>
          <a:ln w="0">
            <a:noFill/>
          </a:ln>
          <a:effectLst>
            <a:outerShdw dist="28080" dir="5400000" blurRad="44280" rotWithShape="0">
              <a:srgbClr val="000000">
                <a:alpha val="32000"/>
              </a:srgbClr>
            </a:outerShdw>
          </a:effectLst>
        </p:spPr>
        <p:txBody>
          <a:bodyPr lIns="90000" rIns="90000" tIns="45000" bIns="45000" anchor="t">
            <a:noAutofit/>
          </a:bodyPr>
          <a:p>
            <a:pPr algn="ctr">
              <a:lnSpc>
                <a:spcPct val="90000"/>
              </a:lnSpc>
            </a:pPr>
            <a:r>
              <a:rPr b="0" lang="en-US" sz="4400" spc="-1" strike="noStrike">
                <a:solidFill>
                  <a:srgbClr val="ffffff"/>
                </a:solidFill>
                <a:latin typeface="Times New Roman"/>
                <a:ea typeface="DejaVu Sans"/>
              </a:rPr>
              <a:t>Results</a:t>
            </a:r>
            <a:endParaRPr b="0" lang="en-US" sz="4400" spc="-1" strike="noStrike">
              <a:solidFill>
                <a:srgbClr val="000000"/>
              </a:solidFill>
              <a:latin typeface="Arial"/>
            </a:endParaRPr>
          </a:p>
        </p:txBody>
      </p:sp>
      <p:pic>
        <p:nvPicPr>
          <p:cNvPr id="148" name="Picture 2" descr=""/>
          <p:cNvPicPr/>
          <p:nvPr/>
        </p:nvPicPr>
        <p:blipFill>
          <a:blip r:embed="rId1"/>
          <a:stretch/>
        </p:blipFill>
        <p:spPr>
          <a:xfrm>
            <a:off x="685440" y="1491840"/>
            <a:ext cx="5017320" cy="3512880"/>
          </a:xfrm>
          <a:prstGeom prst="rect">
            <a:avLst/>
          </a:prstGeom>
          <a:ln w="0">
            <a:noFill/>
          </a:ln>
        </p:spPr>
      </p:pic>
      <p:sp>
        <p:nvSpPr>
          <p:cNvPr id="149" name="TextBox 4"/>
          <p:cNvSpPr/>
          <p:nvPr/>
        </p:nvSpPr>
        <p:spPr>
          <a:xfrm>
            <a:off x="-171720" y="5181480"/>
            <a:ext cx="6143760" cy="364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Times New Roman"/>
                <a:ea typeface="SimSun"/>
              </a:rPr>
              <a:t>Table-2 Tests of Smart Blind Stick</a:t>
            </a:r>
            <a:endParaRPr b="0" lang="en-IN" sz="1800" spc="-1" strike="noStrike">
              <a:latin typeface="Arial"/>
            </a:endParaRPr>
          </a:p>
        </p:txBody>
      </p:sp>
      <p:pic>
        <p:nvPicPr>
          <p:cNvPr id="150" name="Picture 5" descr=""/>
          <p:cNvPicPr/>
          <p:nvPr/>
        </p:nvPicPr>
        <p:blipFill>
          <a:blip r:embed="rId2"/>
          <a:stretch/>
        </p:blipFill>
        <p:spPr>
          <a:xfrm>
            <a:off x="6489000" y="1491840"/>
            <a:ext cx="5017320" cy="3586680"/>
          </a:xfrm>
          <a:prstGeom prst="rect">
            <a:avLst/>
          </a:prstGeom>
          <a:ln w="0">
            <a:noFill/>
          </a:ln>
        </p:spPr>
      </p:pic>
      <p:sp>
        <p:nvSpPr>
          <p:cNvPr id="151" name="TextBox 10"/>
          <p:cNvSpPr/>
          <p:nvPr/>
        </p:nvSpPr>
        <p:spPr>
          <a:xfrm>
            <a:off x="5893560" y="5135040"/>
            <a:ext cx="6207840" cy="364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Times New Roman"/>
                <a:ea typeface="SimSun"/>
              </a:rPr>
              <a:t>Fig-5 Detection of Objects, stairs, water, heat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0" y="232920"/>
            <a:ext cx="12191400" cy="714240"/>
          </a:xfrm>
          <a:prstGeom prst="rect">
            <a:avLst/>
          </a:prstGeom>
          <a:solidFill>
            <a:srgbClr val="ff6600"/>
          </a:solidFill>
          <a:ln w="0">
            <a:noFill/>
          </a:ln>
          <a:effectLst>
            <a:outerShdw dist="28080" dir="5400000" blurRad="44280" rotWithShape="0">
              <a:srgbClr val="000000">
                <a:alpha val="32000"/>
              </a:srgbClr>
            </a:outerShdw>
          </a:effectLst>
        </p:spPr>
        <p:txBody>
          <a:bodyPr lIns="90000" rIns="90000" tIns="45000" bIns="45000" anchor="t">
            <a:noAutofit/>
          </a:bodyPr>
          <a:p>
            <a:pPr algn="ctr">
              <a:lnSpc>
                <a:spcPct val="90000"/>
              </a:lnSpc>
            </a:pPr>
            <a:r>
              <a:rPr b="0" lang="en-US" sz="4400" spc="-1" strike="noStrike">
                <a:solidFill>
                  <a:srgbClr val="ffffff"/>
                </a:solidFill>
                <a:latin typeface="Times New Roman"/>
                <a:ea typeface="DejaVu Sans"/>
              </a:rPr>
              <a:t>Results</a:t>
            </a:r>
            <a:endParaRPr b="0" lang="en-US" sz="4400" spc="-1" strike="noStrike">
              <a:solidFill>
                <a:srgbClr val="000000"/>
              </a:solidFill>
              <a:latin typeface="Arial"/>
            </a:endParaRPr>
          </a:p>
        </p:txBody>
      </p:sp>
      <p:pic>
        <p:nvPicPr>
          <p:cNvPr id="153" name="Picture 1" descr=""/>
          <p:cNvPicPr/>
          <p:nvPr/>
        </p:nvPicPr>
        <p:blipFill>
          <a:blip r:embed="rId1"/>
          <a:stretch/>
        </p:blipFill>
        <p:spPr>
          <a:xfrm>
            <a:off x="1462320" y="1550160"/>
            <a:ext cx="3581640" cy="3310200"/>
          </a:xfrm>
          <a:prstGeom prst="rect">
            <a:avLst/>
          </a:prstGeom>
          <a:ln w="0">
            <a:noFill/>
          </a:ln>
        </p:spPr>
      </p:pic>
      <p:pic>
        <p:nvPicPr>
          <p:cNvPr id="154" name="Picture 2" descr=""/>
          <p:cNvPicPr/>
          <p:nvPr/>
        </p:nvPicPr>
        <p:blipFill>
          <a:blip r:embed="rId2"/>
          <a:stretch/>
        </p:blipFill>
        <p:spPr>
          <a:xfrm>
            <a:off x="6095880" y="1854360"/>
            <a:ext cx="5317920" cy="2893680"/>
          </a:xfrm>
          <a:prstGeom prst="rect">
            <a:avLst/>
          </a:prstGeom>
          <a:ln w="0">
            <a:noFill/>
          </a:ln>
        </p:spPr>
      </p:pic>
      <p:sp>
        <p:nvSpPr>
          <p:cNvPr id="155" name="TextBox 4"/>
          <p:cNvSpPr/>
          <p:nvPr/>
        </p:nvSpPr>
        <p:spPr>
          <a:xfrm>
            <a:off x="489240" y="5123160"/>
            <a:ext cx="6143760" cy="364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Times New Roman"/>
                <a:ea typeface="SimSun"/>
              </a:rPr>
              <a:t>Table-3 Reliability for obstacle position</a:t>
            </a:r>
            <a:endParaRPr b="0" lang="en-IN" sz="1800" spc="-1" strike="noStrike">
              <a:latin typeface="Arial"/>
            </a:endParaRPr>
          </a:p>
        </p:txBody>
      </p:sp>
      <p:sp>
        <p:nvSpPr>
          <p:cNvPr id="156" name="TextBox 9"/>
          <p:cNvSpPr/>
          <p:nvPr/>
        </p:nvSpPr>
        <p:spPr>
          <a:xfrm>
            <a:off x="5568480" y="5088240"/>
            <a:ext cx="6143760" cy="364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Times New Roman"/>
                <a:ea typeface="SimSun"/>
              </a:rPr>
              <a:t>Fig-6 Reliability for obstacle position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0" y="232920"/>
            <a:ext cx="12191400" cy="714240"/>
          </a:xfrm>
          <a:prstGeom prst="rect">
            <a:avLst/>
          </a:prstGeom>
          <a:solidFill>
            <a:srgbClr val="ff6600"/>
          </a:solidFill>
          <a:ln w="0">
            <a:noFill/>
          </a:ln>
          <a:effectLst>
            <a:outerShdw dist="28080" dir="5400000" blurRad="44280" rotWithShape="0">
              <a:srgbClr val="000000">
                <a:alpha val="32000"/>
              </a:srgbClr>
            </a:outerShdw>
          </a:effectLst>
        </p:spPr>
        <p:txBody>
          <a:bodyPr lIns="90000" rIns="90000" tIns="45000" bIns="45000" anchor="t">
            <a:noAutofit/>
          </a:bodyPr>
          <a:p>
            <a:pPr algn="ctr">
              <a:lnSpc>
                <a:spcPct val="90000"/>
              </a:lnSpc>
            </a:pPr>
            <a:r>
              <a:rPr b="0" lang="en-US" sz="4400" spc="-1" strike="noStrike">
                <a:solidFill>
                  <a:srgbClr val="ffffff"/>
                </a:solidFill>
                <a:latin typeface="Times New Roman"/>
                <a:ea typeface="DejaVu Sans"/>
              </a:rPr>
              <a:t>Results</a:t>
            </a:r>
            <a:endParaRPr b="0" lang="en-US" sz="4400" spc="-1" strike="noStrike">
              <a:solidFill>
                <a:srgbClr val="000000"/>
              </a:solidFill>
              <a:latin typeface="Arial"/>
            </a:endParaRPr>
          </a:p>
        </p:txBody>
      </p:sp>
      <p:pic>
        <p:nvPicPr>
          <p:cNvPr id="158" name="Picture 1" descr=""/>
          <p:cNvPicPr/>
          <p:nvPr/>
        </p:nvPicPr>
        <p:blipFill>
          <a:blip r:embed="rId1"/>
          <a:stretch/>
        </p:blipFill>
        <p:spPr>
          <a:xfrm>
            <a:off x="1160280" y="1603080"/>
            <a:ext cx="3681360" cy="3305520"/>
          </a:xfrm>
          <a:prstGeom prst="rect">
            <a:avLst/>
          </a:prstGeom>
          <a:ln w="0">
            <a:noFill/>
          </a:ln>
        </p:spPr>
      </p:pic>
      <p:pic>
        <p:nvPicPr>
          <p:cNvPr id="159" name="Picture 3" descr=""/>
          <p:cNvPicPr/>
          <p:nvPr/>
        </p:nvPicPr>
        <p:blipFill>
          <a:blip r:embed="rId2"/>
          <a:stretch/>
        </p:blipFill>
        <p:spPr>
          <a:xfrm>
            <a:off x="6294600" y="1767240"/>
            <a:ext cx="5245560" cy="3141360"/>
          </a:xfrm>
          <a:prstGeom prst="rect">
            <a:avLst/>
          </a:prstGeom>
          <a:ln w="0">
            <a:noFill/>
          </a:ln>
        </p:spPr>
      </p:pic>
      <p:sp>
        <p:nvSpPr>
          <p:cNvPr id="160" name="TextBox 6"/>
          <p:cNvSpPr/>
          <p:nvPr/>
        </p:nvSpPr>
        <p:spPr>
          <a:xfrm>
            <a:off x="150480" y="5254920"/>
            <a:ext cx="6143760" cy="364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Times New Roman"/>
                <a:ea typeface="SimSun"/>
              </a:rPr>
              <a:t>Table-4 Reliability for moisture content</a:t>
            </a:r>
            <a:endParaRPr b="0" lang="en-IN" sz="1800" spc="-1" strike="noStrike">
              <a:latin typeface="Arial"/>
            </a:endParaRPr>
          </a:p>
        </p:txBody>
      </p:sp>
      <p:sp>
        <p:nvSpPr>
          <p:cNvPr id="161" name="TextBox 8"/>
          <p:cNvSpPr/>
          <p:nvPr/>
        </p:nvSpPr>
        <p:spPr>
          <a:xfrm>
            <a:off x="6095880" y="5359320"/>
            <a:ext cx="6143760" cy="364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Times New Roman"/>
                <a:ea typeface="SimSun"/>
              </a:rPr>
              <a:t>Fig-7 Reliability for moisture content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0" y="232920"/>
            <a:ext cx="12191400" cy="714240"/>
          </a:xfrm>
          <a:prstGeom prst="rect">
            <a:avLst/>
          </a:prstGeom>
          <a:solidFill>
            <a:srgbClr val="ff6600"/>
          </a:solidFill>
          <a:ln w="0">
            <a:noFill/>
          </a:ln>
          <a:effectLst>
            <a:outerShdw dist="28080" dir="5400000" blurRad="44280" rotWithShape="0">
              <a:srgbClr val="000000">
                <a:alpha val="32000"/>
              </a:srgbClr>
            </a:outerShdw>
          </a:effectLst>
        </p:spPr>
        <p:txBody>
          <a:bodyPr lIns="90000" rIns="90000" tIns="45000" bIns="45000" anchor="t">
            <a:noAutofit/>
          </a:bodyPr>
          <a:p>
            <a:pPr algn="ctr">
              <a:lnSpc>
                <a:spcPct val="90000"/>
              </a:lnSpc>
            </a:pPr>
            <a:r>
              <a:rPr b="0" lang="en-US" sz="4400" spc="-1" strike="noStrike">
                <a:solidFill>
                  <a:srgbClr val="ffffff"/>
                </a:solidFill>
                <a:latin typeface="Times New Roman"/>
                <a:ea typeface="DejaVu Sans"/>
              </a:rPr>
              <a:t>Conclusion</a:t>
            </a:r>
            <a:endParaRPr b="0" lang="en-US" sz="4400" spc="-1" strike="noStrike">
              <a:solidFill>
                <a:srgbClr val="000000"/>
              </a:solidFill>
              <a:latin typeface="Arial"/>
            </a:endParaRPr>
          </a:p>
        </p:txBody>
      </p:sp>
      <p:sp>
        <p:nvSpPr>
          <p:cNvPr id="163" name="PlaceHolder 2"/>
          <p:cNvSpPr>
            <a:spLocks noGrp="1"/>
          </p:cNvSpPr>
          <p:nvPr>
            <p:ph/>
          </p:nvPr>
        </p:nvSpPr>
        <p:spPr>
          <a:xfrm>
            <a:off x="206640" y="1681920"/>
            <a:ext cx="11778480" cy="3041280"/>
          </a:xfrm>
          <a:prstGeom prst="rect">
            <a:avLst/>
          </a:prstGeom>
          <a:noFill/>
          <a:ln w="0">
            <a:noFill/>
          </a:ln>
        </p:spPr>
        <p:txBody>
          <a:bodyPr lIns="90000" rIns="90000" tIns="45000" bIns="45000" anchor="t">
            <a:noAutofit/>
          </a:bodyPr>
          <a:p>
            <a:pPr marL="228600" indent="-228600" algn="just">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ea typeface="DejaVu Sans"/>
              </a:rPr>
              <a:t>Finally, the proposed system effectively detects barriers using the ultrasonic sensor with auditory alerts and provides safety features such as vibratory alerts for damp surfaces and emergency SMS based on user location. The inclusion of an RF remote control for stick retrieval enhances user autonomy. The system offers a comprehensive solution for obstacle detection, emergency response, and stick location retrieval, making it valuable tool for individuals with visual impairment.</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0" y="232920"/>
            <a:ext cx="12191400" cy="714240"/>
          </a:xfrm>
          <a:prstGeom prst="rect">
            <a:avLst/>
          </a:prstGeom>
          <a:solidFill>
            <a:srgbClr val="ff6600"/>
          </a:solidFill>
          <a:ln w="0">
            <a:noFill/>
          </a:ln>
          <a:effectLst>
            <a:outerShdw dist="28080" dir="5400000" blurRad="44280" rotWithShape="0">
              <a:srgbClr val="000000">
                <a:alpha val="32000"/>
              </a:srgbClr>
            </a:outerShdw>
          </a:effectLst>
        </p:spPr>
        <p:txBody>
          <a:bodyPr lIns="90000" rIns="90000" tIns="45000" bIns="45000" anchor="t">
            <a:noAutofit/>
          </a:bodyPr>
          <a:p>
            <a:pPr algn="ctr">
              <a:lnSpc>
                <a:spcPct val="90000"/>
              </a:lnSpc>
            </a:pPr>
            <a:r>
              <a:rPr b="0" lang="en-US" sz="4400" spc="-1" strike="noStrike">
                <a:solidFill>
                  <a:srgbClr val="ffffff"/>
                </a:solidFill>
                <a:latin typeface="Times New Roman"/>
                <a:ea typeface="DejaVu Sans"/>
              </a:rPr>
              <a:t>Research Paper</a:t>
            </a:r>
            <a:endParaRPr b="0" lang="en-US" sz="4400" spc="-1" strike="noStrike">
              <a:solidFill>
                <a:srgbClr val="000000"/>
              </a:solidFill>
              <a:latin typeface="Arial"/>
            </a:endParaRPr>
          </a:p>
        </p:txBody>
      </p:sp>
      <p:sp>
        <p:nvSpPr>
          <p:cNvPr id="165" name="PlaceHolder 2"/>
          <p:cNvSpPr>
            <a:spLocks noGrp="1"/>
          </p:cNvSpPr>
          <p:nvPr>
            <p:ph/>
          </p:nvPr>
        </p:nvSpPr>
        <p:spPr>
          <a:xfrm>
            <a:off x="206640" y="1409400"/>
            <a:ext cx="11778480" cy="3041280"/>
          </a:xfrm>
          <a:prstGeom prst="rect">
            <a:avLst/>
          </a:prstGeom>
          <a:noFill/>
          <a:ln w="0">
            <a:noFill/>
          </a:ln>
        </p:spPr>
        <p:txBody>
          <a:bodyPr lIns="90000" rIns="90000" tIns="45000" bIns="45000" anchor="t">
            <a:noAutofit/>
          </a:bodyPr>
          <a:p>
            <a:pPr marL="228600" indent="-228600" algn="just">
              <a:lnSpc>
                <a:spcPct val="90000"/>
              </a:lnSpc>
              <a:spcBef>
                <a:spcPts val="1001"/>
              </a:spcBef>
              <a:buClr>
                <a:srgbClr val="000000"/>
              </a:buClr>
              <a:buFont typeface="Wingdings" charset="2"/>
              <a:buChar char=""/>
              <a:tabLst>
                <a:tab algn="l" pos="0"/>
              </a:tabLst>
            </a:pPr>
            <a:r>
              <a:rPr b="0" lang="en-US" sz="2800" spc="-1" strike="noStrike" u="sng">
                <a:solidFill>
                  <a:srgbClr val="0563c1"/>
                </a:solidFill>
                <a:uFillTx/>
                <a:latin typeface="Times New Roman"/>
                <a:ea typeface="DejaVu Sans"/>
                <a:hlinkClick r:id="rId1"/>
              </a:rPr>
              <a:t>Research Paper</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0" y="232920"/>
            <a:ext cx="12191400" cy="714240"/>
          </a:xfrm>
          <a:prstGeom prst="rect">
            <a:avLst/>
          </a:prstGeom>
          <a:solidFill>
            <a:srgbClr val="ff6600"/>
          </a:solidFill>
          <a:ln w="0">
            <a:noFill/>
          </a:ln>
          <a:effectLst>
            <a:outerShdw dist="28080" dir="5400000" blurRad="44280" rotWithShape="0">
              <a:srgbClr val="000000">
                <a:alpha val="32000"/>
              </a:srgbClr>
            </a:outerShdw>
          </a:effectLst>
        </p:spPr>
        <p:txBody>
          <a:bodyPr lIns="90000" rIns="90000" tIns="45000" bIns="45000" anchor="t">
            <a:noAutofit/>
          </a:bodyPr>
          <a:p>
            <a:pPr algn="ctr">
              <a:lnSpc>
                <a:spcPct val="90000"/>
              </a:lnSpc>
            </a:pPr>
            <a:r>
              <a:rPr b="0" lang="en-IN" sz="4400" spc="-1" strike="noStrike">
                <a:solidFill>
                  <a:srgbClr val="ffffff"/>
                </a:solidFill>
                <a:latin typeface="Times New Roman"/>
                <a:ea typeface="DejaVu Sans"/>
              </a:rPr>
              <a:t> </a:t>
            </a:r>
            <a:r>
              <a:rPr b="0" lang="en-IN" sz="4400" spc="-1" strike="noStrike">
                <a:solidFill>
                  <a:srgbClr val="ffffff"/>
                </a:solidFill>
                <a:latin typeface="Times New Roman"/>
                <a:ea typeface="DejaVu Sans"/>
              </a:rPr>
              <a:t>Reference</a:t>
            </a:r>
            <a:r>
              <a:rPr b="0" lang="en-US" sz="4400" spc="-1" strike="noStrike">
                <a:solidFill>
                  <a:srgbClr val="ffffff"/>
                </a:solidFill>
                <a:latin typeface="Times New Roman"/>
                <a:ea typeface="DejaVu Sans"/>
              </a:rPr>
              <a:t>s</a:t>
            </a:r>
            <a:endParaRPr b="0" lang="en-US" sz="4400" spc="-1" strike="noStrike">
              <a:solidFill>
                <a:srgbClr val="000000"/>
              </a:solidFill>
              <a:latin typeface="Arial"/>
            </a:endParaRPr>
          </a:p>
        </p:txBody>
      </p:sp>
      <p:sp>
        <p:nvSpPr>
          <p:cNvPr id="167" name="PlaceHolder 2"/>
          <p:cNvSpPr>
            <a:spLocks noGrp="1"/>
          </p:cNvSpPr>
          <p:nvPr>
            <p:ph/>
          </p:nvPr>
        </p:nvSpPr>
        <p:spPr>
          <a:xfrm>
            <a:off x="189000" y="1097280"/>
            <a:ext cx="11778480" cy="5394240"/>
          </a:xfrm>
          <a:prstGeom prst="rect">
            <a:avLst/>
          </a:prstGeom>
          <a:noFill/>
          <a:ln w="0">
            <a:noFill/>
          </a:ln>
        </p:spPr>
        <p:txBody>
          <a:bodyPr lIns="90000" rIns="90000" tIns="45000" bIns="45000" anchor="t">
            <a:noAutofit/>
          </a:bodyPr>
          <a:p>
            <a:pPr algn="just">
              <a:lnSpc>
                <a:spcPct val="90000"/>
              </a:lnSpc>
              <a:spcBef>
                <a:spcPts val="1001"/>
              </a:spcBef>
              <a:tabLst>
                <a:tab algn="l" pos="0"/>
              </a:tabLst>
            </a:pPr>
            <a:r>
              <a:rPr b="0" lang="en-US" sz="1800" spc="-1" strike="noStrike">
                <a:solidFill>
                  <a:srgbClr val="000000"/>
                </a:solidFill>
                <a:latin typeface="Times New Roman"/>
                <a:ea typeface="DejaVu Sans"/>
              </a:rPr>
              <a:t>[1] Naiwrita Dey, Ankita Paul, Pritha Ghosh, Chandrama Mukherjee, Rahul De,“</a:t>
            </a:r>
            <a:r>
              <a:rPr b="0" lang="en-US" sz="1800" spc="-1" strike="noStrike" u="sng">
                <a:solidFill>
                  <a:srgbClr val="5b9bd5"/>
                </a:solidFill>
                <a:uFillTx/>
                <a:latin typeface="Times New Roman"/>
                <a:ea typeface="DejaVu Sans"/>
              </a:rPr>
              <a:t>Ultrasonic Sensor Based Smart Blind Stick</a:t>
            </a:r>
            <a:r>
              <a:rPr b="0" lang="en-US" sz="1800" spc="-1" strike="noStrike">
                <a:solidFill>
                  <a:srgbClr val="000000"/>
                </a:solidFill>
                <a:latin typeface="Times New Roman"/>
                <a:ea typeface="DejaVu Sans"/>
              </a:rPr>
              <a:t>”, International Conference on Current Trends toward Converging Technologies, Coimbatore, India, 978-1-5386-3702-9/18 2018.</a:t>
            </a:r>
            <a:endParaRPr b="0" lang="en-US" sz="1800" spc="-1" strike="noStrike">
              <a:solidFill>
                <a:srgbClr val="000000"/>
              </a:solidFill>
              <a:latin typeface="Arial"/>
            </a:endParaRPr>
          </a:p>
          <a:p>
            <a:pPr algn="just">
              <a:lnSpc>
                <a:spcPct val="90000"/>
              </a:lnSpc>
              <a:spcBef>
                <a:spcPts val="1001"/>
              </a:spcBef>
              <a:tabLst>
                <a:tab algn="l" pos="0"/>
              </a:tabLst>
            </a:pPr>
            <a:r>
              <a:rPr b="0" lang="en-US" sz="1800" spc="-1" strike="noStrike">
                <a:solidFill>
                  <a:srgbClr val="000000"/>
                </a:solidFill>
                <a:latin typeface="Times New Roman"/>
                <a:ea typeface="DejaVu Sans"/>
              </a:rPr>
              <a:t>[2] Md.Adil, TaiyabaShadaka Rafa, Jannatul Ferdoush, Abir Mahmud, Abhijit Pathak, “</a:t>
            </a:r>
            <a:r>
              <a:rPr b="0" lang="en-US" sz="1800" spc="-1" strike="noStrike" u="sng">
                <a:solidFill>
                  <a:srgbClr val="5b9bd5"/>
                </a:solidFill>
                <a:uFillTx/>
                <a:latin typeface="Times New Roman"/>
                <a:ea typeface="DejaVu Sans"/>
              </a:rPr>
              <a:t>An IoT based Voice Controlled Blind Stick to Guide Blind People</a:t>
            </a:r>
            <a:r>
              <a:rPr b="0" lang="en-US" sz="1800" spc="-1" strike="noStrike">
                <a:solidFill>
                  <a:srgbClr val="000000"/>
                </a:solidFill>
                <a:latin typeface="Times New Roman"/>
                <a:ea typeface="DejaVu Sans"/>
              </a:rPr>
              <a:t>”, International Journal of Engineering Inventions, Volume 9, Issue 1 Jan 2020.</a:t>
            </a:r>
            <a:endParaRPr b="0" lang="en-US" sz="1800" spc="-1" strike="noStrike">
              <a:solidFill>
                <a:srgbClr val="000000"/>
              </a:solidFill>
              <a:latin typeface="Arial"/>
            </a:endParaRPr>
          </a:p>
          <a:p>
            <a:pPr algn="just">
              <a:lnSpc>
                <a:spcPct val="90000"/>
              </a:lnSpc>
              <a:spcBef>
                <a:spcPts val="1001"/>
              </a:spcBef>
              <a:tabLst>
                <a:tab algn="l" pos="0"/>
              </a:tabLst>
            </a:pPr>
            <a:r>
              <a:rPr b="0" lang="en-US" sz="1800" spc="-1" strike="noStrike">
                <a:solidFill>
                  <a:srgbClr val="000000"/>
                </a:solidFill>
                <a:latin typeface="Times New Roman"/>
                <a:ea typeface="DejaVu Sans"/>
              </a:rPr>
              <a:t>[3] Somnath koley, Ravi Mishra, ”</a:t>
            </a:r>
            <a:r>
              <a:rPr b="0" lang="en-US" sz="1800" spc="-1" strike="noStrike" u="sng">
                <a:solidFill>
                  <a:srgbClr val="5b9bd5"/>
                </a:solidFill>
                <a:uFillTx/>
                <a:latin typeface="Times New Roman"/>
                <a:ea typeface="DejaVu Sans"/>
              </a:rPr>
              <a:t>Voice operated outdoor navigation system for visually impaired persons</a:t>
            </a:r>
            <a:r>
              <a:rPr b="0" lang="en-US" sz="1800" spc="-1" strike="noStrike">
                <a:solidFill>
                  <a:srgbClr val="000000"/>
                </a:solidFill>
                <a:latin typeface="Times New Roman"/>
                <a:ea typeface="DejaVu Sans"/>
              </a:rPr>
              <a:t>”, International Journal of Engineering Trends and Technology- Volume 3, Issue2- 2012.</a:t>
            </a:r>
            <a:endParaRPr b="0" lang="en-US" sz="1800" spc="-1" strike="noStrike">
              <a:solidFill>
                <a:srgbClr val="000000"/>
              </a:solidFill>
              <a:latin typeface="Arial"/>
            </a:endParaRPr>
          </a:p>
          <a:p>
            <a:pPr algn="just">
              <a:lnSpc>
                <a:spcPct val="90000"/>
              </a:lnSpc>
              <a:spcBef>
                <a:spcPts val="1001"/>
              </a:spcBef>
              <a:tabLst>
                <a:tab algn="l" pos="0"/>
              </a:tabLst>
            </a:pPr>
            <a:r>
              <a:rPr b="0" lang="en-US" sz="1800" spc="-1" strike="noStrike">
                <a:solidFill>
                  <a:srgbClr val="000000"/>
                </a:solidFill>
                <a:latin typeface="Times New Roman"/>
                <a:ea typeface="DejaVu Sans"/>
              </a:rPr>
              <a:t>[4] Suraj Babhale, Pratiksha Bhagat, Nikhita Saharkar, Mayur Pillewan, Nikhil Rangari, V. N. Mahawadiwar, “</a:t>
            </a:r>
            <a:r>
              <a:rPr b="0" lang="en-US" sz="1800" spc="-1" strike="noStrike" u="sng">
                <a:solidFill>
                  <a:srgbClr val="5b9bd5"/>
                </a:solidFill>
                <a:uFillTx/>
                <a:latin typeface="Times New Roman"/>
                <a:ea typeface="DejaVu Sans"/>
              </a:rPr>
              <a:t>Implementation of Smart Stick for Blind and Visually Impaired People using Arduino</a:t>
            </a:r>
            <a:r>
              <a:rPr b="0" lang="en-US" sz="1800" spc="-1" strike="noStrike">
                <a:solidFill>
                  <a:srgbClr val="000000"/>
                </a:solidFill>
                <a:latin typeface="Times New Roman"/>
                <a:ea typeface="DejaVu Sans"/>
              </a:rPr>
              <a:t>”, International Journal of Innovative Research in Science, Engineering and Technology, Volume 10, Issue 6, June 2021.</a:t>
            </a:r>
            <a:endParaRPr b="0" lang="en-US" sz="1800" spc="-1" strike="noStrike">
              <a:solidFill>
                <a:srgbClr val="000000"/>
              </a:solidFill>
              <a:latin typeface="Arial"/>
            </a:endParaRPr>
          </a:p>
          <a:p>
            <a:pPr algn="just">
              <a:lnSpc>
                <a:spcPct val="90000"/>
              </a:lnSpc>
              <a:spcBef>
                <a:spcPts val="1001"/>
              </a:spcBef>
              <a:tabLst>
                <a:tab algn="l" pos="0"/>
              </a:tabLst>
            </a:pPr>
            <a:r>
              <a:rPr b="0" lang="en-US" sz="1800" spc="-1" strike="noStrike">
                <a:solidFill>
                  <a:srgbClr val="000000"/>
                </a:solidFill>
                <a:latin typeface="Times New Roman"/>
                <a:ea typeface="DejaVu Sans"/>
              </a:rPr>
              <a:t>[5] M. Ghana Shyam, Shravankumar G M, Ashabee, Kodal Ashwini, Ravi Kumar H M, ”</a:t>
            </a:r>
            <a:r>
              <a:rPr b="0" lang="en-US" sz="1800" spc="-1" strike="noStrike" u="sng">
                <a:solidFill>
                  <a:srgbClr val="5b9bd5"/>
                </a:solidFill>
                <a:uFillTx/>
                <a:latin typeface="Times New Roman"/>
                <a:ea typeface="DejaVu Sans"/>
              </a:rPr>
              <a:t>Blind guide stick using GPS and GSM module</a:t>
            </a:r>
            <a:r>
              <a:rPr b="0" lang="en-US" sz="1800" spc="-1" strike="noStrike">
                <a:solidFill>
                  <a:srgbClr val="000000"/>
                </a:solidFill>
                <a:latin typeface="Times New Roman"/>
                <a:ea typeface="DejaVu Sans"/>
              </a:rPr>
              <a:t>”, International Research Journal of Engineering and Technology Volume 7, Issue 6, June 2020.</a:t>
            </a:r>
            <a:endParaRPr b="0" lang="en-US" sz="1800" spc="-1" strike="noStrike">
              <a:solidFill>
                <a:srgbClr val="000000"/>
              </a:solidFill>
              <a:latin typeface="Arial"/>
            </a:endParaRPr>
          </a:p>
          <a:p>
            <a:pPr algn="just">
              <a:lnSpc>
                <a:spcPct val="90000"/>
              </a:lnSpc>
              <a:spcBef>
                <a:spcPts val="1001"/>
              </a:spcBef>
              <a:tabLst>
                <a:tab algn="l" pos="0"/>
              </a:tabLst>
            </a:pPr>
            <a:r>
              <a:rPr b="0" lang="en-US" sz="1800" spc="-1" strike="noStrike">
                <a:solidFill>
                  <a:srgbClr val="000000"/>
                </a:solidFill>
                <a:latin typeface="Times New Roman"/>
                <a:ea typeface="DejaVu Sans"/>
              </a:rPr>
              <a:t>[6] Ronak Panchal, Sneha Sankhe, Saad Khan, Vishal Singh, “</a:t>
            </a:r>
            <a:r>
              <a:rPr b="0" lang="en-US" sz="1800" spc="-1" strike="noStrike" u="sng">
                <a:solidFill>
                  <a:srgbClr val="5b9bd5"/>
                </a:solidFill>
                <a:uFillTx/>
                <a:latin typeface="Times New Roman"/>
                <a:ea typeface="DejaVu Sans"/>
              </a:rPr>
              <a:t>Blind Stick for Visually Impaired People</a:t>
            </a:r>
            <a:r>
              <a:rPr b="0" lang="en-US" sz="1800" spc="-1" strike="noStrike">
                <a:solidFill>
                  <a:srgbClr val="000000"/>
                </a:solidFill>
                <a:latin typeface="Times New Roman"/>
                <a:ea typeface="DejaVu Sans"/>
              </a:rPr>
              <a:t>”, International Research Journal of Engineering and Technology Volume 8, Issue 5,  May 2021.</a:t>
            </a:r>
            <a:endParaRPr b="0" lang="en-US" sz="1800" spc="-1" strike="noStrike">
              <a:solidFill>
                <a:srgbClr val="000000"/>
              </a:solidFill>
              <a:latin typeface="Arial"/>
            </a:endParaRPr>
          </a:p>
          <a:p>
            <a:pPr algn="just">
              <a:lnSpc>
                <a:spcPct val="90000"/>
              </a:lnSpc>
              <a:spcBef>
                <a:spcPts val="1001"/>
              </a:spcBef>
              <a:tabLst>
                <a:tab algn="l" pos="0"/>
              </a:tabLst>
            </a:pPr>
            <a:r>
              <a:rPr b="0" lang="en-US" sz="1800" spc="-1" strike="noStrike">
                <a:solidFill>
                  <a:srgbClr val="000000"/>
                </a:solidFill>
                <a:latin typeface="Times New Roman"/>
                <a:ea typeface="DejaVu Sans"/>
              </a:rPr>
              <a:t>[7] Mohd Helmy Abd Wahab, Amirul A. Talib, Herdawatie A. Kadir, Ayob Johari, A.Noraziah, Roslina M. Sidek, Ariffin A. Mutalib, “</a:t>
            </a:r>
            <a:r>
              <a:rPr b="0" lang="en-US" sz="1800" spc="-1" strike="noStrike" u="sng">
                <a:solidFill>
                  <a:srgbClr val="5b9bd5"/>
                </a:solidFill>
                <a:uFillTx/>
                <a:latin typeface="Times New Roman"/>
                <a:ea typeface="DejaVu Sans"/>
              </a:rPr>
              <a:t>Smart Cane: Assistive Cane for Visually-impaired People</a:t>
            </a:r>
            <a:r>
              <a:rPr b="0" lang="en-US" sz="1800" spc="-1" strike="noStrike">
                <a:solidFill>
                  <a:srgbClr val="000000"/>
                </a:solidFill>
                <a:latin typeface="Times New Roman"/>
                <a:ea typeface="DejaVu Sans"/>
              </a:rPr>
              <a:t>”, International Journal of Computer Science Issues, Vol. 8, July 2011.</a:t>
            </a:r>
            <a:endParaRPr b="0" lang="en-US" sz="1800" spc="-1" strike="noStrike">
              <a:solidFill>
                <a:srgbClr val="000000"/>
              </a:solidFill>
              <a:latin typeface="Arial"/>
            </a:endParaRPr>
          </a:p>
          <a:p>
            <a:pPr algn="just">
              <a:lnSpc>
                <a:spcPct val="90000"/>
              </a:lnSpc>
              <a:spcBef>
                <a:spcPts val="1001"/>
              </a:spcBef>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Rectangle 1"/>
          <p:cNvSpPr/>
          <p:nvPr/>
        </p:nvSpPr>
        <p:spPr>
          <a:xfrm>
            <a:off x="2664720" y="2375640"/>
            <a:ext cx="6534720" cy="1654920"/>
          </a:xfrm>
          <a:prstGeom prst="rect">
            <a:avLst/>
          </a:prstGeom>
          <a:noFill/>
          <a:ln w="0">
            <a:noFill/>
          </a:ln>
        </p:spPr>
        <p:style>
          <a:lnRef idx="0"/>
          <a:fillRef idx="0"/>
          <a:effectRef idx="0"/>
          <a:fontRef idx="minor"/>
        </p:style>
        <p:txBody>
          <a:bodyPr wrap="none" lIns="90000" rIns="90000" tIns="45000" bIns="45000" anchor="t">
            <a:spAutoFit/>
          </a:bodyPr>
          <a:p>
            <a:pPr>
              <a:lnSpc>
                <a:spcPct val="107000"/>
              </a:lnSpc>
              <a:spcAft>
                <a:spcPts val="799"/>
              </a:spcAft>
            </a:pPr>
            <a:r>
              <a:rPr b="0" i="1" lang="en-US" sz="9600" spc="-1" strike="noStrike">
                <a:solidFill>
                  <a:srgbClr val="ff6600"/>
                </a:solidFill>
                <a:latin typeface="Times New Roman"/>
                <a:ea typeface="Calibri"/>
              </a:rPr>
              <a:t>Thank You!!!</a:t>
            </a:r>
            <a:endParaRPr b="0" lang="en-IN" sz="9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0" y="232920"/>
            <a:ext cx="12191400" cy="714240"/>
          </a:xfrm>
          <a:prstGeom prst="rect">
            <a:avLst/>
          </a:prstGeom>
          <a:solidFill>
            <a:srgbClr val="ff6600"/>
          </a:solidFill>
          <a:ln w="0">
            <a:noFill/>
          </a:ln>
          <a:effectLst>
            <a:outerShdw dist="28080" dir="5400000" blurRad="44280" rotWithShape="0">
              <a:srgbClr val="000000">
                <a:alpha val="32000"/>
              </a:srgbClr>
            </a:outerShdw>
          </a:effectLst>
        </p:spPr>
        <p:txBody>
          <a:bodyPr lIns="90000" rIns="90000" tIns="45000" bIns="45000" anchor="t">
            <a:noAutofit/>
          </a:bodyPr>
          <a:p>
            <a:pPr algn="ctr">
              <a:lnSpc>
                <a:spcPct val="90000"/>
              </a:lnSpc>
              <a:spcBef>
                <a:spcPts val="1001"/>
              </a:spcBef>
            </a:pPr>
            <a:r>
              <a:rPr b="0" lang="en-US" sz="2800" spc="-1" strike="noStrike">
                <a:solidFill>
                  <a:srgbClr val="000000"/>
                </a:solidFill>
                <a:latin typeface="Times New Roman"/>
                <a:ea typeface="DejaVu Sans"/>
              </a:rPr>
              <a:t>Abstract</a:t>
            </a:r>
            <a:endParaRPr b="0" lang="en-US" sz="2800" spc="-1" strike="noStrike">
              <a:solidFill>
                <a:srgbClr val="000000"/>
              </a:solidFill>
              <a:latin typeface="Arial"/>
            </a:endParaRPr>
          </a:p>
        </p:txBody>
      </p:sp>
      <p:sp>
        <p:nvSpPr>
          <p:cNvPr id="97" name="PlaceHolder 2"/>
          <p:cNvSpPr>
            <a:spLocks noGrp="1"/>
          </p:cNvSpPr>
          <p:nvPr>
            <p:ph/>
          </p:nvPr>
        </p:nvSpPr>
        <p:spPr>
          <a:xfrm>
            <a:off x="220320" y="1097280"/>
            <a:ext cx="11778480" cy="5394240"/>
          </a:xfrm>
          <a:prstGeom prst="rect">
            <a:avLst/>
          </a:prstGeom>
          <a:noFill/>
          <a:ln w="0">
            <a:noFill/>
          </a:ln>
        </p:spPr>
        <p:txBody>
          <a:bodyPr lIns="90000" rIns="90000" tIns="45000" bIns="45000" anchor="t">
            <a:noAutofit/>
          </a:bodyPr>
          <a:p>
            <a:pPr algn="just">
              <a:lnSpc>
                <a:spcPct val="90000"/>
              </a:lnSpc>
              <a:spcBef>
                <a:spcPts val="1001"/>
              </a:spcBef>
              <a:tabLst>
                <a:tab algn="l" pos="0"/>
              </a:tabLst>
            </a:pPr>
            <a:r>
              <a:rPr b="0" lang="en-US" sz="2800" spc="-1" strike="noStrike">
                <a:solidFill>
                  <a:srgbClr val="000000"/>
                </a:solidFill>
                <a:latin typeface="Times New Roman"/>
                <a:ea typeface="DejaVu Sans"/>
              </a:rPr>
              <a:t>Sighted individuals possess the ability to navigate their surroundings with ease and utilize their visual facility to promptly identify potential hazards. Conversely, individuals who are visually impaired are unable to perceive the external environment, traverse independently, or discern danger. Moreover, they may occasionally feel distressed and wish to notify their family or friends of their location via text. So, the primary challenge faced by visually impaired individuals is their reliance on others, as even their closest relatives may not always be able to provide adequate care. To address this issue, a "</a:t>
            </a:r>
            <a:r>
              <a:rPr b="1" i="1" lang="en-US" sz="2800" spc="-1" strike="noStrike">
                <a:solidFill>
                  <a:srgbClr val="000000"/>
                </a:solidFill>
                <a:latin typeface="Times New Roman"/>
                <a:ea typeface="DejaVu Sans"/>
              </a:rPr>
              <a:t>Smart Stick</a:t>
            </a:r>
            <a:r>
              <a:rPr b="0" lang="en-US" sz="2800" spc="-1" strike="noStrike">
                <a:solidFill>
                  <a:srgbClr val="000000"/>
                </a:solidFill>
                <a:latin typeface="Times New Roman"/>
                <a:ea typeface="DejaVu Sans"/>
              </a:rPr>
              <a:t>" would be developed utilizing the "</a:t>
            </a:r>
            <a:r>
              <a:rPr b="0" i="1" lang="en-US" sz="2800" spc="-1" strike="noStrike">
                <a:solidFill>
                  <a:srgbClr val="000000"/>
                </a:solidFill>
                <a:latin typeface="Times New Roman"/>
                <a:ea typeface="DejaVu Sans"/>
              </a:rPr>
              <a:t>Internet of Things</a:t>
            </a:r>
            <a:r>
              <a:rPr b="0" lang="en-US" sz="2800" spc="-1" strike="noStrike">
                <a:solidFill>
                  <a:srgbClr val="000000"/>
                </a:solidFill>
                <a:latin typeface="Times New Roman"/>
                <a:ea typeface="DejaVu Sans"/>
              </a:rPr>
              <a:t>". Using a variety of sensors, including ultrasonic, soil moisture, RF, GPS-GSM modules and using Arduino UNO, the Smart Stick empowers blind people to be independent and gives them a sense of normalcy. </a:t>
            </a:r>
            <a:endParaRPr b="0" lang="en-US" sz="2800" spc="-1" strike="noStrike">
              <a:solidFill>
                <a:srgbClr val="000000"/>
              </a:solidFill>
              <a:latin typeface="Arial"/>
            </a:endParaRPr>
          </a:p>
          <a:p>
            <a:pPr algn="just">
              <a:lnSpc>
                <a:spcPct val="90000"/>
              </a:lnSpc>
              <a:spcBef>
                <a:spcPts val="1001"/>
              </a:spcBef>
              <a:tabLst>
                <a:tab algn="l" pos="0"/>
              </a:tabLst>
            </a:pPr>
            <a:r>
              <a:rPr b="1" lang="en-US" sz="2800" spc="-1" strike="noStrike">
                <a:solidFill>
                  <a:srgbClr val="000000"/>
                </a:solidFill>
                <a:latin typeface="Times New Roman"/>
                <a:ea typeface="DejaVu Sans"/>
              </a:rPr>
              <a:t>Keywords: </a:t>
            </a:r>
            <a:r>
              <a:rPr b="0" lang="en-US" sz="2800" spc="-1" strike="noStrike">
                <a:solidFill>
                  <a:srgbClr val="000000"/>
                </a:solidFill>
                <a:latin typeface="Times New Roman"/>
                <a:ea typeface="DejaVu Sans"/>
              </a:rPr>
              <a:t>Smart Stick, Ultrasonic Sensor, Soil Moisture, Solar Panel, Infrared Sensor, GPS-GMS Module, Relay Module, RF Module, User setup Notification. </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0" y="232920"/>
            <a:ext cx="12191400" cy="714240"/>
          </a:xfrm>
          <a:prstGeom prst="rect">
            <a:avLst/>
          </a:prstGeom>
          <a:solidFill>
            <a:srgbClr val="ff6600"/>
          </a:solidFill>
          <a:ln w="0">
            <a:noFill/>
          </a:ln>
          <a:effectLst>
            <a:outerShdw dist="28080" dir="5400000" blurRad="44280" rotWithShape="0">
              <a:srgbClr val="000000">
                <a:alpha val="32000"/>
              </a:srgbClr>
            </a:outerShdw>
          </a:effectLst>
        </p:spPr>
        <p:txBody>
          <a:bodyPr lIns="90000" rIns="90000" tIns="45000" bIns="45000" anchor="t">
            <a:noAutofit/>
          </a:bodyPr>
          <a:p>
            <a:pPr algn="ctr">
              <a:lnSpc>
                <a:spcPct val="90000"/>
              </a:lnSpc>
            </a:pPr>
            <a:r>
              <a:rPr b="0" lang="en-US" sz="4400" spc="-1" strike="noStrike">
                <a:solidFill>
                  <a:srgbClr val="ffffff"/>
                </a:solidFill>
                <a:latin typeface="Times New Roman"/>
                <a:ea typeface="DejaVu Sans"/>
              </a:rPr>
              <a:t>Introduction</a:t>
            </a:r>
            <a:endParaRPr b="0" lang="en-US" sz="4400" spc="-1" strike="noStrike">
              <a:solidFill>
                <a:srgbClr val="000000"/>
              </a:solidFill>
              <a:latin typeface="Arial"/>
            </a:endParaRPr>
          </a:p>
        </p:txBody>
      </p:sp>
      <p:sp>
        <p:nvSpPr>
          <p:cNvPr id="99" name="PlaceHolder 2"/>
          <p:cNvSpPr>
            <a:spLocks noGrp="1"/>
          </p:cNvSpPr>
          <p:nvPr>
            <p:ph/>
          </p:nvPr>
        </p:nvSpPr>
        <p:spPr>
          <a:xfrm>
            <a:off x="203040" y="1105920"/>
            <a:ext cx="11860200" cy="5518800"/>
          </a:xfrm>
          <a:prstGeom prst="rect">
            <a:avLst/>
          </a:prstGeom>
          <a:noFill/>
          <a:ln w="0">
            <a:noFill/>
          </a:ln>
        </p:spPr>
        <p:txBody>
          <a:bodyPr lIns="90000" rIns="90000" tIns="45000" bIns="45000" anchor="t">
            <a:normAutofit fontScale="86000"/>
          </a:bodyPr>
          <a:p>
            <a:pPr marL="457200" indent="-457200" algn="just">
              <a:lnSpc>
                <a:spcPct val="90000"/>
              </a:lnSpc>
              <a:spcBef>
                <a:spcPts val="1001"/>
              </a:spcBef>
              <a:buClr>
                <a:srgbClr val="000000"/>
              </a:buClr>
              <a:buFont typeface="Wingdings" charset="2"/>
              <a:buChar char=""/>
            </a:pPr>
            <a:r>
              <a:rPr b="0" lang="en-US" sz="2800" spc="-1" strike="noStrike">
                <a:solidFill>
                  <a:srgbClr val="000000"/>
                </a:solidFill>
                <a:latin typeface="Times New Roman"/>
                <a:ea typeface="DejaVu Sans"/>
              </a:rPr>
              <a:t>Blind persons always struggle with their daily tasks since they are unable to see even a single thing.</a:t>
            </a:r>
            <a:endParaRPr b="0" lang="en-US" sz="2800" spc="-1" strike="noStrike">
              <a:solidFill>
                <a:srgbClr val="000000"/>
              </a:solidFill>
              <a:latin typeface="Arial"/>
            </a:endParaRPr>
          </a:p>
          <a:p>
            <a:pPr marL="457200" indent="-457200" algn="just">
              <a:lnSpc>
                <a:spcPct val="90000"/>
              </a:lnSpc>
              <a:spcBef>
                <a:spcPts val="1001"/>
              </a:spcBef>
              <a:buClr>
                <a:srgbClr val="000000"/>
              </a:buClr>
              <a:buFont typeface="Wingdings" charset="2"/>
              <a:buChar char=""/>
            </a:pPr>
            <a:r>
              <a:rPr b="0" lang="en-US" sz="2800" spc="-1" strike="noStrike">
                <a:solidFill>
                  <a:srgbClr val="000000"/>
                </a:solidFill>
                <a:latin typeface="Times New Roman"/>
                <a:ea typeface="DejaVu Sans"/>
              </a:rPr>
              <a:t>When using a standard blind stick, blind persons have trouble recognizing stairs and obstacles surrounded by them.  </a:t>
            </a:r>
            <a:endParaRPr b="0" lang="en-US" sz="2800" spc="-1" strike="noStrike">
              <a:solidFill>
                <a:srgbClr val="000000"/>
              </a:solidFill>
              <a:latin typeface="Arial"/>
            </a:endParaRPr>
          </a:p>
          <a:p>
            <a:pPr marL="457200" indent="-457200" algn="just">
              <a:lnSpc>
                <a:spcPct val="90000"/>
              </a:lnSpc>
              <a:spcBef>
                <a:spcPts val="1001"/>
              </a:spcBef>
              <a:buClr>
                <a:srgbClr val="000000"/>
              </a:buClr>
              <a:buFont typeface="Wingdings" charset="2"/>
              <a:buChar char=""/>
            </a:pPr>
            <a:r>
              <a:rPr b="0" lang="en-US" sz="2800" spc="-1" strike="noStrike">
                <a:solidFill>
                  <a:srgbClr val="000000"/>
                </a:solidFill>
                <a:latin typeface="Times New Roman"/>
                <a:ea typeface="DejaVu Sans"/>
              </a:rPr>
              <a:t>By making the use of smart blind stick, we can hear alert noises to identify stairs and obstacles.</a:t>
            </a:r>
            <a:endParaRPr b="0" lang="en-US" sz="2800" spc="-1" strike="noStrike">
              <a:solidFill>
                <a:srgbClr val="000000"/>
              </a:solidFill>
              <a:latin typeface="Arial"/>
            </a:endParaRPr>
          </a:p>
          <a:p>
            <a:pPr marL="457200" indent="-457200" algn="just">
              <a:lnSpc>
                <a:spcPct val="90000"/>
              </a:lnSpc>
              <a:spcBef>
                <a:spcPts val="1001"/>
              </a:spcBef>
              <a:buClr>
                <a:srgbClr val="000000"/>
              </a:buClr>
              <a:buFont typeface="Wingdings" charset="2"/>
              <a:buChar char=""/>
            </a:pPr>
            <a:r>
              <a:rPr b="0" lang="en-US" sz="2800" spc="-1" strike="noStrike">
                <a:solidFill>
                  <a:srgbClr val="000000"/>
                </a:solidFill>
                <a:latin typeface="Times New Roman"/>
                <a:ea typeface="DejaVu Sans"/>
              </a:rPr>
              <a:t>The problem can be minimized using IoT technology.</a:t>
            </a:r>
            <a:endParaRPr b="0" lang="en-US" sz="2800" spc="-1" strike="noStrike">
              <a:solidFill>
                <a:srgbClr val="000000"/>
              </a:solidFill>
              <a:latin typeface="Arial"/>
            </a:endParaRPr>
          </a:p>
          <a:p>
            <a:pPr marL="457200" indent="-457200" algn="just">
              <a:lnSpc>
                <a:spcPct val="90000"/>
              </a:lnSpc>
              <a:spcBef>
                <a:spcPts val="1001"/>
              </a:spcBef>
              <a:buClr>
                <a:srgbClr val="000000"/>
              </a:buClr>
              <a:buFont typeface="Wingdings" charset="2"/>
              <a:buChar char=""/>
            </a:pPr>
            <a:r>
              <a:rPr b="0" lang="en-US" sz="2800" spc="-1" strike="noStrike">
                <a:solidFill>
                  <a:srgbClr val="000000"/>
                </a:solidFill>
                <a:latin typeface="Times New Roman"/>
                <a:ea typeface="DejaVu Sans"/>
              </a:rPr>
              <a:t>The Internet of Things (IoT) describes the network of physical object that are embedded with sensors, software, and other technologies for the purpose of connecting and exchanging data with other devices and systems over the internet.</a:t>
            </a:r>
            <a:endParaRPr b="0" lang="en-US" sz="2800" spc="-1" strike="noStrike">
              <a:solidFill>
                <a:srgbClr val="000000"/>
              </a:solidFill>
              <a:latin typeface="Arial"/>
            </a:endParaRPr>
          </a:p>
          <a:p>
            <a:pPr marL="457200" indent="-457200" algn="just">
              <a:lnSpc>
                <a:spcPct val="90000"/>
              </a:lnSpc>
              <a:spcBef>
                <a:spcPts val="1001"/>
              </a:spcBef>
              <a:buClr>
                <a:srgbClr val="000000"/>
              </a:buClr>
              <a:buFont typeface="Wingdings" charset="2"/>
              <a:buChar char=""/>
            </a:pPr>
            <a:r>
              <a:rPr b="0" lang="en-US" sz="2800" spc="-1" strike="noStrike">
                <a:solidFill>
                  <a:srgbClr val="000000"/>
                </a:solidFill>
                <a:latin typeface="Times New Roman"/>
                <a:ea typeface="DejaVu Sans"/>
              </a:rPr>
              <a:t>Sensors play an important role in creating solutions using IoT. </a:t>
            </a:r>
            <a:endParaRPr b="0" lang="en-US" sz="2800" spc="-1" strike="noStrike">
              <a:solidFill>
                <a:srgbClr val="000000"/>
              </a:solidFill>
              <a:latin typeface="Arial"/>
            </a:endParaRPr>
          </a:p>
          <a:p>
            <a:pPr marL="457200" indent="-457200" algn="just">
              <a:lnSpc>
                <a:spcPct val="90000"/>
              </a:lnSpc>
              <a:spcBef>
                <a:spcPts val="1001"/>
              </a:spcBef>
              <a:buClr>
                <a:srgbClr val="000000"/>
              </a:buClr>
              <a:buFont typeface="Wingdings" charset="2"/>
              <a:buChar char=""/>
            </a:pPr>
            <a:r>
              <a:rPr b="0" lang="en-US" sz="2800" spc="-1" strike="noStrike">
                <a:solidFill>
                  <a:srgbClr val="000000"/>
                </a:solidFill>
                <a:latin typeface="Times New Roman"/>
                <a:ea typeface="DejaVu Sans"/>
              </a:rPr>
              <a:t>Sensors are devices that detect external information, replacing it with a signal that humans and machines can distinguish.</a:t>
            </a:r>
            <a:endParaRPr b="0" lang="en-US" sz="2800" spc="-1" strike="noStrike">
              <a:solidFill>
                <a:srgbClr val="000000"/>
              </a:solidFill>
              <a:latin typeface="Arial"/>
            </a:endParaRPr>
          </a:p>
          <a:p>
            <a:pPr marL="457200" indent="-457200" algn="just">
              <a:lnSpc>
                <a:spcPct val="90000"/>
              </a:lnSpc>
              <a:spcBef>
                <a:spcPts val="1001"/>
              </a:spcBef>
              <a:buClr>
                <a:srgbClr val="000000"/>
              </a:buClr>
              <a:buFont typeface="Wingdings" charset="2"/>
              <a:buChar char=""/>
            </a:pPr>
            <a:r>
              <a:rPr b="0" lang="en-US" sz="2800" spc="-1" strike="noStrike">
                <a:solidFill>
                  <a:srgbClr val="000000"/>
                </a:solidFill>
                <a:latin typeface="Times New Roman"/>
                <a:ea typeface="DejaVu Sans"/>
              </a:rPr>
              <a:t>IoT = Sensing + Communicating + Computing</a:t>
            </a:r>
            <a:endParaRPr b="0" lang="en-US" sz="2800" spc="-1" strike="noStrike">
              <a:solidFill>
                <a:srgbClr val="000000"/>
              </a:solidFill>
              <a:latin typeface="Arial"/>
            </a:endParaRPr>
          </a:p>
          <a:p>
            <a:pPr algn="just">
              <a:lnSpc>
                <a:spcPct val="90000"/>
              </a:lnSpc>
              <a:spcBef>
                <a:spcPts val="1001"/>
              </a:spcBef>
            </a:pPr>
            <a:endParaRPr b="0" lang="en-US" sz="2800" spc="-1" strike="noStrike">
              <a:solidFill>
                <a:srgbClr val="000000"/>
              </a:solidFill>
              <a:latin typeface="Arial"/>
            </a:endParaRPr>
          </a:p>
          <a:p>
            <a:pPr algn="just">
              <a:lnSpc>
                <a:spcPct val="90000"/>
              </a:lnSpc>
              <a:spcBef>
                <a:spcPts val="1001"/>
              </a:spcBef>
            </a:pP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p:nvPr>
        </p:nvSpPr>
        <p:spPr>
          <a:xfrm>
            <a:off x="451800" y="1547640"/>
            <a:ext cx="11288160" cy="3858480"/>
          </a:xfrm>
          <a:prstGeom prst="rect">
            <a:avLst/>
          </a:prstGeom>
          <a:solidFill>
            <a:srgbClr val="ffffff"/>
          </a:solidFill>
          <a:ln w="12600">
            <a:solidFill>
              <a:srgbClr val="ffffff"/>
            </a:solidFill>
            <a:miter/>
          </a:ln>
        </p:spPr>
        <p:txBody>
          <a:bodyPr lIns="90000" rIns="90000" tIns="45000" bIns="45000" anchor="t">
            <a:noAutofit/>
          </a:bodyPr>
          <a:p>
            <a:pPr marL="457200" indent="-457200" algn="just">
              <a:lnSpc>
                <a:spcPct val="90000"/>
              </a:lnSpc>
              <a:spcBef>
                <a:spcPts val="1001"/>
              </a:spcBef>
              <a:buClr>
                <a:srgbClr val="000000"/>
              </a:buClr>
              <a:buFont typeface="Wingdings" charset="2"/>
              <a:buChar char=""/>
            </a:pPr>
            <a:r>
              <a:rPr b="0" lang="en-US" sz="3200" spc="-1" strike="noStrike">
                <a:solidFill>
                  <a:srgbClr val="000000"/>
                </a:solidFill>
                <a:latin typeface="Times New Roman"/>
                <a:ea typeface="DejaVu Sans"/>
              </a:rPr>
              <a:t>The proposed system is capable of detecting the surroundings for various barriers of different sizes and producing the required auditory using the ultrasonic sensor in the presence of buzzer. When damp surfaces are detected using sensors, it might alert the user by vibratory sounds and also enable to send SMS based on the user's location in an emergency or when they are having trouble. When the stick is misplaced, the user can find the stick by  using an RF remote control.</a:t>
            </a:r>
            <a:endParaRPr b="0" lang="en-US" sz="3200" spc="-1" strike="noStrike">
              <a:solidFill>
                <a:srgbClr val="000000"/>
              </a:solidFill>
              <a:latin typeface="Arial"/>
            </a:endParaRPr>
          </a:p>
        </p:txBody>
      </p:sp>
      <p:sp>
        <p:nvSpPr>
          <p:cNvPr id="101" name="PlaceHolder 2"/>
          <p:cNvSpPr>
            <a:spLocks noGrp="1"/>
          </p:cNvSpPr>
          <p:nvPr>
            <p:ph type="title"/>
          </p:nvPr>
        </p:nvSpPr>
        <p:spPr>
          <a:xfrm>
            <a:off x="0" y="232920"/>
            <a:ext cx="12191400" cy="714240"/>
          </a:xfrm>
          <a:prstGeom prst="rect">
            <a:avLst/>
          </a:prstGeom>
          <a:solidFill>
            <a:srgbClr val="ff6600"/>
          </a:solidFill>
          <a:ln w="0">
            <a:noFill/>
          </a:ln>
          <a:effectLst>
            <a:outerShdw dist="28080" dir="5400000" blurRad="44280" rotWithShape="0">
              <a:srgbClr val="000000">
                <a:alpha val="32000"/>
              </a:srgbClr>
            </a:outerShdw>
          </a:effectLst>
        </p:spPr>
        <p:txBody>
          <a:bodyPr lIns="90000" rIns="90000" tIns="45000" bIns="45000" anchor="t">
            <a:noAutofit/>
          </a:bodyPr>
          <a:p>
            <a:pPr algn="ctr">
              <a:lnSpc>
                <a:spcPct val="90000"/>
              </a:lnSpc>
            </a:pPr>
            <a:r>
              <a:rPr b="0" lang="en-US" sz="4400" spc="-1" strike="noStrike">
                <a:solidFill>
                  <a:srgbClr val="ffffff"/>
                </a:solidFill>
                <a:latin typeface="Times New Roman"/>
                <a:ea typeface="DejaVu Sans"/>
              </a:rPr>
              <a:t>Proposed System</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0" y="232920"/>
            <a:ext cx="12191400" cy="714240"/>
          </a:xfrm>
          <a:prstGeom prst="rect">
            <a:avLst/>
          </a:prstGeom>
          <a:solidFill>
            <a:srgbClr val="ff6600"/>
          </a:solidFill>
          <a:ln w="0">
            <a:noFill/>
          </a:ln>
          <a:effectLst>
            <a:outerShdw dist="28080" dir="5400000" blurRad="44280" rotWithShape="0">
              <a:srgbClr val="000000">
                <a:alpha val="32000"/>
              </a:srgbClr>
            </a:outerShdw>
          </a:effectLst>
        </p:spPr>
        <p:txBody>
          <a:bodyPr lIns="90000" rIns="90000" tIns="45000" bIns="45000" anchor="t">
            <a:noAutofit/>
          </a:bodyPr>
          <a:p>
            <a:pPr algn="ctr">
              <a:lnSpc>
                <a:spcPct val="90000"/>
              </a:lnSpc>
            </a:pPr>
            <a:r>
              <a:rPr b="0" lang="en-US" sz="4400" spc="-1" strike="noStrike">
                <a:solidFill>
                  <a:srgbClr val="ffffff"/>
                </a:solidFill>
                <a:latin typeface="Times New Roman"/>
                <a:ea typeface="DejaVu Sans"/>
              </a:rPr>
              <a:t>Planning</a:t>
            </a:r>
            <a:endParaRPr b="0" lang="en-US" sz="4400" spc="-1" strike="noStrike">
              <a:solidFill>
                <a:srgbClr val="000000"/>
              </a:solidFill>
              <a:latin typeface="Arial"/>
            </a:endParaRPr>
          </a:p>
        </p:txBody>
      </p:sp>
      <p:sp>
        <p:nvSpPr>
          <p:cNvPr id="103" name="PlaceHolder 2"/>
          <p:cNvSpPr>
            <a:spLocks noGrp="1"/>
          </p:cNvSpPr>
          <p:nvPr>
            <p:ph/>
          </p:nvPr>
        </p:nvSpPr>
        <p:spPr>
          <a:xfrm>
            <a:off x="68760" y="1103040"/>
            <a:ext cx="11778480" cy="5394240"/>
          </a:xfrm>
          <a:prstGeom prst="rect">
            <a:avLst/>
          </a:prstGeom>
          <a:noFill/>
          <a:ln w="0">
            <a:noFill/>
          </a:ln>
        </p:spPr>
        <p:txBody>
          <a:bodyPr lIns="90000" rIns="90000" tIns="45000" bIns="45000" anchor="t">
            <a:noAutofit/>
          </a:bodyPr>
          <a:p>
            <a:pPr marL="228600" indent="-228600" algn="just">
              <a:lnSpc>
                <a:spcPct val="90000"/>
              </a:lnSpc>
              <a:spcBef>
                <a:spcPts val="1001"/>
              </a:spcBef>
              <a:buClr>
                <a:srgbClr val="000000"/>
              </a:buClr>
              <a:buFont typeface="Wingdings" charset="2"/>
              <a:buChar char=""/>
              <a:tabLst>
                <a:tab algn="l" pos="0"/>
              </a:tabLst>
            </a:pPr>
            <a:r>
              <a:rPr b="1" lang="en-US" sz="2400" spc="-1" strike="noStrike">
                <a:solidFill>
                  <a:srgbClr val="000000"/>
                </a:solidFill>
                <a:latin typeface="Times New Roman"/>
                <a:ea typeface="DejaVu Sans"/>
              </a:rPr>
              <a:t>Objective</a:t>
            </a:r>
            <a:endParaRPr b="0" lang="en-US" sz="2400" spc="-1" strike="noStrike">
              <a:solidFill>
                <a:srgbClr val="000000"/>
              </a:solidFill>
              <a:latin typeface="Arial"/>
            </a:endParaRPr>
          </a:p>
          <a:p>
            <a:pPr lvl="1" marL="685800" indent="-228600" algn="just">
              <a:lnSpc>
                <a:spcPct val="90000"/>
              </a:lnSpc>
              <a:spcBef>
                <a:spcPts val="1001"/>
              </a:spcBef>
              <a:buClr>
                <a:srgbClr val="000000"/>
              </a:buClr>
              <a:buFont typeface="Wingdings" charset="2"/>
              <a:buChar char=""/>
              <a:tabLst>
                <a:tab algn="l" pos="0"/>
              </a:tabLst>
            </a:pPr>
            <a:r>
              <a:rPr b="0" lang="en-US" sz="2400" spc="-1" strike="noStrike">
                <a:solidFill>
                  <a:srgbClr val="000000"/>
                </a:solidFill>
                <a:latin typeface="Times New Roman"/>
                <a:ea typeface="DejaVu Sans"/>
              </a:rPr>
              <a:t>To develop a model that will enable blind persons to navigate both familiar and unfamiliar places without the use of guides. To alarm the user through vibration to determine the obstacles direction sources.</a:t>
            </a:r>
            <a:endParaRPr b="0" lang="en-US" sz="2400" spc="-1" strike="noStrike">
              <a:solidFill>
                <a:srgbClr val="000000"/>
              </a:solidFill>
              <a:latin typeface="Arial"/>
            </a:endParaRPr>
          </a:p>
          <a:p>
            <a:pPr lvl="1" marL="685800" indent="-228600" algn="just">
              <a:lnSpc>
                <a:spcPct val="90000"/>
              </a:lnSpc>
              <a:spcBef>
                <a:spcPts val="1001"/>
              </a:spcBef>
              <a:buClr>
                <a:srgbClr val="000000"/>
              </a:buClr>
              <a:buFont typeface="Wingdings" charset="2"/>
              <a:buChar char=""/>
              <a:tabLst>
                <a:tab algn="l" pos="0"/>
              </a:tabLst>
            </a:pPr>
            <a:r>
              <a:rPr b="0" lang="en-US" sz="2400" spc="-1" strike="noStrike">
                <a:solidFill>
                  <a:srgbClr val="000000"/>
                </a:solidFill>
                <a:latin typeface="Times New Roman"/>
                <a:ea typeface="DejaVu Sans"/>
              </a:rPr>
              <a:t>To create a user-friendly interface that makes use of tactile feedback and sensations that are simple for blind users to grasp and interpret, enabling them to make independent.</a:t>
            </a:r>
            <a:endParaRPr b="0" lang="en-US" sz="2400" spc="-1" strike="noStrike">
              <a:solidFill>
                <a:srgbClr val="000000"/>
              </a:solidFill>
              <a:latin typeface="Arial"/>
            </a:endParaRPr>
          </a:p>
          <a:p>
            <a:pPr marL="457200" algn="just">
              <a:lnSpc>
                <a:spcPct val="90000"/>
              </a:lnSpc>
              <a:spcBef>
                <a:spcPts val="1001"/>
              </a:spcBef>
              <a:tabLst>
                <a:tab algn="l" pos="0"/>
              </a:tabLst>
            </a:pPr>
            <a:endParaRPr b="0" lang="en-US" sz="2400" spc="-1" strike="noStrike">
              <a:solidFill>
                <a:srgbClr val="000000"/>
              </a:solidFill>
              <a:latin typeface="Arial"/>
            </a:endParaRPr>
          </a:p>
          <a:p>
            <a:pPr marL="228600" indent="-228600" algn="just">
              <a:lnSpc>
                <a:spcPct val="90000"/>
              </a:lnSpc>
              <a:spcBef>
                <a:spcPts val="1001"/>
              </a:spcBef>
              <a:buClr>
                <a:srgbClr val="000000"/>
              </a:buClr>
              <a:buFont typeface="Wingdings" charset="2"/>
              <a:buChar char=""/>
              <a:tabLst>
                <a:tab algn="l" pos="0"/>
              </a:tabLst>
            </a:pPr>
            <a:r>
              <a:rPr b="1" lang="en-US" sz="2400" spc="-1" strike="noStrike">
                <a:solidFill>
                  <a:srgbClr val="000000"/>
                </a:solidFill>
                <a:latin typeface="Times New Roman"/>
                <a:ea typeface="DejaVu Sans"/>
              </a:rPr>
              <a:t>Scope</a:t>
            </a:r>
            <a:endParaRPr b="0" lang="en-US" sz="2400" spc="-1" strike="noStrike">
              <a:solidFill>
                <a:srgbClr val="000000"/>
              </a:solidFill>
              <a:latin typeface="Arial"/>
            </a:endParaRPr>
          </a:p>
          <a:p>
            <a:pPr lvl="1" marL="685800" indent="-228600" algn="just">
              <a:lnSpc>
                <a:spcPct val="90000"/>
              </a:lnSpc>
              <a:spcBef>
                <a:spcPts val="1001"/>
              </a:spcBef>
              <a:buClr>
                <a:srgbClr val="000000"/>
              </a:buClr>
              <a:buFont typeface="Wingdings" charset="2"/>
              <a:buChar char=""/>
              <a:tabLst>
                <a:tab algn="l" pos="0"/>
              </a:tabLst>
            </a:pPr>
            <a:r>
              <a:rPr b="0" lang="en-US" sz="2400" spc="-1" strike="noStrike">
                <a:solidFill>
                  <a:srgbClr val="000000"/>
                </a:solidFill>
                <a:latin typeface="Times New Roman"/>
                <a:ea typeface="DejaVu Sans"/>
              </a:rPr>
              <a:t>Alert the blind people by giving buzzer when obstacle is detected.</a:t>
            </a:r>
            <a:endParaRPr b="0" lang="en-US" sz="2400" spc="-1" strike="noStrike">
              <a:solidFill>
                <a:srgbClr val="000000"/>
              </a:solidFill>
              <a:latin typeface="Arial"/>
            </a:endParaRPr>
          </a:p>
          <a:p>
            <a:pPr lvl="1" marL="685800" indent="-228600" algn="just">
              <a:lnSpc>
                <a:spcPct val="90000"/>
              </a:lnSpc>
              <a:spcBef>
                <a:spcPts val="1001"/>
              </a:spcBef>
              <a:buClr>
                <a:srgbClr val="000000"/>
              </a:buClr>
              <a:buFont typeface="Wingdings" charset="2"/>
              <a:buChar char=""/>
              <a:tabLst>
                <a:tab algn="l" pos="0"/>
              </a:tabLst>
            </a:pPr>
            <a:r>
              <a:rPr b="0" lang="en-US" sz="2400" spc="-1" strike="noStrike">
                <a:solidFill>
                  <a:srgbClr val="000000"/>
                </a:solidFill>
                <a:latin typeface="Times New Roman"/>
                <a:ea typeface="DejaVu Sans"/>
              </a:rPr>
              <a:t>Notify the blind people by giving vibration motor when wet surfaces are detected.</a:t>
            </a:r>
            <a:endParaRPr b="0" lang="en-US" sz="2400" spc="-1" strike="noStrike">
              <a:solidFill>
                <a:srgbClr val="000000"/>
              </a:solidFill>
              <a:latin typeface="Arial"/>
            </a:endParaRPr>
          </a:p>
          <a:p>
            <a:pPr lvl="1" marL="685800" indent="-228600" algn="just">
              <a:lnSpc>
                <a:spcPct val="90000"/>
              </a:lnSpc>
              <a:spcBef>
                <a:spcPts val="1001"/>
              </a:spcBef>
              <a:buClr>
                <a:srgbClr val="000000"/>
              </a:buClr>
              <a:buFont typeface="Wingdings" charset="2"/>
              <a:buChar char=""/>
              <a:tabLst>
                <a:tab algn="l" pos="0"/>
              </a:tabLst>
            </a:pPr>
            <a:r>
              <a:rPr b="0" lang="en-US" sz="2400" spc="-1" strike="noStrike">
                <a:solidFill>
                  <a:srgbClr val="000000"/>
                </a:solidFill>
                <a:latin typeface="Times New Roman"/>
                <a:ea typeface="DejaVu Sans"/>
              </a:rPr>
              <a:t>Alert the blind people by giving speaker when stairs are detected. </a:t>
            </a:r>
            <a:endParaRPr b="0" lang="en-US" sz="2400" spc="-1" strike="noStrike">
              <a:solidFill>
                <a:srgbClr val="000000"/>
              </a:solidFill>
              <a:latin typeface="Arial"/>
            </a:endParaRPr>
          </a:p>
          <a:p>
            <a:pPr algn="just">
              <a:lnSpc>
                <a:spcPct val="90000"/>
              </a:lnSpc>
              <a:spcBef>
                <a:spcPts val="1001"/>
              </a:spcBef>
              <a:tabLst>
                <a:tab algn="l" pos="0"/>
              </a:tabLst>
            </a:pPr>
            <a:endParaRPr b="0" lang="en-US" sz="2400" spc="-1" strike="noStrike">
              <a:solidFill>
                <a:srgbClr val="000000"/>
              </a:solidFill>
              <a:latin typeface="Arial"/>
            </a:endParaRPr>
          </a:p>
          <a:p>
            <a:pPr algn="just">
              <a:lnSpc>
                <a:spcPct val="100000"/>
              </a:lnSpc>
              <a:spcBef>
                <a:spcPts val="1001"/>
              </a:spcBef>
              <a:spcAft>
                <a:spcPts val="799"/>
              </a:spcAft>
              <a:tabLst>
                <a:tab algn="l" pos="0"/>
              </a:tabLst>
            </a:pPr>
            <a:endParaRPr b="0" lang="en-US" sz="2400" spc="-1" strike="noStrike">
              <a:solidFill>
                <a:srgbClr val="000000"/>
              </a:solidFill>
              <a:latin typeface="Arial"/>
            </a:endParaRPr>
          </a:p>
          <a:p>
            <a:pPr algn="just">
              <a:lnSpc>
                <a:spcPct val="90000"/>
              </a:lnSpc>
              <a:spcBef>
                <a:spcPts val="1001"/>
              </a:spcBef>
              <a:tabLst>
                <a:tab algn="l" pos="0"/>
              </a:tabLst>
            </a:pPr>
            <a:endParaRPr b="0" lang="en-US" sz="2400" spc="-1" strike="noStrike">
              <a:solidFill>
                <a:srgbClr val="000000"/>
              </a:solidFill>
              <a:latin typeface="Arial"/>
            </a:endParaRPr>
          </a:p>
          <a:p>
            <a:pPr algn="just">
              <a:lnSpc>
                <a:spcPct val="90000"/>
              </a:lnSpc>
              <a:spcBef>
                <a:spcPts val="1001"/>
              </a:spcBef>
              <a:tabLst>
                <a:tab algn="l" pos="0"/>
              </a:tabLst>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0" y="232920"/>
            <a:ext cx="12191400" cy="714240"/>
          </a:xfrm>
          <a:prstGeom prst="rect">
            <a:avLst/>
          </a:prstGeom>
          <a:solidFill>
            <a:srgbClr val="ff6600"/>
          </a:solidFill>
          <a:ln w="0">
            <a:noFill/>
          </a:ln>
          <a:effectLst>
            <a:outerShdw dist="28080" dir="5400000" blurRad="44280" rotWithShape="0">
              <a:srgbClr val="000000">
                <a:alpha val="32000"/>
              </a:srgbClr>
            </a:outerShdw>
          </a:effectLst>
        </p:spPr>
        <p:txBody>
          <a:bodyPr lIns="90000" rIns="90000" tIns="45000" bIns="45000" anchor="t">
            <a:noAutofit/>
          </a:bodyPr>
          <a:p>
            <a:pPr algn="ctr">
              <a:lnSpc>
                <a:spcPct val="90000"/>
              </a:lnSpc>
            </a:pPr>
            <a:r>
              <a:rPr b="0" lang="en-US" sz="4400" spc="-1" strike="noStrike">
                <a:solidFill>
                  <a:srgbClr val="ffffff"/>
                </a:solidFill>
                <a:latin typeface="Times New Roman"/>
                <a:ea typeface="DejaVu Sans"/>
              </a:rPr>
              <a:t>Planning</a:t>
            </a:r>
            <a:endParaRPr b="0" lang="en-US" sz="4400" spc="-1" strike="noStrike">
              <a:solidFill>
                <a:srgbClr val="000000"/>
              </a:solidFill>
              <a:latin typeface="Arial"/>
            </a:endParaRPr>
          </a:p>
        </p:txBody>
      </p:sp>
      <p:sp>
        <p:nvSpPr>
          <p:cNvPr id="105" name="PlaceHolder 2"/>
          <p:cNvSpPr>
            <a:spLocks noGrp="1"/>
          </p:cNvSpPr>
          <p:nvPr>
            <p:ph/>
          </p:nvPr>
        </p:nvSpPr>
        <p:spPr>
          <a:xfrm>
            <a:off x="68760" y="1067040"/>
            <a:ext cx="11778480" cy="5394240"/>
          </a:xfrm>
          <a:prstGeom prst="rect">
            <a:avLst/>
          </a:prstGeom>
          <a:noFill/>
          <a:ln w="0">
            <a:noFill/>
          </a:ln>
        </p:spPr>
        <p:txBody>
          <a:bodyPr lIns="90000" rIns="90000" tIns="45000" bIns="45000" anchor="t">
            <a:noAutofit/>
          </a:bodyPr>
          <a:p>
            <a:pPr marL="228600" indent="-228600" algn="just">
              <a:lnSpc>
                <a:spcPct val="90000"/>
              </a:lnSpc>
              <a:spcBef>
                <a:spcPts val="1001"/>
              </a:spcBef>
              <a:buClr>
                <a:srgbClr val="000000"/>
              </a:buClr>
              <a:buFont typeface="Wingdings" charset="2"/>
              <a:buChar char=""/>
              <a:tabLst>
                <a:tab algn="l" pos="0"/>
              </a:tabLst>
            </a:pPr>
            <a:r>
              <a:rPr b="1" lang="en-US" sz="2000" spc="-1" strike="noStrike">
                <a:solidFill>
                  <a:srgbClr val="000000"/>
                </a:solidFill>
                <a:latin typeface="Times New Roman"/>
                <a:ea typeface="DejaVu Sans"/>
              </a:rPr>
              <a:t>HARDWARE AND SOFTWARE REQUIREMENTS:</a:t>
            </a:r>
            <a:endParaRPr b="0" lang="en-US" sz="2000" spc="-1" strike="noStrike">
              <a:solidFill>
                <a:srgbClr val="000000"/>
              </a:solidFill>
              <a:latin typeface="Arial"/>
            </a:endParaRPr>
          </a:p>
          <a:p>
            <a:pPr marL="228600" indent="-228600" algn="just">
              <a:lnSpc>
                <a:spcPct val="90000"/>
              </a:lnSpc>
              <a:spcBef>
                <a:spcPts val="1001"/>
              </a:spcBef>
              <a:buClr>
                <a:srgbClr val="000000"/>
              </a:buClr>
              <a:buFont typeface="Wingdings" charset="2"/>
              <a:buChar char=""/>
              <a:tabLst>
                <a:tab algn="l" pos="0"/>
              </a:tabLst>
            </a:pPr>
            <a:r>
              <a:rPr b="1" lang="en-US" sz="2000" spc="-1" strike="noStrike">
                <a:solidFill>
                  <a:srgbClr val="000000"/>
                </a:solidFill>
                <a:latin typeface="Times New Roman"/>
                <a:ea typeface="DejaVu Sans"/>
              </a:rPr>
              <a:t>Hardware: </a:t>
            </a:r>
            <a:endParaRPr b="0" lang="en-US" sz="2000" spc="-1" strike="noStrike">
              <a:solidFill>
                <a:srgbClr val="000000"/>
              </a:solidFill>
              <a:latin typeface="Arial"/>
            </a:endParaRPr>
          </a:p>
          <a:p>
            <a:pPr lvl="3" marL="1600200" indent="-228600">
              <a:lnSpc>
                <a:spcPct val="90000"/>
              </a:lnSpc>
              <a:spcBef>
                <a:spcPts val="499"/>
              </a:spcBef>
              <a:buClr>
                <a:srgbClr val="000000"/>
              </a:buClr>
              <a:buFont typeface="Arial"/>
              <a:buChar char="•"/>
              <a:tabLst>
                <a:tab algn="l" pos="0"/>
              </a:tabLst>
            </a:pPr>
            <a:r>
              <a:rPr b="0" lang="en-IN" sz="2000" spc="-1" strike="noStrike">
                <a:solidFill>
                  <a:srgbClr val="000000"/>
                </a:solidFill>
                <a:latin typeface="Times New Roman"/>
                <a:ea typeface="DejaVu Sans"/>
              </a:rPr>
              <a:t>Arduino Uno</a:t>
            </a:r>
            <a:endParaRPr b="0" lang="en-US" sz="2000" spc="-1" strike="noStrike">
              <a:solidFill>
                <a:srgbClr val="000000"/>
              </a:solidFill>
              <a:latin typeface="Arial"/>
            </a:endParaRPr>
          </a:p>
          <a:p>
            <a:pPr lvl="3" marL="1600200" indent="-228600">
              <a:lnSpc>
                <a:spcPct val="90000"/>
              </a:lnSpc>
              <a:spcBef>
                <a:spcPts val="499"/>
              </a:spcBef>
              <a:buClr>
                <a:srgbClr val="000000"/>
              </a:buClr>
              <a:buFont typeface="Arial"/>
              <a:buChar char="•"/>
              <a:tabLst>
                <a:tab algn="l" pos="0"/>
              </a:tabLst>
            </a:pPr>
            <a:r>
              <a:rPr b="0" lang="en-IN" sz="1800" spc="-1" strike="noStrike">
                <a:solidFill>
                  <a:srgbClr val="000000"/>
                </a:solidFill>
                <a:latin typeface="Times New Roman"/>
                <a:ea typeface="Calibri"/>
              </a:rPr>
              <a:t>Ultrasonic Sensor</a:t>
            </a:r>
            <a:endParaRPr b="0" lang="en-US" sz="1800" spc="-1" strike="noStrike">
              <a:solidFill>
                <a:srgbClr val="000000"/>
              </a:solidFill>
              <a:latin typeface="Arial"/>
            </a:endParaRPr>
          </a:p>
          <a:p>
            <a:pPr lvl="3" marL="1600200" indent="-228600">
              <a:lnSpc>
                <a:spcPct val="90000"/>
              </a:lnSpc>
              <a:spcBef>
                <a:spcPts val="499"/>
              </a:spcBef>
              <a:buClr>
                <a:srgbClr val="000000"/>
              </a:buClr>
              <a:buFont typeface="Arial"/>
              <a:buChar char="•"/>
              <a:tabLst>
                <a:tab algn="l" pos="0"/>
              </a:tabLst>
            </a:pPr>
            <a:r>
              <a:rPr b="0" lang="en-IN" sz="1800" spc="-1" strike="noStrike">
                <a:solidFill>
                  <a:srgbClr val="000000"/>
                </a:solidFill>
                <a:latin typeface="Times New Roman"/>
                <a:ea typeface="Calibri"/>
              </a:rPr>
              <a:t>Moisture Sensor</a:t>
            </a:r>
            <a:endParaRPr b="0" lang="en-US" sz="1800" spc="-1" strike="noStrike">
              <a:solidFill>
                <a:srgbClr val="000000"/>
              </a:solidFill>
              <a:latin typeface="Arial"/>
            </a:endParaRPr>
          </a:p>
          <a:p>
            <a:pPr lvl="3" marL="1600200" indent="-228600">
              <a:lnSpc>
                <a:spcPct val="90000"/>
              </a:lnSpc>
              <a:spcBef>
                <a:spcPts val="499"/>
              </a:spcBef>
              <a:buClr>
                <a:srgbClr val="000000"/>
              </a:buClr>
              <a:buFont typeface="Arial"/>
              <a:buChar char="•"/>
              <a:tabLst>
                <a:tab algn="l" pos="0"/>
              </a:tabLst>
            </a:pPr>
            <a:r>
              <a:rPr b="0" lang="en-IN" sz="1800" spc="-1" strike="noStrike">
                <a:solidFill>
                  <a:srgbClr val="000000"/>
                </a:solidFill>
                <a:latin typeface="Times New Roman"/>
                <a:ea typeface="Calibri"/>
              </a:rPr>
              <a:t>Infrared Sensor</a:t>
            </a:r>
            <a:endParaRPr b="0" lang="en-US" sz="1800" spc="-1" strike="noStrike">
              <a:solidFill>
                <a:srgbClr val="000000"/>
              </a:solidFill>
              <a:latin typeface="Arial"/>
            </a:endParaRPr>
          </a:p>
          <a:p>
            <a:pPr lvl="3" marL="1600200" indent="-228600">
              <a:lnSpc>
                <a:spcPct val="90000"/>
              </a:lnSpc>
              <a:spcBef>
                <a:spcPts val="499"/>
              </a:spcBef>
              <a:buClr>
                <a:srgbClr val="000000"/>
              </a:buClr>
              <a:buFont typeface="Arial"/>
              <a:buChar char="•"/>
              <a:tabLst>
                <a:tab algn="l" pos="0"/>
              </a:tabLst>
            </a:pPr>
            <a:r>
              <a:rPr b="0" lang="en-IN" sz="1800" spc="-1" strike="noStrike">
                <a:solidFill>
                  <a:srgbClr val="000000"/>
                </a:solidFill>
                <a:latin typeface="Times New Roman"/>
                <a:ea typeface="Calibri"/>
              </a:rPr>
              <a:t>GSM Module</a:t>
            </a:r>
            <a:endParaRPr b="0" lang="en-US" sz="1800" spc="-1" strike="noStrike">
              <a:solidFill>
                <a:srgbClr val="000000"/>
              </a:solidFill>
              <a:latin typeface="Arial"/>
            </a:endParaRPr>
          </a:p>
          <a:p>
            <a:pPr lvl="3" marL="1600200" indent="-228600">
              <a:lnSpc>
                <a:spcPct val="90000"/>
              </a:lnSpc>
              <a:spcBef>
                <a:spcPts val="499"/>
              </a:spcBef>
              <a:buClr>
                <a:srgbClr val="000000"/>
              </a:buClr>
              <a:buFont typeface="Arial"/>
              <a:buChar char="•"/>
              <a:tabLst>
                <a:tab algn="l" pos="0"/>
              </a:tabLst>
            </a:pPr>
            <a:r>
              <a:rPr b="0" lang="en-IN" sz="1800" spc="-1" strike="noStrike">
                <a:solidFill>
                  <a:srgbClr val="000000"/>
                </a:solidFill>
                <a:latin typeface="Times New Roman"/>
                <a:ea typeface="Calibri"/>
              </a:rPr>
              <a:t>GPS Module</a:t>
            </a:r>
            <a:endParaRPr b="0" lang="en-US" sz="1800" spc="-1" strike="noStrike">
              <a:solidFill>
                <a:srgbClr val="000000"/>
              </a:solidFill>
              <a:latin typeface="Arial"/>
            </a:endParaRPr>
          </a:p>
          <a:p>
            <a:pPr lvl="3" marL="1600200" indent="-228600">
              <a:lnSpc>
                <a:spcPct val="90000"/>
              </a:lnSpc>
              <a:spcBef>
                <a:spcPts val="499"/>
              </a:spcBef>
              <a:buClr>
                <a:srgbClr val="000000"/>
              </a:buClr>
              <a:buFont typeface="Arial"/>
              <a:buChar char="•"/>
              <a:tabLst>
                <a:tab algn="l" pos="0"/>
              </a:tabLst>
            </a:pPr>
            <a:r>
              <a:rPr b="0" lang="en-IN" sz="1800" spc="-1" strike="noStrike">
                <a:solidFill>
                  <a:srgbClr val="000000"/>
                </a:solidFill>
                <a:latin typeface="Times New Roman"/>
                <a:ea typeface="Calibri"/>
              </a:rPr>
              <a:t>RF Module</a:t>
            </a:r>
            <a:endParaRPr b="0" lang="en-US" sz="1800" spc="-1" strike="noStrike">
              <a:solidFill>
                <a:srgbClr val="000000"/>
              </a:solidFill>
              <a:latin typeface="Arial"/>
            </a:endParaRPr>
          </a:p>
          <a:p>
            <a:pPr lvl="3" marL="1600200" indent="-228600">
              <a:lnSpc>
                <a:spcPct val="90000"/>
              </a:lnSpc>
              <a:spcBef>
                <a:spcPts val="499"/>
              </a:spcBef>
              <a:buClr>
                <a:srgbClr val="000000"/>
              </a:buClr>
              <a:buFont typeface="Arial"/>
              <a:buChar char="•"/>
              <a:tabLst>
                <a:tab algn="l" pos="0"/>
              </a:tabLst>
            </a:pPr>
            <a:r>
              <a:rPr b="0" lang="en-IN" sz="1800" spc="-1" strike="noStrike">
                <a:solidFill>
                  <a:srgbClr val="000000"/>
                </a:solidFill>
                <a:latin typeface="Times New Roman"/>
                <a:ea typeface="Calibri"/>
              </a:rPr>
              <a:t>Battery</a:t>
            </a:r>
            <a:endParaRPr b="0" lang="en-US" sz="1800" spc="-1" strike="noStrike">
              <a:solidFill>
                <a:srgbClr val="000000"/>
              </a:solidFill>
              <a:latin typeface="Arial"/>
            </a:endParaRPr>
          </a:p>
          <a:p>
            <a:pPr lvl="3" marL="1600200" indent="-228600">
              <a:lnSpc>
                <a:spcPct val="90000"/>
              </a:lnSpc>
              <a:spcBef>
                <a:spcPts val="499"/>
              </a:spcBef>
              <a:buClr>
                <a:srgbClr val="000000"/>
              </a:buClr>
              <a:buFont typeface="Arial"/>
              <a:buChar char="•"/>
              <a:tabLst>
                <a:tab algn="l" pos="0"/>
              </a:tabLst>
            </a:pPr>
            <a:r>
              <a:rPr b="0" lang="en-IN" sz="1800" spc="-1" strike="noStrike">
                <a:solidFill>
                  <a:srgbClr val="000000"/>
                </a:solidFill>
                <a:latin typeface="Times New Roman"/>
                <a:ea typeface="Calibri"/>
              </a:rPr>
              <a:t>Relay Module</a:t>
            </a:r>
            <a:endParaRPr b="0" lang="en-US" sz="1800" spc="-1" strike="noStrike">
              <a:solidFill>
                <a:srgbClr val="000000"/>
              </a:solidFill>
              <a:latin typeface="Arial"/>
            </a:endParaRPr>
          </a:p>
          <a:p>
            <a:pPr lvl="3" marL="1600200" indent="-228600">
              <a:lnSpc>
                <a:spcPct val="90000"/>
              </a:lnSpc>
              <a:spcBef>
                <a:spcPts val="499"/>
              </a:spcBef>
              <a:buClr>
                <a:srgbClr val="000000"/>
              </a:buClr>
              <a:buFont typeface="Arial"/>
              <a:buChar char="•"/>
              <a:tabLst>
                <a:tab algn="l" pos="0"/>
              </a:tabLst>
            </a:pPr>
            <a:r>
              <a:rPr b="0" lang="en-IN" sz="1800" spc="-1" strike="noStrike">
                <a:solidFill>
                  <a:srgbClr val="000000"/>
                </a:solidFill>
                <a:latin typeface="Times New Roman"/>
                <a:ea typeface="Calibri"/>
              </a:rPr>
              <a:t>Speaker</a:t>
            </a:r>
            <a:endParaRPr b="0" lang="en-US" sz="1800" spc="-1" strike="noStrike">
              <a:solidFill>
                <a:srgbClr val="000000"/>
              </a:solidFill>
              <a:latin typeface="Arial"/>
            </a:endParaRPr>
          </a:p>
          <a:p>
            <a:pPr lvl="3" marL="1600200" indent="-228600">
              <a:lnSpc>
                <a:spcPct val="90000"/>
              </a:lnSpc>
              <a:spcBef>
                <a:spcPts val="499"/>
              </a:spcBef>
              <a:buClr>
                <a:srgbClr val="000000"/>
              </a:buClr>
              <a:buFont typeface="Arial"/>
              <a:buChar char="•"/>
              <a:tabLst>
                <a:tab algn="l" pos="0"/>
              </a:tabLst>
            </a:pPr>
            <a:r>
              <a:rPr b="0" lang="en-IN" sz="1800" spc="-1" strike="noStrike">
                <a:solidFill>
                  <a:srgbClr val="000000"/>
                </a:solidFill>
                <a:latin typeface="Times New Roman"/>
                <a:ea typeface="Calibri"/>
              </a:rPr>
              <a:t>Buzzer</a:t>
            </a:r>
            <a:endParaRPr b="0" lang="en-US" sz="1800" spc="-1" strike="noStrike">
              <a:solidFill>
                <a:srgbClr val="000000"/>
              </a:solidFill>
              <a:latin typeface="Arial"/>
            </a:endParaRPr>
          </a:p>
          <a:p>
            <a:pPr lvl="3" marL="1600200" indent="-228600">
              <a:lnSpc>
                <a:spcPct val="90000"/>
              </a:lnSpc>
              <a:spcBef>
                <a:spcPts val="499"/>
              </a:spcBef>
              <a:buClr>
                <a:srgbClr val="000000"/>
              </a:buClr>
              <a:buFont typeface="Arial"/>
              <a:buChar char="•"/>
              <a:tabLst>
                <a:tab algn="l" pos="0"/>
              </a:tabLst>
            </a:pPr>
            <a:r>
              <a:rPr b="0" lang="en-IN" sz="1800" spc="-1" strike="noStrike">
                <a:solidFill>
                  <a:srgbClr val="000000"/>
                </a:solidFill>
                <a:latin typeface="Times New Roman"/>
                <a:ea typeface="Calibri"/>
              </a:rPr>
              <a:t>Vibration Motor</a:t>
            </a:r>
            <a:endParaRPr b="0" lang="en-US" sz="1800" spc="-1" strike="noStrike">
              <a:solidFill>
                <a:srgbClr val="000000"/>
              </a:solidFill>
              <a:latin typeface="Arial"/>
            </a:endParaRPr>
          </a:p>
          <a:p>
            <a:pPr lvl="3" marL="1600200" indent="-228600">
              <a:lnSpc>
                <a:spcPct val="90000"/>
              </a:lnSpc>
              <a:spcBef>
                <a:spcPts val="499"/>
              </a:spcBef>
              <a:buClr>
                <a:srgbClr val="000000"/>
              </a:buClr>
              <a:buFont typeface="Arial"/>
              <a:buChar char="•"/>
              <a:tabLst>
                <a:tab algn="l" pos="0"/>
              </a:tabLst>
            </a:pPr>
            <a:r>
              <a:rPr b="0" lang="en-IN" sz="1800" spc="-1" strike="noStrike">
                <a:solidFill>
                  <a:srgbClr val="000000"/>
                </a:solidFill>
                <a:latin typeface="Times New Roman"/>
                <a:ea typeface="Calibri"/>
              </a:rPr>
              <a:t>Push Button</a:t>
            </a:r>
            <a:endParaRPr b="0" lang="en-US" sz="1800" spc="-1" strike="noStrike">
              <a:solidFill>
                <a:srgbClr val="000000"/>
              </a:solidFill>
              <a:latin typeface="Arial"/>
            </a:endParaRPr>
          </a:p>
          <a:p>
            <a:pPr lvl="3" marL="1600200" indent="-228600">
              <a:lnSpc>
                <a:spcPct val="90000"/>
              </a:lnSpc>
              <a:spcBef>
                <a:spcPts val="499"/>
              </a:spcBef>
              <a:buClr>
                <a:srgbClr val="000000"/>
              </a:buClr>
              <a:buFont typeface="Arial"/>
              <a:buChar char="•"/>
              <a:tabLst>
                <a:tab algn="l" pos="0"/>
              </a:tabLst>
            </a:pPr>
            <a:r>
              <a:rPr b="0" lang="en-IN" sz="1800" spc="-1" strike="noStrike">
                <a:solidFill>
                  <a:srgbClr val="000000"/>
                </a:solidFill>
                <a:latin typeface="Times New Roman"/>
                <a:ea typeface="Calibri"/>
              </a:rPr>
              <a:t>Solar Panels</a:t>
            </a:r>
            <a:endParaRPr b="0" lang="en-US" sz="1800" spc="-1" strike="noStrike">
              <a:solidFill>
                <a:srgbClr val="000000"/>
              </a:solidFill>
              <a:latin typeface="Arial"/>
            </a:endParaRPr>
          </a:p>
          <a:p>
            <a:pPr marL="1371600">
              <a:lnSpc>
                <a:spcPct val="90000"/>
              </a:lnSpc>
              <a:spcBef>
                <a:spcPts val="499"/>
              </a:spcBef>
              <a:tabLst>
                <a:tab algn="l" pos="0"/>
              </a:tabLst>
            </a:pPr>
            <a:endParaRPr b="0" lang="en-US" sz="1800" spc="-1" strike="noStrike">
              <a:solidFill>
                <a:srgbClr val="000000"/>
              </a:solidFill>
              <a:latin typeface="Arial"/>
            </a:endParaRPr>
          </a:p>
          <a:p>
            <a:endParaRPr b="0" lang="en-US" sz="1800" spc="-1" strike="noStrike">
              <a:solidFill>
                <a:srgbClr val="000000"/>
              </a:solidFill>
              <a:latin typeface="Arial"/>
            </a:endParaRPr>
          </a:p>
          <a:p>
            <a:pPr algn="just">
              <a:lnSpc>
                <a:spcPct val="90000"/>
              </a:lnSpc>
              <a:spcBef>
                <a:spcPts val="1001"/>
              </a:spcBef>
              <a:tabLst>
                <a:tab algn="l" pos="0"/>
              </a:tabLst>
            </a:pPr>
            <a:endParaRPr b="0" lang="en-US" sz="1800" spc="-1" strike="noStrike">
              <a:solidFill>
                <a:srgbClr val="000000"/>
              </a:solidFill>
              <a:latin typeface="Arial"/>
            </a:endParaRPr>
          </a:p>
          <a:p>
            <a:pPr algn="just">
              <a:lnSpc>
                <a:spcPct val="100000"/>
              </a:lnSpc>
              <a:spcBef>
                <a:spcPts val="1001"/>
              </a:spcBef>
              <a:spcAft>
                <a:spcPts val="799"/>
              </a:spcAft>
              <a:tabLst>
                <a:tab algn="l" pos="0"/>
              </a:tabLst>
            </a:pPr>
            <a:endParaRPr b="0" lang="en-US" sz="1800" spc="-1" strike="noStrike">
              <a:solidFill>
                <a:srgbClr val="000000"/>
              </a:solidFill>
              <a:latin typeface="Arial"/>
            </a:endParaRPr>
          </a:p>
          <a:p>
            <a:pPr algn="just">
              <a:lnSpc>
                <a:spcPct val="90000"/>
              </a:lnSpc>
              <a:spcBef>
                <a:spcPts val="1001"/>
              </a:spcBef>
              <a:tabLst>
                <a:tab algn="l" pos="0"/>
              </a:tabLst>
            </a:pPr>
            <a:endParaRPr b="0" lang="en-US" sz="1800" spc="-1" strike="noStrike">
              <a:solidFill>
                <a:srgbClr val="000000"/>
              </a:solidFill>
              <a:latin typeface="Arial"/>
            </a:endParaRPr>
          </a:p>
          <a:p>
            <a:pPr algn="just">
              <a:lnSpc>
                <a:spcPct val="90000"/>
              </a:lnSpc>
              <a:spcBef>
                <a:spcPts val="1001"/>
              </a:spcBef>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0" y="232920"/>
            <a:ext cx="12191400" cy="714240"/>
          </a:xfrm>
          <a:prstGeom prst="rect">
            <a:avLst/>
          </a:prstGeom>
          <a:solidFill>
            <a:srgbClr val="ff6600"/>
          </a:solidFill>
          <a:ln w="0">
            <a:noFill/>
          </a:ln>
          <a:effectLst>
            <a:outerShdw dist="28080" dir="5400000" blurRad="44280" rotWithShape="0">
              <a:srgbClr val="000000">
                <a:alpha val="32000"/>
              </a:srgbClr>
            </a:outerShdw>
          </a:effectLst>
        </p:spPr>
        <p:txBody>
          <a:bodyPr lIns="90000" rIns="90000" tIns="45000" bIns="45000" anchor="t">
            <a:noAutofit/>
          </a:bodyPr>
          <a:p>
            <a:pPr algn="ctr">
              <a:lnSpc>
                <a:spcPct val="90000"/>
              </a:lnSpc>
            </a:pPr>
            <a:r>
              <a:rPr b="0" lang="en-US" sz="4400" spc="-1" strike="noStrike">
                <a:solidFill>
                  <a:srgbClr val="ffffff"/>
                </a:solidFill>
                <a:latin typeface="Times New Roman"/>
                <a:ea typeface="DejaVu Sans"/>
              </a:rPr>
              <a:t>Planning</a:t>
            </a:r>
            <a:endParaRPr b="0" lang="en-US" sz="4400" spc="-1" strike="noStrike">
              <a:solidFill>
                <a:srgbClr val="000000"/>
              </a:solidFill>
              <a:latin typeface="Arial"/>
            </a:endParaRPr>
          </a:p>
        </p:txBody>
      </p:sp>
      <p:sp>
        <p:nvSpPr>
          <p:cNvPr id="107" name="PlaceHolder 2"/>
          <p:cNvSpPr>
            <a:spLocks noGrp="1"/>
          </p:cNvSpPr>
          <p:nvPr>
            <p:ph/>
          </p:nvPr>
        </p:nvSpPr>
        <p:spPr>
          <a:xfrm>
            <a:off x="189000" y="1097280"/>
            <a:ext cx="11778480" cy="539424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1" lang="en-IN" sz="2400" spc="-1" strike="noStrike">
                <a:solidFill>
                  <a:srgbClr val="000000"/>
                </a:solidFill>
                <a:latin typeface="Times New Roman"/>
                <a:ea typeface="DejaVu Sans"/>
              </a:rPr>
              <a:t>Software</a:t>
            </a:r>
            <a:r>
              <a:rPr b="0" lang="en-IN" sz="2400" spc="-1" strike="noStrike">
                <a:solidFill>
                  <a:srgbClr val="000000"/>
                </a:solidFill>
                <a:latin typeface="Times New Roman"/>
                <a:ea typeface="DejaVu Sans"/>
              </a:rPr>
              <a:t>: </a:t>
            </a:r>
            <a:endParaRPr b="0" lang="en-US" sz="2400" spc="-1" strike="noStrike">
              <a:solidFill>
                <a:srgbClr val="000000"/>
              </a:solidFill>
              <a:latin typeface="Arial"/>
            </a:endParaRPr>
          </a:p>
          <a:p>
            <a:pPr lvl="3" marL="1600200" indent="-228600">
              <a:lnSpc>
                <a:spcPct val="90000"/>
              </a:lnSpc>
              <a:spcBef>
                <a:spcPts val="499"/>
              </a:spcBef>
              <a:buClr>
                <a:srgbClr val="000000"/>
              </a:buClr>
              <a:buFont typeface="Arial"/>
              <a:buChar char="•"/>
            </a:pPr>
            <a:r>
              <a:rPr b="0" lang="en-IN" sz="2400" spc="-1" strike="noStrike">
                <a:solidFill>
                  <a:srgbClr val="000000"/>
                </a:solidFill>
                <a:latin typeface="Times New Roman"/>
                <a:ea typeface="DejaVu Sans"/>
              </a:rPr>
              <a:t>Arduino IDE</a:t>
            </a:r>
            <a:endParaRPr b="0" lang="en-US" sz="2400" spc="-1" strike="noStrike">
              <a:solidFill>
                <a:srgbClr val="000000"/>
              </a:solidFill>
              <a:latin typeface="Arial"/>
            </a:endParaRPr>
          </a:p>
          <a:p>
            <a:pPr lvl="3" marL="1600200" indent="-228600">
              <a:lnSpc>
                <a:spcPct val="90000"/>
              </a:lnSpc>
              <a:spcBef>
                <a:spcPts val="499"/>
              </a:spcBef>
              <a:buClr>
                <a:srgbClr val="000000"/>
              </a:buClr>
              <a:buFont typeface="Arial"/>
              <a:buChar char="•"/>
            </a:pPr>
            <a:r>
              <a:rPr b="0" lang="en-IN" sz="2400" spc="-1" strike="noStrike">
                <a:solidFill>
                  <a:srgbClr val="000000"/>
                </a:solidFill>
                <a:latin typeface="Times New Roman"/>
                <a:ea typeface="DejaVu Sans"/>
              </a:rPr>
              <a:t>RAM: 4GB and Above</a:t>
            </a:r>
            <a:endParaRPr b="0" lang="en-US" sz="2400" spc="-1" strike="noStrike">
              <a:solidFill>
                <a:srgbClr val="000000"/>
              </a:solidFill>
              <a:latin typeface="Arial"/>
            </a:endParaRPr>
          </a:p>
          <a:p>
            <a:pPr lvl="3" marL="1600200" indent="-228600">
              <a:lnSpc>
                <a:spcPct val="90000"/>
              </a:lnSpc>
              <a:spcBef>
                <a:spcPts val="499"/>
              </a:spcBef>
              <a:buClr>
                <a:srgbClr val="000000"/>
              </a:buClr>
              <a:buFont typeface="Arial"/>
              <a:buChar char="•"/>
            </a:pPr>
            <a:r>
              <a:rPr b="0" lang="en-IN" sz="2400" spc="-1" strike="noStrike">
                <a:solidFill>
                  <a:srgbClr val="000000"/>
                </a:solidFill>
                <a:latin typeface="Times New Roman"/>
                <a:ea typeface="DejaVu Sans"/>
              </a:rPr>
              <a:t>Memory: 8GB and Above</a:t>
            </a:r>
            <a:endParaRPr b="0" lang="en-US" sz="2400" spc="-1" strike="noStrike">
              <a:solidFill>
                <a:srgbClr val="000000"/>
              </a:solidFill>
              <a:latin typeface="Arial"/>
            </a:endParaRPr>
          </a:p>
          <a:p>
            <a:pPr lvl="3" marL="1600200" indent="-228600">
              <a:lnSpc>
                <a:spcPct val="90000"/>
              </a:lnSpc>
              <a:spcBef>
                <a:spcPts val="499"/>
              </a:spcBef>
              <a:buClr>
                <a:srgbClr val="000000"/>
              </a:buClr>
              <a:buFont typeface="Arial"/>
              <a:buChar char="•"/>
            </a:pPr>
            <a:r>
              <a:rPr b="0" lang="en-IN" sz="2400" spc="-1" strike="noStrike">
                <a:solidFill>
                  <a:srgbClr val="000000"/>
                </a:solidFill>
                <a:latin typeface="Times New Roman"/>
                <a:ea typeface="DejaVu Sans"/>
              </a:rPr>
              <a:t>Processor: I3 and Above</a:t>
            </a:r>
            <a:endParaRPr b="0" lang="en-US" sz="2400" spc="-1" strike="noStrike">
              <a:solidFill>
                <a:srgbClr val="000000"/>
              </a:solidFill>
              <a:latin typeface="Arial"/>
            </a:endParaRPr>
          </a:p>
          <a:p>
            <a:pPr algn="just">
              <a:lnSpc>
                <a:spcPct val="90000"/>
              </a:lnSpc>
              <a:spcBef>
                <a:spcPts val="1001"/>
              </a:spcBef>
              <a:tabLst>
                <a:tab algn="l" pos="0"/>
              </a:tabLst>
            </a:pPr>
            <a:endParaRPr b="0" lang="en-US" sz="2400" spc="-1" strike="noStrike">
              <a:solidFill>
                <a:srgbClr val="000000"/>
              </a:solidFill>
              <a:latin typeface="Arial"/>
            </a:endParaRPr>
          </a:p>
          <a:p>
            <a:pPr algn="just">
              <a:lnSpc>
                <a:spcPct val="90000"/>
              </a:lnSpc>
              <a:spcBef>
                <a:spcPts val="1001"/>
              </a:spcBef>
              <a:tabLst>
                <a:tab algn="l" pos="0"/>
              </a:tabLst>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0" y="232920"/>
            <a:ext cx="12191400" cy="714240"/>
          </a:xfrm>
          <a:prstGeom prst="rect">
            <a:avLst/>
          </a:prstGeom>
          <a:solidFill>
            <a:srgbClr val="ff6600"/>
          </a:solidFill>
          <a:ln w="0">
            <a:noFill/>
          </a:ln>
          <a:effectLst>
            <a:outerShdw dist="28080" dir="5400000" blurRad="44280" rotWithShape="0">
              <a:srgbClr val="000000">
                <a:alpha val="32000"/>
              </a:srgbClr>
            </a:outerShdw>
          </a:effectLst>
        </p:spPr>
        <p:txBody>
          <a:bodyPr lIns="90000" rIns="90000" tIns="45000" bIns="45000" anchor="t">
            <a:noAutofit/>
          </a:bodyPr>
          <a:p>
            <a:pPr algn="ctr">
              <a:lnSpc>
                <a:spcPct val="90000"/>
              </a:lnSpc>
            </a:pPr>
            <a:r>
              <a:rPr b="0" lang="en-US" sz="4400" spc="-1" strike="noStrike">
                <a:solidFill>
                  <a:srgbClr val="ffffff"/>
                </a:solidFill>
                <a:latin typeface="Times New Roman"/>
                <a:ea typeface="DejaVu Sans"/>
              </a:rPr>
              <a:t>Planning</a:t>
            </a:r>
            <a:endParaRPr b="0" lang="en-US" sz="4400" spc="-1" strike="noStrike">
              <a:solidFill>
                <a:srgbClr val="000000"/>
              </a:solidFill>
              <a:latin typeface="Arial"/>
            </a:endParaRPr>
          </a:p>
        </p:txBody>
      </p:sp>
      <p:sp>
        <p:nvSpPr>
          <p:cNvPr id="109" name="PlaceHolder 2"/>
          <p:cNvSpPr>
            <a:spLocks noGrp="1"/>
          </p:cNvSpPr>
          <p:nvPr>
            <p:ph/>
          </p:nvPr>
        </p:nvSpPr>
        <p:spPr>
          <a:xfrm>
            <a:off x="68760" y="1067040"/>
            <a:ext cx="11778480" cy="5394240"/>
          </a:xfrm>
          <a:prstGeom prst="rect">
            <a:avLst/>
          </a:prstGeom>
          <a:noFill/>
          <a:ln w="0">
            <a:noFill/>
          </a:ln>
        </p:spPr>
        <p:txBody>
          <a:bodyPr lIns="90000" rIns="90000" tIns="45000" bIns="45000" anchor="t">
            <a:noAutofit/>
          </a:bodyPr>
          <a:p>
            <a:pPr marL="228600" indent="-228600" algn="just">
              <a:lnSpc>
                <a:spcPct val="90000"/>
              </a:lnSpc>
              <a:spcBef>
                <a:spcPts val="1001"/>
              </a:spcBef>
              <a:buClr>
                <a:srgbClr val="000000"/>
              </a:buClr>
              <a:buFont typeface="Wingdings" charset="2"/>
              <a:buChar char=""/>
              <a:tabLst>
                <a:tab algn="l" pos="0"/>
              </a:tabLst>
            </a:pPr>
            <a:r>
              <a:rPr b="1" lang="en-US" sz="2000" spc="-1" strike="noStrike">
                <a:solidFill>
                  <a:srgbClr val="000000"/>
                </a:solidFill>
                <a:latin typeface="Times New Roman"/>
                <a:ea typeface="DejaVu Sans"/>
              </a:rPr>
              <a:t>Functional Requirements</a:t>
            </a:r>
            <a:endParaRPr b="0" lang="en-US" sz="2000" spc="-1" strike="noStrike">
              <a:solidFill>
                <a:srgbClr val="000000"/>
              </a:solidFill>
              <a:latin typeface="Arial"/>
            </a:endParaRPr>
          </a:p>
          <a:p>
            <a:pPr lvl="1" marL="685800" indent="-228600">
              <a:lnSpc>
                <a:spcPts val="1599"/>
              </a:lnSpc>
              <a:spcBef>
                <a:spcPts val="601"/>
              </a:spcBef>
              <a:spcAft>
                <a:spcPts val="601"/>
              </a:spcAft>
              <a:buClr>
                <a:srgbClr val="000000"/>
              </a:buClr>
              <a:buFont typeface="Wingdings" charset="2"/>
              <a:buChar char=""/>
              <a:tabLst>
                <a:tab algn="l" pos="0"/>
              </a:tabLst>
            </a:pPr>
            <a:r>
              <a:rPr b="0" lang="en-US" sz="1800" spc="-1" strike="noStrike">
                <a:solidFill>
                  <a:srgbClr val="000000"/>
                </a:solidFill>
                <a:latin typeface="Times New Roman"/>
                <a:ea typeface="Times New Roman"/>
              </a:rPr>
              <a:t>To develop a prototype hardware for modern blind stick. </a:t>
            </a:r>
            <a:endParaRPr b="0" lang="en-US" sz="1800" spc="-1" strike="noStrike">
              <a:solidFill>
                <a:srgbClr val="000000"/>
              </a:solidFill>
              <a:latin typeface="Arial"/>
            </a:endParaRPr>
          </a:p>
          <a:p>
            <a:pPr lvl="1" marL="685800" indent="-228600">
              <a:lnSpc>
                <a:spcPts val="1599"/>
              </a:lnSpc>
              <a:spcBef>
                <a:spcPts val="601"/>
              </a:spcBef>
              <a:spcAft>
                <a:spcPts val="601"/>
              </a:spcAft>
              <a:buClr>
                <a:srgbClr val="000000"/>
              </a:buClr>
              <a:buFont typeface="Wingdings" charset="2"/>
              <a:buChar char=""/>
              <a:tabLst>
                <a:tab algn="l" pos="0"/>
              </a:tabLst>
            </a:pPr>
            <a:r>
              <a:rPr b="0" lang="en-US" sz="1800" spc="-1" strike="noStrike">
                <a:solidFill>
                  <a:srgbClr val="000000"/>
                </a:solidFill>
                <a:latin typeface="Times New Roman"/>
                <a:ea typeface="Times New Roman"/>
              </a:rPr>
              <a:t>To help the blind people navigate the route at their best. </a:t>
            </a:r>
            <a:endParaRPr b="0" lang="en-US" sz="1800" spc="-1" strike="noStrike">
              <a:solidFill>
                <a:srgbClr val="000000"/>
              </a:solidFill>
              <a:latin typeface="Arial"/>
            </a:endParaRPr>
          </a:p>
          <a:p>
            <a:pPr lvl="1" marL="685800" indent="-228600">
              <a:lnSpc>
                <a:spcPts val="1599"/>
              </a:lnSpc>
              <a:spcBef>
                <a:spcPts val="601"/>
              </a:spcBef>
              <a:spcAft>
                <a:spcPts val="601"/>
              </a:spcAft>
              <a:buClr>
                <a:srgbClr val="000000"/>
              </a:buClr>
              <a:buFont typeface="Wingdings" charset="2"/>
              <a:buChar char=""/>
              <a:tabLst>
                <a:tab algn="l" pos="0"/>
              </a:tabLst>
            </a:pPr>
            <a:r>
              <a:rPr b="0" lang="en-US" sz="1800" spc="-1" strike="noStrike">
                <a:solidFill>
                  <a:srgbClr val="000000"/>
                </a:solidFill>
                <a:latin typeface="Times New Roman"/>
                <a:ea typeface="Times New Roman"/>
              </a:rPr>
              <a:t>To reduce the risk of injuries and lost for the visually impaired person.</a:t>
            </a:r>
            <a:endParaRPr b="0" lang="en-US" sz="1800" spc="-1" strike="noStrike">
              <a:solidFill>
                <a:srgbClr val="000000"/>
              </a:solidFill>
              <a:latin typeface="Arial"/>
            </a:endParaRPr>
          </a:p>
          <a:p>
            <a:pPr marL="228600" indent="-228600" algn="just">
              <a:lnSpc>
                <a:spcPct val="90000"/>
              </a:lnSpc>
              <a:spcBef>
                <a:spcPts val="1001"/>
              </a:spcBef>
              <a:buClr>
                <a:srgbClr val="000000"/>
              </a:buClr>
              <a:buFont typeface="Wingdings" charset="2"/>
              <a:buChar char=""/>
              <a:tabLst>
                <a:tab algn="l" pos="0"/>
              </a:tabLst>
            </a:pPr>
            <a:r>
              <a:rPr b="1" lang="en-US" sz="2000" spc="-1" strike="noStrike">
                <a:solidFill>
                  <a:srgbClr val="000000"/>
                </a:solidFill>
                <a:latin typeface="Times New Roman"/>
                <a:ea typeface="DejaVu Sans"/>
              </a:rPr>
              <a:t>Non Functional Requirements</a:t>
            </a:r>
            <a:endParaRPr b="0" lang="en-US" sz="2000" spc="-1" strike="noStrike">
              <a:solidFill>
                <a:srgbClr val="000000"/>
              </a:solidFill>
              <a:latin typeface="Arial"/>
            </a:endParaRPr>
          </a:p>
          <a:p>
            <a:pPr lvl="1" marL="685800" indent="-228600">
              <a:lnSpc>
                <a:spcPct val="90000"/>
              </a:lnSpc>
              <a:spcBef>
                <a:spcPts val="499"/>
              </a:spcBef>
              <a:buClr>
                <a:srgbClr val="000000"/>
              </a:buClr>
              <a:buFont typeface="Wingdings" charset="2"/>
              <a:buChar char=""/>
              <a:tabLst>
                <a:tab algn="l" pos="0"/>
              </a:tabLst>
            </a:pPr>
            <a:r>
              <a:rPr b="1" lang="en-US" sz="1800" spc="-1" strike="noStrike">
                <a:solidFill>
                  <a:srgbClr val="000000"/>
                </a:solidFill>
                <a:latin typeface="Times New Roman"/>
                <a:ea typeface="Times New Roman"/>
              </a:rPr>
              <a:t>Reliability:</a:t>
            </a:r>
            <a:endParaRPr b="0" lang="en-US" sz="1800" spc="-1" strike="noStrike">
              <a:solidFill>
                <a:srgbClr val="000000"/>
              </a:solidFill>
              <a:latin typeface="Arial"/>
            </a:endParaRPr>
          </a:p>
          <a:p>
            <a:pPr lvl="2" marL="1143000" indent="-228600">
              <a:lnSpc>
                <a:spcPct val="150000"/>
              </a:lnSpc>
              <a:spcBef>
                <a:spcPts val="601"/>
              </a:spcBef>
              <a:spcAft>
                <a:spcPts val="601"/>
              </a:spcAft>
              <a:buClr>
                <a:srgbClr val="000000"/>
              </a:buClr>
              <a:buFont typeface="Wingdings" charset="2"/>
              <a:buChar char=""/>
              <a:tabLst>
                <a:tab algn="l" pos="0"/>
              </a:tabLst>
            </a:pPr>
            <a:r>
              <a:rPr b="0" lang="en-US" sz="1800" spc="-1" strike="noStrike">
                <a:solidFill>
                  <a:srgbClr val="000000"/>
                </a:solidFill>
                <a:latin typeface="Times New Roman"/>
                <a:ea typeface="Times New Roman"/>
              </a:rPr>
              <a:t>The smart blind stick should be ensuring that it operates consistently and accurately in various environments and conditions.</a:t>
            </a:r>
            <a:endParaRPr b="0" lang="en-US" sz="1800" spc="-1" strike="noStrike">
              <a:solidFill>
                <a:srgbClr val="000000"/>
              </a:solidFill>
              <a:latin typeface="Arial"/>
            </a:endParaRPr>
          </a:p>
          <a:p>
            <a:pPr lvl="1" marL="685800" indent="-228600">
              <a:lnSpc>
                <a:spcPct val="90000"/>
              </a:lnSpc>
              <a:spcBef>
                <a:spcPts val="499"/>
              </a:spcBef>
              <a:buClr>
                <a:srgbClr val="000000"/>
              </a:buClr>
              <a:buFont typeface="Wingdings" charset="2"/>
              <a:buChar char=""/>
              <a:tabLst>
                <a:tab algn="l" pos="0"/>
              </a:tabLst>
            </a:pPr>
            <a:r>
              <a:rPr b="1" lang="en-US" sz="1800" spc="-1" strike="noStrike">
                <a:solidFill>
                  <a:srgbClr val="000000"/>
                </a:solidFill>
                <a:latin typeface="Times New Roman"/>
                <a:ea typeface="Times New Roman"/>
              </a:rPr>
              <a:t>Portability:</a:t>
            </a:r>
            <a:endParaRPr b="0" lang="en-US" sz="1800" spc="-1" strike="noStrike">
              <a:solidFill>
                <a:srgbClr val="000000"/>
              </a:solidFill>
              <a:latin typeface="Arial"/>
            </a:endParaRPr>
          </a:p>
          <a:p>
            <a:pPr lvl="2" marL="1143000" indent="-228600">
              <a:lnSpc>
                <a:spcPct val="150000"/>
              </a:lnSpc>
              <a:spcBef>
                <a:spcPts val="601"/>
              </a:spcBef>
              <a:spcAft>
                <a:spcPts val="601"/>
              </a:spcAft>
              <a:buClr>
                <a:srgbClr val="000000"/>
              </a:buClr>
              <a:buFont typeface="Wingdings" charset="2"/>
              <a:buChar char=""/>
              <a:tabLst>
                <a:tab algn="l" pos="0"/>
              </a:tabLst>
            </a:pPr>
            <a:r>
              <a:rPr b="0" lang="en-US" sz="1800" spc="-1" strike="noStrike">
                <a:solidFill>
                  <a:srgbClr val="000000"/>
                </a:solidFill>
                <a:latin typeface="Times New Roman"/>
                <a:ea typeface="Times New Roman"/>
              </a:rPr>
              <a:t>The device should be easy to carry, ensuring that it is practical for daily use and travel.</a:t>
            </a:r>
            <a:endParaRPr b="0" lang="en-US" sz="1800" spc="-1" strike="noStrike">
              <a:solidFill>
                <a:srgbClr val="000000"/>
              </a:solidFill>
              <a:latin typeface="Arial"/>
            </a:endParaRPr>
          </a:p>
          <a:p>
            <a:pPr lvl="1" marL="685800" indent="-228600">
              <a:lnSpc>
                <a:spcPct val="150000"/>
              </a:lnSpc>
              <a:spcBef>
                <a:spcPts val="499"/>
              </a:spcBef>
              <a:buClr>
                <a:srgbClr val="000000"/>
              </a:buClr>
              <a:buFont typeface="Wingdings" charset="2"/>
              <a:buChar char=""/>
              <a:tabLst>
                <a:tab algn="l" pos="0"/>
              </a:tabLst>
            </a:pPr>
            <a:r>
              <a:rPr b="1" lang="en-US" sz="1800" spc="-1" strike="noStrike">
                <a:solidFill>
                  <a:srgbClr val="000000"/>
                </a:solidFill>
                <a:latin typeface="Times New Roman"/>
                <a:ea typeface="Times New Roman"/>
              </a:rPr>
              <a:t>Usability:</a:t>
            </a:r>
            <a:endParaRPr b="0" lang="en-US" sz="1800" spc="-1" strike="noStrike">
              <a:solidFill>
                <a:srgbClr val="000000"/>
              </a:solidFill>
              <a:latin typeface="Arial"/>
            </a:endParaRPr>
          </a:p>
          <a:p>
            <a:pPr lvl="2" marL="1143000" indent="-228600">
              <a:lnSpc>
                <a:spcPct val="150000"/>
              </a:lnSpc>
              <a:spcBef>
                <a:spcPts val="499"/>
              </a:spcBef>
              <a:buClr>
                <a:srgbClr val="000000"/>
              </a:buClr>
              <a:buFont typeface="Wingdings" charset="2"/>
              <a:buChar char=""/>
              <a:tabLst>
                <a:tab algn="l" pos="0"/>
              </a:tabLst>
            </a:pPr>
            <a:r>
              <a:rPr b="0" lang="en-US" sz="1800" spc="-1" strike="noStrike">
                <a:solidFill>
                  <a:srgbClr val="000000"/>
                </a:solidFill>
                <a:latin typeface="Times New Roman"/>
                <a:ea typeface="Times New Roman"/>
              </a:rPr>
              <a:t>The smart blind stick should be user-friendly, with an intuitive interface and easy-to-understand controls.</a:t>
            </a:r>
            <a:endParaRPr b="0" lang="en-US" sz="1800" spc="-1" strike="noStrike">
              <a:solidFill>
                <a:srgbClr val="000000"/>
              </a:solidFill>
              <a:latin typeface="Arial"/>
            </a:endParaRPr>
          </a:p>
          <a:p>
            <a:pPr algn="just">
              <a:lnSpc>
                <a:spcPct val="90000"/>
              </a:lnSpc>
              <a:spcBef>
                <a:spcPts val="1001"/>
              </a:spcBef>
              <a:tabLst>
                <a:tab algn="l" pos="0"/>
              </a:tabLst>
            </a:pPr>
            <a:endParaRPr b="0" lang="en-US" sz="1800" spc="-1" strike="noStrike">
              <a:solidFill>
                <a:srgbClr val="000000"/>
              </a:solidFill>
              <a:latin typeface="Arial"/>
            </a:endParaRPr>
          </a:p>
          <a:p>
            <a:pPr marL="1371600">
              <a:lnSpc>
                <a:spcPct val="90000"/>
              </a:lnSpc>
              <a:spcBef>
                <a:spcPts val="499"/>
              </a:spcBef>
              <a:tabLst>
                <a:tab algn="l" pos="0"/>
              </a:tabLst>
            </a:pPr>
            <a:endParaRPr b="0" lang="en-US" sz="1800" spc="-1" strike="noStrike">
              <a:solidFill>
                <a:srgbClr val="000000"/>
              </a:solidFill>
              <a:latin typeface="Arial"/>
            </a:endParaRPr>
          </a:p>
          <a:p>
            <a:endParaRPr b="0" lang="en-US" sz="1800" spc="-1" strike="noStrike">
              <a:solidFill>
                <a:srgbClr val="000000"/>
              </a:solidFill>
              <a:latin typeface="Arial"/>
            </a:endParaRPr>
          </a:p>
          <a:p>
            <a:pPr algn="just">
              <a:lnSpc>
                <a:spcPct val="90000"/>
              </a:lnSpc>
              <a:spcBef>
                <a:spcPts val="1001"/>
              </a:spcBef>
              <a:tabLst>
                <a:tab algn="l" pos="0"/>
              </a:tabLst>
            </a:pPr>
            <a:endParaRPr b="0" lang="en-US" sz="1800" spc="-1" strike="noStrike">
              <a:solidFill>
                <a:srgbClr val="000000"/>
              </a:solidFill>
              <a:latin typeface="Arial"/>
            </a:endParaRPr>
          </a:p>
          <a:p>
            <a:pPr algn="just">
              <a:lnSpc>
                <a:spcPct val="100000"/>
              </a:lnSpc>
              <a:spcBef>
                <a:spcPts val="1001"/>
              </a:spcBef>
              <a:spcAft>
                <a:spcPts val="799"/>
              </a:spcAft>
              <a:tabLst>
                <a:tab algn="l" pos="0"/>
              </a:tabLst>
            </a:pPr>
            <a:endParaRPr b="0" lang="en-US" sz="1800" spc="-1" strike="noStrike">
              <a:solidFill>
                <a:srgbClr val="000000"/>
              </a:solidFill>
              <a:latin typeface="Arial"/>
            </a:endParaRPr>
          </a:p>
          <a:p>
            <a:pPr algn="just">
              <a:lnSpc>
                <a:spcPct val="90000"/>
              </a:lnSpc>
              <a:spcBef>
                <a:spcPts val="1001"/>
              </a:spcBef>
              <a:tabLst>
                <a:tab algn="l" pos="0"/>
              </a:tabLst>
            </a:pPr>
            <a:endParaRPr b="0" lang="en-US" sz="1800" spc="-1" strike="noStrike">
              <a:solidFill>
                <a:srgbClr val="000000"/>
              </a:solidFill>
              <a:latin typeface="Arial"/>
            </a:endParaRPr>
          </a:p>
          <a:p>
            <a:pPr algn="just">
              <a:lnSpc>
                <a:spcPct val="90000"/>
              </a:lnSpc>
              <a:spcBef>
                <a:spcPts val="1001"/>
              </a:spcBef>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5092</TotalTime>
  <Application>LibreOffice/7.2.0.4$Windows_X86_64 LibreOffice_project/9a9c6381e3f7a62afc1329bd359cc48accb6435b</Application>
  <AppVersion>15.0000</AppVersion>
  <Words>2054</Words>
  <Paragraphs>203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2019-06-11T05:35:00Z</dcterms:created>
  <dc:creator>venkatesh k</dc:creator>
  <dc:description/>
  <dc:language>en-IN</dc:language>
  <cp:lastModifiedBy/>
  <dcterms:modified xsi:type="dcterms:W3CDTF">2024-03-26T20:31:26Z</dcterms:modified>
  <cp:revision>260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38</vt:i4>
  </property>
</Properties>
</file>