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embeddedFontLst>
    <p:embeddedFont>
      <p:font typeface="Raleway"/>
      <p:regular r:id="rId37"/>
      <p:bold r:id="rId38"/>
      <p:italic r:id="rId39"/>
      <p:boldItalic r:id="rId40"/>
    </p:embeddedFont>
    <p:embeddedFont>
      <p:font typeface="Playfair Display"/>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9" roundtripDataSignature="AMtx7miATv9fDORIZvneojX+4kqzeXgc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42" Type="http://schemas.openxmlformats.org/officeDocument/2006/relationships/font" Target="fonts/PlayfairDisplay-bold.fntdata"/><Relationship Id="rId41" Type="http://schemas.openxmlformats.org/officeDocument/2006/relationships/font" Target="fonts/PlayfairDisplay-regular.fntdata"/><Relationship Id="rId44" Type="http://schemas.openxmlformats.org/officeDocument/2006/relationships/font" Target="fonts/PlayfairDisplay-boldItalic.fntdata"/><Relationship Id="rId43" Type="http://schemas.openxmlformats.org/officeDocument/2006/relationships/font" Target="fonts/PlayfairDisplay-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Lato-boldItalic.fntdata"/><Relationship Id="rId47" Type="http://schemas.openxmlformats.org/officeDocument/2006/relationships/font" Target="fonts/Lato-italic.fntdata"/><Relationship Id="rId4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font" Target="fonts/Raleway-regular.fntdata"/><Relationship Id="rId36" Type="http://schemas.openxmlformats.org/officeDocument/2006/relationships/slide" Target="slides/slide32.xml"/><Relationship Id="rId39" Type="http://schemas.openxmlformats.org/officeDocument/2006/relationships/font" Target="fonts/Raleway-italic.fntdata"/><Relationship Id="rId38" Type="http://schemas.openxmlformats.org/officeDocument/2006/relationships/font" Target="fonts/Raleway-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b8fe3021c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11b8fe3021c_0_1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11b8fe3021c_0_1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b8fe3021c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11b8fe3021c_0_1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11b8fe3021c_0_1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b8fe3021c_0_1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11b8fe3021c_0_1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11b8fe3021c_0_1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b8fe3021c_0_2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g11b8fe3021c_0_2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g11b8fe3021c_0_2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b8fe3021c_0_2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11b8fe3021c_0_2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11b8fe3021c_0_2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b8fe3021c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11b8fe3021c_0_2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11b8fe3021c_0_2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b8fe3021c_0_2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11b8fe3021c_0_2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11b8fe3021c_0_2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b8fe3021c_0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11b8fe3021c_0_2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11b8fe3021c_0_2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b8fe3021c_0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11b8fe3021c_0_2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11b8fe3021c_0_2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b8fe3021c_0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11b8fe3021c_0_2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11b8fe3021c_0_2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b8fe3021c_0_2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11b8fe3021c_0_2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11b8fe3021c_0_2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b8fe3021c_0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11b8fe3021c_0_2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11b8fe3021c_0_27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b8fe3021c_0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11b8fe3021c_0_2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11b8fe3021c_0_2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b8fe3021c_0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11b8fe3021c_0_2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11b8fe3021c_0_2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ba1e63c2f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11ba1e63c2f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11ba1e63c2f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ba1e63c2f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11ba1e63c2f_1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11ba1e63c2f_1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ba1e63c2f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11ba1e63c2f_1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11ba1e63c2f_1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ba1e63c2f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g11ba1e63c2f_1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11ba1e63c2f_1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ba1e63c2f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11ba1e63c2f_1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11ba1e63c2f_1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ba1e63c2f_1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11ba1e63c2f_1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g11ba1e63c2f_1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ba1e63c2f_1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11ba1e63c2f_1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11ba1e63c2f_1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ba1e63c2f_1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11ba1e63c2f_1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g11ba1e63c2f_1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ba1e63c2f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11ba1e63c2f_1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11ba1e63c2f_1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1b8fe3021c_0_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1b8fe3021c_0_1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1b8fe3021c_0_1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b8fe3021c_0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11b8fe3021c_0_2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11b8fe3021c_0_2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b8fe3021c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11b8fe3021c_0_2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11b8fe3021c_0_2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b8fe3021c_0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11b8fe3021c_0_2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11b8fe3021c_0_2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b8fe3021c_0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11b8fe3021c_0_2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11b8fe3021c_0_20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b8fe3021c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11b8fe3021c_0_1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11b8fe3021c_0_1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13" name="Shape 13"/>
        <p:cNvGrpSpPr/>
        <p:nvPr/>
      </p:nvGrpSpPr>
      <p:grpSpPr>
        <a:xfrm>
          <a:off x="0" y="0"/>
          <a:ext cx="0" cy="0"/>
          <a:chOff x="0" y="0"/>
          <a:chExt cx="0" cy="0"/>
        </a:xfrm>
      </p:grpSpPr>
      <p:sp>
        <p:nvSpPr>
          <p:cNvPr id="14" name="Google Shape;14;g11b8fe3021c_0_50"/>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5" name="Google Shape;15;g11b8fe3021c_0_50"/>
          <p:cNvGrpSpPr/>
          <p:nvPr/>
        </p:nvGrpSpPr>
        <p:grpSpPr>
          <a:xfrm>
            <a:off x="1107036" y="1588427"/>
            <a:ext cx="994316" cy="61102"/>
            <a:chOff x="4580561" y="2589004"/>
            <a:chExt cx="1064464" cy="25200"/>
          </a:xfrm>
        </p:grpSpPr>
        <p:sp>
          <p:nvSpPr>
            <p:cNvPr id="16" name="Google Shape;16;g11b8fe3021c_0_50"/>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 name="Google Shape;17;g11b8fe3021c_0_50"/>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8" name="Google Shape;18;g11b8fe3021c_0_50"/>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9" name="Google Shape;19;g11b8fe3021c_0_50"/>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20" name="Google Shape;20;g11b8fe3021c_0_5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g11b8fe3021c_0_114"/>
          <p:cNvGrpSpPr/>
          <p:nvPr/>
        </p:nvGrpSpPr>
        <p:grpSpPr>
          <a:xfrm>
            <a:off x="1107036" y="5558926"/>
            <a:ext cx="994316" cy="61102"/>
            <a:chOff x="4580561" y="2589004"/>
            <a:chExt cx="1064464" cy="25200"/>
          </a:xfrm>
        </p:grpSpPr>
        <p:sp>
          <p:nvSpPr>
            <p:cNvPr id="79" name="Google Shape;79;g11b8fe3021c_0_114"/>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11b8fe3021c_0_114"/>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1" name="Google Shape;81;g11b8fe3021c_0_114"/>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82" name="Google Shape;82;g11b8fe3021c_0_114"/>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83" name="Google Shape;83;g11b8fe3021c_0_11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g11b8fe3021c_0_12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grpSp>
        <p:nvGrpSpPr>
          <p:cNvPr id="22" name="Google Shape;22;g11b8fe3021c_0_58"/>
          <p:cNvGrpSpPr/>
          <p:nvPr/>
        </p:nvGrpSpPr>
        <p:grpSpPr>
          <a:xfrm>
            <a:off x="1107036" y="1588427"/>
            <a:ext cx="994316" cy="61102"/>
            <a:chOff x="4580561" y="2589004"/>
            <a:chExt cx="1064464" cy="25200"/>
          </a:xfrm>
        </p:grpSpPr>
        <p:sp>
          <p:nvSpPr>
            <p:cNvPr id="23" name="Google Shape;23;g11b8fe3021c_0_5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11b8fe3021c_0_5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5" name="Google Shape;25;g11b8fe3021c_0_58"/>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6" name="Google Shape;26;g11b8fe3021c_0_5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g11b8fe3021c_0_64"/>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9" name="Google Shape;29;g11b8fe3021c_0_64"/>
          <p:cNvGrpSpPr/>
          <p:nvPr/>
        </p:nvGrpSpPr>
        <p:grpSpPr>
          <a:xfrm>
            <a:off x="1107036" y="1588427"/>
            <a:ext cx="994316" cy="61102"/>
            <a:chOff x="4580561" y="2589004"/>
            <a:chExt cx="1064464" cy="25200"/>
          </a:xfrm>
        </p:grpSpPr>
        <p:sp>
          <p:nvSpPr>
            <p:cNvPr id="30" name="Google Shape;30;g11b8fe3021c_0_6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11b8fe3021c_0_6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2" name="Google Shape;32;g11b8fe3021c_0_64"/>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3" name="Google Shape;33;g11b8fe3021c_0_64"/>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4" name="Google Shape;34;g11b8fe3021c_0_6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g11b8fe3021c_0_72"/>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7" name="Google Shape;37;g11b8fe3021c_0_72"/>
          <p:cNvGrpSpPr/>
          <p:nvPr/>
        </p:nvGrpSpPr>
        <p:grpSpPr>
          <a:xfrm>
            <a:off x="1107036" y="1588427"/>
            <a:ext cx="994316" cy="61102"/>
            <a:chOff x="4580561" y="2589004"/>
            <a:chExt cx="1064464" cy="25200"/>
          </a:xfrm>
        </p:grpSpPr>
        <p:sp>
          <p:nvSpPr>
            <p:cNvPr id="38" name="Google Shape;38;g11b8fe3021c_0_7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11b8fe3021c_0_7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0" name="Google Shape;40;g11b8fe3021c_0_72"/>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1" name="Google Shape;41;g11b8fe3021c_0_72"/>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2" name="Google Shape;42;g11b8fe3021c_0_72"/>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3" name="Google Shape;43;g11b8fe3021c_0_7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g11b8fe3021c_0_81"/>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6" name="Google Shape;46;g11b8fe3021c_0_81"/>
          <p:cNvGrpSpPr/>
          <p:nvPr/>
        </p:nvGrpSpPr>
        <p:grpSpPr>
          <a:xfrm>
            <a:off x="1107036" y="1588427"/>
            <a:ext cx="994316" cy="61102"/>
            <a:chOff x="4580561" y="2589004"/>
            <a:chExt cx="1064464" cy="25200"/>
          </a:xfrm>
        </p:grpSpPr>
        <p:sp>
          <p:nvSpPr>
            <p:cNvPr id="47" name="Google Shape;47;g11b8fe3021c_0_8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8" name="Google Shape;48;g11b8fe3021c_0_8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9" name="Google Shape;49;g11b8fe3021c_0_81"/>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0" name="Google Shape;50;g11b8fe3021c_0_8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g11b8fe3021c_0_88"/>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53" name="Google Shape;53;g11b8fe3021c_0_88"/>
          <p:cNvGrpSpPr/>
          <p:nvPr/>
        </p:nvGrpSpPr>
        <p:grpSpPr>
          <a:xfrm>
            <a:off x="1107036" y="1588427"/>
            <a:ext cx="994316" cy="61102"/>
            <a:chOff x="4580561" y="2589004"/>
            <a:chExt cx="1064464" cy="25200"/>
          </a:xfrm>
        </p:grpSpPr>
        <p:sp>
          <p:nvSpPr>
            <p:cNvPr id="54" name="Google Shape;54;g11b8fe3021c_0_8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5" name="Google Shape;55;g11b8fe3021c_0_8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6" name="Google Shape;56;g11b8fe3021c_0_88"/>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7" name="Google Shape;57;g11b8fe3021c_0_88"/>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8" name="Google Shape;58;g11b8fe3021c_0_8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9" name="Shape 59"/>
        <p:cNvGrpSpPr/>
        <p:nvPr/>
      </p:nvGrpSpPr>
      <p:grpSpPr>
        <a:xfrm>
          <a:off x="0" y="0"/>
          <a:ext cx="0" cy="0"/>
          <a:chOff x="0" y="0"/>
          <a:chExt cx="0" cy="0"/>
        </a:xfrm>
      </p:grpSpPr>
      <p:grpSp>
        <p:nvGrpSpPr>
          <p:cNvPr id="60" name="Google Shape;60;g11b8fe3021c_0_96"/>
          <p:cNvGrpSpPr/>
          <p:nvPr/>
        </p:nvGrpSpPr>
        <p:grpSpPr>
          <a:xfrm>
            <a:off x="1107036" y="5558926"/>
            <a:ext cx="994316" cy="61102"/>
            <a:chOff x="4580561" y="2589004"/>
            <a:chExt cx="1064464" cy="25200"/>
          </a:xfrm>
        </p:grpSpPr>
        <p:sp>
          <p:nvSpPr>
            <p:cNvPr id="61" name="Google Shape;61;g11b8fe3021c_0_96"/>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2" name="Google Shape;62;g11b8fe3021c_0_96"/>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3" name="Google Shape;63;g11b8fe3021c_0_96"/>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4" name="Google Shape;64;g11b8fe3021c_0_9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g11b8fe3021c_0_102"/>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7" name="Google Shape;67;g11b8fe3021c_0_102"/>
          <p:cNvGrpSpPr/>
          <p:nvPr/>
        </p:nvGrpSpPr>
        <p:grpSpPr>
          <a:xfrm>
            <a:off x="1107036" y="1588427"/>
            <a:ext cx="994316" cy="61102"/>
            <a:chOff x="4580561" y="2589004"/>
            <a:chExt cx="1064464" cy="25200"/>
          </a:xfrm>
        </p:grpSpPr>
        <p:sp>
          <p:nvSpPr>
            <p:cNvPr id="68" name="Google Shape;68;g11b8fe3021c_0_10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9" name="Google Shape;69;g11b8fe3021c_0_10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0" name="Google Shape;70;g11b8fe3021c_0_102"/>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71" name="Google Shape;71;g11b8fe3021c_0_102"/>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2" name="Google Shape;72;g11b8fe3021c_0_102"/>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73" name="Google Shape;73;g11b8fe3021c_0_10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g11b8fe3021c_0_111"/>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6" name="Google Shape;76;g11b8fe3021c_0_111"/>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9" name="Shape 9"/>
        <p:cNvGrpSpPr/>
        <p:nvPr/>
      </p:nvGrpSpPr>
      <p:grpSpPr>
        <a:xfrm>
          <a:off x="0" y="0"/>
          <a:ext cx="0" cy="0"/>
          <a:chOff x="0" y="0"/>
          <a:chExt cx="0" cy="0"/>
        </a:xfrm>
      </p:grpSpPr>
      <p:sp>
        <p:nvSpPr>
          <p:cNvPr id="10" name="Google Shape;10;g11b8fe3021c_0_4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11" name="Google Shape;11;g11b8fe3021c_0_4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12" name="Google Shape;12;g11b8fe3021c_0_46"/>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docs.google.com/document/d/1IIPnpIpMBeDBercWzOYUYNavysHeUhhCFD4gZVKGlTw/edit?usp=sha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hyperlink" Target="https://drive.google.com/file/d/1n-LFNiGh_BfZTwgaBB5TRefamsFd27tA/view?usp=sharing" TargetMode="External"/><Relationship Id="rId4" Type="http://schemas.openxmlformats.org/officeDocument/2006/relationships/hyperlink" Target="https://drive.google.com/file/d/1EjbDSfNkUMSC-tcrnaDb1xMRWHW2Xw8W/view?usp=sharing" TargetMode="External"/><Relationship Id="rId10" Type="http://schemas.openxmlformats.org/officeDocument/2006/relationships/hyperlink" Target="https://github.com/Hemanth3047-hub/MINI_PROJECT" TargetMode="External"/><Relationship Id="rId9" Type="http://schemas.openxmlformats.org/officeDocument/2006/relationships/hyperlink" Target="https://drive.google.com/drive/folders/1aYTeBO-1c0gsZkH5FTTUQ0h4KJkCyaAX?usp=sharing" TargetMode="External"/><Relationship Id="rId5" Type="http://schemas.openxmlformats.org/officeDocument/2006/relationships/hyperlink" Target="https://drive.google.com/file/d/1Bt7Lm0eHK-zrjGmeTnf3_ff9FRwV9FmG/view?usp=sharing" TargetMode="External"/><Relationship Id="rId6" Type="http://schemas.openxmlformats.org/officeDocument/2006/relationships/hyperlink" Target="https://drive.google.com/file/d/14GC8LC2Gzpj2uhXefOH0q8VFnK90nk97/view?usp=sharing" TargetMode="External"/><Relationship Id="rId7" Type="http://schemas.openxmlformats.org/officeDocument/2006/relationships/hyperlink" Target="https://drive.google.com/drive/folders/1LfART-uVfVlHzujEn5ignwjOwezty628?usp=sharing" TargetMode="External"/><Relationship Id="rId8" Type="http://schemas.openxmlformats.org/officeDocument/2006/relationships/hyperlink" Target="https://drive.google.com/drive/folders/17HLNhAUHjlQ2k1nkttTrFQlu3mqlrY9b?usp=shar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idx="1" type="subTitle"/>
          </p:nvPr>
        </p:nvSpPr>
        <p:spPr>
          <a:xfrm>
            <a:off x="1166625" y="3316950"/>
            <a:ext cx="9753600" cy="32940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2200"/>
              <a:buNone/>
            </a:pPr>
            <a:r>
              <a:rPr b="1" lang="en-IN" sz="2400">
                <a:solidFill>
                  <a:srgbClr val="0E101A"/>
                </a:solidFill>
                <a:latin typeface="Times New Roman"/>
                <a:ea typeface="Times New Roman"/>
                <a:cs typeface="Times New Roman"/>
                <a:sym typeface="Times New Roman"/>
              </a:rPr>
              <a:t>                          </a:t>
            </a:r>
            <a:endParaRPr b="1" sz="2400">
              <a:solidFill>
                <a:srgbClr val="0E101A"/>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rPr b="1" lang="en-IN" sz="2400">
                <a:solidFill>
                  <a:srgbClr val="0E101A"/>
                </a:solidFill>
                <a:latin typeface="Times New Roman"/>
                <a:ea typeface="Times New Roman"/>
                <a:cs typeface="Times New Roman"/>
                <a:sym typeface="Times New Roman"/>
              </a:rPr>
              <a:t>                               HEMANTH K(ES19BTECH11003)</a:t>
            </a:r>
            <a:r>
              <a:rPr b="1" lang="en-IN" sz="2600">
                <a:solidFill>
                  <a:srgbClr val="FF9900"/>
                </a:solidFill>
                <a:latin typeface="Times New Roman"/>
                <a:ea typeface="Times New Roman"/>
                <a:cs typeface="Times New Roman"/>
                <a:sym typeface="Times New Roman"/>
              </a:rPr>
              <a:t>                          </a:t>
            </a:r>
            <a:r>
              <a:rPr b="1" lang="en-IN" sz="2600">
                <a:solidFill>
                  <a:srgbClr val="FF9900"/>
                </a:solidFill>
                <a:latin typeface="Times New Roman"/>
                <a:ea typeface="Times New Roman"/>
                <a:cs typeface="Times New Roman"/>
                <a:sym typeface="Times New Roman"/>
              </a:rPr>
              <a:t>   </a:t>
            </a:r>
            <a:endParaRPr b="1" sz="2600">
              <a:solidFill>
                <a:srgbClr val="FF9900"/>
              </a:solidFill>
              <a:latin typeface="Times New Roman"/>
              <a:ea typeface="Times New Roman"/>
              <a:cs typeface="Times New Roman"/>
              <a:sym typeface="Times New Roman"/>
            </a:endParaRPr>
          </a:p>
          <a:p>
            <a:pPr indent="0" lvl="0" marL="3657600" rtl="0" algn="l">
              <a:lnSpc>
                <a:spcPct val="100000"/>
              </a:lnSpc>
              <a:spcBef>
                <a:spcPts val="0"/>
              </a:spcBef>
              <a:spcAft>
                <a:spcPts val="0"/>
              </a:spcAft>
              <a:buSzPts val="2200"/>
              <a:buNone/>
            </a:pPr>
            <a:r>
              <a:t/>
            </a:r>
            <a:endParaRPr b="1" sz="2600">
              <a:solidFill>
                <a:srgbClr val="FF9900"/>
              </a:solidFill>
              <a:latin typeface="Times New Roman"/>
              <a:ea typeface="Times New Roman"/>
              <a:cs typeface="Times New Roman"/>
              <a:sym typeface="Times New Roman"/>
            </a:endParaRPr>
          </a:p>
          <a:p>
            <a:pPr indent="0" lvl="0" marL="3657600" rtl="0" algn="l">
              <a:lnSpc>
                <a:spcPct val="100000"/>
              </a:lnSpc>
              <a:spcBef>
                <a:spcPts val="0"/>
              </a:spcBef>
              <a:spcAft>
                <a:spcPts val="0"/>
              </a:spcAft>
              <a:buSzPts val="2200"/>
              <a:buNone/>
            </a:pPr>
            <a:r>
              <a:rPr b="1" lang="en-IN" sz="2600">
                <a:solidFill>
                  <a:srgbClr val="FF9900"/>
                </a:solidFill>
                <a:latin typeface="Times New Roman"/>
                <a:ea typeface="Times New Roman"/>
                <a:cs typeface="Times New Roman"/>
                <a:sym typeface="Times New Roman"/>
              </a:rPr>
              <a:t>                          </a:t>
            </a:r>
            <a:endParaRPr b="1" sz="2600">
              <a:solidFill>
                <a:srgbClr val="FF9900"/>
              </a:solidFill>
              <a:latin typeface="Times New Roman"/>
              <a:ea typeface="Times New Roman"/>
              <a:cs typeface="Times New Roman"/>
              <a:sym typeface="Times New Roman"/>
            </a:endParaRPr>
          </a:p>
          <a:p>
            <a:pPr indent="0" lvl="0" marL="3657600" rtl="0" algn="l">
              <a:lnSpc>
                <a:spcPct val="100000"/>
              </a:lnSpc>
              <a:spcBef>
                <a:spcPts val="0"/>
              </a:spcBef>
              <a:spcAft>
                <a:spcPts val="0"/>
              </a:spcAft>
              <a:buSzPts val="2200"/>
              <a:buNone/>
            </a:pPr>
            <a:r>
              <a:rPr b="1" lang="en-IN" sz="2000">
                <a:solidFill>
                  <a:schemeClr val="dk2"/>
                </a:solidFill>
                <a:latin typeface="Times New Roman"/>
                <a:ea typeface="Times New Roman"/>
                <a:cs typeface="Times New Roman"/>
                <a:sym typeface="Times New Roman"/>
              </a:rPr>
              <a:t>                                  Submitted to -</a:t>
            </a:r>
            <a:endParaRPr b="1" sz="2000">
              <a:solidFill>
                <a:schemeClr val="dk2"/>
              </a:solidFill>
              <a:latin typeface="Times New Roman"/>
              <a:ea typeface="Times New Roman"/>
              <a:cs typeface="Times New Roman"/>
              <a:sym typeface="Times New Roman"/>
            </a:endParaRPr>
          </a:p>
          <a:p>
            <a:pPr indent="0" lvl="0" marL="3657600" rtl="0" algn="l">
              <a:lnSpc>
                <a:spcPct val="100000"/>
              </a:lnSpc>
              <a:spcBef>
                <a:spcPts val="0"/>
              </a:spcBef>
              <a:spcAft>
                <a:spcPts val="0"/>
              </a:spcAft>
              <a:buNone/>
            </a:pPr>
            <a:r>
              <a:rPr b="1" lang="en-IN" sz="2000">
                <a:solidFill>
                  <a:schemeClr val="dk2"/>
                </a:solidFill>
                <a:latin typeface="Times New Roman"/>
                <a:ea typeface="Times New Roman"/>
                <a:cs typeface="Times New Roman"/>
                <a:sym typeface="Times New Roman"/>
              </a:rPr>
              <a:t>                                  Dr. Praveen Tammana,</a:t>
            </a:r>
            <a:endParaRPr b="1" sz="2000">
              <a:solidFill>
                <a:schemeClr val="dk2"/>
              </a:solidFill>
              <a:latin typeface="Times New Roman"/>
              <a:ea typeface="Times New Roman"/>
              <a:cs typeface="Times New Roman"/>
              <a:sym typeface="Times New Roman"/>
            </a:endParaRPr>
          </a:p>
          <a:p>
            <a:pPr indent="0" lvl="0" marL="3657600" rtl="0" algn="l">
              <a:lnSpc>
                <a:spcPct val="100000"/>
              </a:lnSpc>
              <a:spcBef>
                <a:spcPts val="0"/>
              </a:spcBef>
              <a:spcAft>
                <a:spcPts val="0"/>
              </a:spcAft>
              <a:buNone/>
            </a:pPr>
            <a:r>
              <a:rPr b="1" lang="en-IN" sz="2000">
                <a:solidFill>
                  <a:schemeClr val="dk2"/>
                </a:solidFill>
                <a:latin typeface="Times New Roman"/>
                <a:ea typeface="Times New Roman"/>
                <a:cs typeface="Times New Roman"/>
                <a:sym typeface="Times New Roman"/>
              </a:rPr>
              <a:t>                                  Assistant Professor</a:t>
            </a:r>
            <a:endParaRPr b="1" sz="2000">
              <a:solidFill>
                <a:schemeClr val="dk2"/>
              </a:solidFill>
              <a:latin typeface="Times New Roman"/>
              <a:ea typeface="Times New Roman"/>
              <a:cs typeface="Times New Roman"/>
              <a:sym typeface="Times New Roman"/>
            </a:endParaRPr>
          </a:p>
          <a:p>
            <a:pPr indent="0" lvl="0" marL="3657600" rtl="0" algn="l">
              <a:lnSpc>
                <a:spcPct val="100000"/>
              </a:lnSpc>
              <a:spcBef>
                <a:spcPts val="0"/>
              </a:spcBef>
              <a:spcAft>
                <a:spcPts val="0"/>
              </a:spcAft>
              <a:buNone/>
            </a:pPr>
            <a:r>
              <a:rPr b="1" lang="en-IN" sz="2000">
                <a:solidFill>
                  <a:schemeClr val="dk2"/>
                </a:solidFill>
                <a:latin typeface="Times New Roman"/>
                <a:ea typeface="Times New Roman"/>
                <a:cs typeface="Times New Roman"/>
                <a:sym typeface="Times New Roman"/>
              </a:rPr>
              <a:t>                                  Dept. of CSE, IIT Hyderabad</a:t>
            </a:r>
            <a:endParaRPr b="1" sz="2000">
              <a:solidFill>
                <a:schemeClr val="dk2"/>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2200"/>
              <a:buNone/>
            </a:pPr>
            <a:r>
              <a:t/>
            </a:r>
            <a:endParaRPr b="1" sz="2600">
              <a:solidFill>
                <a:srgbClr val="FF9900"/>
              </a:solidFill>
              <a:latin typeface="Times New Roman"/>
              <a:ea typeface="Times New Roman"/>
              <a:cs typeface="Times New Roman"/>
              <a:sym typeface="Times New Roman"/>
            </a:endParaRPr>
          </a:p>
        </p:txBody>
      </p:sp>
      <p:sp>
        <p:nvSpPr>
          <p:cNvPr id="92" name="Google Shape;92;p1"/>
          <p:cNvSpPr txBox="1"/>
          <p:nvPr>
            <p:ph type="ctrTitle"/>
          </p:nvPr>
        </p:nvSpPr>
        <p:spPr>
          <a:xfrm>
            <a:off x="1166625" y="1410150"/>
            <a:ext cx="9753600" cy="1906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6600"/>
              </a:buClr>
              <a:buSzPts val="4800"/>
              <a:buFont typeface="Arial"/>
              <a:buNone/>
            </a:pPr>
            <a:r>
              <a:rPr b="0" lang="en-IN" sz="5300"/>
              <a:t>              </a:t>
            </a:r>
            <a:endParaRPr b="0" sz="5300"/>
          </a:p>
          <a:p>
            <a:pPr indent="0" lvl="0" marL="0" rtl="0" algn="l">
              <a:lnSpc>
                <a:spcPct val="100000"/>
              </a:lnSpc>
              <a:spcBef>
                <a:spcPts val="0"/>
              </a:spcBef>
              <a:spcAft>
                <a:spcPts val="0"/>
              </a:spcAft>
              <a:buClr>
                <a:srgbClr val="FF6600"/>
              </a:buClr>
              <a:buSzPts val="4800"/>
              <a:buFont typeface="Arial"/>
              <a:buNone/>
            </a:pPr>
            <a:r>
              <a:rPr b="0" lang="en-IN" sz="4800">
                <a:latin typeface="Times New Roman"/>
                <a:ea typeface="Times New Roman"/>
                <a:cs typeface="Times New Roman"/>
                <a:sym typeface="Times New Roman"/>
              </a:rPr>
              <a:t>                </a:t>
            </a:r>
            <a:endParaRPr b="0" sz="4800">
              <a:latin typeface="Times New Roman"/>
              <a:ea typeface="Times New Roman"/>
              <a:cs typeface="Times New Roman"/>
              <a:sym typeface="Times New Roman"/>
            </a:endParaRPr>
          </a:p>
          <a:p>
            <a:pPr indent="0" lvl="0" marL="0" rtl="0" algn="l">
              <a:lnSpc>
                <a:spcPct val="100000"/>
              </a:lnSpc>
              <a:spcBef>
                <a:spcPts val="0"/>
              </a:spcBef>
              <a:spcAft>
                <a:spcPts val="0"/>
              </a:spcAft>
              <a:buClr>
                <a:srgbClr val="FF6600"/>
              </a:buClr>
              <a:buSzPts val="4800"/>
              <a:buFont typeface="Arial"/>
              <a:buNone/>
            </a:pPr>
            <a:r>
              <a:rPr b="0" lang="en-IN" sz="4800">
                <a:latin typeface="Times New Roman"/>
                <a:ea typeface="Times New Roman"/>
                <a:cs typeface="Times New Roman"/>
                <a:sym typeface="Times New Roman"/>
              </a:rPr>
              <a:t>         </a:t>
            </a:r>
            <a:r>
              <a:rPr b="0" lang="en-IN" sz="4800">
                <a:latin typeface="Times New Roman"/>
                <a:ea typeface="Times New Roman"/>
                <a:cs typeface="Times New Roman"/>
                <a:sym typeface="Times New Roman"/>
              </a:rPr>
              <a:t>MINI PROJECT</a:t>
            </a:r>
            <a:r>
              <a:rPr b="0" lang="en-IN" sz="4800">
                <a:solidFill>
                  <a:srgbClr val="000000"/>
                </a:solidFill>
                <a:latin typeface="Times New Roman"/>
                <a:ea typeface="Times New Roman"/>
                <a:cs typeface="Times New Roman"/>
                <a:sym typeface="Times New Roman"/>
              </a:rPr>
              <a:t> REPORT</a:t>
            </a:r>
            <a:endParaRPr b="0" sz="4800">
              <a:solidFill>
                <a:srgbClr val="000000"/>
              </a:solidFill>
              <a:latin typeface="Times New Roman"/>
              <a:ea typeface="Times New Roman"/>
              <a:cs typeface="Times New Roman"/>
              <a:sym typeface="Times New Roman"/>
            </a:endParaRPr>
          </a:p>
        </p:txBody>
      </p:sp>
      <p:pic>
        <p:nvPicPr>
          <p:cNvPr id="93" name="Google Shape;93;p1"/>
          <p:cNvPicPr preferRelativeResize="0"/>
          <p:nvPr/>
        </p:nvPicPr>
        <p:blipFill>
          <a:blip r:embed="rId3">
            <a:alphaModFix/>
          </a:blip>
          <a:stretch>
            <a:fillRect/>
          </a:stretch>
        </p:blipFill>
        <p:spPr>
          <a:xfrm>
            <a:off x="4838483" y="0"/>
            <a:ext cx="1856926" cy="1816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11b8fe3021c_0_191"/>
          <p:cNvSpPr txBox="1"/>
          <p:nvPr>
            <p:ph type="title"/>
          </p:nvPr>
        </p:nvSpPr>
        <p:spPr>
          <a:xfrm>
            <a:off x="871725" y="691550"/>
            <a:ext cx="9753600" cy="755100"/>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None/>
            </a:pPr>
            <a:r>
              <a:t/>
            </a:r>
            <a:endParaRPr sz="2400">
              <a:solidFill>
                <a:srgbClr val="000000"/>
              </a:solidFill>
              <a:highlight>
                <a:srgbClr val="FFFFFF"/>
              </a:highlight>
              <a:latin typeface="Playfair Display"/>
              <a:ea typeface="Playfair Display"/>
              <a:cs typeface="Playfair Display"/>
              <a:sym typeface="Playfair Display"/>
            </a:endParaRPr>
          </a:p>
          <a:p>
            <a:pPr indent="0" lvl="0" marL="0" rtl="0" algn="l">
              <a:lnSpc>
                <a:spcPct val="120000"/>
              </a:lnSpc>
              <a:spcBef>
                <a:spcPts val="600"/>
              </a:spcBef>
              <a:spcAft>
                <a:spcPts val="0"/>
              </a:spcAft>
              <a:buNone/>
            </a:pPr>
            <a:r>
              <a:rPr lang="en-IN" sz="2400">
                <a:solidFill>
                  <a:srgbClr val="000000"/>
                </a:solidFill>
                <a:highlight>
                  <a:srgbClr val="FFFFFF"/>
                </a:highlight>
                <a:latin typeface="Playfair Display"/>
                <a:ea typeface="Playfair Display"/>
                <a:cs typeface="Playfair Display"/>
                <a:sym typeface="Playfair Display"/>
              </a:rPr>
              <a:t>SETTING UP ROUTER TRAFFIC MIRRORING TO WIRESHARK</a:t>
            </a:r>
            <a:endParaRPr sz="2400">
              <a:solidFill>
                <a:srgbClr val="000000"/>
              </a:solidFill>
              <a:highlight>
                <a:srgbClr val="FFFFFF"/>
              </a:highlight>
              <a:latin typeface="Playfair Display"/>
              <a:ea typeface="Playfair Display"/>
              <a:cs typeface="Playfair Display"/>
              <a:sym typeface="Playfair Display"/>
            </a:endParaRPr>
          </a:p>
          <a:p>
            <a:pPr indent="0" lvl="0" marL="0" rtl="0" algn="l">
              <a:lnSpc>
                <a:spcPct val="100000"/>
              </a:lnSpc>
              <a:spcBef>
                <a:spcPts val="600"/>
              </a:spcBef>
              <a:spcAft>
                <a:spcPts val="0"/>
              </a:spcAft>
              <a:buClr>
                <a:schemeClr val="lt2"/>
              </a:buClr>
              <a:buSzPts val="4000"/>
              <a:buFont typeface="Arial"/>
              <a:buNone/>
            </a:pPr>
            <a:r>
              <a:t/>
            </a:r>
            <a:endParaRPr>
              <a:latin typeface="Playfair Display"/>
              <a:ea typeface="Playfair Display"/>
              <a:cs typeface="Playfair Display"/>
              <a:sym typeface="Playfair Display"/>
            </a:endParaRPr>
          </a:p>
        </p:txBody>
      </p:sp>
      <p:sp>
        <p:nvSpPr>
          <p:cNvPr id="156" name="Google Shape;156;g11b8fe3021c_0_191"/>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For this initially we have to set the router into OpenWRT frame by downloading and installing it in router </a:t>
            </a:r>
            <a:endParaRPr sz="2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Now, after installing the OpenWRT </a:t>
            </a:r>
            <a:r>
              <a:rPr lang="en-IN" sz="2400">
                <a:latin typeface="Times New Roman"/>
                <a:ea typeface="Times New Roman"/>
                <a:cs typeface="Times New Roman"/>
                <a:sym typeface="Times New Roman"/>
              </a:rPr>
              <a:t>frame</a:t>
            </a:r>
            <a:r>
              <a:rPr lang="en-IN" sz="2400">
                <a:latin typeface="Times New Roman"/>
                <a:ea typeface="Times New Roman"/>
                <a:cs typeface="Times New Roman"/>
                <a:sym typeface="Times New Roman"/>
              </a:rPr>
              <a:t>work, IP address of the router changes from 192.168.0.1 (TP-Link) to 192.168.1.1 (OpenWRT)</a:t>
            </a:r>
            <a:endParaRPr sz="2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Then we will SSH into Router using command ‘</a:t>
            </a:r>
            <a:r>
              <a:rPr b="1" i="1" lang="en-IN" sz="2400">
                <a:latin typeface="Times New Roman"/>
                <a:ea typeface="Times New Roman"/>
                <a:cs typeface="Times New Roman"/>
                <a:sym typeface="Times New Roman"/>
              </a:rPr>
              <a:t>ssh root@192.168.1.1</a:t>
            </a:r>
            <a:r>
              <a:rPr lang="en-IN" sz="2400">
                <a:latin typeface="Times New Roman"/>
                <a:ea typeface="Times New Roman"/>
                <a:cs typeface="Times New Roman"/>
                <a:sym typeface="Times New Roman"/>
              </a:rPr>
              <a:t>’ and entering the password which we have initially set up while installing the Open WRT in router.</a:t>
            </a:r>
            <a:endParaRPr sz="2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lang="en-IN" sz="2400">
                <a:latin typeface="Times New Roman"/>
                <a:ea typeface="Times New Roman"/>
                <a:cs typeface="Times New Roman"/>
                <a:sym typeface="Times New Roman"/>
              </a:rPr>
              <a:t>Later we’ll check for the updates</a:t>
            </a:r>
            <a:r>
              <a:rPr lang="en-IN" sz="2400"/>
              <a:t> </a:t>
            </a:r>
            <a:r>
              <a:rPr lang="en-IN" sz="2400">
                <a:latin typeface="Times New Roman"/>
                <a:ea typeface="Times New Roman"/>
                <a:cs typeface="Times New Roman"/>
                <a:sym typeface="Times New Roman"/>
              </a:rPr>
              <a:t>using the command ‘</a:t>
            </a:r>
            <a:r>
              <a:rPr b="1" i="1" lang="en-IN" sz="2400">
                <a:latin typeface="Times New Roman"/>
                <a:ea typeface="Times New Roman"/>
                <a:cs typeface="Times New Roman"/>
                <a:sym typeface="Times New Roman"/>
              </a:rPr>
              <a:t>opkg update</a:t>
            </a:r>
            <a:r>
              <a:rPr lang="en-IN"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1b8fe3021c_0_185"/>
          <p:cNvSpPr txBox="1"/>
          <p:nvPr>
            <p:ph type="title"/>
          </p:nvPr>
        </p:nvSpPr>
        <p:spPr>
          <a:xfrm>
            <a:off x="871719" y="292501"/>
            <a:ext cx="9753600" cy="115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t/>
            </a:r>
            <a:endParaRPr>
              <a:latin typeface="Playfair Display"/>
              <a:ea typeface="Playfair Display"/>
              <a:cs typeface="Playfair Display"/>
              <a:sym typeface="Playfair Display"/>
            </a:endParaRPr>
          </a:p>
        </p:txBody>
      </p:sp>
      <p:sp>
        <p:nvSpPr>
          <p:cNvPr id="163" name="Google Shape;163;g11b8fe3021c_0_185"/>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sz="2400">
                <a:latin typeface="Times New Roman"/>
                <a:ea typeface="Times New Roman"/>
                <a:cs typeface="Times New Roman"/>
                <a:sym typeface="Times New Roman"/>
              </a:rPr>
              <a:t>Then we should Install iptables-mod-tee package using command: ‘</a:t>
            </a:r>
            <a:r>
              <a:rPr b="1" i="1" lang="en-IN" sz="2400">
                <a:latin typeface="Times New Roman"/>
                <a:ea typeface="Times New Roman"/>
                <a:cs typeface="Times New Roman"/>
                <a:sym typeface="Times New Roman"/>
              </a:rPr>
              <a:t>opkg install iptables-mod-tee</a:t>
            </a:r>
            <a:r>
              <a:rPr lang="en-IN" sz="2400">
                <a:latin typeface="Times New Roman"/>
                <a:ea typeface="Times New Roman"/>
                <a:cs typeface="Times New Roman"/>
                <a:sym typeface="Times New Roman"/>
              </a:rPr>
              <a:t>’ as </a:t>
            </a:r>
            <a:r>
              <a:rPr lang="en-IN" sz="2400">
                <a:highlight>
                  <a:srgbClr val="FFFFFF"/>
                </a:highlight>
                <a:latin typeface="Times New Roman"/>
                <a:ea typeface="Times New Roman"/>
                <a:cs typeface="Times New Roman"/>
                <a:sym typeface="Times New Roman"/>
              </a:rPr>
              <a:t>iptables-mod-tee is a kernel module it should be loaded before you are trying to get use of it.</a:t>
            </a:r>
            <a:endParaRPr sz="24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2400">
                <a:latin typeface="Times New Roman"/>
                <a:ea typeface="Times New Roman"/>
                <a:cs typeface="Times New Roman"/>
                <a:sym typeface="Times New Roman"/>
              </a:rPr>
              <a:t>Now we’ll check if package installed successfully: ‘</a:t>
            </a:r>
            <a:r>
              <a:rPr b="1" i="1" lang="en-IN" sz="2400">
                <a:latin typeface="Times New Roman"/>
                <a:ea typeface="Times New Roman"/>
                <a:cs typeface="Times New Roman"/>
                <a:sym typeface="Times New Roman"/>
              </a:rPr>
              <a:t>opkg list-installed | grep "mod-tee"</a:t>
            </a:r>
            <a:r>
              <a:rPr lang="en-IN"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11b8fe3021c_0_179"/>
          <p:cNvSpPr txBox="1"/>
          <p:nvPr>
            <p:ph type="title"/>
          </p:nvPr>
        </p:nvSpPr>
        <p:spPr>
          <a:xfrm>
            <a:off x="871719" y="292501"/>
            <a:ext cx="9753600" cy="115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t/>
            </a:r>
            <a:endParaRPr>
              <a:latin typeface="Playfair Display"/>
              <a:ea typeface="Playfair Display"/>
              <a:cs typeface="Playfair Display"/>
              <a:sym typeface="Playfair Display"/>
            </a:endParaRPr>
          </a:p>
        </p:txBody>
      </p:sp>
      <p:sp>
        <p:nvSpPr>
          <p:cNvPr id="170" name="Google Shape;170;g11b8fe3021c_0_179"/>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sz="2400">
                <a:highlight>
                  <a:srgbClr val="FFFFFF"/>
                </a:highlight>
                <a:latin typeface="Times New Roman"/>
                <a:ea typeface="Times New Roman"/>
                <a:cs typeface="Times New Roman"/>
                <a:sym typeface="Times New Roman"/>
              </a:rPr>
              <a:t>The port mirroring feature:</a:t>
            </a:r>
            <a:endParaRPr sz="2400">
              <a:highlight>
                <a:srgbClr val="FFFFFF"/>
              </a:highlight>
              <a:latin typeface="Times New Roman"/>
              <a:ea typeface="Times New Roman"/>
              <a:cs typeface="Times New Roman"/>
              <a:sym typeface="Times New Roman"/>
            </a:endParaRPr>
          </a:p>
          <a:p>
            <a:pPr indent="-381000" lvl="0" marL="457200" rtl="0" algn="l">
              <a:lnSpc>
                <a:spcPct val="115000"/>
              </a:lnSpc>
              <a:spcBef>
                <a:spcPts val="2400"/>
              </a:spcBef>
              <a:spcAft>
                <a:spcPts val="0"/>
              </a:spcAft>
              <a:buSzPts val="2400"/>
              <a:buFont typeface="Times New Roman"/>
              <a:buChar char="●"/>
            </a:pPr>
            <a:r>
              <a:rPr lang="en-IN" sz="2400">
                <a:highlight>
                  <a:srgbClr val="FFFFFF"/>
                </a:highlight>
                <a:latin typeface="Times New Roman"/>
                <a:ea typeface="Times New Roman"/>
                <a:cs typeface="Times New Roman"/>
                <a:sym typeface="Times New Roman"/>
              </a:rPr>
              <a:t>Use an external network analyzer to monitor network traffic..</a:t>
            </a:r>
            <a:endParaRPr sz="2400">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IN" sz="2400">
                <a:highlight>
                  <a:srgbClr val="FFFFFF"/>
                </a:highlight>
                <a:latin typeface="Times New Roman"/>
                <a:ea typeface="Times New Roman"/>
                <a:cs typeface="Times New Roman"/>
                <a:sym typeface="Times New Roman"/>
              </a:rPr>
              <a:t>Each incoming and outgoing packet is copied and sent to a designated port..</a:t>
            </a:r>
            <a:endParaRPr sz="2400">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IN" sz="2400">
                <a:highlight>
                  <a:srgbClr val="FFFFFF"/>
                </a:highlight>
                <a:latin typeface="Times New Roman"/>
                <a:ea typeface="Times New Roman"/>
                <a:cs typeface="Times New Roman"/>
                <a:sym typeface="Times New Roman"/>
              </a:rPr>
              <a:t>It can be used as a diagnostic tool, a debugging feature, or a defence mechanism against attackers.</a:t>
            </a:r>
            <a:endParaRPr sz="2400">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IN" sz="2400">
                <a:highlight>
                  <a:srgbClr val="FFFFFF"/>
                </a:highlight>
                <a:latin typeface="Times New Roman"/>
                <a:ea typeface="Times New Roman"/>
                <a:cs typeface="Times New Roman"/>
                <a:sym typeface="Times New Roman"/>
              </a:rPr>
              <a:t>All packets are copied to a specific designated port.</a:t>
            </a:r>
            <a:endParaRPr sz="2400">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IN" sz="2400">
                <a:highlight>
                  <a:srgbClr val="FFFFFF"/>
                </a:highlight>
                <a:latin typeface="Times New Roman"/>
                <a:ea typeface="Times New Roman"/>
                <a:cs typeface="Times New Roman"/>
                <a:sym typeface="Times New Roman"/>
              </a:rPr>
              <a:t>Allows inbound or outgoing packets to be replicated to the mirrored port after switching to their destination.</a:t>
            </a:r>
            <a:endParaRPr sz="2400">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1b8fe3021c_0_230"/>
          <p:cNvSpPr txBox="1"/>
          <p:nvPr>
            <p:ph type="title"/>
          </p:nvPr>
        </p:nvSpPr>
        <p:spPr>
          <a:xfrm>
            <a:off x="871719" y="292501"/>
            <a:ext cx="9753600" cy="115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t/>
            </a:r>
            <a:endParaRPr>
              <a:latin typeface="Playfair Display"/>
              <a:ea typeface="Playfair Display"/>
              <a:cs typeface="Playfair Display"/>
              <a:sym typeface="Playfair Display"/>
            </a:endParaRPr>
          </a:p>
        </p:txBody>
      </p:sp>
      <p:sp>
        <p:nvSpPr>
          <p:cNvPr id="177" name="Google Shape;177;g11b8fe3021c_0_230"/>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sz="2400">
                <a:highlight>
                  <a:srgbClr val="FFFFFF"/>
                </a:highlight>
                <a:latin typeface="Times New Roman"/>
                <a:ea typeface="Times New Roman"/>
                <a:cs typeface="Times New Roman"/>
                <a:sym typeface="Times New Roman"/>
              </a:rPr>
              <a:t>We will be doing port mirroring with iptables. It contains five tables:</a:t>
            </a:r>
            <a:endParaRPr sz="2400">
              <a:highlight>
                <a:srgbClr val="FFFFFF"/>
              </a:highlight>
              <a:latin typeface="Times New Roman"/>
              <a:ea typeface="Times New Roman"/>
              <a:cs typeface="Times New Roman"/>
              <a:sym typeface="Times New Roman"/>
            </a:endParaRPr>
          </a:p>
          <a:p>
            <a:pPr indent="-381000" lvl="0" marL="457200" rtl="0" algn="l">
              <a:lnSpc>
                <a:spcPct val="115000"/>
              </a:lnSpc>
              <a:spcBef>
                <a:spcPts val="2400"/>
              </a:spcBef>
              <a:spcAft>
                <a:spcPts val="0"/>
              </a:spcAft>
              <a:buClr>
                <a:srgbClr val="000000"/>
              </a:buClr>
              <a:buSzPts val="2400"/>
              <a:buFont typeface="Times New Roman"/>
              <a:buChar char="●"/>
            </a:pPr>
            <a:r>
              <a:rPr lang="en-IN" sz="2400">
                <a:highlight>
                  <a:srgbClr val="FFFFFF"/>
                </a:highlight>
                <a:latin typeface="Times New Roman"/>
                <a:ea typeface="Times New Roman"/>
                <a:cs typeface="Times New Roman"/>
                <a:sym typeface="Times New Roman"/>
              </a:rPr>
              <a:t>NAT table – used for network address translation (e.g. port forwarding);</a:t>
            </a:r>
            <a:endParaRPr sz="2400">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00000"/>
              </a:buClr>
              <a:buSzPts val="2400"/>
              <a:buFont typeface="Times New Roman"/>
              <a:buChar char="●"/>
            </a:pPr>
            <a:r>
              <a:rPr lang="en-IN" sz="2400">
                <a:highlight>
                  <a:srgbClr val="FFFFFF"/>
                </a:highlight>
                <a:latin typeface="Times New Roman"/>
                <a:ea typeface="Times New Roman"/>
                <a:cs typeface="Times New Roman"/>
                <a:sym typeface="Times New Roman"/>
              </a:rPr>
              <a:t>RAW table – used only for configuring packets so that they are exempt from connection tracking;</a:t>
            </a:r>
            <a:endParaRPr sz="2400">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00000"/>
              </a:buClr>
              <a:buSzPts val="2400"/>
              <a:buFont typeface="Times New Roman"/>
              <a:buChar char="●"/>
            </a:pPr>
            <a:r>
              <a:rPr lang="en-IN" sz="2400">
                <a:highlight>
                  <a:srgbClr val="FFFFFF"/>
                </a:highlight>
                <a:latin typeface="Times New Roman"/>
                <a:ea typeface="Times New Roman"/>
                <a:cs typeface="Times New Roman"/>
                <a:sym typeface="Times New Roman"/>
              </a:rPr>
              <a:t>FILTER table – is the default table, and is where all the actions typically associated with a firewall take place;</a:t>
            </a:r>
            <a:endParaRPr sz="2400">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00000"/>
              </a:buClr>
              <a:buSzPts val="2400"/>
              <a:buFont typeface="Times New Roman"/>
              <a:buChar char="●"/>
            </a:pPr>
            <a:r>
              <a:rPr lang="en-IN" sz="2400">
                <a:highlight>
                  <a:srgbClr val="FFFFFF"/>
                </a:highlight>
                <a:latin typeface="Times New Roman"/>
                <a:ea typeface="Times New Roman"/>
                <a:cs typeface="Times New Roman"/>
                <a:sym typeface="Times New Roman"/>
              </a:rPr>
              <a:t>SECURITY table – used for Mandatory Access Control networking rules;</a:t>
            </a:r>
            <a:endParaRPr sz="2400">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00000"/>
              </a:buClr>
              <a:buSzPts val="2400"/>
              <a:buFont typeface="Times New Roman"/>
              <a:buChar char="●"/>
            </a:pPr>
            <a:r>
              <a:rPr lang="en-IN" sz="2400">
                <a:highlight>
                  <a:srgbClr val="FFFFFF"/>
                </a:highlight>
                <a:latin typeface="Times New Roman"/>
                <a:ea typeface="Times New Roman"/>
                <a:cs typeface="Times New Roman"/>
                <a:sym typeface="Times New Roman"/>
              </a:rPr>
              <a:t>MANGLE table – used for specialized packet alterations (e.g. cloning).</a:t>
            </a:r>
            <a:endParaRPr sz="2400">
              <a:highlight>
                <a:srgbClr val="FFFFFF"/>
              </a:highlight>
              <a:latin typeface="Times New Roman"/>
              <a:ea typeface="Times New Roman"/>
              <a:cs typeface="Times New Roman"/>
              <a:sym typeface="Times New Roman"/>
            </a:endParaRPr>
          </a:p>
          <a:p>
            <a:pPr indent="0" lvl="0" marL="0" marR="0" rtl="0" algn="l">
              <a:lnSpc>
                <a:spcPct val="100000"/>
              </a:lnSpc>
              <a:spcBef>
                <a:spcPts val="2400"/>
              </a:spcBef>
              <a:spcAft>
                <a:spcPts val="0"/>
              </a:spcAft>
              <a:buNone/>
            </a:pPr>
            <a:r>
              <a:t/>
            </a:r>
            <a:endParaRPr sz="2400">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11b8fe3021c_0_236"/>
          <p:cNvSpPr txBox="1"/>
          <p:nvPr>
            <p:ph type="title"/>
          </p:nvPr>
        </p:nvSpPr>
        <p:spPr>
          <a:xfrm>
            <a:off x="871719" y="292501"/>
            <a:ext cx="9753600" cy="115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t/>
            </a:r>
            <a:endParaRPr>
              <a:latin typeface="Playfair Display"/>
              <a:ea typeface="Playfair Display"/>
              <a:cs typeface="Playfair Display"/>
              <a:sym typeface="Playfair Display"/>
            </a:endParaRPr>
          </a:p>
        </p:txBody>
      </p:sp>
      <p:sp>
        <p:nvSpPr>
          <p:cNvPr id="184" name="Google Shape;184;g11b8fe3021c_0_236"/>
          <p:cNvSpPr txBox="1"/>
          <p:nvPr/>
        </p:nvSpPr>
        <p:spPr>
          <a:xfrm>
            <a:off x="871725" y="1670125"/>
            <a:ext cx="9385500" cy="4985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Times New Roman"/>
              <a:buChar char="●"/>
            </a:pPr>
            <a:r>
              <a:rPr lang="en-IN" sz="2400">
                <a:highlight>
                  <a:srgbClr val="FFFFFF"/>
                </a:highlight>
                <a:latin typeface="Times New Roman"/>
                <a:ea typeface="Times New Roman"/>
                <a:cs typeface="Times New Roman"/>
                <a:sym typeface="Times New Roman"/>
              </a:rPr>
              <a:t>We need to alter MANGLE table because it permits modification of packets going through our router. To be more specific, we will be cloning packets.</a:t>
            </a:r>
            <a:endParaRPr sz="2400">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IN" sz="2400">
                <a:highlight>
                  <a:srgbClr val="FFFFFF"/>
                </a:highlight>
                <a:latin typeface="Times New Roman"/>
                <a:ea typeface="Times New Roman"/>
                <a:cs typeface="Times New Roman"/>
                <a:sym typeface="Times New Roman"/>
              </a:rPr>
              <a:t>Set traffic mirror rules to capture all traffic of ‘</a:t>
            </a:r>
            <a:r>
              <a:rPr i="1" lang="en-IN" sz="2000">
                <a:highlight>
                  <a:srgbClr val="FFFFFF"/>
                </a:highlight>
                <a:latin typeface="Times New Roman"/>
                <a:ea typeface="Times New Roman"/>
                <a:cs typeface="Times New Roman"/>
                <a:sym typeface="Times New Roman"/>
              </a:rPr>
              <a:t>TEST_DEVICE_IP_ADDRESS</a:t>
            </a:r>
            <a:r>
              <a:rPr lang="en-IN" sz="2400">
                <a:highlight>
                  <a:srgbClr val="FFFFFF"/>
                </a:highlight>
                <a:latin typeface="Times New Roman"/>
                <a:ea typeface="Times New Roman"/>
                <a:cs typeface="Times New Roman"/>
                <a:sym typeface="Times New Roman"/>
              </a:rPr>
              <a:t>’ to ‘</a:t>
            </a:r>
            <a:r>
              <a:rPr i="1" lang="en-IN" sz="2000">
                <a:highlight>
                  <a:srgbClr val="FFFFFF"/>
                </a:highlight>
                <a:latin typeface="Times New Roman"/>
                <a:ea typeface="Times New Roman"/>
                <a:cs typeface="Times New Roman"/>
                <a:sym typeface="Times New Roman"/>
              </a:rPr>
              <a:t>MONITORING_WORKSTATION_IP_ADDRESS</a:t>
            </a:r>
            <a:r>
              <a:rPr i="1" lang="en-IN" sz="2400">
                <a:highlight>
                  <a:srgbClr val="FFFFFF"/>
                </a:highlight>
                <a:latin typeface="Times New Roman"/>
                <a:ea typeface="Times New Roman"/>
                <a:cs typeface="Times New Roman"/>
                <a:sym typeface="Times New Roman"/>
              </a:rPr>
              <a:t>’</a:t>
            </a:r>
            <a:r>
              <a:rPr lang="en-IN" sz="2400">
                <a:highlight>
                  <a:srgbClr val="FFFFFF"/>
                </a:highlight>
                <a:latin typeface="Times New Roman"/>
                <a:ea typeface="Times New Roman"/>
                <a:cs typeface="Times New Roman"/>
                <a:sym typeface="Times New Roman"/>
              </a:rPr>
              <a:t>. </a:t>
            </a:r>
            <a:endParaRPr sz="2400">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IN" sz="2400">
                <a:highlight>
                  <a:srgbClr val="FFFFFF"/>
                </a:highlight>
                <a:latin typeface="Times New Roman"/>
                <a:ea typeface="Times New Roman"/>
                <a:cs typeface="Times New Roman"/>
                <a:sym typeface="Times New Roman"/>
              </a:rPr>
              <a:t>Add iptables rules to mirror upstream and downstream traffic</a:t>
            </a:r>
            <a:r>
              <a:rPr lang="en-IN">
                <a:highlight>
                  <a:srgbClr val="FFFFFF"/>
                </a:highlight>
                <a:latin typeface="Times New Roman"/>
                <a:ea typeface="Times New Roman"/>
                <a:cs typeface="Times New Roman"/>
                <a:sym typeface="Times New Roman"/>
              </a:rPr>
              <a:t>.</a:t>
            </a:r>
            <a:endParaRPr>
              <a:highlight>
                <a:srgbClr val="FFFFFF"/>
              </a:highlight>
              <a:latin typeface="Times New Roman"/>
              <a:ea typeface="Times New Roman"/>
              <a:cs typeface="Times New Roman"/>
              <a:sym typeface="Times New Roman"/>
            </a:endParaRPr>
          </a:p>
          <a:p>
            <a:pPr indent="0" lvl="0" marL="0" rtl="0" algn="l">
              <a:lnSpc>
                <a:spcPct val="115000"/>
              </a:lnSpc>
              <a:spcBef>
                <a:spcPts val="2400"/>
              </a:spcBef>
              <a:spcAft>
                <a:spcPts val="0"/>
              </a:spcAft>
              <a:buNone/>
            </a:pPr>
            <a:r>
              <a:rPr b="1" i="1" lang="en-IN" sz="2400">
                <a:highlight>
                  <a:srgbClr val="FFFFFF"/>
                </a:highlight>
                <a:latin typeface="Times New Roman"/>
                <a:ea typeface="Times New Roman"/>
                <a:cs typeface="Times New Roman"/>
                <a:sym typeface="Times New Roman"/>
              </a:rPr>
              <a:t>Note: </a:t>
            </a:r>
            <a:r>
              <a:rPr lang="en-IN" sz="2400">
                <a:highlight>
                  <a:srgbClr val="FFFFFF"/>
                </a:highlight>
                <a:latin typeface="Times New Roman"/>
                <a:ea typeface="Times New Roman"/>
                <a:cs typeface="Times New Roman"/>
                <a:sym typeface="Times New Roman"/>
              </a:rPr>
              <a:t>Where </a:t>
            </a:r>
            <a:r>
              <a:rPr i="1" lang="en-IN" sz="2000">
                <a:highlight>
                  <a:srgbClr val="FFFFFF"/>
                </a:highlight>
                <a:latin typeface="Times New Roman"/>
                <a:ea typeface="Times New Roman"/>
                <a:cs typeface="Times New Roman"/>
                <a:sym typeface="Times New Roman"/>
              </a:rPr>
              <a:t>TEST_DEVICE_IP_ADDRESS</a:t>
            </a:r>
            <a:r>
              <a:rPr lang="en-IN" sz="2400">
                <a:highlight>
                  <a:srgbClr val="FFFFFF"/>
                </a:highlight>
                <a:latin typeface="Times New Roman"/>
                <a:ea typeface="Times New Roman"/>
                <a:cs typeface="Times New Roman"/>
                <a:sym typeface="Times New Roman"/>
              </a:rPr>
              <a:t> is Alexa’s IP and </a:t>
            </a:r>
            <a:r>
              <a:rPr i="1" lang="en-IN" sz="2000">
                <a:highlight>
                  <a:srgbClr val="FFFFFF"/>
                </a:highlight>
                <a:latin typeface="Times New Roman"/>
                <a:ea typeface="Times New Roman"/>
                <a:cs typeface="Times New Roman"/>
                <a:sym typeface="Times New Roman"/>
              </a:rPr>
              <a:t>MONITORING_WORKSTATION_IP_ADDRESS</a:t>
            </a:r>
            <a:r>
              <a:rPr lang="en-IN" sz="2400">
                <a:highlight>
                  <a:srgbClr val="FFFFFF"/>
                </a:highlight>
                <a:latin typeface="Times New Roman"/>
                <a:ea typeface="Times New Roman"/>
                <a:cs typeface="Times New Roman"/>
                <a:sym typeface="Times New Roman"/>
              </a:rPr>
              <a:t> is IP of the Laptop on which we are performing the activity.</a:t>
            </a:r>
            <a:endParaRPr sz="2400">
              <a:highlight>
                <a:srgbClr val="FFFFFF"/>
              </a:highlight>
              <a:latin typeface="Times New Roman"/>
              <a:ea typeface="Times New Roman"/>
              <a:cs typeface="Times New Roman"/>
              <a:sym typeface="Times New Roman"/>
            </a:endParaRPr>
          </a:p>
          <a:p>
            <a:pPr indent="0" lvl="0" marL="0" marR="0" rtl="0" algn="l">
              <a:lnSpc>
                <a:spcPct val="100000"/>
              </a:lnSpc>
              <a:spcBef>
                <a:spcPts val="2400"/>
              </a:spcBef>
              <a:spcAft>
                <a:spcPts val="0"/>
              </a:spcAft>
              <a:buNone/>
            </a:pPr>
            <a:r>
              <a:t/>
            </a:r>
            <a:endParaRPr sz="2400">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1b8fe3021c_0_242"/>
          <p:cNvSpPr txBox="1"/>
          <p:nvPr>
            <p:ph type="title"/>
          </p:nvPr>
        </p:nvSpPr>
        <p:spPr>
          <a:xfrm>
            <a:off x="871719" y="292501"/>
            <a:ext cx="9753600" cy="115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rPr lang="en-IN">
                <a:latin typeface="Playfair Display"/>
                <a:ea typeface="Playfair Display"/>
                <a:cs typeface="Playfair Display"/>
                <a:sym typeface="Playfair Display"/>
              </a:rPr>
              <a:t>Commands used </a:t>
            </a:r>
            <a:endParaRPr>
              <a:latin typeface="Playfair Display"/>
              <a:ea typeface="Playfair Display"/>
              <a:cs typeface="Playfair Display"/>
              <a:sym typeface="Playfair Display"/>
            </a:endParaRPr>
          </a:p>
        </p:txBody>
      </p:sp>
      <p:sp>
        <p:nvSpPr>
          <p:cNvPr id="191" name="Google Shape;191;g11b8fe3021c_0_242"/>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sz="2400">
                <a:highlight>
                  <a:srgbClr val="FFFFFF"/>
                </a:highlight>
                <a:latin typeface="Times New Roman"/>
                <a:ea typeface="Times New Roman"/>
                <a:cs typeface="Times New Roman"/>
                <a:sym typeface="Times New Roman"/>
              </a:rPr>
              <a:t>Command-I → </a:t>
            </a:r>
            <a:r>
              <a:rPr lang="en-IN" sz="2000">
                <a:solidFill>
                  <a:srgbClr val="777777"/>
                </a:solidFill>
                <a:highlight>
                  <a:srgbClr val="FFFFFF"/>
                </a:highlight>
                <a:latin typeface="Times New Roman"/>
                <a:ea typeface="Times New Roman"/>
                <a:cs typeface="Times New Roman"/>
                <a:sym typeface="Times New Roman"/>
              </a:rPr>
              <a:t>‘</a:t>
            </a:r>
            <a:r>
              <a:rPr b="1" i="1" lang="en-IN" sz="2000">
                <a:solidFill>
                  <a:srgbClr val="777777"/>
                </a:solidFill>
                <a:highlight>
                  <a:srgbClr val="FFFFFF"/>
                </a:highlight>
                <a:latin typeface="Times New Roman"/>
                <a:ea typeface="Times New Roman"/>
                <a:cs typeface="Times New Roman"/>
                <a:sym typeface="Times New Roman"/>
              </a:rPr>
              <a:t>iptables -A PREROUTING -t mangle -i br-lan ! -d &lt;TEST_DEVICE_IP_ADDRESS&gt; -j TEE --gateway &lt;MONITORING_WORKSTATION_IP_ADDRESS&gt;</a:t>
            </a:r>
            <a:r>
              <a:rPr lang="en-IN" sz="2000">
                <a:solidFill>
                  <a:srgbClr val="777777"/>
                </a:solidFill>
                <a:highlight>
                  <a:srgbClr val="FFFFFF"/>
                </a:highlight>
                <a:latin typeface="Times New Roman"/>
                <a:ea typeface="Times New Roman"/>
                <a:cs typeface="Times New Roman"/>
                <a:sym typeface="Times New Roman"/>
              </a:rPr>
              <a:t>’</a:t>
            </a:r>
            <a:endParaRPr sz="2000">
              <a:solidFill>
                <a:srgbClr val="777777"/>
              </a:solidFill>
              <a:highlight>
                <a:srgbClr val="FFFFFF"/>
              </a:highlight>
              <a:latin typeface="Times New Roman"/>
              <a:ea typeface="Times New Roman"/>
              <a:cs typeface="Times New Roman"/>
              <a:sym typeface="Times New Roman"/>
            </a:endParaRPr>
          </a:p>
          <a:p>
            <a:pPr indent="0" lvl="0" marL="0" rtl="0" algn="l">
              <a:lnSpc>
                <a:spcPct val="115000"/>
              </a:lnSpc>
              <a:spcBef>
                <a:spcPts val="2400"/>
              </a:spcBef>
              <a:spcAft>
                <a:spcPts val="0"/>
              </a:spcAft>
              <a:buNone/>
            </a:pPr>
            <a:r>
              <a:rPr lang="en-IN" sz="2400">
                <a:highlight>
                  <a:srgbClr val="FFFFFF"/>
                </a:highlight>
                <a:latin typeface="Times New Roman"/>
                <a:ea typeface="Times New Roman"/>
                <a:cs typeface="Times New Roman"/>
                <a:sym typeface="Times New Roman"/>
              </a:rPr>
              <a:t>Command-II → </a:t>
            </a:r>
            <a:r>
              <a:rPr b="1" i="1" lang="en-IN" sz="2000">
                <a:solidFill>
                  <a:srgbClr val="777777"/>
                </a:solidFill>
                <a:highlight>
                  <a:srgbClr val="FFFFFF"/>
                </a:highlight>
                <a:latin typeface="Times New Roman"/>
                <a:ea typeface="Times New Roman"/>
                <a:cs typeface="Times New Roman"/>
                <a:sym typeface="Times New Roman"/>
              </a:rPr>
              <a:t>‘iptables -A POSTROUTING -t mangle -o br-lan ! -s &lt;TEST_DEVICE_IP_ADDRESS&gt; -j TEE --gateway &lt;MONITORING_WORKSTATION_IP_ADDRESS&gt;’</a:t>
            </a:r>
            <a:endParaRPr b="1" i="1" sz="2000">
              <a:solidFill>
                <a:srgbClr val="777777"/>
              </a:solidFill>
              <a:highlight>
                <a:srgbClr val="FFFFFF"/>
              </a:highlight>
              <a:latin typeface="Times New Roman"/>
              <a:ea typeface="Times New Roman"/>
              <a:cs typeface="Times New Roman"/>
              <a:sym typeface="Times New Roman"/>
            </a:endParaRPr>
          </a:p>
          <a:p>
            <a:pPr indent="-381000" lvl="0" marL="457200" rtl="0" algn="l">
              <a:lnSpc>
                <a:spcPct val="115000"/>
              </a:lnSpc>
              <a:spcBef>
                <a:spcPts val="2400"/>
              </a:spcBef>
              <a:spcAft>
                <a:spcPts val="0"/>
              </a:spcAft>
              <a:buSzPts val="2400"/>
              <a:buFont typeface="Times New Roman"/>
              <a:buChar char="●"/>
            </a:pPr>
            <a:r>
              <a:rPr lang="en-IN" sz="2400">
                <a:highlight>
                  <a:srgbClr val="FFFFFF"/>
                </a:highlight>
                <a:latin typeface="Times New Roman"/>
                <a:ea typeface="Times New Roman"/>
                <a:cs typeface="Times New Roman"/>
                <a:sym typeface="Times New Roman"/>
              </a:rPr>
              <a:t>Later using </a:t>
            </a:r>
            <a:r>
              <a:rPr b="1" i="1" lang="en-IN" sz="2400">
                <a:highlight>
                  <a:srgbClr val="FFFFFF"/>
                </a:highlight>
                <a:latin typeface="Times New Roman"/>
                <a:ea typeface="Times New Roman"/>
                <a:cs typeface="Times New Roman"/>
                <a:sym typeface="Times New Roman"/>
              </a:rPr>
              <a:t>‘Wireshark &amp;’ </a:t>
            </a:r>
            <a:r>
              <a:rPr lang="en-IN" sz="2400">
                <a:highlight>
                  <a:srgbClr val="FFFFFF"/>
                </a:highlight>
                <a:latin typeface="Times New Roman"/>
                <a:ea typeface="Times New Roman"/>
                <a:cs typeface="Times New Roman"/>
                <a:sym typeface="Times New Roman"/>
              </a:rPr>
              <a:t>we can check on ethernet interface and we’ll  find the packets being mirrored and are visible to us.</a:t>
            </a:r>
            <a:endParaRPr sz="2400">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IN" sz="2400">
                <a:highlight>
                  <a:srgbClr val="FFFFFF"/>
                </a:highlight>
                <a:latin typeface="Times New Roman"/>
                <a:ea typeface="Times New Roman"/>
                <a:cs typeface="Times New Roman"/>
                <a:sym typeface="Times New Roman"/>
              </a:rPr>
              <a:t>Here also by using IP filter we will filter out the Alexa packets and store in a separate pcap file.</a:t>
            </a:r>
            <a:endParaRPr sz="2400">
              <a:highlight>
                <a:srgbClr val="FFFFFF"/>
              </a:highlight>
              <a:latin typeface="Times New Roman"/>
              <a:ea typeface="Times New Roman"/>
              <a:cs typeface="Times New Roman"/>
              <a:sym typeface="Times New Roman"/>
            </a:endParaRPr>
          </a:p>
          <a:p>
            <a:pPr indent="0" lvl="0" marL="0" marR="0" rtl="0" algn="l">
              <a:lnSpc>
                <a:spcPct val="100000"/>
              </a:lnSpc>
              <a:spcBef>
                <a:spcPts val="2400"/>
              </a:spcBef>
              <a:spcAft>
                <a:spcPts val="0"/>
              </a:spcAft>
              <a:buNone/>
            </a:pPr>
            <a:r>
              <a:t/>
            </a:r>
            <a:endParaRPr sz="2400">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11b8fe3021c_0_294"/>
          <p:cNvSpPr txBox="1"/>
          <p:nvPr>
            <p:ph type="title"/>
          </p:nvPr>
        </p:nvSpPr>
        <p:spPr>
          <a:xfrm>
            <a:off x="871725" y="507225"/>
            <a:ext cx="9753600" cy="882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800"/>
              </a:spcBef>
              <a:spcAft>
                <a:spcPts val="0"/>
              </a:spcAft>
              <a:buNone/>
            </a:pPr>
            <a:r>
              <a:t/>
            </a:r>
            <a:endParaRPr i="1" sz="2600">
              <a:solidFill>
                <a:srgbClr val="000000"/>
              </a:solidFill>
              <a:latin typeface="Times New Roman"/>
              <a:ea typeface="Times New Roman"/>
              <a:cs typeface="Times New Roman"/>
              <a:sym typeface="Times New Roman"/>
            </a:endParaRPr>
          </a:p>
          <a:p>
            <a:pPr indent="0" lvl="0" marL="0" rtl="0" algn="l">
              <a:lnSpc>
                <a:spcPct val="115000"/>
              </a:lnSpc>
              <a:spcBef>
                <a:spcPts val="2400"/>
              </a:spcBef>
              <a:spcAft>
                <a:spcPts val="0"/>
              </a:spcAft>
              <a:buNone/>
            </a:pPr>
            <a:r>
              <a:rPr i="1" lang="en-IN" sz="2600">
                <a:solidFill>
                  <a:srgbClr val="000000"/>
                </a:solidFill>
                <a:latin typeface="Times New Roman"/>
                <a:ea typeface="Times New Roman"/>
                <a:cs typeface="Times New Roman"/>
                <a:sym typeface="Times New Roman"/>
              </a:rPr>
              <a:t>PCAP analysis from both the PCAP’s (wifi capture and ethernet mirror capture)</a:t>
            </a:r>
            <a:endParaRPr i="1" sz="2600">
              <a:solidFill>
                <a:srgbClr val="000000"/>
              </a:solidFill>
              <a:latin typeface="Times New Roman"/>
              <a:ea typeface="Times New Roman"/>
              <a:cs typeface="Times New Roman"/>
              <a:sym typeface="Times New Roman"/>
            </a:endParaRPr>
          </a:p>
          <a:p>
            <a:pPr indent="0" lvl="0" marL="0" rtl="0" algn="l">
              <a:lnSpc>
                <a:spcPct val="115000"/>
              </a:lnSpc>
              <a:spcBef>
                <a:spcPts val="2400"/>
              </a:spcBef>
              <a:spcAft>
                <a:spcPts val="2400"/>
              </a:spcAft>
              <a:buNone/>
            </a:pPr>
            <a:r>
              <a:t/>
            </a:r>
            <a:endParaRPr sz="2600">
              <a:latin typeface="Times New Roman"/>
              <a:ea typeface="Times New Roman"/>
              <a:cs typeface="Times New Roman"/>
              <a:sym typeface="Times New Roman"/>
            </a:endParaRPr>
          </a:p>
        </p:txBody>
      </p:sp>
      <p:sp>
        <p:nvSpPr>
          <p:cNvPr id="198" name="Google Shape;198;g11b8fe3021c_0_294"/>
          <p:cNvSpPr txBox="1"/>
          <p:nvPr/>
        </p:nvSpPr>
        <p:spPr>
          <a:xfrm>
            <a:off x="937400" y="1708425"/>
            <a:ext cx="9385500" cy="4985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Capture Time : Around 4 mins(269216 packets)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After observing the PCAP’s we can observe there are mainly 6 protocol packets which are UDP(DNS,NTP),TCP,HTTP,TLSv1.3,ICMP and few other traces. </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IN" sz="2400">
                <a:highlight>
                  <a:srgbClr val="FFFFFF"/>
                </a:highlight>
                <a:latin typeface="Times New Roman"/>
                <a:ea typeface="Times New Roman"/>
                <a:cs typeface="Times New Roman"/>
                <a:sym typeface="Times New Roman"/>
              </a:rPr>
              <a:t>A sample packet is taken from each protocol and it is analysed in total four directions (forward-wifi,forward-ethernet,backward-wifi, backward-ethernet)</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For detailed PCAP analysis of a packet of each protocol please refer to </a:t>
            </a:r>
            <a:r>
              <a:rPr lang="en-IN" sz="2400" u="sng">
                <a:solidFill>
                  <a:schemeClr val="hlink"/>
                </a:solidFill>
                <a:latin typeface="Times New Roman"/>
                <a:ea typeface="Times New Roman"/>
                <a:cs typeface="Times New Roman"/>
                <a:sym typeface="Times New Roman"/>
                <a:hlinkClick r:id="rId3"/>
              </a:rPr>
              <a:t>Link</a:t>
            </a:r>
            <a:endParaRPr sz="2400">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1b8fe3021c_0_248"/>
          <p:cNvSpPr txBox="1"/>
          <p:nvPr>
            <p:ph type="title"/>
          </p:nvPr>
        </p:nvSpPr>
        <p:spPr>
          <a:xfrm>
            <a:off x="871725" y="507225"/>
            <a:ext cx="9753600" cy="882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800"/>
              </a:spcBef>
              <a:spcAft>
                <a:spcPts val="2400"/>
              </a:spcAft>
              <a:buNone/>
            </a:pPr>
            <a:r>
              <a:rPr i="1" lang="en-IN" sz="2800">
                <a:solidFill>
                  <a:srgbClr val="000000"/>
                </a:solidFill>
                <a:latin typeface="Times New Roman"/>
                <a:ea typeface="Times New Roman"/>
                <a:cs typeface="Times New Roman"/>
                <a:sym typeface="Times New Roman"/>
              </a:rPr>
              <a:t>PCAP analysis from both the PCAP’s (wifi capture and ethernet mirror capture)</a:t>
            </a:r>
            <a:endParaRPr sz="2800">
              <a:latin typeface="Times New Roman"/>
              <a:ea typeface="Times New Roman"/>
              <a:cs typeface="Times New Roman"/>
              <a:sym typeface="Times New Roman"/>
            </a:endParaRPr>
          </a:p>
        </p:txBody>
      </p:sp>
      <p:sp>
        <p:nvSpPr>
          <p:cNvPr id="205" name="Google Shape;205;g11b8fe3021c_0_248"/>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i="0" sz="2400" u="none" cap="none" strike="noStrike">
              <a:solidFill>
                <a:schemeClr val="dk2"/>
              </a:solidFill>
              <a:latin typeface="Times New Roman"/>
              <a:ea typeface="Times New Roman"/>
              <a:cs typeface="Times New Roman"/>
              <a:sym typeface="Times New Roman"/>
            </a:endParaRPr>
          </a:p>
        </p:txBody>
      </p:sp>
      <p:pic>
        <p:nvPicPr>
          <p:cNvPr id="206" name="Google Shape;206;g11b8fe3021c_0_248"/>
          <p:cNvPicPr preferRelativeResize="0"/>
          <p:nvPr/>
        </p:nvPicPr>
        <p:blipFill rotWithShape="1">
          <a:blip r:embed="rId3">
            <a:alphaModFix/>
          </a:blip>
          <a:srcRect b="-12987" l="-27310" r="-24920" t="-39987"/>
          <a:stretch/>
        </p:blipFill>
        <p:spPr>
          <a:xfrm>
            <a:off x="287250" y="0"/>
            <a:ext cx="11561876"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1b8fe3021c_0_256"/>
          <p:cNvSpPr txBox="1"/>
          <p:nvPr>
            <p:ph type="title"/>
          </p:nvPr>
        </p:nvSpPr>
        <p:spPr>
          <a:xfrm>
            <a:off x="871725" y="507225"/>
            <a:ext cx="9753600" cy="882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IN" sz="2400">
                <a:solidFill>
                  <a:srgbClr val="000000"/>
                </a:solidFill>
                <a:latin typeface="Times New Roman"/>
                <a:ea typeface="Times New Roman"/>
                <a:cs typeface="Times New Roman"/>
                <a:sym typeface="Times New Roman"/>
              </a:rPr>
              <a:t>Conclusions drawn by observing a packet of each protocol in 4 directions</a:t>
            </a:r>
            <a:endParaRPr b="0" sz="2400">
              <a:latin typeface="Times New Roman"/>
              <a:ea typeface="Times New Roman"/>
              <a:cs typeface="Times New Roman"/>
              <a:sym typeface="Times New Roman"/>
            </a:endParaRPr>
          </a:p>
        </p:txBody>
      </p:sp>
      <p:sp>
        <p:nvSpPr>
          <p:cNvPr id="213" name="Google Shape;213;g11b8fe3021c_0_256"/>
          <p:cNvSpPr txBox="1"/>
          <p:nvPr/>
        </p:nvSpPr>
        <p:spPr>
          <a:xfrm>
            <a:off x="871725" y="1389225"/>
            <a:ext cx="9385500" cy="496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IN" sz="2000">
                <a:highlight>
                  <a:srgbClr val="FFFFFF"/>
                </a:highlight>
                <a:latin typeface="Times New Roman"/>
                <a:ea typeface="Times New Roman"/>
                <a:cs typeface="Times New Roman"/>
                <a:sym typeface="Times New Roman"/>
              </a:rPr>
              <a:t>Analyzing the packets of each and every protocol mentioned in the tree diagram from bottom to top</a:t>
            </a:r>
            <a:endParaRPr sz="2000">
              <a:highlight>
                <a:srgbClr val="FFFFFF"/>
              </a:highlight>
              <a:latin typeface="Times New Roman"/>
              <a:ea typeface="Times New Roman"/>
              <a:cs typeface="Times New Roman"/>
              <a:sym typeface="Times New Roman"/>
            </a:endParaRPr>
          </a:p>
          <a:p>
            <a:pPr indent="0" lvl="0" marL="0" rtl="0" algn="l">
              <a:lnSpc>
                <a:spcPct val="115000"/>
              </a:lnSpc>
              <a:spcBef>
                <a:spcPts val="2400"/>
              </a:spcBef>
              <a:spcAft>
                <a:spcPts val="0"/>
              </a:spcAft>
              <a:buNone/>
            </a:pPr>
            <a:r>
              <a:rPr b="1" lang="en-IN" sz="2400">
                <a:highlight>
                  <a:srgbClr val="FFFFFF"/>
                </a:highlight>
                <a:latin typeface="Times New Roman"/>
                <a:ea typeface="Times New Roman"/>
                <a:cs typeface="Times New Roman"/>
                <a:sym typeface="Times New Roman"/>
              </a:rPr>
              <a:t>NTP:</a:t>
            </a:r>
            <a:endParaRPr b="1" sz="2400">
              <a:highlight>
                <a:srgbClr val="FFFFFF"/>
              </a:highlight>
              <a:latin typeface="Times New Roman"/>
              <a:ea typeface="Times New Roman"/>
              <a:cs typeface="Times New Roman"/>
              <a:sym typeface="Times New Roman"/>
            </a:endParaRPr>
          </a:p>
          <a:p>
            <a:pPr indent="-355600" lvl="0" marL="457200" rtl="0" algn="l">
              <a:lnSpc>
                <a:spcPct val="115000"/>
              </a:lnSpc>
              <a:spcBef>
                <a:spcPts val="2400"/>
              </a:spcBef>
              <a:spcAft>
                <a:spcPts val="0"/>
              </a:spcAft>
              <a:buClr>
                <a:srgbClr val="0E101A"/>
              </a:buClr>
              <a:buSzPts val="2000"/>
              <a:buFont typeface="Times New Roman"/>
              <a:buChar char="●"/>
            </a:pPr>
            <a:r>
              <a:rPr b="1" lang="en-IN" sz="2000">
                <a:solidFill>
                  <a:srgbClr val="0E101A"/>
                </a:solidFill>
                <a:highlight>
                  <a:srgbClr val="FFFFFF"/>
                </a:highlight>
                <a:latin typeface="Times New Roman"/>
                <a:ea typeface="Times New Roman"/>
                <a:cs typeface="Times New Roman"/>
                <a:sym typeface="Times New Roman"/>
              </a:rPr>
              <a:t>Alexa</a:t>
            </a:r>
            <a:r>
              <a:rPr lang="en-IN" sz="2000">
                <a:solidFill>
                  <a:srgbClr val="0E101A"/>
                </a:solidFill>
                <a:highlight>
                  <a:srgbClr val="FFFFFF"/>
                </a:highlight>
                <a:latin typeface="Times New Roman"/>
                <a:ea typeface="Times New Roman"/>
                <a:cs typeface="Times New Roman"/>
                <a:sym typeface="Times New Roman"/>
              </a:rPr>
              <a:t> sends an NTP message to the time server (</a:t>
            </a:r>
            <a:r>
              <a:rPr b="1" lang="en-IN" sz="2000">
                <a:solidFill>
                  <a:srgbClr val="0E101A"/>
                </a:solidFill>
                <a:highlight>
                  <a:srgbClr val="FFFFFF"/>
                </a:highlight>
                <a:latin typeface="Times New Roman"/>
                <a:ea typeface="Times New Roman"/>
                <a:cs typeface="Times New Roman"/>
                <a:sym typeface="Times New Roman"/>
              </a:rPr>
              <a:t>Amazon's IP</a:t>
            </a:r>
            <a:r>
              <a:rPr lang="en-IN" sz="2000">
                <a:solidFill>
                  <a:srgbClr val="0E101A"/>
                </a:solidFill>
                <a:highlight>
                  <a:srgbClr val="FFFFFF"/>
                </a:highlight>
                <a:latin typeface="Times New Roman"/>
                <a:ea typeface="Times New Roman"/>
                <a:cs typeface="Times New Roman"/>
                <a:sym typeface="Times New Roman"/>
              </a:rPr>
              <a:t>), which analyses the packet, substitutes a few fields such as IP address, etc., and then sends the packet back.</a:t>
            </a:r>
            <a:endParaRPr sz="2000">
              <a:solidFill>
                <a:srgbClr val="0E101A"/>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E101A"/>
              </a:buClr>
              <a:buSzPts val="2000"/>
              <a:buFont typeface="Times New Roman"/>
              <a:buChar char="●"/>
            </a:pPr>
            <a:r>
              <a:rPr lang="en-IN" sz="2000">
                <a:solidFill>
                  <a:srgbClr val="0E101A"/>
                </a:solidFill>
                <a:highlight>
                  <a:srgbClr val="FFFFFF"/>
                </a:highlight>
                <a:latin typeface="Times New Roman"/>
                <a:ea typeface="Times New Roman"/>
                <a:cs typeface="Times New Roman"/>
                <a:sym typeface="Times New Roman"/>
              </a:rPr>
              <a:t>In our case, packets are captured using the wifi interface and port mirroring through ethernet. The </a:t>
            </a:r>
            <a:r>
              <a:rPr b="1" lang="en-IN" sz="2000">
                <a:solidFill>
                  <a:srgbClr val="0E101A"/>
                </a:solidFill>
                <a:highlight>
                  <a:srgbClr val="FFFFFF"/>
                </a:highlight>
                <a:latin typeface="Times New Roman"/>
                <a:ea typeface="Times New Roman"/>
                <a:cs typeface="Times New Roman"/>
                <a:sym typeface="Times New Roman"/>
              </a:rPr>
              <a:t>main difference between them is that the source MAC and destination MAC are different</a:t>
            </a:r>
            <a:r>
              <a:rPr lang="en-IN" sz="2000">
                <a:solidFill>
                  <a:srgbClr val="0E101A"/>
                </a:solidFill>
                <a:highlight>
                  <a:srgbClr val="FFFFFF"/>
                </a:highlight>
                <a:latin typeface="Times New Roman"/>
                <a:ea typeface="Times New Roman"/>
                <a:cs typeface="Times New Roman"/>
                <a:sym typeface="Times New Roman"/>
              </a:rPr>
              <a:t> for the same packet, and all the remaining attributes are the same (IP, Port).</a:t>
            </a:r>
            <a:endParaRPr sz="2000">
              <a:solidFill>
                <a:srgbClr val="0E101A"/>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E101A"/>
              </a:buClr>
              <a:buSzPts val="2000"/>
              <a:buFont typeface="Times New Roman"/>
              <a:buChar char="●"/>
            </a:pPr>
            <a:r>
              <a:rPr b="1" lang="en-IN" sz="2000">
                <a:solidFill>
                  <a:srgbClr val="0E101A"/>
                </a:solidFill>
                <a:highlight>
                  <a:srgbClr val="FFFFFF"/>
                </a:highlight>
                <a:latin typeface="Times New Roman"/>
                <a:ea typeface="Times New Roman"/>
                <a:cs typeface="Times New Roman"/>
                <a:sym typeface="Times New Roman"/>
              </a:rPr>
              <a:t>Note</a:t>
            </a:r>
            <a:r>
              <a:rPr lang="en-IN" sz="2000">
                <a:solidFill>
                  <a:srgbClr val="0E101A"/>
                </a:solidFill>
                <a:highlight>
                  <a:srgbClr val="FFFFFF"/>
                </a:highlight>
                <a:latin typeface="Times New Roman"/>
                <a:ea typeface="Times New Roman"/>
                <a:cs typeface="Times New Roman"/>
                <a:sym typeface="Times New Roman"/>
              </a:rPr>
              <a:t>: These packets are only found in Alexa capturing but not in Withings smart scale capturing</a:t>
            </a:r>
            <a:endParaRPr sz="2000">
              <a:solidFill>
                <a:srgbClr val="0E101A"/>
              </a:solidFill>
              <a:highlight>
                <a:srgbClr val="FFFFFF"/>
              </a:highlight>
              <a:latin typeface="Times New Roman"/>
              <a:ea typeface="Times New Roman"/>
              <a:cs typeface="Times New Roman"/>
              <a:sym typeface="Times New Roman"/>
            </a:endParaRPr>
          </a:p>
          <a:p>
            <a:pPr indent="0" lvl="0" marL="0" rtl="0" algn="l">
              <a:lnSpc>
                <a:spcPct val="115000"/>
              </a:lnSpc>
              <a:spcBef>
                <a:spcPts val="2400"/>
              </a:spcBef>
              <a:spcAft>
                <a:spcPts val="0"/>
              </a:spcAft>
              <a:buNone/>
            </a:pPr>
            <a:r>
              <a:t/>
            </a:r>
            <a:endParaRPr sz="2000">
              <a:highlight>
                <a:srgbClr val="FFFFFF"/>
              </a:highlight>
              <a:latin typeface="Times New Roman"/>
              <a:ea typeface="Times New Roman"/>
              <a:cs typeface="Times New Roman"/>
              <a:sym typeface="Times New Roman"/>
            </a:endParaRPr>
          </a:p>
          <a:p>
            <a:pPr indent="0" lvl="0" marL="0" marR="0" rtl="0" algn="l">
              <a:lnSpc>
                <a:spcPct val="100000"/>
              </a:lnSpc>
              <a:spcBef>
                <a:spcPts val="2400"/>
              </a:spcBef>
              <a:spcAft>
                <a:spcPts val="0"/>
              </a:spcAft>
              <a:buNone/>
            </a:pPr>
            <a:r>
              <a:t/>
            </a:r>
            <a:endParaRPr sz="2400">
              <a:solidFill>
                <a:schemeClr val="dk2"/>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11b8fe3021c_0_288"/>
          <p:cNvSpPr txBox="1"/>
          <p:nvPr>
            <p:ph type="title"/>
          </p:nvPr>
        </p:nvSpPr>
        <p:spPr>
          <a:xfrm>
            <a:off x="871725" y="507225"/>
            <a:ext cx="9753600" cy="882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800"/>
              </a:spcBef>
              <a:spcAft>
                <a:spcPts val="2400"/>
              </a:spcAft>
              <a:buNone/>
            </a:pPr>
            <a:r>
              <a:t/>
            </a:r>
            <a:endParaRPr b="0" sz="2800">
              <a:latin typeface="Times New Roman"/>
              <a:ea typeface="Times New Roman"/>
              <a:cs typeface="Times New Roman"/>
              <a:sym typeface="Times New Roman"/>
            </a:endParaRPr>
          </a:p>
        </p:txBody>
      </p:sp>
      <p:sp>
        <p:nvSpPr>
          <p:cNvPr id="220" name="Google Shape;220;g11b8fe3021c_0_288"/>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IN" sz="2400">
                <a:solidFill>
                  <a:srgbClr val="0E101A"/>
                </a:solidFill>
                <a:highlight>
                  <a:srgbClr val="FFFFFF"/>
                </a:highlight>
                <a:latin typeface="Times New Roman"/>
                <a:ea typeface="Times New Roman"/>
                <a:cs typeface="Times New Roman"/>
                <a:sym typeface="Times New Roman"/>
              </a:rPr>
              <a:t>DNS</a:t>
            </a:r>
            <a:endParaRPr b="1" sz="2400">
              <a:solidFill>
                <a:srgbClr val="0E101A"/>
              </a:solidFill>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E101A"/>
              </a:buClr>
              <a:buSzPts val="2400"/>
              <a:buFont typeface="Times New Roman"/>
              <a:buChar char="●"/>
            </a:pPr>
            <a:r>
              <a:rPr lang="en-IN" sz="2400">
                <a:solidFill>
                  <a:srgbClr val="0E101A"/>
                </a:solidFill>
                <a:highlight>
                  <a:srgbClr val="FFFFFF"/>
                </a:highlight>
                <a:latin typeface="Times New Roman"/>
                <a:ea typeface="Times New Roman"/>
                <a:cs typeface="Times New Roman"/>
                <a:sym typeface="Times New Roman"/>
              </a:rPr>
              <a:t>The Domain Name System (DNS) is similar to the Internet's phone book. Domain names such as cricbuzz.com allow people to access content on the Internet. Internet Protocol (IP) addresses are used to communicate between web browsers. DNS converts domain names to IP addresses, allowing browsers to access resources on the Internet.</a:t>
            </a:r>
            <a:endParaRPr sz="2400">
              <a:solidFill>
                <a:srgbClr val="0E101A"/>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IN" sz="2400">
                <a:solidFill>
                  <a:srgbClr val="0E101A"/>
                </a:solidFill>
                <a:highlight>
                  <a:srgbClr val="FFFFFF"/>
                </a:highlight>
                <a:latin typeface="Times New Roman"/>
                <a:ea typeface="Times New Roman"/>
                <a:cs typeface="Times New Roman"/>
                <a:sym typeface="Times New Roman"/>
              </a:rPr>
              <a:t> </a:t>
            </a:r>
            <a:endParaRPr sz="2400">
              <a:solidFill>
                <a:srgbClr val="0E101A"/>
              </a:solidFill>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E101A"/>
              </a:buClr>
              <a:buSzPts val="2400"/>
              <a:buFont typeface="Times New Roman"/>
              <a:buChar char="●"/>
            </a:pPr>
            <a:r>
              <a:rPr lang="en-IN" sz="2400">
                <a:solidFill>
                  <a:srgbClr val="0E101A"/>
                </a:solidFill>
                <a:highlight>
                  <a:srgbClr val="FFFFFF"/>
                </a:highlight>
                <a:latin typeface="Times New Roman"/>
                <a:ea typeface="Times New Roman"/>
                <a:cs typeface="Times New Roman"/>
                <a:sym typeface="Times New Roman"/>
              </a:rPr>
              <a:t>In our case, our device tries to access domain names such as api.amazon.com, prod.amcs-tachyoon.com(standard domain names under Amazon), etc. The only</a:t>
            </a:r>
            <a:r>
              <a:rPr b="1" lang="en-IN" sz="2400">
                <a:solidFill>
                  <a:srgbClr val="0E101A"/>
                </a:solidFill>
                <a:highlight>
                  <a:srgbClr val="FFFFFF"/>
                </a:highlight>
                <a:latin typeface="Times New Roman"/>
                <a:ea typeface="Times New Roman"/>
                <a:cs typeface="Times New Roman"/>
                <a:sym typeface="Times New Roman"/>
              </a:rPr>
              <a:t> difference between the wifi DNS packet and an Ethernet DNS packet is the source MAC and destination MAC.</a:t>
            </a:r>
            <a:endParaRPr b="1" sz="2400">
              <a:solidFill>
                <a:srgbClr val="0E101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863675" y="292500"/>
            <a:ext cx="9761700" cy="63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t/>
            </a:r>
            <a:endParaRPr>
              <a:latin typeface="Playfair Display"/>
              <a:ea typeface="Playfair Display"/>
              <a:cs typeface="Playfair Display"/>
              <a:sym typeface="Playfair Display"/>
            </a:endParaRPr>
          </a:p>
        </p:txBody>
      </p:sp>
      <p:sp>
        <p:nvSpPr>
          <p:cNvPr id="100" name="Google Shape;100;p2"/>
          <p:cNvSpPr txBox="1"/>
          <p:nvPr/>
        </p:nvSpPr>
        <p:spPr>
          <a:xfrm>
            <a:off x="1239875" y="1639775"/>
            <a:ext cx="9385500" cy="41256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Initially I was assigned to search for the IoT devices which are available in India.</a:t>
            </a:r>
            <a:endParaRPr sz="2400">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2400">
              <a:latin typeface="Times New Roman"/>
              <a:ea typeface="Times New Roman"/>
              <a:cs typeface="Times New Roman"/>
              <a:sym typeface="Times New Roman"/>
            </a:endParaRPr>
          </a:p>
          <a:p>
            <a:pPr indent="-381000" lvl="0" marL="457200" marR="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So I have</a:t>
            </a:r>
            <a:r>
              <a:rPr lang="en-IN" sz="2400">
                <a:highlight>
                  <a:srgbClr val="FFFFFF"/>
                </a:highlight>
                <a:latin typeface="Times New Roman"/>
                <a:ea typeface="Times New Roman"/>
                <a:cs typeface="Times New Roman"/>
                <a:sym typeface="Times New Roman"/>
              </a:rPr>
              <a:t> been searching online resources and discussing with several organizations(Vigo, Borda IoT for Healthcare) as well.</a:t>
            </a:r>
            <a:endParaRPr sz="2400">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highlight>
                <a:srgbClr val="FFFFFF"/>
              </a:highlight>
              <a:latin typeface="Times New Roman"/>
              <a:ea typeface="Times New Roman"/>
              <a:cs typeface="Times New Roman"/>
              <a:sym typeface="Times New Roman"/>
            </a:endParaRPr>
          </a:p>
          <a:p>
            <a:pPr indent="-381000" lvl="0" marL="457200" marR="0" rtl="0" algn="l">
              <a:lnSpc>
                <a:spcPct val="10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But these organizations being international . Their services are not provided in India so we cannot continue with them</a:t>
            </a:r>
            <a:r>
              <a:rPr lang="en-I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400">
              <a:highlight>
                <a:srgbClr val="FFFFFF"/>
              </a:highlight>
              <a:latin typeface="Times New Roman"/>
              <a:ea typeface="Times New Roman"/>
              <a:cs typeface="Times New Roman"/>
              <a:sym typeface="Times New Roman"/>
            </a:endParaRPr>
          </a:p>
          <a:p>
            <a:pPr indent="-381000" lvl="0" marL="457200" marR="0" rtl="0" algn="l">
              <a:lnSpc>
                <a:spcPct val="100000"/>
              </a:lnSpc>
              <a:spcBef>
                <a:spcPts val="0"/>
              </a:spcBef>
              <a:spcAft>
                <a:spcPts val="0"/>
              </a:spcAft>
              <a:buSzPts val="2400"/>
              <a:buFont typeface="Times New Roman"/>
              <a:buChar char="●"/>
            </a:pPr>
            <a:r>
              <a:rPr lang="en-IN" sz="2400">
                <a:highlight>
                  <a:srgbClr val="FFFFFF"/>
                </a:highlight>
                <a:latin typeface="Times New Roman"/>
                <a:ea typeface="Times New Roman"/>
                <a:cs typeface="Times New Roman"/>
                <a:sym typeface="Times New Roman"/>
              </a:rPr>
              <a:t> Later,with the help of Praveen Sir, We got to know about Withings IoT smart scale device that can also be delivered in India. </a:t>
            </a:r>
            <a:endParaRPr sz="2400">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lang="en-IN" sz="2400">
                <a:highlight>
                  <a:srgbClr val="FFFFFF"/>
                </a:highlight>
                <a:latin typeface="Times New Roman"/>
                <a:ea typeface="Times New Roman"/>
                <a:cs typeface="Times New Roman"/>
                <a:sym typeface="Times New Roman"/>
              </a:rPr>
              <a:t> </a:t>
            </a:r>
            <a:endParaRPr sz="2400">
              <a:highlight>
                <a:srgbClr val="FFFFFF"/>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1b8fe3021c_0_282"/>
          <p:cNvSpPr txBox="1"/>
          <p:nvPr>
            <p:ph type="title"/>
          </p:nvPr>
        </p:nvSpPr>
        <p:spPr>
          <a:xfrm>
            <a:off x="871725" y="507225"/>
            <a:ext cx="9753600" cy="882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800"/>
              </a:spcBef>
              <a:spcAft>
                <a:spcPts val="2400"/>
              </a:spcAft>
              <a:buNone/>
            </a:pPr>
            <a:r>
              <a:t/>
            </a:r>
            <a:endParaRPr b="0" sz="2800">
              <a:latin typeface="Times New Roman"/>
              <a:ea typeface="Times New Roman"/>
              <a:cs typeface="Times New Roman"/>
              <a:sym typeface="Times New Roman"/>
            </a:endParaRPr>
          </a:p>
        </p:txBody>
      </p:sp>
      <p:sp>
        <p:nvSpPr>
          <p:cNvPr id="227" name="Google Shape;227;g11b8fe3021c_0_282"/>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IN" sz="2400">
                <a:solidFill>
                  <a:srgbClr val="0E101A"/>
                </a:solidFill>
                <a:highlight>
                  <a:srgbClr val="FFFFFF"/>
                </a:highlight>
                <a:latin typeface="Times New Roman"/>
                <a:ea typeface="Times New Roman"/>
                <a:cs typeface="Times New Roman"/>
                <a:sym typeface="Times New Roman"/>
              </a:rPr>
              <a:t>TLSv1.3</a:t>
            </a:r>
            <a:endParaRPr b="1" sz="2400">
              <a:solidFill>
                <a:srgbClr val="0E101A"/>
              </a:solidFill>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E101A"/>
              </a:buClr>
              <a:buSzPts val="2400"/>
              <a:buFont typeface="Times New Roman"/>
              <a:buChar char="●"/>
            </a:pPr>
            <a:r>
              <a:rPr lang="en-IN" sz="2400">
                <a:solidFill>
                  <a:srgbClr val="0E101A"/>
                </a:solidFill>
                <a:highlight>
                  <a:srgbClr val="FFFFFF"/>
                </a:highlight>
                <a:latin typeface="Times New Roman"/>
                <a:ea typeface="Times New Roman"/>
                <a:cs typeface="Times New Roman"/>
                <a:sym typeface="Times New Roman"/>
              </a:rPr>
              <a:t>This TLS protocol adds a layer of security on top of the TCP/IP transport protocols, which are sent to/from the device and are intended to increase handshake performance and give better security.</a:t>
            </a:r>
            <a:endParaRPr sz="2400">
              <a:solidFill>
                <a:srgbClr val="0E101A"/>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solidFill>
                <a:srgbClr val="0E101A"/>
              </a:solidFill>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E101A"/>
              </a:buClr>
              <a:buSzPts val="2400"/>
              <a:buFont typeface="Times New Roman"/>
              <a:buChar char="●"/>
            </a:pPr>
            <a:r>
              <a:rPr lang="en-IN" sz="2400">
                <a:solidFill>
                  <a:srgbClr val="0E101A"/>
                </a:solidFill>
                <a:highlight>
                  <a:srgbClr val="FFFFFF"/>
                </a:highlight>
                <a:latin typeface="Times New Roman"/>
                <a:ea typeface="Times New Roman"/>
                <a:cs typeface="Times New Roman"/>
                <a:sym typeface="Times New Roman"/>
              </a:rPr>
              <a:t>In our case, these packets travel from Alexa's IP to Amazon's standard IP and return back to our device, providing an extra layer of security to our TCP packets. The only</a:t>
            </a:r>
            <a:r>
              <a:rPr b="1" lang="en-IN" sz="2400">
                <a:solidFill>
                  <a:srgbClr val="0E101A"/>
                </a:solidFill>
                <a:highlight>
                  <a:srgbClr val="FFFFFF"/>
                </a:highlight>
                <a:latin typeface="Times New Roman"/>
                <a:ea typeface="Times New Roman"/>
                <a:cs typeface="Times New Roman"/>
                <a:sym typeface="Times New Roman"/>
              </a:rPr>
              <a:t> difference between the wifi TLS packet and Ethernet TLS packet is the source MAC and destination MAC.</a:t>
            </a:r>
            <a:endParaRPr b="1" sz="2400">
              <a:solidFill>
                <a:srgbClr val="0E101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11b8fe3021c_0_276"/>
          <p:cNvSpPr txBox="1"/>
          <p:nvPr>
            <p:ph type="title"/>
          </p:nvPr>
        </p:nvSpPr>
        <p:spPr>
          <a:xfrm>
            <a:off x="871725" y="507225"/>
            <a:ext cx="9753600" cy="882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800"/>
              </a:spcBef>
              <a:spcAft>
                <a:spcPts val="2400"/>
              </a:spcAft>
              <a:buNone/>
            </a:pPr>
            <a:r>
              <a:t/>
            </a:r>
            <a:endParaRPr b="0" sz="2800">
              <a:latin typeface="Times New Roman"/>
              <a:ea typeface="Times New Roman"/>
              <a:cs typeface="Times New Roman"/>
              <a:sym typeface="Times New Roman"/>
            </a:endParaRPr>
          </a:p>
        </p:txBody>
      </p:sp>
      <p:sp>
        <p:nvSpPr>
          <p:cNvPr id="234" name="Google Shape;234;g11b8fe3021c_0_276"/>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IN" sz="2000">
                <a:solidFill>
                  <a:srgbClr val="0E101A"/>
                </a:solidFill>
                <a:highlight>
                  <a:srgbClr val="FFFFFF"/>
                </a:highlight>
                <a:latin typeface="Times New Roman"/>
                <a:ea typeface="Times New Roman"/>
                <a:cs typeface="Times New Roman"/>
                <a:sym typeface="Times New Roman"/>
              </a:rPr>
              <a:t>HTTP</a:t>
            </a:r>
            <a:endParaRPr b="1" sz="2000">
              <a:solidFill>
                <a:srgbClr val="0E101A"/>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2000">
                <a:solidFill>
                  <a:srgbClr val="0E101A"/>
                </a:solidFill>
                <a:highlight>
                  <a:srgbClr val="FFFFFF"/>
                </a:highlight>
                <a:latin typeface="Times New Roman"/>
                <a:ea typeface="Times New Roman"/>
                <a:cs typeface="Times New Roman"/>
                <a:sym typeface="Times New Roman"/>
              </a:rPr>
              <a:t>HTTP is a protocol for sending and receiving data over the Internet. Your browser sends a request to the associated web server when you visit a website, and the webserver answers with an HTTP status code. If the URL is legitimate and the connection is established, the server will transmit the webpage and relevant files to your browser.</a:t>
            </a:r>
            <a:endParaRPr sz="2000">
              <a:solidFill>
                <a:srgbClr val="0E101A"/>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2000">
                <a:solidFill>
                  <a:srgbClr val="0E101A"/>
                </a:solidFill>
                <a:highlight>
                  <a:srgbClr val="FFFFFF"/>
                </a:highlight>
                <a:latin typeface="Times New Roman"/>
                <a:ea typeface="Times New Roman"/>
                <a:cs typeface="Times New Roman"/>
                <a:sym typeface="Times New Roman"/>
              </a:rPr>
              <a:t> </a:t>
            </a:r>
            <a:endParaRPr sz="2000">
              <a:solidFill>
                <a:srgbClr val="0E101A"/>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2000">
                <a:solidFill>
                  <a:srgbClr val="0E101A"/>
                </a:solidFill>
                <a:highlight>
                  <a:srgbClr val="FFFFFF"/>
                </a:highlight>
                <a:latin typeface="Times New Roman"/>
                <a:ea typeface="Times New Roman"/>
                <a:cs typeface="Times New Roman"/>
                <a:sym typeface="Times New Roman"/>
              </a:rPr>
              <a:t>In our case, only Alexa sends these HTTP packets to Amazon's IP requesting the associated webserver. These packets again reach back to the Alexa's IP from the source Amazon's IP, where the previous packet is sent along with two reassembled TCP segments sometimes. The only</a:t>
            </a:r>
            <a:r>
              <a:rPr b="1" lang="en-IN" sz="2000">
                <a:solidFill>
                  <a:srgbClr val="0E101A"/>
                </a:solidFill>
                <a:highlight>
                  <a:srgbClr val="FFFFFF"/>
                </a:highlight>
                <a:latin typeface="Times New Roman"/>
                <a:ea typeface="Times New Roman"/>
                <a:cs typeface="Times New Roman"/>
                <a:sym typeface="Times New Roman"/>
              </a:rPr>
              <a:t> difference between the wifi HTTP packet and Ethernet HTTP packet is the source MAC and destination MAC.</a:t>
            </a:r>
            <a:endParaRPr b="1" sz="2000">
              <a:solidFill>
                <a:srgbClr val="0E101A"/>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2000">
                <a:solidFill>
                  <a:srgbClr val="0E101A"/>
                </a:solidFill>
                <a:highlight>
                  <a:srgbClr val="FFFFFF"/>
                </a:highlight>
                <a:latin typeface="Times New Roman"/>
                <a:ea typeface="Times New Roman"/>
                <a:cs typeface="Times New Roman"/>
                <a:sym typeface="Times New Roman"/>
              </a:rPr>
              <a:t> </a:t>
            </a:r>
            <a:endParaRPr sz="2000">
              <a:solidFill>
                <a:srgbClr val="0E101A"/>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IN" sz="2000">
                <a:solidFill>
                  <a:srgbClr val="0E101A"/>
                </a:solidFill>
                <a:highlight>
                  <a:srgbClr val="FFFFFF"/>
                </a:highlight>
                <a:latin typeface="Times New Roman"/>
                <a:ea typeface="Times New Roman"/>
                <a:cs typeface="Times New Roman"/>
                <a:sym typeface="Times New Roman"/>
              </a:rPr>
              <a:t>Note</a:t>
            </a:r>
            <a:r>
              <a:rPr lang="en-IN" sz="2000">
                <a:solidFill>
                  <a:srgbClr val="0E101A"/>
                </a:solidFill>
                <a:highlight>
                  <a:srgbClr val="FFFFFF"/>
                </a:highlight>
                <a:latin typeface="Times New Roman"/>
                <a:ea typeface="Times New Roman"/>
                <a:cs typeface="Times New Roman"/>
                <a:sym typeface="Times New Roman"/>
              </a:rPr>
              <a:t>: These packets are only found in Alexa capturing but not in Withings smart scale capturing</a:t>
            </a:r>
            <a:endParaRPr sz="2000">
              <a:solidFill>
                <a:srgbClr val="0E101A"/>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2"/>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1b8fe3021c_0_270"/>
          <p:cNvSpPr txBox="1"/>
          <p:nvPr>
            <p:ph type="title"/>
          </p:nvPr>
        </p:nvSpPr>
        <p:spPr>
          <a:xfrm>
            <a:off x="871725" y="507225"/>
            <a:ext cx="9753600" cy="882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800"/>
              </a:spcBef>
              <a:spcAft>
                <a:spcPts val="2400"/>
              </a:spcAft>
              <a:buNone/>
            </a:pPr>
            <a:r>
              <a:t/>
            </a:r>
            <a:endParaRPr b="0" sz="2800">
              <a:latin typeface="Times New Roman"/>
              <a:ea typeface="Times New Roman"/>
              <a:cs typeface="Times New Roman"/>
              <a:sym typeface="Times New Roman"/>
            </a:endParaRPr>
          </a:p>
        </p:txBody>
      </p:sp>
      <p:sp>
        <p:nvSpPr>
          <p:cNvPr id="241" name="Google Shape;241;g11b8fe3021c_0_270"/>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en-IN" sz="2000">
                <a:solidFill>
                  <a:srgbClr val="0E101A"/>
                </a:solidFill>
                <a:highlight>
                  <a:srgbClr val="FFFFFF"/>
                </a:highlight>
                <a:latin typeface="Times New Roman"/>
                <a:ea typeface="Times New Roman"/>
                <a:cs typeface="Times New Roman"/>
                <a:sym typeface="Times New Roman"/>
              </a:rPr>
              <a:t>TCP</a:t>
            </a:r>
            <a:endParaRPr b="1" sz="2000">
              <a:solidFill>
                <a:srgbClr val="0E101A"/>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E101A"/>
              </a:buClr>
              <a:buSzPts val="2000"/>
              <a:buFont typeface="Times New Roman"/>
              <a:buChar char="●"/>
            </a:pPr>
            <a:r>
              <a:rPr lang="en-IN" sz="2000">
                <a:solidFill>
                  <a:srgbClr val="0E101A"/>
                </a:solidFill>
                <a:highlight>
                  <a:srgbClr val="FFFFFF"/>
                </a:highlight>
                <a:latin typeface="Times New Roman"/>
                <a:ea typeface="Times New Roman"/>
                <a:cs typeface="Times New Roman"/>
                <a:sym typeface="Times New Roman"/>
              </a:rPr>
              <a:t>The internet standard for assuring the successful exchange of data packets between devices over a network is the transmission control protocol (TCP). The IP component is responsible for obtaining the address to which data is transmitted. Once an IP address has been found, TCP is in charge of data delivery.Many of the difficulties that emerge from packet-based messaging, such as missing packets, out-of-order packets, duplicate transmissions, and malformed packets, are addressed by TCP.</a:t>
            </a:r>
            <a:endParaRPr sz="2000">
              <a:solidFill>
                <a:srgbClr val="0E101A"/>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000">
              <a:solidFill>
                <a:srgbClr val="0E101A"/>
              </a:solidFill>
              <a:highlight>
                <a:srgbClr val="FFFFFF"/>
              </a:highlight>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E101A"/>
              </a:buClr>
              <a:buSzPts val="2000"/>
              <a:buFont typeface="Times New Roman"/>
              <a:buChar char="●"/>
            </a:pPr>
            <a:r>
              <a:rPr lang="en-IN" sz="2000">
                <a:solidFill>
                  <a:srgbClr val="0E101A"/>
                </a:solidFill>
                <a:highlight>
                  <a:srgbClr val="FFFFFF"/>
                </a:highlight>
                <a:latin typeface="Times New Roman"/>
                <a:ea typeface="Times New Roman"/>
                <a:cs typeface="Times New Roman"/>
                <a:sym typeface="Times New Roman"/>
              </a:rPr>
              <a:t>In our case, Nearly 70% of the packets that we captured from Alexa are TCP. Initially, our device(Alexa) sends these TCP packets to Amazon's IP, and later these packets are again resent to our device from the actual Amazon source IP where our initial packet is sent. The only</a:t>
            </a:r>
            <a:r>
              <a:rPr b="1" lang="en-IN" sz="2000">
                <a:solidFill>
                  <a:srgbClr val="0E101A"/>
                </a:solidFill>
                <a:highlight>
                  <a:srgbClr val="FFFFFF"/>
                </a:highlight>
                <a:latin typeface="Times New Roman"/>
                <a:ea typeface="Times New Roman"/>
                <a:cs typeface="Times New Roman"/>
                <a:sym typeface="Times New Roman"/>
              </a:rPr>
              <a:t> difference between the wifi TCP packet and Ethernet TCP packet is the source MAC and destination MAC.</a:t>
            </a:r>
            <a:endParaRPr b="1" sz="2000">
              <a:solidFill>
                <a:srgbClr val="0E101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1b8fe3021c_0_264"/>
          <p:cNvSpPr txBox="1"/>
          <p:nvPr>
            <p:ph type="title"/>
          </p:nvPr>
        </p:nvSpPr>
        <p:spPr>
          <a:xfrm>
            <a:off x="871725" y="507225"/>
            <a:ext cx="9753600" cy="882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800"/>
              </a:spcBef>
              <a:spcAft>
                <a:spcPts val="2400"/>
              </a:spcAft>
              <a:buNone/>
            </a:pPr>
            <a:r>
              <a:t/>
            </a:r>
            <a:endParaRPr b="0" sz="2800">
              <a:latin typeface="Times New Roman"/>
              <a:ea typeface="Times New Roman"/>
              <a:cs typeface="Times New Roman"/>
              <a:sym typeface="Times New Roman"/>
            </a:endParaRPr>
          </a:p>
        </p:txBody>
      </p:sp>
      <p:sp>
        <p:nvSpPr>
          <p:cNvPr id="248" name="Google Shape;248;g11b8fe3021c_0_264"/>
          <p:cNvSpPr txBox="1"/>
          <p:nvPr/>
        </p:nvSpPr>
        <p:spPr>
          <a:xfrm>
            <a:off x="871725" y="1699050"/>
            <a:ext cx="9385500" cy="49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IN" sz="2400">
                <a:solidFill>
                  <a:srgbClr val="0E101A"/>
                </a:solidFill>
                <a:highlight>
                  <a:srgbClr val="FFFFFF"/>
                </a:highlight>
                <a:latin typeface="Times New Roman"/>
                <a:ea typeface="Times New Roman"/>
                <a:cs typeface="Times New Roman"/>
                <a:sym typeface="Times New Roman"/>
              </a:rPr>
              <a:t>ICMP</a:t>
            </a:r>
            <a:endParaRPr b="1" sz="2400">
              <a:solidFill>
                <a:srgbClr val="0E101A"/>
              </a:solidFill>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E101A"/>
              </a:buClr>
              <a:buSzPts val="2400"/>
              <a:buFont typeface="Times New Roman"/>
              <a:buChar char="●"/>
            </a:pPr>
            <a:r>
              <a:rPr lang="en-IN" sz="2400">
                <a:solidFill>
                  <a:srgbClr val="0E101A"/>
                </a:solidFill>
                <a:highlight>
                  <a:srgbClr val="FFFFFF"/>
                </a:highlight>
                <a:latin typeface="Times New Roman"/>
                <a:ea typeface="Times New Roman"/>
                <a:cs typeface="Times New Roman"/>
                <a:sym typeface="Times New Roman"/>
              </a:rPr>
              <a:t>When network difficulties hinder IP packet delivery, ICMP (Internet Control Message Protocol) is an error-reporting protocol used by network devices such as routers to generate error messages to the originating IP address.</a:t>
            </a:r>
            <a:endParaRPr sz="2400">
              <a:solidFill>
                <a:srgbClr val="0E101A"/>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solidFill>
                <a:srgbClr val="0E101A"/>
              </a:solidFill>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E101A"/>
              </a:buClr>
              <a:buSzPts val="2400"/>
              <a:buFont typeface="Times New Roman"/>
              <a:buChar char="●"/>
            </a:pPr>
            <a:r>
              <a:rPr lang="en-IN" sz="2400">
                <a:solidFill>
                  <a:srgbClr val="0E101A"/>
                </a:solidFill>
                <a:highlight>
                  <a:srgbClr val="FFFFFF"/>
                </a:highlight>
                <a:latin typeface="Times New Roman"/>
                <a:ea typeface="Times New Roman"/>
                <a:cs typeface="Times New Roman"/>
                <a:sym typeface="Times New Roman"/>
              </a:rPr>
              <a:t>In our case,</a:t>
            </a:r>
            <a:r>
              <a:rPr lang="en-IN" sz="2400">
                <a:solidFill>
                  <a:srgbClr val="0E101A"/>
                </a:solidFill>
                <a:highlight>
                  <a:srgbClr val="FFFFFF"/>
                </a:highlight>
                <a:latin typeface="Times New Roman"/>
                <a:ea typeface="Times New Roman"/>
                <a:cs typeface="Times New Roman"/>
                <a:sym typeface="Times New Roman"/>
              </a:rPr>
              <a:t> nearly 31% of the packets that we captured from Alexa are ICMP only.</a:t>
            </a:r>
            <a:r>
              <a:rPr lang="en-IN" sz="2400">
                <a:solidFill>
                  <a:srgbClr val="0E101A"/>
                </a:solidFill>
                <a:highlight>
                  <a:srgbClr val="FFFFFF"/>
                </a:highlight>
                <a:latin typeface="Times New Roman"/>
                <a:ea typeface="Times New Roman"/>
                <a:cs typeface="Times New Roman"/>
                <a:sym typeface="Times New Roman"/>
              </a:rPr>
              <a:t> </a:t>
            </a:r>
            <a:endParaRPr sz="2400">
              <a:solidFill>
                <a:srgbClr val="0E101A"/>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solidFill>
                <a:srgbClr val="0E101A"/>
              </a:solidFill>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E101A"/>
              </a:buClr>
              <a:buSzPts val="2400"/>
              <a:buFont typeface="Times New Roman"/>
              <a:buChar char="●"/>
            </a:pPr>
            <a:r>
              <a:rPr lang="en-IN" sz="2400">
                <a:solidFill>
                  <a:srgbClr val="0E101A"/>
                </a:solidFill>
                <a:highlight>
                  <a:srgbClr val="FFFFFF"/>
                </a:highlight>
                <a:latin typeface="Times New Roman"/>
                <a:ea typeface="Times New Roman"/>
                <a:cs typeface="Times New Roman"/>
                <a:sym typeface="Times New Roman"/>
              </a:rPr>
              <a:t>ICMP packets mostly appeared with info destination unreachable(port unreachable) or time to live exceeded.</a:t>
            </a:r>
            <a:endParaRPr sz="2400">
              <a:solidFill>
                <a:srgbClr val="0E101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1ba1e63c2f_1_1"/>
          <p:cNvSpPr txBox="1"/>
          <p:nvPr>
            <p:ph type="title"/>
          </p:nvPr>
        </p:nvSpPr>
        <p:spPr>
          <a:xfrm>
            <a:off x="871725" y="507225"/>
            <a:ext cx="9753600" cy="882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IN" sz="2800">
                <a:solidFill>
                  <a:srgbClr val="0E101A"/>
                </a:solidFill>
                <a:highlight>
                  <a:srgbClr val="FFFFFF"/>
                </a:highlight>
                <a:latin typeface="Times New Roman"/>
                <a:ea typeface="Times New Roman"/>
                <a:cs typeface="Times New Roman"/>
                <a:sym typeface="Times New Roman"/>
              </a:rPr>
              <a:t>Destination unreachable(port unreachable) </a:t>
            </a:r>
            <a:endParaRPr b="0" sz="2800">
              <a:latin typeface="Times New Roman"/>
              <a:ea typeface="Times New Roman"/>
              <a:cs typeface="Times New Roman"/>
              <a:sym typeface="Times New Roman"/>
            </a:endParaRPr>
          </a:p>
        </p:txBody>
      </p:sp>
      <p:sp>
        <p:nvSpPr>
          <p:cNvPr id="255" name="Google Shape;255;g11ba1e63c2f_1_1"/>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E101A"/>
              </a:buClr>
              <a:buSzPts val="2400"/>
              <a:buFont typeface="Times New Roman"/>
              <a:buChar char="●"/>
            </a:pPr>
            <a:r>
              <a:rPr b="1" lang="en-IN" sz="2400">
                <a:solidFill>
                  <a:srgbClr val="0E101A"/>
                </a:solidFill>
                <a:highlight>
                  <a:srgbClr val="FFFFFF"/>
                </a:highlight>
                <a:latin typeface="Times New Roman"/>
                <a:ea typeface="Times New Roman"/>
                <a:cs typeface="Times New Roman"/>
                <a:sym typeface="Times New Roman"/>
              </a:rPr>
              <a:t>Destination unreachable(port unreachable) </a:t>
            </a:r>
            <a:r>
              <a:rPr lang="en-IN" sz="2400">
                <a:solidFill>
                  <a:srgbClr val="0E101A"/>
                </a:solidFill>
                <a:highlight>
                  <a:srgbClr val="FFFFFF"/>
                </a:highlight>
                <a:latin typeface="Times New Roman"/>
                <a:ea typeface="Times New Roman"/>
                <a:cs typeface="Times New Roman"/>
                <a:sym typeface="Times New Roman"/>
              </a:rPr>
              <a:t>is because when the ping packet that the device(Alexa) sent was unsuccessful in reaching its intended destination and was dropped. </a:t>
            </a:r>
            <a:endParaRPr sz="2400">
              <a:solidFill>
                <a:srgbClr val="0E101A"/>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solidFill>
                <a:srgbClr val="0E101A"/>
              </a:solidFill>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E101A"/>
              </a:buClr>
              <a:buSzPts val="2400"/>
              <a:buFont typeface="Times New Roman"/>
              <a:buChar char="●"/>
            </a:pPr>
            <a:r>
              <a:rPr lang="en-IN" sz="2400">
                <a:solidFill>
                  <a:srgbClr val="0E101A"/>
                </a:solidFill>
                <a:highlight>
                  <a:srgbClr val="FFFFFF"/>
                </a:highlight>
                <a:latin typeface="Times New Roman"/>
                <a:ea typeface="Times New Roman"/>
                <a:cs typeface="Times New Roman"/>
                <a:sym typeface="Times New Roman"/>
              </a:rPr>
              <a:t>When Alexa pings a remote host, the ping packets are sent from this device to the target. Ping packets will reach the destination gateway, where they will be sent to the correct host by the remote router. </a:t>
            </a:r>
            <a:endParaRPr sz="2400">
              <a:solidFill>
                <a:srgbClr val="0E101A"/>
              </a:solidFill>
              <a:highlight>
                <a:srgbClr val="FFFFFF"/>
              </a:highlight>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solidFill>
                <a:srgbClr val="0E101A"/>
              </a:solidFill>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0E101A"/>
              </a:buClr>
              <a:buSzPts val="2400"/>
              <a:buFont typeface="Times New Roman"/>
              <a:buChar char="●"/>
            </a:pPr>
            <a:r>
              <a:rPr lang="en-IN" sz="2400">
                <a:solidFill>
                  <a:srgbClr val="0E101A"/>
                </a:solidFill>
                <a:highlight>
                  <a:srgbClr val="FFFFFF"/>
                </a:highlight>
                <a:latin typeface="Times New Roman"/>
                <a:ea typeface="Times New Roman"/>
                <a:cs typeface="Times New Roman"/>
                <a:sym typeface="Times New Roman"/>
              </a:rPr>
              <a:t>The response Destination Port Unreachable will be returned if the host is too busy or the device port does not handle the type of packets we transmit.</a:t>
            </a:r>
            <a:endParaRPr sz="2400">
              <a:solidFill>
                <a:srgbClr val="0E101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1ba1e63c2f_1_7"/>
          <p:cNvSpPr txBox="1"/>
          <p:nvPr>
            <p:ph type="title"/>
          </p:nvPr>
        </p:nvSpPr>
        <p:spPr>
          <a:xfrm>
            <a:off x="871725" y="507225"/>
            <a:ext cx="9753600" cy="882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b="0" sz="2800">
              <a:latin typeface="Times New Roman"/>
              <a:ea typeface="Times New Roman"/>
              <a:cs typeface="Times New Roman"/>
              <a:sym typeface="Times New Roman"/>
            </a:endParaRPr>
          </a:p>
        </p:txBody>
      </p:sp>
      <p:sp>
        <p:nvSpPr>
          <p:cNvPr id="262" name="Google Shape;262;g11ba1e63c2f_1_7"/>
          <p:cNvSpPr txBox="1"/>
          <p:nvPr/>
        </p:nvSpPr>
        <p:spPr>
          <a:xfrm>
            <a:off x="871725" y="1661525"/>
            <a:ext cx="9385500" cy="49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IN" sz="2200">
                <a:solidFill>
                  <a:srgbClr val="0E101A"/>
                </a:solidFill>
                <a:highlight>
                  <a:srgbClr val="FFFFFF"/>
                </a:highlight>
                <a:latin typeface="Times New Roman"/>
                <a:ea typeface="Times New Roman"/>
                <a:cs typeface="Times New Roman"/>
                <a:sym typeface="Times New Roman"/>
              </a:rPr>
              <a:t>Time to live exceeded:</a:t>
            </a:r>
            <a:r>
              <a:rPr lang="en-IN" sz="2200">
                <a:solidFill>
                  <a:srgbClr val="0E101A"/>
                </a:solidFill>
                <a:highlight>
                  <a:srgbClr val="FFFFFF"/>
                </a:highlight>
                <a:latin typeface="Times New Roman"/>
                <a:ea typeface="Times New Roman"/>
                <a:cs typeface="Times New Roman"/>
                <a:sym typeface="Times New Roman"/>
              </a:rPr>
              <a:t> So when a TCP packet is transmitted from Alexa, the TTL is set, indicating how many routers (hops) the packet can traverse through before being rejected. The TTL is decremented as the packet passes through a router until it hits zero, at which point the packet is destroyed, and an ICMP "time exceeded" message is returned.</a:t>
            </a:r>
            <a:endParaRPr sz="2200">
              <a:solidFill>
                <a:srgbClr val="0E101A"/>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2200">
              <a:solidFill>
                <a:srgbClr val="0E101A"/>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IN" sz="2200">
                <a:solidFill>
                  <a:srgbClr val="0E101A"/>
                </a:solidFill>
                <a:highlight>
                  <a:srgbClr val="FFFFFF"/>
                </a:highlight>
                <a:latin typeface="Times New Roman"/>
                <a:ea typeface="Times New Roman"/>
                <a:cs typeface="Times New Roman"/>
                <a:sym typeface="Times New Roman"/>
              </a:rPr>
              <a:t>Common Conclusion observed</a:t>
            </a:r>
            <a:r>
              <a:rPr lang="en-IN" sz="2200">
                <a:solidFill>
                  <a:srgbClr val="0E101A"/>
                </a:solidFill>
                <a:highlight>
                  <a:srgbClr val="FFFFFF"/>
                </a:highlight>
                <a:latin typeface="Times New Roman"/>
                <a:ea typeface="Times New Roman"/>
                <a:cs typeface="Times New Roman"/>
                <a:sym typeface="Times New Roman"/>
              </a:rPr>
              <a:t>: </a:t>
            </a:r>
            <a:endParaRPr sz="2200">
              <a:solidFill>
                <a:srgbClr val="0E101A"/>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2200">
                <a:solidFill>
                  <a:srgbClr val="0E101A"/>
                </a:solidFill>
                <a:highlight>
                  <a:srgbClr val="FFFFFF"/>
                </a:highlight>
                <a:latin typeface="Times New Roman"/>
                <a:ea typeface="Times New Roman"/>
                <a:cs typeface="Times New Roman"/>
                <a:sym typeface="Times New Roman"/>
              </a:rPr>
              <a:t>The</a:t>
            </a:r>
            <a:r>
              <a:rPr b="1" lang="en-IN" sz="2200">
                <a:solidFill>
                  <a:srgbClr val="0E101A"/>
                </a:solidFill>
                <a:highlight>
                  <a:srgbClr val="FFFFFF"/>
                </a:highlight>
                <a:latin typeface="Times New Roman"/>
                <a:ea typeface="Times New Roman"/>
                <a:cs typeface="Times New Roman"/>
                <a:sym typeface="Times New Roman"/>
              </a:rPr>
              <a:t> source MAC and Destination MAC</a:t>
            </a:r>
            <a:r>
              <a:rPr lang="en-IN" sz="2200">
                <a:solidFill>
                  <a:srgbClr val="0E101A"/>
                </a:solidFill>
                <a:highlight>
                  <a:srgbClr val="FFFFFF"/>
                </a:highlight>
                <a:latin typeface="Times New Roman"/>
                <a:ea typeface="Times New Roman"/>
                <a:cs typeface="Times New Roman"/>
                <a:sym typeface="Times New Roman"/>
              </a:rPr>
              <a:t> for the </a:t>
            </a:r>
            <a:r>
              <a:rPr b="1" lang="en-IN" sz="2200">
                <a:solidFill>
                  <a:srgbClr val="0E101A"/>
                </a:solidFill>
                <a:highlight>
                  <a:srgbClr val="FFFFFF"/>
                </a:highlight>
                <a:latin typeface="Times New Roman"/>
                <a:ea typeface="Times New Roman"/>
                <a:cs typeface="Times New Roman"/>
                <a:sym typeface="Times New Roman"/>
              </a:rPr>
              <a:t>wifi captured </a:t>
            </a:r>
            <a:r>
              <a:rPr lang="en-IN" sz="2200">
                <a:solidFill>
                  <a:srgbClr val="0E101A"/>
                </a:solidFill>
                <a:highlight>
                  <a:srgbClr val="FFFFFF"/>
                </a:highlight>
                <a:latin typeface="Times New Roman"/>
                <a:ea typeface="Times New Roman"/>
                <a:cs typeface="Times New Roman"/>
                <a:sym typeface="Times New Roman"/>
              </a:rPr>
              <a:t>packets from Alexa are mostly always the </a:t>
            </a:r>
            <a:r>
              <a:rPr b="1" lang="en-IN" sz="2200">
                <a:solidFill>
                  <a:srgbClr val="0E101A"/>
                </a:solidFill>
                <a:highlight>
                  <a:srgbClr val="FFFFFF"/>
                </a:highlight>
                <a:latin typeface="Times New Roman"/>
                <a:ea typeface="Times New Roman"/>
                <a:cs typeface="Times New Roman"/>
                <a:sym typeface="Times New Roman"/>
              </a:rPr>
              <a:t>Alexa's MAC and the Router's MAC</a:t>
            </a:r>
            <a:r>
              <a:rPr lang="en-IN" sz="2200">
                <a:solidFill>
                  <a:srgbClr val="0E101A"/>
                </a:solidFill>
                <a:highlight>
                  <a:srgbClr val="FFFFFF"/>
                </a:highlight>
                <a:latin typeface="Times New Roman"/>
                <a:ea typeface="Times New Roman"/>
                <a:cs typeface="Times New Roman"/>
                <a:sym typeface="Times New Roman"/>
              </a:rPr>
              <a:t>, whereas, in the </a:t>
            </a:r>
            <a:r>
              <a:rPr b="1" lang="en-IN" sz="2200">
                <a:solidFill>
                  <a:srgbClr val="0E101A"/>
                </a:solidFill>
                <a:highlight>
                  <a:srgbClr val="FFFFFF"/>
                </a:highlight>
                <a:latin typeface="Times New Roman"/>
                <a:ea typeface="Times New Roman"/>
                <a:cs typeface="Times New Roman"/>
                <a:sym typeface="Times New Roman"/>
              </a:rPr>
              <a:t>ethernet Capture</a:t>
            </a:r>
            <a:r>
              <a:rPr lang="en-IN" sz="2200">
                <a:solidFill>
                  <a:srgbClr val="0E101A"/>
                </a:solidFill>
                <a:highlight>
                  <a:srgbClr val="FFFFFF"/>
                </a:highlight>
                <a:latin typeface="Times New Roman"/>
                <a:ea typeface="Times New Roman"/>
                <a:cs typeface="Times New Roman"/>
                <a:sym typeface="Times New Roman"/>
              </a:rPr>
              <a:t> of Traffic using Mirroring of port, the </a:t>
            </a:r>
            <a:r>
              <a:rPr b="1" lang="en-IN" sz="2200">
                <a:solidFill>
                  <a:srgbClr val="0E101A"/>
                </a:solidFill>
                <a:highlight>
                  <a:srgbClr val="FFFFFF"/>
                </a:highlight>
                <a:latin typeface="Times New Roman"/>
                <a:ea typeface="Times New Roman"/>
                <a:cs typeface="Times New Roman"/>
                <a:sym typeface="Times New Roman"/>
              </a:rPr>
              <a:t>source MAC and Destination MAC</a:t>
            </a:r>
            <a:r>
              <a:rPr lang="en-IN" sz="2200">
                <a:solidFill>
                  <a:srgbClr val="0E101A"/>
                </a:solidFill>
                <a:highlight>
                  <a:srgbClr val="FFFFFF"/>
                </a:highlight>
                <a:latin typeface="Times New Roman"/>
                <a:ea typeface="Times New Roman"/>
                <a:cs typeface="Times New Roman"/>
                <a:sym typeface="Times New Roman"/>
              </a:rPr>
              <a:t> are always </a:t>
            </a:r>
            <a:r>
              <a:rPr b="1" lang="en-IN" sz="2200">
                <a:solidFill>
                  <a:srgbClr val="0E101A"/>
                </a:solidFill>
                <a:highlight>
                  <a:srgbClr val="FFFFFF"/>
                </a:highlight>
                <a:latin typeface="Times New Roman"/>
                <a:ea typeface="Times New Roman"/>
                <a:cs typeface="Times New Roman"/>
                <a:sym typeface="Times New Roman"/>
              </a:rPr>
              <a:t>Router's MAC and laptop's MAC</a:t>
            </a:r>
            <a:r>
              <a:rPr lang="en-IN" sz="2200">
                <a:solidFill>
                  <a:srgbClr val="0E101A"/>
                </a:solidFill>
                <a:highlight>
                  <a:srgbClr val="FFFFFF"/>
                </a:highlight>
                <a:latin typeface="Times New Roman"/>
                <a:ea typeface="Times New Roman"/>
                <a:cs typeface="Times New Roman"/>
                <a:sym typeface="Times New Roman"/>
              </a:rPr>
              <a:t> on which the ethernet capture is taking place.</a:t>
            </a:r>
            <a:endParaRPr sz="2200">
              <a:solidFill>
                <a:srgbClr val="0E101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1ba1e63c2f_1_13"/>
          <p:cNvSpPr txBox="1"/>
          <p:nvPr>
            <p:ph type="title"/>
          </p:nvPr>
        </p:nvSpPr>
        <p:spPr>
          <a:xfrm>
            <a:off x="871725" y="507225"/>
            <a:ext cx="9753600" cy="882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800"/>
              </a:spcBef>
              <a:spcAft>
                <a:spcPts val="2400"/>
              </a:spcAft>
              <a:buNone/>
            </a:pPr>
            <a:r>
              <a:rPr i="1" lang="en-IN" sz="2800">
                <a:latin typeface="Times New Roman"/>
                <a:ea typeface="Times New Roman"/>
                <a:cs typeface="Times New Roman"/>
                <a:sym typeface="Times New Roman"/>
              </a:rPr>
              <a:t>Generating the MUDGEE </a:t>
            </a:r>
            <a:r>
              <a:rPr i="1" lang="en-IN" sz="2800">
                <a:latin typeface="Times New Roman"/>
                <a:ea typeface="Times New Roman"/>
                <a:cs typeface="Times New Roman"/>
                <a:sym typeface="Times New Roman"/>
              </a:rPr>
              <a:t>profile</a:t>
            </a:r>
            <a:r>
              <a:rPr i="1" lang="en-IN" sz="2800">
                <a:latin typeface="Times New Roman"/>
                <a:ea typeface="Times New Roman"/>
                <a:cs typeface="Times New Roman"/>
                <a:sym typeface="Times New Roman"/>
              </a:rPr>
              <a:t> from the extracted PCAP’s</a:t>
            </a:r>
            <a:endParaRPr i="1" sz="2800">
              <a:latin typeface="Times New Roman"/>
              <a:ea typeface="Times New Roman"/>
              <a:cs typeface="Times New Roman"/>
              <a:sym typeface="Times New Roman"/>
            </a:endParaRPr>
          </a:p>
        </p:txBody>
      </p:sp>
      <p:sp>
        <p:nvSpPr>
          <p:cNvPr id="269" name="Google Shape;269;g11ba1e63c2f_1_13"/>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dk2"/>
              </a:buClr>
              <a:buSzPts val="2400"/>
              <a:buFont typeface="Times New Roman"/>
              <a:buChar char="●"/>
            </a:pPr>
            <a:r>
              <a:rPr lang="en-IN" sz="2400">
                <a:solidFill>
                  <a:schemeClr val="dk2"/>
                </a:solidFill>
                <a:latin typeface="Times New Roman"/>
                <a:ea typeface="Times New Roman"/>
                <a:cs typeface="Times New Roman"/>
                <a:sym typeface="Times New Roman"/>
              </a:rPr>
              <a:t>So, now we are having 2 PCAP files for each device (one from wifi capture, another from ethernet capture)</a:t>
            </a:r>
            <a:endParaRPr sz="2400">
              <a:solidFill>
                <a:schemeClr val="dk2"/>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400">
              <a:solidFill>
                <a:schemeClr val="dk2"/>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2"/>
              </a:buClr>
              <a:buSzPts val="2400"/>
              <a:buFont typeface="Times New Roman"/>
              <a:buChar char="●"/>
            </a:pPr>
            <a:r>
              <a:rPr lang="en-IN" sz="2400">
                <a:solidFill>
                  <a:schemeClr val="dk2"/>
                </a:solidFill>
                <a:latin typeface="Times New Roman"/>
                <a:ea typeface="Times New Roman"/>
                <a:cs typeface="Times New Roman"/>
                <a:sym typeface="Times New Roman"/>
              </a:rPr>
              <a:t>Using the “ayoob’s github link” </a:t>
            </a:r>
            <a:r>
              <a:rPr lang="en-IN" sz="2400">
                <a:solidFill>
                  <a:schemeClr val="dk2"/>
                </a:solidFill>
                <a:latin typeface="Times New Roman"/>
                <a:ea typeface="Times New Roman"/>
                <a:cs typeface="Times New Roman"/>
                <a:sym typeface="Times New Roman"/>
              </a:rPr>
              <a:t>reference </a:t>
            </a:r>
            <a:r>
              <a:rPr lang="en-IN" sz="2400">
                <a:solidFill>
                  <a:schemeClr val="dk2"/>
                </a:solidFill>
                <a:latin typeface="Times New Roman"/>
                <a:ea typeface="Times New Roman"/>
                <a:cs typeface="Times New Roman"/>
                <a:sym typeface="Times New Roman"/>
              </a:rPr>
              <a:t>which is the only reference available to generate MUDGEE profile, we can extract a MUDGEE folder for each PCAP which contains the ipflows.csv file, Mud.json file and rule.csv file in it.</a:t>
            </a:r>
            <a:endParaRPr sz="2400">
              <a:solidFill>
                <a:schemeClr val="dk2"/>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400">
              <a:solidFill>
                <a:schemeClr val="dk2"/>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2"/>
              </a:buClr>
              <a:buSzPts val="2400"/>
              <a:buFont typeface="Times New Roman"/>
              <a:buChar char="●"/>
            </a:pPr>
            <a:r>
              <a:rPr lang="en-IN" sz="2400">
                <a:solidFill>
                  <a:schemeClr val="dk2"/>
                </a:solidFill>
                <a:latin typeface="Times New Roman"/>
                <a:ea typeface="Times New Roman"/>
                <a:cs typeface="Times New Roman"/>
                <a:sym typeface="Times New Roman"/>
              </a:rPr>
              <a:t>Hence we can get the MUDGEE profiles of each IoT device by </a:t>
            </a:r>
            <a:r>
              <a:rPr lang="en-IN" sz="2400">
                <a:solidFill>
                  <a:schemeClr val="dk2"/>
                </a:solidFill>
                <a:latin typeface="Times New Roman"/>
                <a:ea typeface="Times New Roman"/>
                <a:cs typeface="Times New Roman"/>
                <a:sym typeface="Times New Roman"/>
              </a:rPr>
              <a:t>using</a:t>
            </a:r>
            <a:r>
              <a:rPr lang="en-IN" sz="2400">
                <a:solidFill>
                  <a:schemeClr val="dk2"/>
                </a:solidFill>
                <a:latin typeface="Times New Roman"/>
                <a:ea typeface="Times New Roman"/>
                <a:cs typeface="Times New Roman"/>
                <a:sym typeface="Times New Roman"/>
              </a:rPr>
              <a:t> the PCAP files which are generated using these IoT devices.</a:t>
            </a:r>
            <a:endParaRPr sz="2400">
              <a:solidFill>
                <a:schemeClr val="dk2"/>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400">
              <a:solidFill>
                <a:schemeClr val="dk2"/>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11ba1e63c2f_1_19"/>
          <p:cNvSpPr txBox="1"/>
          <p:nvPr>
            <p:ph type="title"/>
          </p:nvPr>
        </p:nvSpPr>
        <p:spPr>
          <a:xfrm>
            <a:off x="871725" y="507225"/>
            <a:ext cx="9753600" cy="882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800"/>
              </a:spcBef>
              <a:spcAft>
                <a:spcPts val="2400"/>
              </a:spcAft>
              <a:buNone/>
            </a:pPr>
            <a:r>
              <a:rPr i="1" lang="en-IN" sz="2800">
                <a:latin typeface="Times New Roman"/>
                <a:ea typeface="Times New Roman"/>
                <a:cs typeface="Times New Roman"/>
                <a:sym typeface="Times New Roman"/>
              </a:rPr>
              <a:t>Steps followed to extract MUDGEE profile from the PCAP’s</a:t>
            </a:r>
            <a:endParaRPr i="1" sz="2800">
              <a:latin typeface="Times New Roman"/>
              <a:ea typeface="Times New Roman"/>
              <a:cs typeface="Times New Roman"/>
              <a:sym typeface="Times New Roman"/>
            </a:endParaRPr>
          </a:p>
        </p:txBody>
      </p:sp>
      <p:sp>
        <p:nvSpPr>
          <p:cNvPr id="276" name="Google Shape;276;g11ba1e63c2f_1_19"/>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Font typeface="Times New Roman"/>
              <a:buChar char="●"/>
            </a:pPr>
            <a:r>
              <a:rPr lang="en-IN" sz="2400">
                <a:solidFill>
                  <a:schemeClr val="dk2"/>
                </a:solidFill>
                <a:latin typeface="Times New Roman"/>
                <a:ea typeface="Times New Roman"/>
                <a:cs typeface="Times New Roman"/>
                <a:sym typeface="Times New Roman"/>
              </a:rPr>
              <a:t>Initially we have to install Pcap Library(tcpdump) using the command </a:t>
            </a:r>
            <a:r>
              <a:rPr lang="en-IN" sz="1900">
                <a:solidFill>
                  <a:schemeClr val="dk2"/>
                </a:solidFill>
                <a:latin typeface="Times New Roman"/>
                <a:ea typeface="Times New Roman"/>
                <a:cs typeface="Times New Roman"/>
                <a:sym typeface="Times New Roman"/>
              </a:rPr>
              <a:t>“apt-get install tcpdump”</a:t>
            </a:r>
            <a:endParaRPr sz="1900">
              <a:solidFill>
                <a:schemeClr val="dk2"/>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400">
              <a:solidFill>
                <a:schemeClr val="dk2"/>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SzPts val="1400"/>
              <a:buFont typeface="Times New Roman"/>
              <a:buChar char="●"/>
            </a:pPr>
            <a:r>
              <a:rPr lang="en-IN" sz="2400">
                <a:solidFill>
                  <a:schemeClr val="dk2"/>
                </a:solidFill>
                <a:latin typeface="Times New Roman"/>
                <a:ea typeface="Times New Roman"/>
                <a:cs typeface="Times New Roman"/>
                <a:sym typeface="Times New Roman"/>
              </a:rPr>
              <a:t>Now, we will git clone the mudgee,git file present in github of ayyoob using command </a:t>
            </a:r>
            <a:r>
              <a:rPr lang="en-IN" sz="1900">
                <a:solidFill>
                  <a:schemeClr val="dk2"/>
                </a:solidFill>
                <a:latin typeface="Times New Roman"/>
                <a:ea typeface="Times New Roman"/>
                <a:cs typeface="Times New Roman"/>
                <a:sym typeface="Times New Roman"/>
              </a:rPr>
              <a:t>“</a:t>
            </a:r>
            <a:r>
              <a:rPr lang="en-IN" sz="1900">
                <a:solidFill>
                  <a:srgbClr val="24292F"/>
                </a:solidFill>
                <a:latin typeface="Times New Roman"/>
                <a:ea typeface="Times New Roman"/>
                <a:cs typeface="Times New Roman"/>
                <a:sym typeface="Times New Roman"/>
              </a:rPr>
              <a:t>git clone https://github.com/ayyoob/mudgee.git”</a:t>
            </a:r>
            <a:endParaRPr sz="1900">
              <a:solidFill>
                <a:srgbClr val="24292F"/>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400">
              <a:solidFill>
                <a:srgbClr val="24292F"/>
              </a:solidFill>
              <a:latin typeface="Courier New"/>
              <a:ea typeface="Courier New"/>
              <a:cs typeface="Courier New"/>
              <a:sym typeface="Courier New"/>
            </a:endParaRPr>
          </a:p>
          <a:p>
            <a:pPr indent="-317500" lvl="0" marL="457200" marR="0" rtl="0" algn="l">
              <a:lnSpc>
                <a:spcPct val="100000"/>
              </a:lnSpc>
              <a:spcBef>
                <a:spcPts val="0"/>
              </a:spcBef>
              <a:spcAft>
                <a:spcPts val="0"/>
              </a:spcAft>
              <a:buSzPts val="1400"/>
              <a:buChar char="●"/>
            </a:pPr>
            <a:r>
              <a:rPr lang="en-IN" sz="2400">
                <a:solidFill>
                  <a:srgbClr val="24292F"/>
                </a:solidFill>
                <a:latin typeface="Times New Roman"/>
                <a:ea typeface="Times New Roman"/>
                <a:cs typeface="Times New Roman"/>
                <a:sym typeface="Times New Roman"/>
              </a:rPr>
              <a:t>So there will be a mudgee folder downloaded. Now we’ll enter into the mudgee using </a:t>
            </a:r>
            <a:r>
              <a:rPr lang="en-IN" sz="1900">
                <a:solidFill>
                  <a:srgbClr val="24292F"/>
                </a:solidFill>
                <a:latin typeface="Times New Roman"/>
                <a:ea typeface="Times New Roman"/>
                <a:cs typeface="Times New Roman"/>
                <a:sym typeface="Times New Roman"/>
              </a:rPr>
              <a:t>“cd mudgee”</a:t>
            </a:r>
            <a:r>
              <a:rPr lang="en-IN" sz="2400">
                <a:solidFill>
                  <a:srgbClr val="24292F"/>
                </a:solidFill>
                <a:latin typeface="Times New Roman"/>
                <a:ea typeface="Times New Roman"/>
                <a:cs typeface="Times New Roman"/>
                <a:sym typeface="Times New Roman"/>
              </a:rPr>
              <a:t> and here we call “</a:t>
            </a:r>
            <a:r>
              <a:rPr lang="en-IN" sz="1900">
                <a:solidFill>
                  <a:srgbClr val="24292F"/>
                </a:solidFill>
                <a:latin typeface="Times New Roman"/>
                <a:ea typeface="Times New Roman"/>
                <a:cs typeface="Times New Roman"/>
                <a:sym typeface="Times New Roman"/>
              </a:rPr>
              <a:t>mvn clean install”</a:t>
            </a:r>
            <a:r>
              <a:rPr lang="en-IN" sz="1900">
                <a:solidFill>
                  <a:srgbClr val="24292F"/>
                </a:solidFill>
                <a:latin typeface="Courier New"/>
                <a:ea typeface="Courier New"/>
                <a:cs typeface="Courier New"/>
                <a:sym typeface="Courier New"/>
              </a:rPr>
              <a:t>.</a:t>
            </a:r>
            <a:r>
              <a:rPr lang="en-IN" sz="2400">
                <a:solidFill>
                  <a:srgbClr val="202124"/>
                </a:solidFill>
                <a:highlight>
                  <a:srgbClr val="FFFFFF"/>
                </a:highlight>
                <a:latin typeface="Times New Roman"/>
                <a:ea typeface="Times New Roman"/>
                <a:cs typeface="Times New Roman"/>
                <a:sym typeface="Times New Roman"/>
              </a:rPr>
              <a:t>Here we are calling the mvn executable, which means we need Maven installed on our machine and we are using the clean command, which will delete all previously compiled Java.</a:t>
            </a:r>
            <a:endParaRPr sz="2400">
              <a:solidFill>
                <a:srgbClr val="202124"/>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900">
              <a:solidFill>
                <a:srgbClr val="24292F"/>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IN" sz="2400">
                <a:solidFill>
                  <a:srgbClr val="24292F"/>
                </a:solidFill>
                <a:latin typeface="Times New Roman"/>
                <a:ea typeface="Times New Roman"/>
                <a:cs typeface="Times New Roman"/>
                <a:sym typeface="Times New Roman"/>
              </a:rPr>
              <a:t> </a:t>
            </a:r>
            <a:endParaRPr sz="2400">
              <a:solidFill>
                <a:srgbClr val="24292F"/>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1ba1e63c2f_1_34"/>
          <p:cNvSpPr txBox="1"/>
          <p:nvPr>
            <p:ph type="title"/>
          </p:nvPr>
        </p:nvSpPr>
        <p:spPr>
          <a:xfrm>
            <a:off x="871725" y="507225"/>
            <a:ext cx="9753600" cy="882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800"/>
              </a:spcBef>
              <a:spcAft>
                <a:spcPts val="2400"/>
              </a:spcAft>
              <a:buNone/>
            </a:pPr>
            <a:r>
              <a:rPr i="1" lang="en-IN" sz="2800">
                <a:latin typeface="Times New Roman"/>
                <a:ea typeface="Times New Roman"/>
                <a:cs typeface="Times New Roman"/>
                <a:sym typeface="Times New Roman"/>
              </a:rPr>
              <a:t>Steps followed to extract MUDGEE profile from the PCAP’s</a:t>
            </a:r>
            <a:endParaRPr i="1" sz="2800">
              <a:latin typeface="Times New Roman"/>
              <a:ea typeface="Times New Roman"/>
              <a:cs typeface="Times New Roman"/>
              <a:sym typeface="Times New Roman"/>
            </a:endParaRPr>
          </a:p>
        </p:txBody>
      </p:sp>
      <p:sp>
        <p:nvSpPr>
          <p:cNvPr id="283" name="Google Shape;283;g11ba1e63c2f_1_34"/>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24292F"/>
              </a:buClr>
              <a:buSzPts val="2400"/>
              <a:buFont typeface="Times New Roman"/>
              <a:buChar char="●"/>
            </a:pPr>
            <a:r>
              <a:rPr lang="en-IN" sz="2400">
                <a:solidFill>
                  <a:srgbClr val="24292F"/>
                </a:solidFill>
                <a:latin typeface="Times New Roman"/>
                <a:ea typeface="Times New Roman"/>
                <a:cs typeface="Times New Roman"/>
                <a:sym typeface="Times New Roman"/>
              </a:rPr>
              <a:t>Now, we have to edit the mud_config.json file which is present in the target folder of mudgee.</a:t>
            </a:r>
            <a:endParaRPr sz="2400">
              <a:solidFill>
                <a:srgbClr val="24292F"/>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400">
              <a:solidFill>
                <a:srgbClr val="24292F"/>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24292F"/>
              </a:buClr>
              <a:buSzPts val="2400"/>
              <a:buFont typeface="Times New Roman"/>
              <a:buChar char="●"/>
            </a:pPr>
            <a:r>
              <a:rPr lang="en-IN" sz="2400">
                <a:solidFill>
                  <a:srgbClr val="24292F"/>
                </a:solidFill>
                <a:latin typeface="Times New Roman"/>
                <a:ea typeface="Times New Roman"/>
                <a:cs typeface="Times New Roman"/>
                <a:sym typeface="Times New Roman"/>
              </a:rPr>
              <a:t>As this folder being locked. We cannot edit it physically so, we have to edit </a:t>
            </a:r>
            <a:r>
              <a:rPr lang="en-IN" sz="2400">
                <a:solidFill>
                  <a:srgbClr val="24292F"/>
                </a:solidFill>
                <a:latin typeface="Times New Roman"/>
                <a:ea typeface="Times New Roman"/>
                <a:cs typeface="Times New Roman"/>
                <a:sym typeface="Times New Roman"/>
              </a:rPr>
              <a:t>this file using the</a:t>
            </a:r>
            <a:r>
              <a:rPr lang="en-IN" sz="2400">
                <a:solidFill>
                  <a:srgbClr val="24292F"/>
                </a:solidFill>
                <a:latin typeface="Times New Roman"/>
                <a:ea typeface="Times New Roman"/>
                <a:cs typeface="Times New Roman"/>
                <a:sym typeface="Times New Roman"/>
              </a:rPr>
              <a:t> terminal by entering </a:t>
            </a:r>
            <a:endParaRPr sz="2400">
              <a:solidFill>
                <a:srgbClr val="24292F"/>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lang="en-IN" sz="1900">
                <a:solidFill>
                  <a:srgbClr val="24292F"/>
                </a:solidFill>
                <a:latin typeface="Times New Roman"/>
                <a:ea typeface="Times New Roman"/>
                <a:cs typeface="Times New Roman"/>
                <a:sym typeface="Times New Roman"/>
              </a:rPr>
              <a:t> “sudo nano</a:t>
            </a:r>
            <a:r>
              <a:rPr lang="en-IN" sz="1900">
                <a:solidFill>
                  <a:srgbClr val="24292F"/>
                </a:solidFill>
                <a:latin typeface="Times New Roman"/>
                <a:ea typeface="Times New Roman"/>
                <a:cs typeface="Times New Roman"/>
                <a:sym typeface="Times New Roman"/>
              </a:rPr>
              <a:t> </a:t>
            </a:r>
            <a:r>
              <a:rPr lang="en-IN" sz="1900">
                <a:solidFill>
                  <a:srgbClr val="24292F"/>
                </a:solidFill>
                <a:latin typeface="Times New Roman"/>
                <a:ea typeface="Times New Roman"/>
                <a:cs typeface="Times New Roman"/>
                <a:sym typeface="Times New Roman"/>
              </a:rPr>
              <a:t>/home/hemanth/mudgee/target/mud_config.json” </a:t>
            </a:r>
            <a:r>
              <a:rPr lang="en-IN" sz="2400">
                <a:solidFill>
                  <a:srgbClr val="24292F"/>
                </a:solidFill>
                <a:latin typeface="Times New Roman"/>
                <a:ea typeface="Times New Roman"/>
                <a:cs typeface="Times New Roman"/>
                <a:sym typeface="Times New Roman"/>
              </a:rPr>
              <a:t>the file will open in the terminal and we have to update the values at </a:t>
            </a:r>
            <a:r>
              <a:rPr lang="en-IN" sz="1900">
                <a:solidFill>
                  <a:srgbClr val="24292F"/>
                </a:solidFill>
                <a:highlight>
                  <a:srgbClr val="FFFFFF"/>
                </a:highlight>
                <a:latin typeface="Times New Roman"/>
                <a:ea typeface="Times New Roman"/>
                <a:cs typeface="Times New Roman"/>
                <a:sym typeface="Times New Roman"/>
              </a:rPr>
              <a:t>"deviceConfig":{ "device":"00:24:e4:20:28:c3", "deviceName": “Alexa" }</a:t>
            </a:r>
            <a:endParaRPr sz="1900">
              <a:solidFill>
                <a:srgbClr val="24292F"/>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400">
              <a:solidFill>
                <a:srgbClr val="24292F"/>
              </a:solidFill>
              <a:highlight>
                <a:srgbClr val="FFFFFF"/>
              </a:highlight>
              <a:latin typeface="Times New Roman"/>
              <a:ea typeface="Times New Roman"/>
              <a:cs typeface="Times New Roman"/>
              <a:sym typeface="Times New Roman"/>
            </a:endParaRPr>
          </a:p>
          <a:p>
            <a:pPr indent="-381000" lvl="0" marL="457200" rtl="0" algn="l">
              <a:lnSpc>
                <a:spcPct val="115000"/>
              </a:lnSpc>
              <a:spcBef>
                <a:spcPts val="0"/>
              </a:spcBef>
              <a:spcAft>
                <a:spcPts val="0"/>
              </a:spcAft>
              <a:buClr>
                <a:srgbClr val="24292F"/>
              </a:buClr>
              <a:buSzPts val="2400"/>
              <a:buFont typeface="Times New Roman"/>
              <a:buChar char="●"/>
            </a:pPr>
            <a:r>
              <a:rPr lang="en-IN" sz="2400">
                <a:solidFill>
                  <a:srgbClr val="24292F"/>
                </a:solidFill>
                <a:highlight>
                  <a:srgbClr val="FFFFFF"/>
                </a:highlight>
                <a:latin typeface="Times New Roman"/>
                <a:ea typeface="Times New Roman"/>
                <a:cs typeface="Times New Roman"/>
                <a:sym typeface="Times New Roman"/>
              </a:rPr>
              <a:t>Here "device": </a:t>
            </a:r>
            <a:r>
              <a:rPr b="1" lang="en-IN" sz="2400">
                <a:solidFill>
                  <a:srgbClr val="24292F"/>
                </a:solidFill>
                <a:highlight>
                  <a:srgbClr val="FFFFFF"/>
                </a:highlight>
                <a:latin typeface="Times New Roman"/>
                <a:ea typeface="Times New Roman"/>
                <a:cs typeface="Times New Roman"/>
                <a:sym typeface="Times New Roman"/>
              </a:rPr>
              <a:t>MAC address of the device</a:t>
            </a:r>
            <a:r>
              <a:rPr lang="en-IN" sz="2400">
                <a:solidFill>
                  <a:srgbClr val="24292F"/>
                </a:solidFill>
                <a:highlight>
                  <a:srgbClr val="FFFFFF"/>
                </a:highlight>
                <a:latin typeface="Times New Roman"/>
                <a:ea typeface="Times New Roman"/>
                <a:cs typeface="Times New Roman"/>
                <a:sym typeface="Times New Roman"/>
              </a:rPr>
              <a:t> that we aim to generate the MUD profile for. "deviceName": name that appears in the output MUD profile.</a:t>
            </a:r>
            <a:endParaRPr sz="2400">
              <a:solidFill>
                <a:srgbClr val="24292F"/>
              </a:solidFill>
              <a:highlight>
                <a:srgbClr val="FFFFFF"/>
              </a:highlight>
              <a:latin typeface="Times New Roman"/>
              <a:ea typeface="Times New Roman"/>
              <a:cs typeface="Times New Roman"/>
              <a:sym typeface="Times New Roman"/>
            </a:endParaRPr>
          </a:p>
          <a:p>
            <a:pPr indent="0" lvl="0" marL="0" marR="0" rtl="0" algn="l">
              <a:lnSpc>
                <a:spcPct val="100000"/>
              </a:lnSpc>
              <a:spcBef>
                <a:spcPts val="1200"/>
              </a:spcBef>
              <a:spcAft>
                <a:spcPts val="0"/>
              </a:spcAft>
              <a:buNone/>
            </a:pPr>
            <a:r>
              <a:rPr lang="en-IN" sz="1900">
                <a:solidFill>
                  <a:srgbClr val="24292F"/>
                </a:solidFill>
                <a:latin typeface="Times New Roman"/>
                <a:ea typeface="Times New Roman"/>
                <a:cs typeface="Times New Roman"/>
                <a:sym typeface="Times New Roman"/>
              </a:rPr>
              <a:t>    </a:t>
            </a:r>
            <a:endParaRPr sz="1900">
              <a:solidFill>
                <a:srgbClr val="24292F"/>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1ba1e63c2f_1_40"/>
          <p:cNvSpPr txBox="1"/>
          <p:nvPr>
            <p:ph type="title"/>
          </p:nvPr>
        </p:nvSpPr>
        <p:spPr>
          <a:xfrm>
            <a:off x="871725" y="507225"/>
            <a:ext cx="9753600" cy="882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800"/>
              </a:spcBef>
              <a:spcAft>
                <a:spcPts val="2400"/>
              </a:spcAft>
              <a:buNone/>
            </a:pPr>
            <a:r>
              <a:rPr i="1" lang="en-IN" sz="2800">
                <a:latin typeface="Times New Roman"/>
                <a:ea typeface="Times New Roman"/>
                <a:cs typeface="Times New Roman"/>
                <a:sym typeface="Times New Roman"/>
              </a:rPr>
              <a:t>Steps followed to extract MUDGEE profile from the PCAP’s</a:t>
            </a:r>
            <a:endParaRPr i="1" sz="2800">
              <a:latin typeface="Times New Roman"/>
              <a:ea typeface="Times New Roman"/>
              <a:cs typeface="Times New Roman"/>
              <a:sym typeface="Times New Roman"/>
            </a:endParaRPr>
          </a:p>
        </p:txBody>
      </p:sp>
      <p:sp>
        <p:nvSpPr>
          <p:cNvPr id="290" name="Google Shape;290;g11ba1e63c2f_1_40"/>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368300" lvl="0" marL="457200" marR="0" rtl="0" algn="l">
              <a:lnSpc>
                <a:spcPct val="100000"/>
              </a:lnSpc>
              <a:spcBef>
                <a:spcPts val="0"/>
              </a:spcBef>
              <a:spcAft>
                <a:spcPts val="0"/>
              </a:spcAft>
              <a:buClr>
                <a:srgbClr val="24292F"/>
              </a:buClr>
              <a:buSzPts val="2200"/>
              <a:buFont typeface="Times New Roman"/>
              <a:buChar char="●"/>
            </a:pPr>
            <a:r>
              <a:rPr lang="en-IN" sz="2200">
                <a:solidFill>
                  <a:srgbClr val="24292F"/>
                </a:solidFill>
                <a:latin typeface="Times New Roman"/>
                <a:ea typeface="Times New Roman"/>
                <a:cs typeface="Times New Roman"/>
                <a:sym typeface="Times New Roman"/>
              </a:rPr>
              <a:t>We should also update the “pcapLocation” to the correct address where our PCAP file is located on the system.</a:t>
            </a:r>
            <a:endParaRPr sz="2200">
              <a:solidFill>
                <a:srgbClr val="24292F"/>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200">
              <a:solidFill>
                <a:srgbClr val="24292F"/>
              </a:solidFill>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24292F"/>
              </a:buClr>
              <a:buSzPts val="2400"/>
              <a:buFont typeface="Times New Roman"/>
              <a:buChar char="●"/>
            </a:pPr>
            <a:r>
              <a:rPr lang="en-IN" sz="2200">
                <a:solidFill>
                  <a:srgbClr val="24292F"/>
                </a:solidFill>
                <a:latin typeface="Times New Roman"/>
                <a:ea typeface="Times New Roman"/>
                <a:cs typeface="Times New Roman"/>
                <a:sym typeface="Times New Roman"/>
              </a:rPr>
              <a:t>Example:</a:t>
            </a:r>
            <a:r>
              <a:rPr lang="en-IN" sz="1800">
                <a:solidFill>
                  <a:srgbClr val="24292F"/>
                </a:solidFill>
                <a:latin typeface="Times New Roman"/>
                <a:ea typeface="Times New Roman"/>
                <a:cs typeface="Times New Roman"/>
                <a:sym typeface="Times New Roman"/>
              </a:rPr>
              <a:t>"pcapLocation":"/home/hemanth/Desktop/alexa-packet-capture-ethernet.pcapng"</a:t>
            </a:r>
            <a:endParaRPr sz="1800">
              <a:solidFill>
                <a:srgbClr val="24292F"/>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800">
              <a:solidFill>
                <a:srgbClr val="24292F"/>
              </a:solidFill>
              <a:latin typeface="Times New Roman"/>
              <a:ea typeface="Times New Roman"/>
              <a:cs typeface="Times New Roman"/>
              <a:sym typeface="Times New Roman"/>
            </a:endParaRPr>
          </a:p>
          <a:p>
            <a:pPr indent="-368300" lvl="0" marL="457200" marR="0" rtl="0" algn="l">
              <a:lnSpc>
                <a:spcPct val="100000"/>
              </a:lnSpc>
              <a:spcBef>
                <a:spcPts val="0"/>
              </a:spcBef>
              <a:spcAft>
                <a:spcPts val="0"/>
              </a:spcAft>
              <a:buClr>
                <a:srgbClr val="24292F"/>
              </a:buClr>
              <a:buSzPts val="2200"/>
              <a:buFont typeface="Times New Roman"/>
              <a:buChar char="●"/>
            </a:pPr>
            <a:r>
              <a:rPr lang="en-IN" sz="2200">
                <a:solidFill>
                  <a:srgbClr val="24292F"/>
                </a:solidFill>
                <a:highlight>
                  <a:srgbClr val="FFFFFF"/>
                </a:highlight>
                <a:latin typeface="Times New Roman"/>
                <a:ea typeface="Times New Roman"/>
                <a:cs typeface="Times New Roman"/>
                <a:sym typeface="Times New Roman"/>
              </a:rPr>
              <a:t>So in our case </a:t>
            </a:r>
            <a:r>
              <a:rPr lang="en-IN" sz="1800">
                <a:solidFill>
                  <a:srgbClr val="24292F"/>
                </a:solidFill>
                <a:highlight>
                  <a:srgbClr val="FFFFFF"/>
                </a:highlight>
                <a:latin typeface="Times New Roman"/>
                <a:ea typeface="Times New Roman"/>
                <a:cs typeface="Times New Roman"/>
                <a:sym typeface="Times New Roman"/>
              </a:rPr>
              <a:t>→"defaultGatewayConfig": {</a:t>
            </a:r>
            <a:endParaRPr sz="1800">
              <a:solidFill>
                <a:srgbClr val="24292F"/>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lang="en-IN" sz="1800">
                <a:solidFill>
                  <a:srgbClr val="24292F"/>
                </a:solidFill>
                <a:highlight>
                  <a:srgbClr val="FFFFFF"/>
                </a:highlight>
                <a:latin typeface="Times New Roman"/>
                <a:ea typeface="Times New Roman"/>
                <a:cs typeface="Times New Roman"/>
                <a:sym typeface="Times New Roman"/>
              </a:rPr>
              <a:t>                                 "macAddress" : "5c:a6:e6:88:ee:6c",</a:t>
            </a:r>
            <a:endParaRPr sz="1800">
              <a:solidFill>
                <a:srgbClr val="24292F"/>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lang="en-IN" sz="1800">
                <a:solidFill>
                  <a:srgbClr val="24292F"/>
                </a:solidFill>
                <a:highlight>
                  <a:srgbClr val="FFFFFF"/>
                </a:highlight>
                <a:latin typeface="Times New Roman"/>
                <a:ea typeface="Times New Roman"/>
                <a:cs typeface="Times New Roman"/>
                <a:sym typeface="Times New Roman"/>
              </a:rPr>
              <a:t>                                 "ipAddress": "192.168.1.1",</a:t>
            </a:r>
            <a:endParaRPr sz="1800">
              <a:solidFill>
                <a:srgbClr val="24292F"/>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lang="en-IN" sz="1800">
                <a:solidFill>
                  <a:srgbClr val="24292F"/>
                </a:solidFill>
                <a:highlight>
                  <a:srgbClr val="FFFFFF"/>
                </a:highlight>
                <a:latin typeface="Times New Roman"/>
                <a:ea typeface="Times New Roman"/>
                <a:cs typeface="Times New Roman"/>
                <a:sym typeface="Times New Roman"/>
              </a:rPr>
              <a:t>                                 "ipv6Address": "fde7:321b:e113::1"</a:t>
            </a:r>
            <a:endParaRPr sz="1800">
              <a:solidFill>
                <a:srgbClr val="24292F"/>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rPr lang="en-IN" sz="1800">
                <a:solidFill>
                  <a:srgbClr val="24292F"/>
                </a:solidFill>
                <a:highlight>
                  <a:srgbClr val="FFFFFF"/>
                </a:highlight>
                <a:latin typeface="Times New Roman"/>
                <a:ea typeface="Times New Roman"/>
                <a:cs typeface="Times New Roman"/>
                <a:sym typeface="Times New Roman"/>
              </a:rPr>
              <a:t>                                   }</a:t>
            </a:r>
            <a:endParaRPr sz="1800">
              <a:solidFill>
                <a:srgbClr val="24292F"/>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800">
              <a:solidFill>
                <a:srgbClr val="24292F"/>
              </a:solidFill>
              <a:highlight>
                <a:srgbClr val="FFFFFF"/>
              </a:highlight>
              <a:latin typeface="Times New Roman"/>
              <a:ea typeface="Times New Roman"/>
              <a:cs typeface="Times New Roman"/>
              <a:sym typeface="Times New Roman"/>
            </a:endParaRPr>
          </a:p>
          <a:p>
            <a:pPr indent="-368300" lvl="0" marL="457200" rtl="0" algn="l">
              <a:lnSpc>
                <a:spcPct val="115000"/>
              </a:lnSpc>
              <a:spcBef>
                <a:spcPts val="0"/>
              </a:spcBef>
              <a:spcAft>
                <a:spcPts val="0"/>
              </a:spcAft>
              <a:buClr>
                <a:srgbClr val="24292F"/>
              </a:buClr>
              <a:buSzPts val="2200"/>
              <a:buFont typeface="Times New Roman"/>
              <a:buChar char="●"/>
            </a:pPr>
            <a:r>
              <a:rPr lang="en-IN" sz="2200">
                <a:solidFill>
                  <a:srgbClr val="24292F"/>
                </a:solidFill>
                <a:highlight>
                  <a:srgbClr val="FFFFFF"/>
                </a:highlight>
                <a:latin typeface="Times New Roman"/>
                <a:ea typeface="Times New Roman"/>
                <a:cs typeface="Times New Roman"/>
                <a:sym typeface="Times New Roman"/>
              </a:rPr>
              <a:t>In order to capture communications between the device and servers on the Internet , our tool requires the default gateway(Router in our case) details. Therefore, MAC address and IP addresses of the default gateway</a:t>
            </a:r>
            <a:r>
              <a:rPr lang="en-IN" sz="2200">
                <a:solidFill>
                  <a:srgbClr val="24292F"/>
                </a:solidFill>
                <a:highlight>
                  <a:srgbClr val="FFFFFF"/>
                </a:highlight>
                <a:latin typeface="Times New Roman"/>
                <a:ea typeface="Times New Roman"/>
                <a:cs typeface="Times New Roman"/>
                <a:sym typeface="Times New Roman"/>
              </a:rPr>
              <a:t>(Router in our case) </a:t>
            </a:r>
            <a:r>
              <a:rPr lang="en-IN" sz="2200">
                <a:solidFill>
                  <a:srgbClr val="24292F"/>
                </a:solidFill>
                <a:highlight>
                  <a:srgbClr val="FFFFFF"/>
                </a:highlight>
                <a:latin typeface="Times New Roman"/>
                <a:ea typeface="Times New Roman"/>
                <a:cs typeface="Times New Roman"/>
                <a:sym typeface="Times New Roman"/>
              </a:rPr>
              <a:t> are needed to be declared in the config file.</a:t>
            </a:r>
            <a:endParaRPr sz="2200">
              <a:solidFill>
                <a:srgbClr val="24292F"/>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solidFill>
                <a:srgbClr val="24292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871719" y="292501"/>
            <a:ext cx="9753600" cy="115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t/>
            </a:r>
            <a:endParaRPr>
              <a:latin typeface="Playfair Display"/>
              <a:ea typeface="Playfair Display"/>
              <a:cs typeface="Playfair Display"/>
              <a:sym typeface="Playfair Display"/>
            </a:endParaRPr>
          </a:p>
        </p:txBody>
      </p:sp>
      <p:sp>
        <p:nvSpPr>
          <p:cNvPr id="107" name="Google Shape;107;p3"/>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444444"/>
              </a:buClr>
              <a:buSzPts val="2400"/>
              <a:buFont typeface="Times New Roman"/>
              <a:buChar char="●"/>
            </a:pPr>
            <a:r>
              <a:rPr lang="en-IN" sz="2400">
                <a:solidFill>
                  <a:srgbClr val="444444"/>
                </a:solidFill>
                <a:highlight>
                  <a:srgbClr val="FFFFFF"/>
                </a:highlight>
                <a:latin typeface="Times New Roman"/>
                <a:ea typeface="Times New Roman"/>
                <a:cs typeface="Times New Roman"/>
                <a:sym typeface="Times New Roman"/>
              </a:rPr>
              <a:t> So with the approval of sir we or</a:t>
            </a:r>
            <a:r>
              <a:rPr lang="en-IN" sz="2400">
                <a:solidFill>
                  <a:srgbClr val="444444"/>
                </a:solidFill>
                <a:highlight>
                  <a:srgbClr val="FFFFFF"/>
                </a:highlight>
                <a:latin typeface="Times New Roman"/>
                <a:ea typeface="Times New Roman"/>
                <a:cs typeface="Times New Roman"/>
                <a:sym typeface="Times New Roman"/>
              </a:rPr>
              <a:t>dered  </a:t>
            </a:r>
            <a:endParaRPr sz="2400">
              <a:solidFill>
                <a:srgbClr val="444444"/>
              </a:solidFill>
              <a:highlight>
                <a:srgbClr val="FFFFFF"/>
              </a:highlight>
              <a:latin typeface="Times New Roman"/>
              <a:ea typeface="Times New Roman"/>
              <a:cs typeface="Times New Roman"/>
              <a:sym typeface="Times New Roman"/>
            </a:endParaRPr>
          </a:p>
          <a:p>
            <a:pPr indent="-381000" lvl="1" marL="914400" marR="0" rtl="0" algn="l">
              <a:lnSpc>
                <a:spcPct val="100000"/>
              </a:lnSpc>
              <a:spcBef>
                <a:spcPts val="0"/>
              </a:spcBef>
              <a:spcAft>
                <a:spcPts val="0"/>
              </a:spcAft>
              <a:buClr>
                <a:srgbClr val="444444"/>
              </a:buClr>
              <a:buSzPts val="2400"/>
              <a:buFont typeface="Times New Roman"/>
              <a:buChar char="○"/>
            </a:pPr>
            <a:r>
              <a:rPr lang="en-IN" sz="2400">
                <a:solidFill>
                  <a:srgbClr val="444444"/>
                </a:solidFill>
                <a:highlight>
                  <a:srgbClr val="FFFFFF"/>
                </a:highlight>
                <a:latin typeface="Times New Roman"/>
                <a:ea typeface="Times New Roman"/>
                <a:cs typeface="Times New Roman"/>
                <a:sym typeface="Times New Roman"/>
              </a:rPr>
              <a:t>Withings smart scale(standard IoT device)</a:t>
            </a:r>
            <a:endParaRPr sz="2400">
              <a:solidFill>
                <a:srgbClr val="444444"/>
              </a:solidFill>
              <a:highlight>
                <a:srgbClr val="FFFFFF"/>
              </a:highlight>
              <a:latin typeface="Times New Roman"/>
              <a:ea typeface="Times New Roman"/>
              <a:cs typeface="Times New Roman"/>
              <a:sym typeface="Times New Roman"/>
            </a:endParaRPr>
          </a:p>
          <a:p>
            <a:pPr indent="-381000" lvl="1" marL="914400" marR="0" rtl="0" algn="l">
              <a:lnSpc>
                <a:spcPct val="100000"/>
              </a:lnSpc>
              <a:spcBef>
                <a:spcPts val="0"/>
              </a:spcBef>
              <a:spcAft>
                <a:spcPts val="0"/>
              </a:spcAft>
              <a:buClr>
                <a:srgbClr val="444444"/>
              </a:buClr>
              <a:buSzPts val="2400"/>
              <a:buFont typeface="Times New Roman"/>
              <a:buChar char="○"/>
            </a:pPr>
            <a:r>
              <a:rPr lang="en-IN" sz="2400">
                <a:solidFill>
                  <a:srgbClr val="444444"/>
                </a:solidFill>
                <a:highlight>
                  <a:srgbClr val="FFFFFF"/>
                </a:highlight>
                <a:latin typeface="Times New Roman"/>
                <a:ea typeface="Times New Roman"/>
                <a:cs typeface="Times New Roman"/>
                <a:sym typeface="Times New Roman"/>
              </a:rPr>
              <a:t>Amazon Echo (standard IoT device which is easily available online)</a:t>
            </a:r>
            <a:endParaRPr sz="2400">
              <a:solidFill>
                <a:srgbClr val="444444"/>
              </a:solidFill>
              <a:highlight>
                <a:srgbClr val="FFFFFF"/>
              </a:highlight>
              <a:latin typeface="Times New Roman"/>
              <a:ea typeface="Times New Roman"/>
              <a:cs typeface="Times New Roman"/>
              <a:sym typeface="Times New Roman"/>
            </a:endParaRPr>
          </a:p>
          <a:p>
            <a:pPr indent="-381000" lvl="1" marL="914400" marR="0" rtl="0" algn="l">
              <a:lnSpc>
                <a:spcPct val="100000"/>
              </a:lnSpc>
              <a:spcBef>
                <a:spcPts val="0"/>
              </a:spcBef>
              <a:spcAft>
                <a:spcPts val="0"/>
              </a:spcAft>
              <a:buClr>
                <a:srgbClr val="444444"/>
              </a:buClr>
              <a:buSzPts val="2400"/>
              <a:buFont typeface="Times New Roman"/>
              <a:buChar char="○"/>
            </a:pPr>
            <a:r>
              <a:rPr lang="en-IN" sz="2400">
                <a:solidFill>
                  <a:srgbClr val="444444"/>
                </a:solidFill>
                <a:highlight>
                  <a:srgbClr val="FFFFFF"/>
                </a:highlight>
                <a:latin typeface="Times New Roman"/>
                <a:ea typeface="Times New Roman"/>
                <a:cs typeface="Times New Roman"/>
                <a:sym typeface="Times New Roman"/>
              </a:rPr>
              <a:t>Door Sensor (Basic IoT device)</a:t>
            </a:r>
            <a:endParaRPr sz="2400">
              <a:solidFill>
                <a:srgbClr val="444444"/>
              </a:solidFill>
              <a:highlight>
                <a:srgbClr val="FFFFFF"/>
              </a:highlight>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2400">
              <a:solidFill>
                <a:srgbClr val="444444"/>
              </a:solidFill>
              <a:highlight>
                <a:srgbClr val="FFFFFF"/>
              </a:highlight>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rgbClr val="444444"/>
              </a:buClr>
              <a:buSzPts val="2400"/>
              <a:buFont typeface="Times New Roman"/>
              <a:buChar char="●"/>
            </a:pPr>
            <a:r>
              <a:rPr lang="en-IN" sz="2400">
                <a:solidFill>
                  <a:srgbClr val="444444"/>
                </a:solidFill>
                <a:highlight>
                  <a:srgbClr val="FFFFFF"/>
                </a:highlight>
                <a:latin typeface="Times New Roman"/>
                <a:ea typeface="Times New Roman"/>
                <a:cs typeface="Times New Roman"/>
                <a:sym typeface="Times New Roman"/>
              </a:rPr>
              <a:t>We continued to work on these three test devices first and later we thought of extending </a:t>
            </a:r>
            <a:r>
              <a:rPr lang="en-IN" sz="2400">
                <a:solidFill>
                  <a:srgbClr val="444444"/>
                </a:solidFill>
                <a:highlight>
                  <a:srgbClr val="FFFFFF"/>
                </a:highlight>
                <a:latin typeface="Times New Roman"/>
                <a:ea typeface="Times New Roman"/>
                <a:cs typeface="Times New Roman"/>
                <a:sym typeface="Times New Roman"/>
              </a:rPr>
              <a:t>the list.</a:t>
            </a:r>
            <a:r>
              <a:rPr lang="en-IN" sz="2400">
                <a:solidFill>
                  <a:srgbClr val="444444"/>
                </a:solidFill>
                <a:highlight>
                  <a:srgbClr val="FFFFFF"/>
                </a:highlight>
                <a:latin typeface="Times New Roman"/>
                <a:ea typeface="Times New Roman"/>
                <a:cs typeface="Times New Roman"/>
                <a:sym typeface="Times New Roman"/>
              </a:rPr>
              <a:t>  </a:t>
            </a:r>
            <a:endParaRPr sz="2400">
              <a:solidFill>
                <a:srgbClr val="444444"/>
              </a:solidFill>
              <a:highlight>
                <a:srgbClr val="FFFFFF"/>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2400">
              <a:solidFill>
                <a:srgbClr val="444444"/>
              </a:solidFill>
              <a:highlight>
                <a:srgbClr val="FFFFFF"/>
              </a:highlight>
              <a:latin typeface="Times New Roman"/>
              <a:ea typeface="Times New Roman"/>
              <a:cs typeface="Times New Roman"/>
              <a:sym typeface="Times New Roman"/>
            </a:endParaRPr>
          </a:p>
          <a:p>
            <a:pPr indent="-381000" lvl="0" marL="457200" marR="0" rtl="0" algn="l">
              <a:lnSpc>
                <a:spcPct val="100000"/>
              </a:lnSpc>
              <a:spcBef>
                <a:spcPts val="0"/>
              </a:spcBef>
              <a:spcAft>
                <a:spcPts val="0"/>
              </a:spcAft>
              <a:buClr>
                <a:schemeClr val="dk2"/>
              </a:buClr>
              <a:buSzPts val="2400"/>
              <a:buFont typeface="Times New Roman"/>
              <a:buChar char="●"/>
            </a:pPr>
            <a:r>
              <a:rPr lang="en-IN" sz="2400">
                <a:solidFill>
                  <a:schemeClr val="dk2"/>
                </a:solidFill>
                <a:highlight>
                  <a:srgbClr val="FFFFFF"/>
                </a:highlight>
                <a:latin typeface="Times New Roman"/>
                <a:ea typeface="Times New Roman"/>
                <a:cs typeface="Times New Roman"/>
                <a:sym typeface="Times New Roman"/>
              </a:rPr>
              <a:t>So </a:t>
            </a:r>
            <a:r>
              <a:rPr lang="en-IN" sz="2400">
                <a:solidFill>
                  <a:schemeClr val="dk2"/>
                </a:solidFill>
                <a:latin typeface="Times New Roman"/>
                <a:ea typeface="Times New Roman"/>
                <a:cs typeface="Times New Roman"/>
                <a:sym typeface="Times New Roman"/>
              </a:rPr>
              <a:t>when</a:t>
            </a:r>
            <a:r>
              <a:rPr lang="en-IN" sz="2400">
                <a:solidFill>
                  <a:schemeClr val="dk2"/>
                </a:solidFill>
                <a:highlight>
                  <a:srgbClr val="FFFFFF"/>
                </a:highlight>
                <a:latin typeface="Times New Roman"/>
                <a:ea typeface="Times New Roman"/>
                <a:cs typeface="Times New Roman"/>
                <a:sym typeface="Times New Roman"/>
              </a:rPr>
              <a:t> these devices </a:t>
            </a:r>
            <a:r>
              <a:rPr lang="en-IN" sz="2400">
                <a:solidFill>
                  <a:schemeClr val="dk2"/>
                </a:solidFill>
                <a:latin typeface="Times New Roman"/>
                <a:ea typeface="Times New Roman"/>
                <a:cs typeface="Times New Roman"/>
                <a:sym typeface="Times New Roman"/>
              </a:rPr>
              <a:t>arrived,</a:t>
            </a:r>
            <a:r>
              <a:rPr lang="en-IN" sz="2400">
                <a:solidFill>
                  <a:schemeClr val="dk2"/>
                </a:solidFill>
                <a:highlight>
                  <a:srgbClr val="FFFFFF"/>
                </a:highlight>
                <a:latin typeface="Times New Roman"/>
                <a:ea typeface="Times New Roman"/>
                <a:cs typeface="Times New Roman"/>
                <a:sym typeface="Times New Roman"/>
              </a:rPr>
              <a:t> we  started the actual work of capturing  packets from these IoT devices </a:t>
            </a:r>
            <a:r>
              <a:rPr lang="en-IN" sz="2400">
                <a:solidFill>
                  <a:schemeClr val="dk2"/>
                </a:solidFill>
                <a:latin typeface="Times New Roman"/>
                <a:ea typeface="Times New Roman"/>
                <a:cs typeface="Times New Roman"/>
                <a:sym typeface="Times New Roman"/>
              </a:rPr>
              <a:t>and building a</a:t>
            </a:r>
            <a:r>
              <a:rPr lang="en-IN" sz="2400">
                <a:solidFill>
                  <a:schemeClr val="dk2"/>
                </a:solidFill>
                <a:highlight>
                  <a:srgbClr val="FFFFFF"/>
                </a:highlight>
                <a:latin typeface="Times New Roman"/>
                <a:ea typeface="Times New Roman"/>
                <a:cs typeface="Times New Roman"/>
                <a:sym typeface="Times New Roman"/>
              </a:rPr>
              <a:t> MUDGEE profile from the </a:t>
            </a:r>
            <a:r>
              <a:rPr lang="en-IN" sz="2400">
                <a:solidFill>
                  <a:schemeClr val="dk2"/>
                </a:solidFill>
                <a:latin typeface="Times New Roman"/>
                <a:ea typeface="Times New Roman"/>
                <a:cs typeface="Times New Roman"/>
                <a:sym typeface="Times New Roman"/>
              </a:rPr>
              <a:t>PCAPs</a:t>
            </a:r>
            <a:r>
              <a:rPr lang="en-IN" sz="2400">
                <a:solidFill>
                  <a:schemeClr val="dk2"/>
                </a:solidFill>
                <a:highlight>
                  <a:srgbClr val="FFFFFF"/>
                </a:highlight>
                <a:latin typeface="Times New Roman"/>
                <a:ea typeface="Times New Roman"/>
                <a:cs typeface="Times New Roman"/>
                <a:sym typeface="Times New Roman"/>
              </a:rPr>
              <a:t> extracted from these devices.</a:t>
            </a:r>
            <a:endParaRPr i="0" sz="24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1ba1e63c2f_1_46"/>
          <p:cNvSpPr txBox="1"/>
          <p:nvPr>
            <p:ph type="title"/>
          </p:nvPr>
        </p:nvSpPr>
        <p:spPr>
          <a:xfrm>
            <a:off x="871725" y="507225"/>
            <a:ext cx="9753600" cy="882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800"/>
              </a:spcBef>
              <a:spcAft>
                <a:spcPts val="2400"/>
              </a:spcAft>
              <a:buNone/>
            </a:pPr>
            <a:r>
              <a:rPr i="1" lang="en-IN" sz="2800">
                <a:latin typeface="Times New Roman"/>
                <a:ea typeface="Times New Roman"/>
                <a:cs typeface="Times New Roman"/>
                <a:sym typeface="Times New Roman"/>
              </a:rPr>
              <a:t>Steps followed to extract MUDGEE profile from the PCAP’s</a:t>
            </a:r>
            <a:endParaRPr i="1" sz="2800">
              <a:latin typeface="Times New Roman"/>
              <a:ea typeface="Times New Roman"/>
              <a:cs typeface="Times New Roman"/>
              <a:sym typeface="Times New Roman"/>
            </a:endParaRPr>
          </a:p>
        </p:txBody>
      </p:sp>
      <p:sp>
        <p:nvSpPr>
          <p:cNvPr id="297" name="Google Shape;297;g11ba1e63c2f_1_46"/>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0" lvl="0" marL="152400" marR="152400" rtl="0" algn="l">
              <a:lnSpc>
                <a:spcPct val="145000"/>
              </a:lnSpc>
              <a:spcBef>
                <a:spcPts val="0"/>
              </a:spcBef>
              <a:spcAft>
                <a:spcPts val="0"/>
              </a:spcAft>
              <a:buNone/>
            </a:pPr>
            <a:r>
              <a:t/>
            </a:r>
            <a:endParaRPr sz="2200">
              <a:solidFill>
                <a:srgbClr val="24292F"/>
              </a:solidFill>
              <a:highlight>
                <a:srgbClr val="FFFFFF"/>
              </a:highlight>
              <a:latin typeface="Times New Roman"/>
              <a:ea typeface="Times New Roman"/>
              <a:cs typeface="Times New Roman"/>
              <a:sym typeface="Times New Roman"/>
            </a:endParaRPr>
          </a:p>
          <a:p>
            <a:pPr indent="0" lvl="0" marL="152400" marR="152400" rtl="0" algn="l">
              <a:lnSpc>
                <a:spcPct val="145000"/>
              </a:lnSpc>
              <a:spcBef>
                <a:spcPts val="1200"/>
              </a:spcBef>
              <a:spcAft>
                <a:spcPts val="0"/>
              </a:spcAft>
              <a:buNone/>
            </a:pPr>
            <a:r>
              <a:rPr lang="en-IN" sz="2200">
                <a:solidFill>
                  <a:srgbClr val="24292F"/>
                </a:solidFill>
                <a:highlight>
                  <a:srgbClr val="FFFFFF"/>
                </a:highlight>
                <a:latin typeface="Times New Roman"/>
                <a:ea typeface="Times New Roman"/>
                <a:cs typeface="Times New Roman"/>
                <a:sym typeface="Times New Roman"/>
              </a:rPr>
              <a:t>“java -jar target/mudgee-1.0.0-SNAPSHOT.jar target/mud_config.json”</a:t>
            </a:r>
            <a:endParaRPr sz="2200">
              <a:solidFill>
                <a:srgbClr val="24292F"/>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400">
              <a:solidFill>
                <a:srgbClr val="24292F"/>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IN" sz="2400">
                <a:solidFill>
                  <a:srgbClr val="24292F"/>
                </a:solidFill>
                <a:highlight>
                  <a:srgbClr val="FFFFFF"/>
                </a:highlight>
                <a:latin typeface="Times New Roman"/>
                <a:ea typeface="Times New Roman"/>
                <a:cs typeface="Times New Roman"/>
                <a:sym typeface="Times New Roman"/>
              </a:rPr>
              <a:t>After execution of the above command, this tool outputs the generated     MUD profile into the results directory (i.e. /mudgee/result/)</a:t>
            </a:r>
            <a:endParaRPr sz="2400">
              <a:solidFill>
                <a:srgbClr val="24292F"/>
              </a:solidFill>
              <a:highlight>
                <a:srgbClr val="FFFFFF"/>
              </a:highlight>
              <a:latin typeface="Times New Roman"/>
              <a:ea typeface="Times New Roman"/>
              <a:cs typeface="Times New Roman"/>
              <a:sym typeface="Times New Roman"/>
            </a:endParaRPr>
          </a:p>
          <a:p>
            <a:pPr indent="0" lvl="0" marL="0" marR="0" rtl="0" algn="l">
              <a:lnSpc>
                <a:spcPct val="100000"/>
              </a:lnSpc>
              <a:spcBef>
                <a:spcPts val="1200"/>
              </a:spcBef>
              <a:spcAft>
                <a:spcPts val="0"/>
              </a:spcAft>
              <a:buNone/>
            </a:pPr>
            <a:r>
              <a:t/>
            </a:r>
            <a:endParaRPr sz="2400">
              <a:solidFill>
                <a:srgbClr val="24292F"/>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1ba1e63c2f_1_58"/>
          <p:cNvSpPr txBox="1"/>
          <p:nvPr>
            <p:ph type="title"/>
          </p:nvPr>
        </p:nvSpPr>
        <p:spPr>
          <a:xfrm>
            <a:off x="871725" y="507225"/>
            <a:ext cx="9753600" cy="882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800"/>
              </a:spcBef>
              <a:spcAft>
                <a:spcPts val="2400"/>
              </a:spcAft>
              <a:buNone/>
            </a:pPr>
            <a:r>
              <a:rPr i="1" lang="en-IN" sz="2800">
                <a:latin typeface="Times New Roman"/>
                <a:ea typeface="Times New Roman"/>
                <a:cs typeface="Times New Roman"/>
                <a:sym typeface="Times New Roman"/>
              </a:rPr>
              <a:t>LINKS</a:t>
            </a:r>
            <a:endParaRPr i="1" sz="2800">
              <a:latin typeface="Times New Roman"/>
              <a:ea typeface="Times New Roman"/>
              <a:cs typeface="Times New Roman"/>
              <a:sym typeface="Times New Roman"/>
            </a:endParaRPr>
          </a:p>
        </p:txBody>
      </p:sp>
      <p:sp>
        <p:nvSpPr>
          <p:cNvPr id="304" name="Google Shape;304;g11ba1e63c2f_1_58"/>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IN" sz="1600">
                <a:latin typeface="Times New Roman"/>
                <a:ea typeface="Times New Roman"/>
                <a:cs typeface="Times New Roman"/>
                <a:sym typeface="Times New Roman"/>
              </a:rPr>
              <a:t>Alexa Trace files</a:t>
            </a:r>
            <a:r>
              <a:rPr b="1" i="1" lang="en-IN" sz="1600"/>
              <a:t> </a:t>
            </a:r>
            <a:endParaRPr b="1" i="1" sz="1600"/>
          </a:p>
          <a:p>
            <a:pPr indent="0" lvl="0" marL="0" rtl="0" algn="l">
              <a:lnSpc>
                <a:spcPct val="115000"/>
              </a:lnSpc>
              <a:spcBef>
                <a:spcPts val="0"/>
              </a:spcBef>
              <a:spcAft>
                <a:spcPts val="0"/>
              </a:spcAft>
              <a:buNone/>
            </a:pPr>
            <a:r>
              <a:rPr lang="en-IN" sz="1600">
                <a:latin typeface="Times New Roman"/>
                <a:ea typeface="Times New Roman"/>
                <a:cs typeface="Times New Roman"/>
                <a:sym typeface="Times New Roman"/>
              </a:rPr>
              <a:t>Wifi Capture:</a:t>
            </a:r>
            <a:r>
              <a:rPr lang="en-IN" sz="1600" u="sng">
                <a:solidFill>
                  <a:schemeClr val="hlink"/>
                </a:solidFill>
                <a:latin typeface="Times New Roman"/>
                <a:ea typeface="Times New Roman"/>
                <a:cs typeface="Times New Roman"/>
                <a:sym typeface="Times New Roman"/>
                <a:hlinkClick r:id="rId3"/>
              </a:rPr>
              <a:t>Link</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1600">
                <a:latin typeface="Times New Roman"/>
                <a:ea typeface="Times New Roman"/>
                <a:cs typeface="Times New Roman"/>
                <a:sym typeface="Times New Roman"/>
              </a:rPr>
              <a:t>Ethernet Capture:</a:t>
            </a:r>
            <a:r>
              <a:rPr lang="en-IN" sz="1600" u="sng">
                <a:solidFill>
                  <a:schemeClr val="hlink"/>
                </a:solidFill>
                <a:latin typeface="Times New Roman"/>
                <a:ea typeface="Times New Roman"/>
                <a:cs typeface="Times New Roman"/>
                <a:sym typeface="Times New Roman"/>
                <a:hlinkClick r:id="rId4"/>
              </a:rPr>
              <a:t>Link</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IN" sz="1600">
                <a:latin typeface="Times New Roman"/>
                <a:ea typeface="Times New Roman"/>
                <a:cs typeface="Times New Roman"/>
                <a:sym typeface="Times New Roman"/>
              </a:rPr>
              <a:t>Withings smart scale Trace file</a:t>
            </a:r>
            <a:endParaRPr b="1" i="1"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1600">
                <a:latin typeface="Times New Roman"/>
                <a:ea typeface="Times New Roman"/>
                <a:cs typeface="Times New Roman"/>
                <a:sym typeface="Times New Roman"/>
              </a:rPr>
              <a:t>Wifi Capture:</a:t>
            </a:r>
            <a:r>
              <a:rPr lang="en-IN" sz="1600" u="sng">
                <a:solidFill>
                  <a:schemeClr val="hlink"/>
                </a:solidFill>
                <a:latin typeface="Times New Roman"/>
                <a:ea typeface="Times New Roman"/>
                <a:cs typeface="Times New Roman"/>
                <a:sym typeface="Times New Roman"/>
                <a:hlinkClick r:id="rId5"/>
              </a:rPr>
              <a:t>Link</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1600">
                <a:latin typeface="Times New Roman"/>
                <a:ea typeface="Times New Roman"/>
                <a:cs typeface="Times New Roman"/>
                <a:sym typeface="Times New Roman"/>
              </a:rPr>
              <a:t>Ethernet Capture:</a:t>
            </a:r>
            <a:r>
              <a:rPr lang="en-IN" sz="1600" u="sng">
                <a:solidFill>
                  <a:schemeClr val="hlink"/>
                </a:solidFill>
                <a:latin typeface="Times New Roman"/>
                <a:ea typeface="Times New Roman"/>
                <a:cs typeface="Times New Roman"/>
                <a:sym typeface="Times New Roman"/>
                <a:hlinkClick r:id="rId6"/>
              </a:rPr>
              <a:t>Link</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IN" sz="1600">
                <a:latin typeface="Times New Roman"/>
                <a:ea typeface="Times New Roman"/>
                <a:cs typeface="Times New Roman"/>
                <a:sym typeface="Times New Roman"/>
              </a:rPr>
              <a:t>MUDGEE profiles extracted from above trace files</a:t>
            </a:r>
            <a:endParaRPr b="1" i="1"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1600">
                <a:latin typeface="Times New Roman"/>
                <a:ea typeface="Times New Roman"/>
                <a:cs typeface="Times New Roman"/>
                <a:sym typeface="Times New Roman"/>
              </a:rPr>
              <a:t>Alexa::</a:t>
            </a:r>
            <a:r>
              <a:rPr lang="en-IN" sz="1600" u="sng">
                <a:solidFill>
                  <a:schemeClr val="hlink"/>
                </a:solidFill>
                <a:latin typeface="Times New Roman"/>
                <a:ea typeface="Times New Roman"/>
                <a:cs typeface="Times New Roman"/>
                <a:sym typeface="Times New Roman"/>
                <a:hlinkClick r:id="rId7"/>
              </a:rPr>
              <a:t>Link</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1600">
                <a:latin typeface="Times New Roman"/>
                <a:ea typeface="Times New Roman"/>
                <a:cs typeface="Times New Roman"/>
                <a:sym typeface="Times New Roman"/>
              </a:rPr>
              <a:t>Withings Smart Scale:</a:t>
            </a:r>
            <a:r>
              <a:rPr lang="en-IN" sz="1600" u="sng">
                <a:solidFill>
                  <a:schemeClr val="hlink"/>
                </a:solidFill>
                <a:latin typeface="Times New Roman"/>
                <a:ea typeface="Times New Roman"/>
                <a:cs typeface="Times New Roman"/>
                <a:sym typeface="Times New Roman"/>
                <a:hlinkClick r:id="rId8"/>
              </a:rPr>
              <a:t>Link</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1600">
                <a:latin typeface="Times New Roman"/>
                <a:ea typeface="Times New Roman"/>
                <a:cs typeface="Times New Roman"/>
                <a:sym typeface="Times New Roman"/>
              </a:rPr>
              <a:t>Folder Containing </a:t>
            </a:r>
            <a:r>
              <a:rPr b="1" lang="en-IN" sz="1600">
                <a:latin typeface="Times New Roman"/>
                <a:ea typeface="Times New Roman"/>
                <a:cs typeface="Times New Roman"/>
                <a:sym typeface="Times New Roman"/>
              </a:rPr>
              <a:t>5 different folders(for 5 protocols) </a:t>
            </a:r>
            <a:r>
              <a:rPr lang="en-IN" sz="1600">
                <a:latin typeface="Times New Roman"/>
                <a:ea typeface="Times New Roman"/>
                <a:cs typeface="Times New Roman"/>
                <a:sym typeface="Times New Roman"/>
              </a:rPr>
              <a:t>where </a:t>
            </a:r>
            <a:r>
              <a:rPr b="1" lang="en-IN" sz="1600">
                <a:latin typeface="Times New Roman"/>
                <a:ea typeface="Times New Roman"/>
                <a:cs typeface="Times New Roman"/>
                <a:sym typeface="Times New Roman"/>
              </a:rPr>
              <a:t>each folder</a:t>
            </a:r>
            <a:r>
              <a:rPr lang="en-IN" sz="1600">
                <a:latin typeface="Times New Roman"/>
                <a:ea typeface="Times New Roman"/>
                <a:cs typeface="Times New Roman"/>
                <a:sym typeface="Times New Roman"/>
              </a:rPr>
              <a:t> contains </a:t>
            </a:r>
            <a:r>
              <a:rPr b="1" lang="en-IN" sz="1600">
                <a:latin typeface="Times New Roman"/>
                <a:ea typeface="Times New Roman"/>
                <a:cs typeface="Times New Roman"/>
                <a:sym typeface="Times New Roman"/>
              </a:rPr>
              <a:t>4 pcap files containing single packet</a:t>
            </a:r>
            <a:r>
              <a:rPr lang="en-IN" sz="1600">
                <a:latin typeface="Times New Roman"/>
                <a:ea typeface="Times New Roman"/>
                <a:cs typeface="Times New Roman"/>
                <a:sym typeface="Times New Roman"/>
              </a:rPr>
              <a:t> in each pcap file </a:t>
            </a:r>
            <a:r>
              <a:rPr b="1" lang="en-IN" sz="1600">
                <a:latin typeface="Times New Roman"/>
                <a:ea typeface="Times New Roman"/>
                <a:cs typeface="Times New Roman"/>
                <a:sym typeface="Times New Roman"/>
              </a:rPr>
              <a:t>analysed in all the 4 directions</a:t>
            </a:r>
            <a:r>
              <a:rPr lang="en-IN" sz="1600">
                <a:latin typeface="Times New Roman"/>
                <a:ea typeface="Times New Roman"/>
                <a:cs typeface="Times New Roman"/>
                <a:sym typeface="Times New Roman"/>
              </a:rPr>
              <a:t>:</a:t>
            </a:r>
            <a:r>
              <a:rPr lang="en-IN" sz="1600" u="sng">
                <a:solidFill>
                  <a:schemeClr val="hlink"/>
                </a:solidFill>
                <a:latin typeface="Times New Roman"/>
                <a:ea typeface="Times New Roman"/>
                <a:cs typeface="Times New Roman"/>
                <a:sym typeface="Times New Roman"/>
                <a:hlinkClick r:id="rId9"/>
              </a:rPr>
              <a:t>Link</a:t>
            </a:r>
            <a:r>
              <a:rPr lang="en-I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1600">
                <a:latin typeface="Times New Roman"/>
                <a:ea typeface="Times New Roman"/>
                <a:cs typeface="Times New Roman"/>
                <a:sym typeface="Times New Roman"/>
              </a:rPr>
              <a:t>Github Link containing all the files mentioned in PPT:</a:t>
            </a:r>
            <a:r>
              <a:rPr lang="en-IN" sz="1600" u="sng">
                <a:solidFill>
                  <a:schemeClr val="hlink"/>
                </a:solidFill>
                <a:latin typeface="Times New Roman"/>
                <a:ea typeface="Times New Roman"/>
                <a:cs typeface="Times New Roman"/>
                <a:sym typeface="Times New Roman"/>
                <a:hlinkClick r:id="rId10"/>
              </a:rPr>
              <a:t>Github_Link</a:t>
            </a:r>
            <a:endParaRPr sz="16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1ba1e63c2f_1_64"/>
          <p:cNvSpPr txBox="1"/>
          <p:nvPr>
            <p:ph type="title"/>
          </p:nvPr>
        </p:nvSpPr>
        <p:spPr>
          <a:xfrm>
            <a:off x="871725" y="507225"/>
            <a:ext cx="9753600" cy="882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800"/>
              </a:spcBef>
              <a:spcAft>
                <a:spcPts val="2400"/>
              </a:spcAft>
              <a:buNone/>
            </a:pPr>
            <a:r>
              <a:t/>
            </a:r>
            <a:endParaRPr i="1" sz="2800">
              <a:latin typeface="Times New Roman"/>
              <a:ea typeface="Times New Roman"/>
              <a:cs typeface="Times New Roman"/>
              <a:sym typeface="Times New Roman"/>
            </a:endParaRPr>
          </a:p>
        </p:txBody>
      </p:sp>
      <p:sp>
        <p:nvSpPr>
          <p:cNvPr id="311" name="Google Shape;311;g11ba1e63c2f_1_64"/>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IN" sz="2400">
                <a:solidFill>
                  <a:srgbClr val="24292F"/>
                </a:solidFill>
                <a:latin typeface="Times New Roman"/>
                <a:ea typeface="Times New Roman"/>
                <a:cs typeface="Times New Roman"/>
                <a:sym typeface="Times New Roman"/>
              </a:rPr>
              <a:t>     </a:t>
            </a:r>
            <a:endParaRPr sz="2400">
              <a:solidFill>
                <a:srgbClr val="24292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rgbClr val="24292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rgbClr val="24292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rgbClr val="24292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IN" sz="2400">
                <a:solidFill>
                  <a:srgbClr val="24292F"/>
                </a:solidFill>
                <a:latin typeface="Times New Roman"/>
                <a:ea typeface="Times New Roman"/>
                <a:cs typeface="Times New Roman"/>
                <a:sym typeface="Times New Roman"/>
              </a:rPr>
              <a:t>                                         </a:t>
            </a:r>
            <a:r>
              <a:rPr lang="en-IN" sz="2800">
                <a:solidFill>
                  <a:srgbClr val="24292F"/>
                </a:solidFill>
                <a:latin typeface="Times New Roman"/>
                <a:ea typeface="Times New Roman"/>
                <a:cs typeface="Times New Roman"/>
                <a:sym typeface="Times New Roman"/>
              </a:rPr>
              <a:t>THANK YOU</a:t>
            </a:r>
            <a:endParaRPr sz="2800">
              <a:solidFill>
                <a:srgbClr val="24292F"/>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1b8fe3021c_0_173"/>
          <p:cNvSpPr txBox="1"/>
          <p:nvPr>
            <p:ph type="title"/>
          </p:nvPr>
        </p:nvSpPr>
        <p:spPr>
          <a:xfrm>
            <a:off x="871725" y="292500"/>
            <a:ext cx="9753600" cy="368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800"/>
              </a:spcBef>
              <a:spcAft>
                <a:spcPts val="0"/>
              </a:spcAft>
              <a:buNone/>
            </a:pPr>
            <a:r>
              <a:t/>
            </a:r>
            <a:endParaRPr sz="2800">
              <a:solidFill>
                <a:srgbClr val="000000"/>
              </a:solidFill>
              <a:latin typeface="Times New Roman"/>
              <a:ea typeface="Times New Roman"/>
              <a:cs typeface="Times New Roman"/>
              <a:sym typeface="Times New Roman"/>
            </a:endParaRPr>
          </a:p>
          <a:p>
            <a:pPr indent="0" lvl="0" marL="0" rtl="0" algn="l">
              <a:lnSpc>
                <a:spcPct val="115000"/>
              </a:lnSpc>
              <a:spcBef>
                <a:spcPts val="1800"/>
              </a:spcBef>
              <a:spcAft>
                <a:spcPts val="600"/>
              </a:spcAft>
              <a:buNone/>
            </a:pPr>
            <a:r>
              <a:rPr lang="en-IN" sz="2800">
                <a:solidFill>
                  <a:srgbClr val="000000"/>
                </a:solidFill>
                <a:latin typeface="Playfair Display"/>
                <a:ea typeface="Playfair Display"/>
                <a:cs typeface="Playfair Display"/>
                <a:sym typeface="Playfair Display"/>
              </a:rPr>
              <a:t>Packet Capture on WI-FI Interface</a:t>
            </a:r>
            <a:endParaRPr sz="2800">
              <a:latin typeface="Playfair Display"/>
              <a:ea typeface="Playfair Display"/>
              <a:cs typeface="Playfair Display"/>
              <a:sym typeface="Playfair Display"/>
            </a:endParaRPr>
          </a:p>
        </p:txBody>
      </p:sp>
      <p:sp>
        <p:nvSpPr>
          <p:cNvPr id="114" name="Google Shape;114;g11b8fe3021c_0_173"/>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OS used is Ubuntu and Wireshark is used for </a:t>
            </a:r>
            <a:r>
              <a:rPr lang="en-IN" sz="2400">
                <a:latin typeface="Times New Roman"/>
                <a:ea typeface="Times New Roman"/>
                <a:cs typeface="Times New Roman"/>
                <a:sym typeface="Times New Roman"/>
              </a:rPr>
              <a:t>capturing</a:t>
            </a:r>
            <a:r>
              <a:rPr lang="en-IN" sz="2400">
                <a:latin typeface="Times New Roman"/>
                <a:ea typeface="Times New Roman"/>
                <a:cs typeface="Times New Roman"/>
                <a:sym typeface="Times New Roman"/>
              </a:rPr>
              <a:t> the packets</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b="1" lang="en-IN" sz="2400">
                <a:latin typeface="Times New Roman"/>
                <a:ea typeface="Times New Roman"/>
                <a:cs typeface="Times New Roman"/>
                <a:sym typeface="Times New Roman"/>
              </a:rPr>
              <a:t>Attempt-1:</a:t>
            </a:r>
            <a:endParaRPr sz="2400">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Initially I tried to achieve this by putting the already present network interface </a:t>
            </a:r>
            <a:r>
              <a:rPr lang="en-IN" sz="2400">
                <a:latin typeface="Times New Roman"/>
                <a:ea typeface="Times New Roman"/>
                <a:cs typeface="Times New Roman"/>
                <a:sym typeface="Times New Roman"/>
              </a:rPr>
              <a:t>down on ubuntu using terminal commands</a:t>
            </a:r>
            <a:r>
              <a:rPr lang="en-IN" sz="2400">
                <a:latin typeface="Times New Roman"/>
                <a:ea typeface="Times New Roman"/>
                <a:cs typeface="Times New Roman"/>
                <a:sym typeface="Times New Roman"/>
              </a:rPr>
              <a:t> and changing its mode to monitor and again putting it up</a:t>
            </a:r>
            <a:endParaRPr sz="24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But I am unable to capture packets on monitor mode as within a couple of seconds of setting it up into monitor mode it is again being changed into managed mode by default.</a:t>
            </a:r>
            <a:endParaRPr sz="24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1b8fe3021c_0_221"/>
          <p:cNvSpPr txBox="1"/>
          <p:nvPr/>
        </p:nvSpPr>
        <p:spPr>
          <a:xfrm>
            <a:off x="871725" y="1690450"/>
            <a:ext cx="9385500" cy="4985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Times New Roman"/>
              <a:buChar char="●"/>
            </a:pPr>
            <a:r>
              <a:rPr b="1" lang="en-IN" sz="2400">
                <a:latin typeface="Times New Roman"/>
                <a:ea typeface="Times New Roman"/>
                <a:cs typeface="Times New Roman"/>
                <a:sym typeface="Times New Roman"/>
              </a:rPr>
              <a:t>Attempt-2 → Using aircrack-ng </a:t>
            </a:r>
            <a:r>
              <a:rPr lang="en-IN" sz="2400">
                <a:latin typeface="Times New Roman"/>
                <a:ea typeface="Times New Roman"/>
                <a:cs typeface="Times New Roman"/>
                <a:sym typeface="Times New Roman"/>
              </a:rPr>
              <a:t>(</a:t>
            </a:r>
            <a:r>
              <a:rPr lang="en-IN" sz="2300">
                <a:solidFill>
                  <a:srgbClr val="232629"/>
                </a:solidFill>
                <a:highlight>
                  <a:srgbClr val="FFFFFF"/>
                </a:highlight>
                <a:latin typeface="Times New Roman"/>
                <a:ea typeface="Times New Roman"/>
                <a:cs typeface="Times New Roman"/>
                <a:sym typeface="Times New Roman"/>
              </a:rPr>
              <a:t>‘</a:t>
            </a:r>
            <a:r>
              <a:rPr i="1" lang="en-IN" sz="2300">
                <a:solidFill>
                  <a:srgbClr val="232629"/>
                </a:solidFill>
                <a:latin typeface="Times New Roman"/>
                <a:ea typeface="Times New Roman"/>
                <a:cs typeface="Times New Roman"/>
                <a:sym typeface="Times New Roman"/>
              </a:rPr>
              <a:t>wlo1’</a:t>
            </a:r>
            <a:r>
              <a:rPr lang="en-IN" sz="2400">
                <a:latin typeface="Times New Roman"/>
                <a:ea typeface="Times New Roman"/>
                <a:cs typeface="Times New Roman"/>
                <a:sym typeface="Times New Roman"/>
              </a:rPr>
              <a:t> is the default interface)</a:t>
            </a:r>
            <a:endParaRPr sz="2400">
              <a:solidFill>
                <a:srgbClr val="232629"/>
              </a:solidFill>
              <a:highlight>
                <a:srgbClr val="FFFFFF"/>
              </a:highlight>
              <a:latin typeface="Times New Roman"/>
              <a:ea typeface="Times New Roman"/>
              <a:cs typeface="Times New Roman"/>
              <a:sym typeface="Times New Roman"/>
            </a:endParaRPr>
          </a:p>
          <a:p>
            <a:pPr indent="-381000" lvl="1" marL="914400" rtl="0" algn="l">
              <a:lnSpc>
                <a:spcPct val="115000"/>
              </a:lnSpc>
              <a:spcBef>
                <a:spcPts val="0"/>
              </a:spcBef>
              <a:spcAft>
                <a:spcPts val="0"/>
              </a:spcAft>
              <a:buClr>
                <a:srgbClr val="232629"/>
              </a:buClr>
              <a:buSzPts val="2400"/>
              <a:buFont typeface="Times New Roman"/>
              <a:buChar char="○"/>
            </a:pPr>
            <a:r>
              <a:rPr lang="en-IN" sz="2400">
                <a:solidFill>
                  <a:srgbClr val="232629"/>
                </a:solidFill>
                <a:highlight>
                  <a:srgbClr val="FFFFFF"/>
                </a:highlight>
                <a:latin typeface="Times New Roman"/>
                <a:ea typeface="Times New Roman"/>
                <a:cs typeface="Times New Roman"/>
                <a:sym typeface="Times New Roman"/>
              </a:rPr>
              <a:t>“</a:t>
            </a:r>
            <a:r>
              <a:rPr i="1" lang="en-IN" sz="2000">
                <a:solidFill>
                  <a:srgbClr val="232629"/>
                </a:solidFill>
                <a:highlight>
                  <a:srgbClr val="FFFFFF"/>
                </a:highlight>
                <a:latin typeface="Times New Roman"/>
                <a:ea typeface="Times New Roman"/>
                <a:cs typeface="Times New Roman"/>
                <a:sym typeface="Times New Roman"/>
              </a:rPr>
              <a:t>sudo airmon-ng start wlo1</a:t>
            </a:r>
            <a:r>
              <a:rPr lang="en-IN" sz="2400">
                <a:solidFill>
                  <a:srgbClr val="232629"/>
                </a:solidFill>
                <a:highlight>
                  <a:srgbClr val="FFFFFF"/>
                </a:highlight>
                <a:latin typeface="Times New Roman"/>
                <a:ea typeface="Times New Roman"/>
                <a:cs typeface="Times New Roman"/>
                <a:sym typeface="Times New Roman"/>
              </a:rPr>
              <a:t>” →</a:t>
            </a:r>
            <a:r>
              <a:rPr lang="en-IN" sz="2300">
                <a:solidFill>
                  <a:srgbClr val="232629"/>
                </a:solidFill>
                <a:highlight>
                  <a:srgbClr val="FFFFFF"/>
                </a:highlight>
                <a:latin typeface="Times New Roman"/>
                <a:ea typeface="Times New Roman"/>
                <a:cs typeface="Times New Roman"/>
                <a:sym typeface="Times New Roman"/>
              </a:rPr>
              <a:t>This puts </a:t>
            </a:r>
            <a:r>
              <a:rPr lang="en-IN" sz="2300">
                <a:solidFill>
                  <a:srgbClr val="232629"/>
                </a:solidFill>
                <a:latin typeface="Times New Roman"/>
                <a:ea typeface="Times New Roman"/>
                <a:cs typeface="Times New Roman"/>
                <a:sym typeface="Times New Roman"/>
              </a:rPr>
              <a:t>the</a:t>
            </a:r>
            <a:r>
              <a:rPr lang="en-IN" sz="2300">
                <a:solidFill>
                  <a:srgbClr val="232629"/>
                </a:solidFill>
                <a:highlight>
                  <a:srgbClr val="FFFFFF"/>
                </a:highlight>
                <a:latin typeface="Times New Roman"/>
                <a:ea typeface="Times New Roman"/>
                <a:cs typeface="Times New Roman"/>
                <a:sym typeface="Times New Roman"/>
              </a:rPr>
              <a:t> wireless interface </a:t>
            </a:r>
            <a:r>
              <a:rPr lang="en-IN" sz="2300">
                <a:solidFill>
                  <a:srgbClr val="232629"/>
                </a:solidFill>
                <a:latin typeface="Times New Roman"/>
                <a:ea typeface="Times New Roman"/>
                <a:cs typeface="Times New Roman"/>
                <a:sym typeface="Times New Roman"/>
              </a:rPr>
              <a:t>in</a:t>
            </a:r>
            <a:r>
              <a:rPr lang="en-IN" sz="2300">
                <a:solidFill>
                  <a:srgbClr val="232629"/>
                </a:solidFill>
                <a:highlight>
                  <a:srgbClr val="FFFFFF"/>
                </a:highlight>
                <a:latin typeface="Times New Roman"/>
                <a:ea typeface="Times New Roman"/>
                <a:cs typeface="Times New Roman"/>
                <a:sym typeface="Times New Roman"/>
              </a:rPr>
              <a:t> monitor mode, </a:t>
            </a:r>
            <a:r>
              <a:rPr lang="en-IN" sz="2300">
                <a:solidFill>
                  <a:srgbClr val="232629"/>
                </a:solidFill>
                <a:latin typeface="Times New Roman"/>
                <a:ea typeface="Times New Roman"/>
                <a:cs typeface="Times New Roman"/>
                <a:sym typeface="Times New Roman"/>
              </a:rPr>
              <a:t>allowing</a:t>
            </a:r>
            <a:r>
              <a:rPr lang="en-IN" sz="2300">
                <a:solidFill>
                  <a:srgbClr val="232629"/>
                </a:solidFill>
                <a:highlight>
                  <a:srgbClr val="FFFFFF"/>
                </a:highlight>
                <a:latin typeface="Times New Roman"/>
                <a:ea typeface="Times New Roman"/>
                <a:cs typeface="Times New Roman"/>
                <a:sym typeface="Times New Roman"/>
              </a:rPr>
              <a:t> us </a:t>
            </a:r>
            <a:r>
              <a:rPr lang="en-IN" sz="2300">
                <a:solidFill>
                  <a:srgbClr val="232629"/>
                </a:solidFill>
                <a:latin typeface="Times New Roman"/>
                <a:ea typeface="Times New Roman"/>
                <a:cs typeface="Times New Roman"/>
                <a:sym typeface="Times New Roman"/>
              </a:rPr>
              <a:t>to</a:t>
            </a:r>
            <a:r>
              <a:rPr lang="en-IN" sz="2300">
                <a:solidFill>
                  <a:srgbClr val="232629"/>
                </a:solidFill>
                <a:highlight>
                  <a:srgbClr val="FFFFFF"/>
                </a:highlight>
                <a:latin typeface="Times New Roman"/>
                <a:ea typeface="Times New Roman"/>
                <a:cs typeface="Times New Roman"/>
                <a:sym typeface="Times New Roman"/>
              </a:rPr>
              <a:t> capture all </a:t>
            </a:r>
            <a:r>
              <a:rPr lang="en-IN" sz="2300">
                <a:solidFill>
                  <a:srgbClr val="232629"/>
                </a:solidFill>
                <a:latin typeface="Times New Roman"/>
                <a:ea typeface="Times New Roman"/>
                <a:cs typeface="Times New Roman"/>
                <a:sym typeface="Times New Roman"/>
              </a:rPr>
              <a:t>packets</a:t>
            </a:r>
            <a:r>
              <a:rPr lang="en-IN" sz="2300">
                <a:solidFill>
                  <a:srgbClr val="232629"/>
                </a:solidFill>
                <a:highlight>
                  <a:srgbClr val="FFFFFF"/>
                </a:highlight>
                <a:latin typeface="Times New Roman"/>
                <a:ea typeface="Times New Roman"/>
                <a:cs typeface="Times New Roman"/>
                <a:sym typeface="Times New Roman"/>
              </a:rPr>
              <a:t> even if they </a:t>
            </a:r>
            <a:r>
              <a:rPr lang="en-IN" sz="2300">
                <a:solidFill>
                  <a:srgbClr val="232629"/>
                </a:solidFill>
                <a:latin typeface="Times New Roman"/>
                <a:ea typeface="Times New Roman"/>
                <a:cs typeface="Times New Roman"/>
                <a:sym typeface="Times New Roman"/>
              </a:rPr>
              <a:t>are not destined for</a:t>
            </a:r>
            <a:r>
              <a:rPr lang="en-IN" sz="2300">
                <a:solidFill>
                  <a:srgbClr val="232629"/>
                </a:solidFill>
                <a:highlight>
                  <a:srgbClr val="FFFFFF"/>
                </a:highlight>
                <a:latin typeface="Times New Roman"/>
                <a:ea typeface="Times New Roman"/>
                <a:cs typeface="Times New Roman"/>
                <a:sym typeface="Times New Roman"/>
              </a:rPr>
              <a:t> our computer.</a:t>
            </a:r>
            <a:r>
              <a:rPr lang="en-IN" sz="2300">
                <a:solidFill>
                  <a:srgbClr val="232629"/>
                </a:solidFill>
                <a:latin typeface="Times New Roman"/>
                <a:ea typeface="Times New Roman"/>
                <a:cs typeface="Times New Roman"/>
                <a:sym typeface="Times New Roman"/>
              </a:rPr>
              <a:t>This</a:t>
            </a:r>
            <a:r>
              <a:rPr lang="en-IN" sz="2300">
                <a:solidFill>
                  <a:srgbClr val="232629"/>
                </a:solidFill>
                <a:highlight>
                  <a:srgbClr val="FFFFFF"/>
                </a:highlight>
                <a:latin typeface="Times New Roman"/>
                <a:ea typeface="Times New Roman"/>
                <a:cs typeface="Times New Roman"/>
                <a:sym typeface="Times New Roman"/>
              </a:rPr>
              <a:t> command </a:t>
            </a:r>
            <a:r>
              <a:rPr lang="en-IN" sz="2300">
                <a:solidFill>
                  <a:srgbClr val="232629"/>
                </a:solidFill>
                <a:latin typeface="Times New Roman"/>
                <a:ea typeface="Times New Roman"/>
                <a:cs typeface="Times New Roman"/>
                <a:sym typeface="Times New Roman"/>
              </a:rPr>
              <a:t>creates an</a:t>
            </a:r>
            <a:r>
              <a:rPr lang="en-IN" sz="2300">
                <a:solidFill>
                  <a:srgbClr val="232629"/>
                </a:solidFill>
                <a:highlight>
                  <a:srgbClr val="FFFFFF"/>
                </a:highlight>
                <a:latin typeface="Times New Roman"/>
                <a:ea typeface="Times New Roman"/>
                <a:cs typeface="Times New Roman"/>
                <a:sym typeface="Times New Roman"/>
              </a:rPr>
              <a:t> another interface called ‘</a:t>
            </a:r>
            <a:r>
              <a:rPr i="1" lang="en-IN" sz="2300">
                <a:solidFill>
                  <a:srgbClr val="232629"/>
                </a:solidFill>
                <a:latin typeface="Times New Roman"/>
                <a:ea typeface="Times New Roman"/>
                <a:cs typeface="Times New Roman"/>
                <a:sym typeface="Times New Roman"/>
              </a:rPr>
              <a:t>mon0’</a:t>
            </a:r>
            <a:r>
              <a:rPr lang="en-IN" sz="2300">
                <a:solidFill>
                  <a:srgbClr val="232629"/>
                </a:solidFill>
                <a:latin typeface="Times New Roman"/>
                <a:ea typeface="Times New Roman"/>
                <a:cs typeface="Times New Roman"/>
                <a:sym typeface="Times New Roman"/>
              </a:rPr>
              <a:t> that will be displayed</a:t>
            </a:r>
            <a:r>
              <a:rPr lang="en-IN" sz="2300">
                <a:solidFill>
                  <a:srgbClr val="232629"/>
                </a:solidFill>
                <a:highlight>
                  <a:srgbClr val="FFFFFF"/>
                </a:highlight>
                <a:latin typeface="Times New Roman"/>
                <a:ea typeface="Times New Roman"/>
                <a:cs typeface="Times New Roman"/>
                <a:sym typeface="Times New Roman"/>
              </a:rPr>
              <a:t> when you </a:t>
            </a:r>
            <a:r>
              <a:rPr lang="en-IN" sz="2300">
                <a:solidFill>
                  <a:srgbClr val="232629"/>
                </a:solidFill>
                <a:latin typeface="Times New Roman"/>
                <a:ea typeface="Times New Roman"/>
                <a:cs typeface="Times New Roman"/>
                <a:sym typeface="Times New Roman"/>
              </a:rPr>
              <a:t>run</a:t>
            </a:r>
            <a:r>
              <a:rPr lang="en-IN" sz="2300">
                <a:solidFill>
                  <a:srgbClr val="232629"/>
                </a:solidFill>
                <a:highlight>
                  <a:srgbClr val="FFFFFF"/>
                </a:highlight>
                <a:latin typeface="Times New Roman"/>
                <a:ea typeface="Times New Roman"/>
                <a:cs typeface="Times New Roman"/>
                <a:sym typeface="Times New Roman"/>
              </a:rPr>
              <a:t> iwconfig</a:t>
            </a:r>
            <a:endParaRPr sz="2300">
              <a:solidFill>
                <a:srgbClr val="232629"/>
              </a:solidFill>
              <a:highlight>
                <a:srgbClr val="FFFFFF"/>
              </a:highlight>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2400">
              <a:solidFill>
                <a:srgbClr val="232629"/>
              </a:solidFill>
              <a:highlight>
                <a:srgbClr val="FFFFFF"/>
              </a:highlight>
              <a:latin typeface="Times New Roman"/>
              <a:ea typeface="Times New Roman"/>
              <a:cs typeface="Times New Roman"/>
              <a:sym typeface="Times New Roman"/>
            </a:endParaRPr>
          </a:p>
          <a:p>
            <a:pPr indent="-381000" lvl="1" marL="914400" rtl="0" algn="l">
              <a:lnSpc>
                <a:spcPct val="115000"/>
              </a:lnSpc>
              <a:spcBef>
                <a:spcPts val="0"/>
              </a:spcBef>
              <a:spcAft>
                <a:spcPts val="0"/>
              </a:spcAft>
              <a:buClr>
                <a:srgbClr val="232629"/>
              </a:buClr>
              <a:buSzPts val="2400"/>
              <a:buFont typeface="Times New Roman"/>
              <a:buChar char="○"/>
            </a:pPr>
            <a:r>
              <a:rPr lang="en-IN" sz="2400">
                <a:solidFill>
                  <a:srgbClr val="232629"/>
                </a:solidFill>
                <a:highlight>
                  <a:srgbClr val="FFFFFF"/>
                </a:highlight>
                <a:latin typeface="Times New Roman"/>
                <a:ea typeface="Times New Roman"/>
                <a:cs typeface="Times New Roman"/>
                <a:sym typeface="Times New Roman"/>
              </a:rPr>
              <a:t>“</a:t>
            </a:r>
            <a:r>
              <a:rPr i="1" lang="en-IN" sz="2000">
                <a:solidFill>
                  <a:srgbClr val="232629"/>
                </a:solidFill>
                <a:highlight>
                  <a:srgbClr val="FFFFFF"/>
                </a:highlight>
                <a:latin typeface="Times New Roman"/>
                <a:ea typeface="Times New Roman"/>
                <a:cs typeface="Times New Roman"/>
                <a:sym typeface="Times New Roman"/>
              </a:rPr>
              <a:t>sudo airodump-ng &lt;options&gt; mon0</a:t>
            </a:r>
            <a:r>
              <a:rPr lang="en-IN" sz="2400">
                <a:solidFill>
                  <a:srgbClr val="232629"/>
                </a:solidFill>
                <a:highlight>
                  <a:srgbClr val="FFFFFF"/>
                </a:highlight>
                <a:latin typeface="Times New Roman"/>
                <a:ea typeface="Times New Roman"/>
                <a:cs typeface="Times New Roman"/>
                <a:sym typeface="Times New Roman"/>
              </a:rPr>
              <a:t>” →This starts capturing packets on mon0</a:t>
            </a:r>
            <a:endParaRPr sz="2400">
              <a:solidFill>
                <a:srgbClr val="232629"/>
              </a:solidFill>
              <a:highlight>
                <a:srgbClr val="FFFFFF"/>
              </a:highlight>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2400">
              <a:solidFill>
                <a:srgbClr val="232629"/>
              </a:solidFill>
              <a:highlight>
                <a:srgbClr val="FFFFFF"/>
              </a:highlight>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Times New Roman"/>
              <a:buChar char="○"/>
            </a:pPr>
            <a:r>
              <a:rPr lang="en-IN" sz="2400">
                <a:solidFill>
                  <a:srgbClr val="232629"/>
                </a:solidFill>
                <a:highlight>
                  <a:srgbClr val="FFFFFF"/>
                </a:highlight>
                <a:latin typeface="Times New Roman"/>
                <a:ea typeface="Times New Roman"/>
                <a:cs typeface="Times New Roman"/>
                <a:sym typeface="Times New Roman"/>
              </a:rPr>
              <a:t>Using this attempt only first few packets are being captured and then again i</a:t>
            </a:r>
            <a:r>
              <a:rPr lang="en-IN" sz="2400">
                <a:latin typeface="Times New Roman"/>
                <a:ea typeface="Times New Roman"/>
                <a:cs typeface="Times New Roman"/>
                <a:sym typeface="Times New Roman"/>
              </a:rPr>
              <a:t>t is again being changed into managed mode by default.</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solidFill>
                <a:srgbClr val="23262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IN" sz="2400">
                <a:latin typeface="Times New Roman"/>
                <a:ea typeface="Times New Roman"/>
                <a:cs typeface="Times New Roman"/>
                <a:sym typeface="Times New Roman"/>
              </a:rPr>
              <a:t> </a:t>
            </a:r>
            <a:endParaRPr b="1"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latin typeface="Times New Roman"/>
              <a:ea typeface="Times New Roman"/>
              <a:cs typeface="Times New Roman"/>
              <a:sym typeface="Times New Roman"/>
            </a:endParaRPr>
          </a:p>
        </p:txBody>
      </p:sp>
      <p:sp>
        <p:nvSpPr>
          <p:cNvPr id="121" name="Google Shape;121;g11b8fe3021c_0_221"/>
          <p:cNvSpPr txBox="1"/>
          <p:nvPr>
            <p:ph type="title"/>
          </p:nvPr>
        </p:nvSpPr>
        <p:spPr>
          <a:xfrm>
            <a:off x="871719" y="251851"/>
            <a:ext cx="9753600" cy="1154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1b8fe3021c_0_215"/>
          <p:cNvSpPr txBox="1"/>
          <p:nvPr>
            <p:ph type="title"/>
          </p:nvPr>
        </p:nvSpPr>
        <p:spPr>
          <a:xfrm>
            <a:off x="871719" y="292501"/>
            <a:ext cx="9753600" cy="115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t/>
            </a:r>
            <a:endParaRPr>
              <a:latin typeface="Playfair Display"/>
              <a:ea typeface="Playfair Display"/>
              <a:cs typeface="Playfair Display"/>
              <a:sym typeface="Playfair Display"/>
            </a:endParaRPr>
          </a:p>
        </p:txBody>
      </p:sp>
      <p:sp>
        <p:nvSpPr>
          <p:cNvPr id="128" name="Google Shape;128;g11b8fe3021c_0_215"/>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chemeClr val="dk2"/>
              </a:buClr>
              <a:buSzPts val="2400"/>
              <a:buFont typeface="Times New Roman"/>
              <a:buChar char="●"/>
            </a:pPr>
            <a:r>
              <a:rPr b="1" lang="en-IN" sz="2400">
                <a:solidFill>
                  <a:schemeClr val="dk2"/>
                </a:solidFill>
                <a:latin typeface="Times New Roman"/>
                <a:ea typeface="Times New Roman"/>
                <a:cs typeface="Times New Roman"/>
                <a:sym typeface="Times New Roman"/>
              </a:rPr>
              <a:t>Attempt-3 →</a:t>
            </a:r>
            <a:r>
              <a:rPr lang="en-IN" sz="2400">
                <a:solidFill>
                  <a:schemeClr val="dk2"/>
                </a:solidFill>
                <a:latin typeface="Times New Roman"/>
                <a:ea typeface="Times New Roman"/>
                <a:cs typeface="Times New Roman"/>
                <a:sym typeface="Times New Roman"/>
              </a:rPr>
              <a:t>by</a:t>
            </a:r>
            <a:r>
              <a:rPr b="1" lang="en-IN" sz="2400">
                <a:solidFill>
                  <a:schemeClr val="dk2"/>
                </a:solidFill>
                <a:latin typeface="Times New Roman"/>
                <a:ea typeface="Times New Roman"/>
                <a:cs typeface="Times New Roman"/>
                <a:sym typeface="Times New Roman"/>
              </a:rPr>
              <a:t> </a:t>
            </a:r>
            <a:r>
              <a:rPr lang="en-IN" sz="2400">
                <a:solidFill>
                  <a:schemeClr val="dk2"/>
                </a:solidFill>
                <a:latin typeface="Times New Roman"/>
                <a:ea typeface="Times New Roman"/>
                <a:cs typeface="Times New Roman"/>
                <a:sym typeface="Times New Roman"/>
              </a:rPr>
              <a:t>creating a new interface</a:t>
            </a:r>
            <a:endParaRPr sz="2400">
              <a:solidFill>
                <a:schemeClr val="dk2"/>
              </a:solidFill>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So I thought of creating a completely new interface by initialising it’s mode into monitor </a:t>
            </a:r>
            <a:endParaRPr sz="24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And after creating the new </a:t>
            </a:r>
            <a:r>
              <a:rPr lang="en-IN" sz="2400">
                <a:latin typeface="Times New Roman"/>
                <a:ea typeface="Times New Roman"/>
                <a:cs typeface="Times New Roman"/>
                <a:sym typeface="Times New Roman"/>
              </a:rPr>
              <a:t>interface</a:t>
            </a:r>
            <a:r>
              <a:rPr lang="en-IN" sz="2400">
                <a:latin typeface="Times New Roman"/>
                <a:ea typeface="Times New Roman"/>
                <a:cs typeface="Times New Roman"/>
                <a:sym typeface="Times New Roman"/>
              </a:rPr>
              <a:t> I have deleted the present network interface so that finally there will be only one network interface present.</a:t>
            </a:r>
            <a:endParaRPr sz="2400">
              <a:latin typeface="Times New Roman"/>
              <a:ea typeface="Times New Roman"/>
              <a:cs typeface="Times New Roman"/>
              <a:sym typeface="Times New Roman"/>
            </a:endParaRPr>
          </a:p>
          <a:p>
            <a:pPr indent="0" lvl="0" marL="91440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With this new interface being in monitor mode now I am able to capture the packets which are coming out and going towards the WI-FI access point.</a:t>
            </a:r>
            <a:endParaRPr sz="24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1b8fe3021c_0_209"/>
          <p:cNvSpPr txBox="1"/>
          <p:nvPr>
            <p:ph type="title"/>
          </p:nvPr>
        </p:nvSpPr>
        <p:spPr>
          <a:xfrm>
            <a:off x="871719" y="292501"/>
            <a:ext cx="9753600" cy="115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rPr lang="en-IN" sz="2800">
                <a:latin typeface="Playfair Display"/>
                <a:ea typeface="Playfair Display"/>
                <a:cs typeface="Playfair Display"/>
                <a:sym typeface="Playfair Display"/>
              </a:rPr>
              <a:t>Commands used to setup into monitor mode</a:t>
            </a:r>
            <a:endParaRPr sz="2800">
              <a:latin typeface="Playfair Display"/>
              <a:ea typeface="Playfair Display"/>
              <a:cs typeface="Playfair Display"/>
              <a:sym typeface="Playfair Display"/>
            </a:endParaRPr>
          </a:p>
        </p:txBody>
      </p:sp>
      <p:sp>
        <p:nvSpPr>
          <p:cNvPr id="135" name="Google Shape;135;g11b8fe3021c_0_209"/>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IN" sz="2400">
                <a:latin typeface="Times New Roman"/>
                <a:ea typeface="Times New Roman"/>
                <a:cs typeface="Times New Roman"/>
                <a:sym typeface="Times New Roman"/>
              </a:rPr>
              <a:t>iwconfig</a:t>
            </a:r>
            <a:r>
              <a:rPr lang="en-IN" sz="2400">
                <a:latin typeface="Times New Roman"/>
                <a:ea typeface="Times New Roman"/>
                <a:cs typeface="Times New Roman"/>
                <a:sym typeface="Times New Roman"/>
              </a:rPr>
              <a:t>-- to know the network interface and it’s mode that is present in our laptop by default </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IN" sz="2400">
                <a:latin typeface="Times New Roman"/>
                <a:ea typeface="Times New Roman"/>
                <a:cs typeface="Times New Roman"/>
                <a:sym typeface="Times New Roman"/>
              </a:rPr>
              <a:t>sudo iw phy phy0 interface add mon0 type monitor  </a:t>
            </a:r>
            <a:r>
              <a:rPr b="1" lang="en-IN" sz="2400">
                <a:latin typeface="Times New Roman"/>
                <a:ea typeface="Times New Roman"/>
                <a:cs typeface="Times New Roman"/>
                <a:sym typeface="Times New Roman"/>
              </a:rPr>
              <a:t>→ </a:t>
            </a:r>
            <a:r>
              <a:rPr lang="en-IN" sz="2400">
                <a:latin typeface="Times New Roman"/>
                <a:ea typeface="Times New Roman"/>
                <a:cs typeface="Times New Roman"/>
                <a:sym typeface="Times New Roman"/>
              </a:rPr>
              <a:t>creating new network interface named mon0 in monitor mode</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IN" sz="2400">
                <a:latin typeface="Times New Roman"/>
                <a:ea typeface="Times New Roman"/>
                <a:cs typeface="Times New Roman"/>
                <a:sym typeface="Times New Roman"/>
              </a:rPr>
              <a:t>iw dev wlo1 del</a:t>
            </a:r>
            <a:r>
              <a:rPr b="1" lang="en-IN" sz="2400">
                <a:latin typeface="Times New Roman"/>
                <a:ea typeface="Times New Roman"/>
                <a:cs typeface="Times New Roman"/>
                <a:sym typeface="Times New Roman"/>
              </a:rPr>
              <a:t> →</a:t>
            </a:r>
            <a:r>
              <a:rPr lang="en-IN" sz="2400">
                <a:latin typeface="Times New Roman"/>
                <a:ea typeface="Times New Roman"/>
                <a:cs typeface="Times New Roman"/>
                <a:sym typeface="Times New Roman"/>
              </a:rPr>
              <a:t>deleting the default interface wlo1 (</a:t>
            </a:r>
            <a:r>
              <a:rPr i="1" lang="en-IN" sz="2400">
                <a:latin typeface="Times New Roman"/>
                <a:ea typeface="Times New Roman"/>
                <a:cs typeface="Times New Roman"/>
                <a:sym typeface="Times New Roman"/>
              </a:rPr>
              <a:t>the wifi gets disconnected here)</a:t>
            </a:r>
            <a:endParaRPr i="1"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IN" sz="2400">
                <a:latin typeface="Times New Roman"/>
                <a:ea typeface="Times New Roman"/>
                <a:cs typeface="Times New Roman"/>
                <a:sym typeface="Times New Roman"/>
              </a:rPr>
              <a:t>iwconfig</a:t>
            </a:r>
            <a:r>
              <a:rPr b="1" lang="en-IN" sz="2400">
                <a:latin typeface="Times New Roman"/>
                <a:ea typeface="Times New Roman"/>
                <a:cs typeface="Times New Roman"/>
                <a:sym typeface="Times New Roman"/>
              </a:rPr>
              <a:t> → </a:t>
            </a:r>
            <a:r>
              <a:rPr lang="en-IN" sz="2400">
                <a:latin typeface="Times New Roman"/>
                <a:ea typeface="Times New Roman"/>
                <a:cs typeface="Times New Roman"/>
                <a:sym typeface="Times New Roman"/>
              </a:rPr>
              <a:t>verifying whether the default interface is deleted or not</a:t>
            </a:r>
            <a:r>
              <a:rPr b="1" lang="en-IN" sz="2400">
                <a:latin typeface="Times New Roman"/>
                <a:ea typeface="Times New Roman"/>
                <a:cs typeface="Times New Roman"/>
                <a:sym typeface="Times New Roman"/>
              </a:rPr>
              <a:t> </a:t>
            </a:r>
            <a:endParaRPr b="1"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24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11b8fe3021c_0_203"/>
          <p:cNvSpPr txBox="1"/>
          <p:nvPr>
            <p:ph type="title"/>
          </p:nvPr>
        </p:nvSpPr>
        <p:spPr>
          <a:xfrm>
            <a:off x="871719" y="292501"/>
            <a:ext cx="9753600" cy="115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t/>
            </a:r>
            <a:endParaRPr>
              <a:latin typeface="Playfair Display"/>
              <a:ea typeface="Playfair Display"/>
              <a:cs typeface="Playfair Display"/>
              <a:sym typeface="Playfair Display"/>
            </a:endParaRPr>
          </a:p>
        </p:txBody>
      </p:sp>
      <p:sp>
        <p:nvSpPr>
          <p:cNvPr id="142" name="Google Shape;142;g11b8fe3021c_0_203"/>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IN" sz="2400">
                <a:latin typeface="Times New Roman"/>
                <a:ea typeface="Times New Roman"/>
                <a:cs typeface="Times New Roman"/>
                <a:sym typeface="Times New Roman"/>
              </a:rPr>
              <a:t>ifconfig mon0 up</a:t>
            </a:r>
            <a:r>
              <a:rPr b="1" lang="en-IN" sz="2400">
                <a:latin typeface="Times New Roman"/>
                <a:ea typeface="Times New Roman"/>
                <a:cs typeface="Times New Roman"/>
                <a:sym typeface="Times New Roman"/>
              </a:rPr>
              <a:t> → </a:t>
            </a:r>
            <a:r>
              <a:rPr lang="en-IN" sz="2400">
                <a:latin typeface="Times New Roman"/>
                <a:ea typeface="Times New Roman"/>
                <a:cs typeface="Times New Roman"/>
                <a:sym typeface="Times New Roman"/>
              </a:rPr>
              <a:t>setting the newly created interface up</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IN" sz="2400">
                <a:latin typeface="Times New Roman"/>
                <a:ea typeface="Times New Roman"/>
                <a:cs typeface="Times New Roman"/>
                <a:sym typeface="Times New Roman"/>
              </a:rPr>
              <a:t>iwconfig mon0 channel 1 </a:t>
            </a:r>
            <a:r>
              <a:rPr b="1" lang="en-IN" sz="2400">
                <a:latin typeface="Times New Roman"/>
                <a:ea typeface="Times New Roman"/>
                <a:cs typeface="Times New Roman"/>
                <a:sym typeface="Times New Roman"/>
              </a:rPr>
              <a:t>→ </a:t>
            </a:r>
            <a:r>
              <a:rPr lang="en-IN" sz="2400">
                <a:latin typeface="Times New Roman"/>
                <a:ea typeface="Times New Roman"/>
                <a:cs typeface="Times New Roman"/>
                <a:sym typeface="Times New Roman"/>
              </a:rPr>
              <a:t>adjusting the channel number based on the frequency of IoT device (In our case for Alexa the frequency is 2412 i.e; channel 1)</a:t>
            </a:r>
            <a:endParaRPr sz="24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IN" sz="2400">
                <a:latin typeface="Times New Roman"/>
                <a:ea typeface="Times New Roman"/>
                <a:cs typeface="Times New Roman"/>
                <a:sym typeface="Times New Roman"/>
              </a:rPr>
              <a:t>NOTE:</a:t>
            </a:r>
            <a:endParaRPr b="1"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2400">
                <a:latin typeface="Times New Roman"/>
                <a:ea typeface="Times New Roman"/>
                <a:cs typeface="Times New Roman"/>
                <a:sym typeface="Times New Roman"/>
              </a:rPr>
              <a:t>Initially we tried by setting up alexa to connect to 5GHz bandwidth wifi but while capturing we are able to see only the broadcast packets so we have shutdown the 5GHz bandwidth channel and turned on only the 2.4GHz channel and setting up the wifi to open without any authentication</a:t>
            </a:r>
            <a:endParaRPr sz="240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1b8fe3021c_0_197"/>
          <p:cNvSpPr txBox="1"/>
          <p:nvPr>
            <p:ph type="title"/>
          </p:nvPr>
        </p:nvSpPr>
        <p:spPr>
          <a:xfrm>
            <a:off x="871719" y="292501"/>
            <a:ext cx="9753600" cy="115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4000"/>
              <a:buFont typeface="Arial"/>
              <a:buNone/>
            </a:pPr>
            <a:r>
              <a:t/>
            </a:r>
            <a:endParaRPr>
              <a:latin typeface="Playfair Display"/>
              <a:ea typeface="Playfair Display"/>
              <a:cs typeface="Playfair Display"/>
              <a:sym typeface="Playfair Display"/>
            </a:endParaRPr>
          </a:p>
        </p:txBody>
      </p:sp>
      <p:sp>
        <p:nvSpPr>
          <p:cNvPr id="149" name="Google Shape;149;g11b8fe3021c_0_197"/>
          <p:cNvSpPr txBox="1"/>
          <p:nvPr/>
        </p:nvSpPr>
        <p:spPr>
          <a:xfrm>
            <a:off x="871725" y="1680300"/>
            <a:ext cx="9385500" cy="49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IN" sz="2400">
                <a:latin typeface="Times New Roman"/>
                <a:ea typeface="Times New Roman"/>
                <a:cs typeface="Times New Roman"/>
                <a:sym typeface="Times New Roman"/>
              </a:rPr>
              <a:t>wireshark &amp; </a:t>
            </a:r>
            <a:r>
              <a:rPr b="1" lang="en-IN" sz="2400">
                <a:latin typeface="Times New Roman"/>
                <a:ea typeface="Times New Roman"/>
                <a:cs typeface="Times New Roman"/>
                <a:sym typeface="Times New Roman"/>
              </a:rPr>
              <a:t>→ </a:t>
            </a:r>
            <a:r>
              <a:rPr lang="en-IN" sz="2400">
                <a:latin typeface="Times New Roman"/>
                <a:ea typeface="Times New Roman"/>
                <a:cs typeface="Times New Roman"/>
                <a:sym typeface="Times New Roman"/>
              </a:rPr>
              <a:t>to see whether the packets are being captured or not and after the start of capturing packets we have covered most of the applications that alexa can do and captured those packets using ip filter(extracting ip of alexa from TP-Link server website) on wireshark and saved the .pcap file.</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7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2400" u="sng">
                <a:latin typeface="Times New Roman"/>
                <a:ea typeface="Times New Roman"/>
                <a:cs typeface="Times New Roman"/>
                <a:sym typeface="Times New Roman"/>
              </a:rPr>
              <a:t>Resetting the system into default mode:</a:t>
            </a:r>
            <a:endParaRPr sz="2400" u="sng">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u="sng">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IN" sz="2400">
                <a:latin typeface="Times New Roman"/>
                <a:ea typeface="Times New Roman"/>
                <a:cs typeface="Times New Roman"/>
                <a:sym typeface="Times New Roman"/>
              </a:rPr>
              <a:t>iw dev mon0 del </a:t>
            </a:r>
            <a:r>
              <a:rPr b="1" lang="en-IN" sz="2400">
                <a:latin typeface="Times New Roman"/>
                <a:ea typeface="Times New Roman"/>
                <a:cs typeface="Times New Roman"/>
                <a:sym typeface="Times New Roman"/>
              </a:rPr>
              <a:t>→ </a:t>
            </a:r>
            <a:r>
              <a:rPr lang="en-IN" sz="2400">
                <a:latin typeface="Times New Roman"/>
                <a:ea typeface="Times New Roman"/>
                <a:cs typeface="Times New Roman"/>
                <a:sym typeface="Times New Roman"/>
              </a:rPr>
              <a:t>deleting the newly created interface</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IN" sz="2400">
                <a:latin typeface="Times New Roman"/>
                <a:ea typeface="Times New Roman"/>
                <a:cs typeface="Times New Roman"/>
                <a:sym typeface="Times New Roman"/>
              </a:rPr>
              <a:t> </a:t>
            </a:r>
            <a:r>
              <a:rPr b="1" i="1" lang="en-IN" sz="2400">
                <a:latin typeface="Times New Roman"/>
                <a:ea typeface="Times New Roman"/>
                <a:cs typeface="Times New Roman"/>
                <a:sym typeface="Times New Roman"/>
              </a:rPr>
              <a:t>sudo iw phy phy0 interface add wlo1 type managed</a:t>
            </a:r>
            <a:r>
              <a:rPr b="1" lang="en-IN" sz="2400">
                <a:latin typeface="Times New Roman"/>
                <a:ea typeface="Times New Roman"/>
                <a:cs typeface="Times New Roman"/>
                <a:sym typeface="Times New Roman"/>
              </a:rPr>
              <a:t> → </a:t>
            </a:r>
            <a:r>
              <a:rPr lang="en-IN" sz="2400">
                <a:latin typeface="Times New Roman"/>
                <a:ea typeface="Times New Roman"/>
                <a:cs typeface="Times New Roman"/>
                <a:sym typeface="Times New Roman"/>
              </a:rPr>
              <a:t>adding the old default interface and setting it into managed mode</a:t>
            </a:r>
            <a:endParaRPr sz="24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282828"/>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