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D330-3D3F-6262-7423-16A3E94BB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48CE42-BB66-BEE2-E362-2D573FE77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476CD-D2EB-359E-3C70-F433A090BD5B}"/>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5" name="Footer Placeholder 4">
            <a:extLst>
              <a:ext uri="{FF2B5EF4-FFF2-40B4-BE49-F238E27FC236}">
                <a16:creationId xmlns:a16="http://schemas.microsoft.com/office/drawing/2014/main" id="{AB7C72F6-1387-0332-C5F3-380FF5526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5CC02-F00C-7C26-60A8-B675692D1053}"/>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121821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3F86-B1B8-AFBD-F680-C6377992D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88D85B-30E8-E435-D38F-73B6079D2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8749D-E631-26CA-B71A-C0B9E660E00E}"/>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5" name="Footer Placeholder 4">
            <a:extLst>
              <a:ext uri="{FF2B5EF4-FFF2-40B4-BE49-F238E27FC236}">
                <a16:creationId xmlns:a16="http://schemas.microsoft.com/office/drawing/2014/main" id="{C1E7F3E2-02E8-E72E-D436-2A88E31D0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37154-EBAD-B5C5-421B-3C55515F926A}"/>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336531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3D947-ED21-CE32-676D-6F32B2B84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33A0D6-4E2E-CB27-E82F-C9DDDD3F7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0F59D-DDB4-441A-4847-141D40BB4539}"/>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5" name="Footer Placeholder 4">
            <a:extLst>
              <a:ext uri="{FF2B5EF4-FFF2-40B4-BE49-F238E27FC236}">
                <a16:creationId xmlns:a16="http://schemas.microsoft.com/office/drawing/2014/main" id="{A8151B33-FFE4-B908-DA87-A8AF67CCD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E7870-7CDA-F5FB-884E-E482C5531ED7}"/>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3197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A917-8B54-C8D1-7A32-C58C3A2F6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B3E1B-FE08-324F-C247-2D6BD4B6B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89FF7-B9FC-6388-00FB-166EB6DFE005}"/>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5" name="Footer Placeholder 4">
            <a:extLst>
              <a:ext uri="{FF2B5EF4-FFF2-40B4-BE49-F238E27FC236}">
                <a16:creationId xmlns:a16="http://schemas.microsoft.com/office/drawing/2014/main" id="{F2D207D1-AD50-6977-FEFC-D5EF2F45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E3780-FAD9-18C8-FC35-71FEF7CDE72E}"/>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59629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54A5-B8EF-00F3-6085-6D8B13820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9EEB4F-5E81-C9F5-346B-A094571A2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D447B-A76B-6F7C-05C6-72E4CF91AEAD}"/>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5" name="Footer Placeholder 4">
            <a:extLst>
              <a:ext uri="{FF2B5EF4-FFF2-40B4-BE49-F238E27FC236}">
                <a16:creationId xmlns:a16="http://schemas.microsoft.com/office/drawing/2014/main" id="{0A2A14B5-892D-A293-27D3-B90D04B60D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7A2E2-A5E6-1436-54BA-374EAADF3958}"/>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370967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0A27-3E1F-BA3F-0C56-8EA77D7294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276CBD-B7C3-86EF-556B-2EC424781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D8E9B2-9315-D867-9A5E-40DC27B68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EFA106-DA13-4F09-D557-2F017B61C74F}"/>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6" name="Footer Placeholder 5">
            <a:extLst>
              <a:ext uri="{FF2B5EF4-FFF2-40B4-BE49-F238E27FC236}">
                <a16:creationId xmlns:a16="http://schemas.microsoft.com/office/drawing/2014/main" id="{19A31D80-4FFF-5BC1-2392-A252268BE7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AF780C-D15C-D38A-F171-3FC7A3250CE5}"/>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84175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761B-CFA7-4B5C-B715-C96EB1D03A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7680E8-F59D-2BBE-AFB3-BFFB55E99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B6AC0-3513-6EC1-0F12-825288E2C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F9BA77-4501-69EA-7C65-B35747124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5F561-0BE3-85A2-F274-2F6AE85552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97D7DF-D153-3E1F-1024-02E0011C4213}"/>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8" name="Footer Placeholder 7">
            <a:extLst>
              <a:ext uri="{FF2B5EF4-FFF2-40B4-BE49-F238E27FC236}">
                <a16:creationId xmlns:a16="http://schemas.microsoft.com/office/drawing/2014/main" id="{BE812D01-F91A-D039-0FD4-E439728778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D4AA00-30DD-AEF6-1CD5-6E9F18410B5C}"/>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372981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779C-BF98-85E1-C8B6-E66F5DB2E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B554A-157C-7E20-B408-0E47227E876C}"/>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4" name="Footer Placeholder 3">
            <a:extLst>
              <a:ext uri="{FF2B5EF4-FFF2-40B4-BE49-F238E27FC236}">
                <a16:creationId xmlns:a16="http://schemas.microsoft.com/office/drawing/2014/main" id="{964C69B9-2BDE-0FA9-F4AA-11B5494C12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479E1D-8548-CF2A-9250-210847000A41}"/>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222615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E80AC-4236-C4B2-1D08-123D4DFE016E}"/>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3" name="Footer Placeholder 2">
            <a:extLst>
              <a:ext uri="{FF2B5EF4-FFF2-40B4-BE49-F238E27FC236}">
                <a16:creationId xmlns:a16="http://schemas.microsoft.com/office/drawing/2014/main" id="{28CB1185-BB70-014B-7E15-F414006CA6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9E14E-93DE-E1F2-D5B2-3BEB158B915A}"/>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218328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AD48-6B61-0D04-1C6E-890BED3DD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3F8FA8-569F-183B-9F69-C3A71EA4D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133D8F-B6BE-AC11-90A4-D005025FA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CE4EF-2726-3716-D02F-84C1A1051C2C}"/>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6" name="Footer Placeholder 5">
            <a:extLst>
              <a:ext uri="{FF2B5EF4-FFF2-40B4-BE49-F238E27FC236}">
                <a16:creationId xmlns:a16="http://schemas.microsoft.com/office/drawing/2014/main" id="{C13E5EAE-3070-0A77-9D38-73F57AA3C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F383DA-6F54-8C8A-CEB0-C88653EE1559}"/>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273439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5D3D-8B03-501F-DFD0-31F4D14EA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F49255-5F63-A4C3-FD0A-00D2C82FD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C7754A-EFA8-7451-5D4E-53FF169CB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C17B7-8FFE-8F14-9F53-57AA438ADB44}"/>
              </a:ext>
            </a:extLst>
          </p:cNvPr>
          <p:cNvSpPr>
            <a:spLocks noGrp="1"/>
          </p:cNvSpPr>
          <p:nvPr>
            <p:ph type="dt" sz="half" idx="10"/>
          </p:nvPr>
        </p:nvSpPr>
        <p:spPr/>
        <p:txBody>
          <a:bodyPr/>
          <a:lstStyle/>
          <a:p>
            <a:fld id="{6E973D23-9901-446D-930B-BC39AD961D43}" type="datetimeFigureOut">
              <a:rPr lang="en-IN" smtClean="0"/>
              <a:t>17-05-2022</a:t>
            </a:fld>
            <a:endParaRPr lang="en-IN"/>
          </a:p>
        </p:txBody>
      </p:sp>
      <p:sp>
        <p:nvSpPr>
          <p:cNvPr id="6" name="Footer Placeholder 5">
            <a:extLst>
              <a:ext uri="{FF2B5EF4-FFF2-40B4-BE49-F238E27FC236}">
                <a16:creationId xmlns:a16="http://schemas.microsoft.com/office/drawing/2014/main" id="{3211BED6-18A2-6AD9-5F2A-2B5584152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F310B-72E1-5117-F318-9A53A0ECBBDF}"/>
              </a:ext>
            </a:extLst>
          </p:cNvPr>
          <p:cNvSpPr>
            <a:spLocks noGrp="1"/>
          </p:cNvSpPr>
          <p:nvPr>
            <p:ph type="sldNum" sz="quarter" idx="12"/>
          </p:nvPr>
        </p:nvSpPr>
        <p:spPr/>
        <p:txBody>
          <a:bodyPr/>
          <a:lstStyle/>
          <a:p>
            <a:fld id="{05B64C17-7EED-4A16-A441-3A059F890A59}" type="slidenum">
              <a:rPr lang="en-IN" smtClean="0"/>
              <a:t>‹#›</a:t>
            </a:fld>
            <a:endParaRPr lang="en-IN"/>
          </a:p>
        </p:txBody>
      </p:sp>
    </p:spTree>
    <p:extLst>
      <p:ext uri="{BB962C8B-B14F-4D97-AF65-F5344CB8AC3E}">
        <p14:creationId xmlns:p14="http://schemas.microsoft.com/office/powerpoint/2010/main" val="422184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73310-B559-98E5-DC0C-E07D4F24B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BBA85-42C6-16D6-1D38-776CD2F83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D0DA3-69D1-D6B3-EC53-1E981CEA2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73D23-9901-446D-930B-BC39AD961D43}" type="datetimeFigureOut">
              <a:rPr lang="en-IN" smtClean="0"/>
              <a:t>17-05-2022</a:t>
            </a:fld>
            <a:endParaRPr lang="en-IN"/>
          </a:p>
        </p:txBody>
      </p:sp>
      <p:sp>
        <p:nvSpPr>
          <p:cNvPr id="5" name="Footer Placeholder 4">
            <a:extLst>
              <a:ext uri="{FF2B5EF4-FFF2-40B4-BE49-F238E27FC236}">
                <a16:creationId xmlns:a16="http://schemas.microsoft.com/office/drawing/2014/main" id="{CB273E94-EB3C-37B5-4B72-3DA39C450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C4A0A6-D0AB-709E-B241-DC48D7C20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64C17-7EED-4A16-A441-3A059F890A59}" type="slidenum">
              <a:rPr lang="en-IN" smtClean="0"/>
              <a:t>‹#›</a:t>
            </a:fld>
            <a:endParaRPr lang="en-IN"/>
          </a:p>
        </p:txBody>
      </p:sp>
    </p:spTree>
    <p:extLst>
      <p:ext uri="{BB962C8B-B14F-4D97-AF65-F5344CB8AC3E}">
        <p14:creationId xmlns:p14="http://schemas.microsoft.com/office/powerpoint/2010/main" val="2431352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90E36-3ADF-BF3F-35D6-8460FDC46DA5}"/>
              </a:ext>
            </a:extLst>
          </p:cNvPr>
          <p:cNvSpPr txBox="1"/>
          <p:nvPr/>
        </p:nvSpPr>
        <p:spPr>
          <a:xfrm>
            <a:off x="133165" y="97653"/>
            <a:ext cx="11860567" cy="532453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Update regarding the Signal Conditioning Circuit</a:t>
            </a:r>
          </a:p>
          <a:p>
            <a:r>
              <a:rPr lang="en-IN" sz="2400"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signal was filtered using Second Order bandpass filter with uppercut-off frequency 0.49kHz and lower cut-off frequency 1Hz.</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Then the signal was passed through Stage-I amplifier with gain equal to 10. Then the signal was fed to voltage shifter to avoid negative voltage.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Then the signal was passed through Stage –II amplifier with gain equal to 4.7. The signal is adjusted to be compactible to ESP8266.</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Now, the signal will be given to the Signal processing Circuit for the calculation of the respiration rate.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Signal processing Circuit is ESP8266 WIFI module.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threshold voltage will be assigned to the module and respiration rate is calculated. If the respiration rate crosses the limit 12-16 breaths/sec then warning message will be sent to WhatsApp through ESP8266 WIFI Module.</a:t>
            </a:r>
          </a:p>
        </p:txBody>
      </p:sp>
    </p:spTree>
    <p:extLst>
      <p:ext uri="{BB962C8B-B14F-4D97-AF65-F5344CB8AC3E}">
        <p14:creationId xmlns:p14="http://schemas.microsoft.com/office/powerpoint/2010/main" val="316854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C99A8-957C-18B6-0671-96A385BAAF88}"/>
              </a:ext>
            </a:extLst>
          </p:cNvPr>
          <p:cNvPicPr>
            <a:picLocks noChangeAspect="1"/>
          </p:cNvPicPr>
          <p:nvPr/>
        </p:nvPicPr>
        <p:blipFill rotWithShape="1">
          <a:blip r:embed="rId2">
            <a:extLst>
              <a:ext uri="{28A0092B-C50C-407E-A947-70E740481C1C}">
                <a14:useLocalDpi xmlns:a14="http://schemas.microsoft.com/office/drawing/2010/main" val="0"/>
              </a:ext>
            </a:extLst>
          </a:blip>
          <a:srcRect l="12232" t="29369" r="12111" b="31796"/>
          <a:stretch/>
        </p:blipFill>
        <p:spPr>
          <a:xfrm>
            <a:off x="1242873" y="1796617"/>
            <a:ext cx="1171853" cy="286306"/>
          </a:xfrm>
          <a:prstGeom prst="rect">
            <a:avLst/>
          </a:prstGeom>
        </p:spPr>
      </p:pic>
      <p:cxnSp>
        <p:nvCxnSpPr>
          <p:cNvPr id="22" name="Straight Connector 21">
            <a:extLst>
              <a:ext uri="{FF2B5EF4-FFF2-40B4-BE49-F238E27FC236}">
                <a16:creationId xmlns:a16="http://schemas.microsoft.com/office/drawing/2014/main" id="{84858FBD-DAFE-9F32-BDF2-7E3E4A322AB0}"/>
              </a:ext>
            </a:extLst>
          </p:cNvPr>
          <p:cNvCxnSpPr>
            <a:cxnSpLocks/>
            <a:stCxn id="10" idx="3"/>
          </p:cNvCxnSpPr>
          <p:nvPr/>
        </p:nvCxnSpPr>
        <p:spPr>
          <a:xfrm>
            <a:off x="2414726" y="1939770"/>
            <a:ext cx="701335"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C8B5B54-ECC0-F12C-BC25-AC7BE9F496A5}"/>
              </a:ext>
            </a:extLst>
          </p:cNvPr>
          <p:cNvSpPr/>
          <p:nvPr/>
        </p:nvSpPr>
        <p:spPr>
          <a:xfrm>
            <a:off x="1109283" y="4500979"/>
            <a:ext cx="2867487" cy="1606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Signal Conditioning Circuit</a:t>
            </a:r>
          </a:p>
        </p:txBody>
      </p:sp>
      <p:pic>
        <p:nvPicPr>
          <p:cNvPr id="33" name="Picture 32">
            <a:extLst>
              <a:ext uri="{FF2B5EF4-FFF2-40B4-BE49-F238E27FC236}">
                <a16:creationId xmlns:a16="http://schemas.microsoft.com/office/drawing/2014/main" id="{920E8EEC-1571-0844-D77E-C0CB690988AE}"/>
              </a:ext>
            </a:extLst>
          </p:cNvPr>
          <p:cNvPicPr>
            <a:picLocks noChangeAspect="1"/>
          </p:cNvPicPr>
          <p:nvPr/>
        </p:nvPicPr>
        <p:blipFill rotWithShape="1">
          <a:blip r:embed="rId3">
            <a:extLst>
              <a:ext uri="{28A0092B-C50C-407E-A947-70E740481C1C}">
                <a14:useLocalDpi xmlns:a14="http://schemas.microsoft.com/office/drawing/2010/main" val="0"/>
              </a:ext>
            </a:extLst>
          </a:blip>
          <a:srcRect l="26599" t="4790" r="24914" b="971"/>
          <a:stretch/>
        </p:blipFill>
        <p:spPr>
          <a:xfrm>
            <a:off x="4956702" y="3567299"/>
            <a:ext cx="3746378" cy="3185520"/>
          </a:xfrm>
          <a:prstGeom prst="rect">
            <a:avLst/>
          </a:prstGeom>
        </p:spPr>
      </p:pic>
      <p:sp>
        <p:nvSpPr>
          <p:cNvPr id="46" name="Arrow: Down 45">
            <a:extLst>
              <a:ext uri="{FF2B5EF4-FFF2-40B4-BE49-F238E27FC236}">
                <a16:creationId xmlns:a16="http://schemas.microsoft.com/office/drawing/2014/main" id="{BADB2BA6-92D5-2831-68FA-C6A07BA8A2E0}"/>
              </a:ext>
            </a:extLst>
          </p:cNvPr>
          <p:cNvSpPr/>
          <p:nvPr/>
        </p:nvSpPr>
        <p:spPr>
          <a:xfrm>
            <a:off x="2566850" y="1939771"/>
            <a:ext cx="149717" cy="2561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40A9EF04-8FB6-2023-8664-AAD4CD862E56}"/>
              </a:ext>
            </a:extLst>
          </p:cNvPr>
          <p:cNvCxnSpPr/>
          <p:nvPr/>
        </p:nvCxnSpPr>
        <p:spPr>
          <a:xfrm flipV="1">
            <a:off x="3595456" y="3950563"/>
            <a:ext cx="0" cy="5504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7" name="Arrow: Right 56">
            <a:extLst>
              <a:ext uri="{FF2B5EF4-FFF2-40B4-BE49-F238E27FC236}">
                <a16:creationId xmlns:a16="http://schemas.microsoft.com/office/drawing/2014/main" id="{939F79D0-9CA1-9EC9-C93A-993A8125DEA8}"/>
              </a:ext>
            </a:extLst>
          </p:cNvPr>
          <p:cNvSpPr/>
          <p:nvPr/>
        </p:nvSpPr>
        <p:spPr>
          <a:xfrm>
            <a:off x="3595456" y="3950563"/>
            <a:ext cx="1361242" cy="45719"/>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Right 58">
            <a:extLst>
              <a:ext uri="{FF2B5EF4-FFF2-40B4-BE49-F238E27FC236}">
                <a16:creationId xmlns:a16="http://schemas.microsoft.com/office/drawing/2014/main" id="{81F76C62-6E65-16B1-5399-E51885AEC5AF}"/>
              </a:ext>
            </a:extLst>
          </p:cNvPr>
          <p:cNvSpPr/>
          <p:nvPr/>
        </p:nvSpPr>
        <p:spPr>
          <a:xfrm flipH="1">
            <a:off x="3976770" y="5504155"/>
            <a:ext cx="979928" cy="45719"/>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 name="Picture 60">
            <a:extLst>
              <a:ext uri="{FF2B5EF4-FFF2-40B4-BE49-F238E27FC236}">
                <a16:creationId xmlns:a16="http://schemas.microsoft.com/office/drawing/2014/main" id="{9CC1196E-DE18-6403-A141-AF9E8C2C3F23}"/>
              </a:ext>
            </a:extLst>
          </p:cNvPr>
          <p:cNvPicPr>
            <a:picLocks noChangeAspect="1"/>
          </p:cNvPicPr>
          <p:nvPr/>
        </p:nvPicPr>
        <p:blipFill rotWithShape="1">
          <a:blip r:embed="rId4">
            <a:extLst>
              <a:ext uri="{28A0092B-C50C-407E-A947-70E740481C1C}">
                <a14:useLocalDpi xmlns:a14="http://schemas.microsoft.com/office/drawing/2010/main" val="0"/>
              </a:ext>
            </a:extLst>
          </a:blip>
          <a:srcRect l="29064" t="22179" r="29325" b="18688"/>
          <a:stretch/>
        </p:blipFill>
        <p:spPr>
          <a:xfrm>
            <a:off x="9920801" y="4073325"/>
            <a:ext cx="2044828" cy="1794815"/>
          </a:xfrm>
          <a:prstGeom prst="rect">
            <a:avLst/>
          </a:prstGeom>
        </p:spPr>
      </p:pic>
      <p:cxnSp>
        <p:nvCxnSpPr>
          <p:cNvPr id="66" name="Straight Connector 65">
            <a:extLst>
              <a:ext uri="{FF2B5EF4-FFF2-40B4-BE49-F238E27FC236}">
                <a16:creationId xmlns:a16="http://schemas.microsoft.com/office/drawing/2014/main" id="{61FADA08-0E93-4A98-F806-2319FBF636E5}"/>
              </a:ext>
            </a:extLst>
          </p:cNvPr>
          <p:cNvCxnSpPr/>
          <p:nvPr/>
        </p:nvCxnSpPr>
        <p:spPr>
          <a:xfrm>
            <a:off x="6829891" y="2166151"/>
            <a:ext cx="43559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0CF0A79-D01E-B26F-C08D-DFE8128AFE72}"/>
              </a:ext>
            </a:extLst>
          </p:cNvPr>
          <p:cNvCxnSpPr>
            <a:endCxn id="33" idx="0"/>
          </p:cNvCxnSpPr>
          <p:nvPr/>
        </p:nvCxnSpPr>
        <p:spPr>
          <a:xfrm>
            <a:off x="6829891" y="2166151"/>
            <a:ext cx="0" cy="14011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9" name="Arrow: Down 68">
            <a:extLst>
              <a:ext uri="{FF2B5EF4-FFF2-40B4-BE49-F238E27FC236}">
                <a16:creationId xmlns:a16="http://schemas.microsoft.com/office/drawing/2014/main" id="{7000F7A9-3C32-9760-21B0-B8DC950BFC27}"/>
              </a:ext>
            </a:extLst>
          </p:cNvPr>
          <p:cNvSpPr/>
          <p:nvPr/>
        </p:nvSpPr>
        <p:spPr>
          <a:xfrm>
            <a:off x="11037916" y="2166139"/>
            <a:ext cx="242649" cy="1907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FB2B5A9E-A410-9401-50BF-DD25F7BE08F9}"/>
              </a:ext>
            </a:extLst>
          </p:cNvPr>
          <p:cNvSpPr txBox="1"/>
          <p:nvPr/>
        </p:nvSpPr>
        <p:spPr>
          <a:xfrm>
            <a:off x="1423839" y="1479896"/>
            <a:ext cx="1217869" cy="369332"/>
          </a:xfrm>
          <a:prstGeom prst="rect">
            <a:avLst/>
          </a:prstGeom>
          <a:noFill/>
        </p:spPr>
        <p:txBody>
          <a:bodyPr wrap="square" rtlCol="0">
            <a:spAutoFit/>
          </a:bodyPr>
          <a:lstStyle/>
          <a:p>
            <a:r>
              <a:rPr lang="en-IN" dirty="0"/>
              <a:t>10K</a:t>
            </a:r>
          </a:p>
        </p:txBody>
      </p:sp>
      <p:sp>
        <p:nvSpPr>
          <p:cNvPr id="71" name="TextBox 70">
            <a:extLst>
              <a:ext uri="{FF2B5EF4-FFF2-40B4-BE49-F238E27FC236}">
                <a16:creationId xmlns:a16="http://schemas.microsoft.com/office/drawing/2014/main" id="{660BD6AF-11C0-4B28-8EF3-59981EE46EAA}"/>
              </a:ext>
            </a:extLst>
          </p:cNvPr>
          <p:cNvSpPr txBox="1"/>
          <p:nvPr/>
        </p:nvSpPr>
        <p:spPr>
          <a:xfrm>
            <a:off x="3145235" y="2570434"/>
            <a:ext cx="2114644" cy="369332"/>
          </a:xfrm>
          <a:prstGeom prst="rect">
            <a:avLst/>
          </a:prstGeom>
          <a:noFill/>
        </p:spPr>
        <p:txBody>
          <a:bodyPr wrap="square" rtlCol="0">
            <a:spAutoFit/>
          </a:bodyPr>
          <a:lstStyle/>
          <a:p>
            <a:r>
              <a:rPr lang="en-IN" dirty="0"/>
              <a:t>GOP Sensor</a:t>
            </a:r>
          </a:p>
        </p:txBody>
      </p:sp>
      <p:sp>
        <p:nvSpPr>
          <p:cNvPr id="74" name="Arrow: Right 73">
            <a:extLst>
              <a:ext uri="{FF2B5EF4-FFF2-40B4-BE49-F238E27FC236}">
                <a16:creationId xmlns:a16="http://schemas.microsoft.com/office/drawing/2014/main" id="{BD37B84F-7991-5E41-542E-1D5734281966}"/>
              </a:ext>
            </a:extLst>
          </p:cNvPr>
          <p:cNvSpPr/>
          <p:nvPr/>
        </p:nvSpPr>
        <p:spPr>
          <a:xfrm flipH="1">
            <a:off x="4003826" y="6022833"/>
            <a:ext cx="979928" cy="45719"/>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TextBox 74">
            <a:extLst>
              <a:ext uri="{FF2B5EF4-FFF2-40B4-BE49-F238E27FC236}">
                <a16:creationId xmlns:a16="http://schemas.microsoft.com/office/drawing/2014/main" id="{B951DAA7-E52A-8AB0-543F-A0C0F5A9C4CF}"/>
              </a:ext>
            </a:extLst>
          </p:cNvPr>
          <p:cNvSpPr txBox="1"/>
          <p:nvPr/>
        </p:nvSpPr>
        <p:spPr>
          <a:xfrm>
            <a:off x="4129381" y="5180542"/>
            <a:ext cx="674705" cy="369332"/>
          </a:xfrm>
          <a:prstGeom prst="rect">
            <a:avLst/>
          </a:prstGeom>
          <a:noFill/>
        </p:spPr>
        <p:txBody>
          <a:bodyPr wrap="square" rtlCol="0">
            <a:spAutoFit/>
          </a:bodyPr>
          <a:lstStyle/>
          <a:p>
            <a:r>
              <a:rPr lang="en-IN" dirty="0"/>
              <a:t>3.3V</a:t>
            </a:r>
          </a:p>
        </p:txBody>
      </p:sp>
      <p:sp>
        <p:nvSpPr>
          <p:cNvPr id="76" name="TextBox 75">
            <a:extLst>
              <a:ext uri="{FF2B5EF4-FFF2-40B4-BE49-F238E27FC236}">
                <a16:creationId xmlns:a16="http://schemas.microsoft.com/office/drawing/2014/main" id="{727EDB12-9985-A171-2299-ECC3481C37A9}"/>
              </a:ext>
            </a:extLst>
          </p:cNvPr>
          <p:cNvSpPr txBox="1"/>
          <p:nvPr/>
        </p:nvSpPr>
        <p:spPr>
          <a:xfrm>
            <a:off x="4129381" y="5699220"/>
            <a:ext cx="622286" cy="369332"/>
          </a:xfrm>
          <a:prstGeom prst="rect">
            <a:avLst/>
          </a:prstGeom>
          <a:noFill/>
        </p:spPr>
        <p:txBody>
          <a:bodyPr wrap="none" rtlCol="0">
            <a:spAutoFit/>
          </a:bodyPr>
          <a:lstStyle/>
          <a:p>
            <a:r>
              <a:rPr lang="en-IN" dirty="0"/>
              <a:t>GND</a:t>
            </a:r>
          </a:p>
        </p:txBody>
      </p:sp>
      <p:sp>
        <p:nvSpPr>
          <p:cNvPr id="77" name="TextBox 76">
            <a:extLst>
              <a:ext uri="{FF2B5EF4-FFF2-40B4-BE49-F238E27FC236}">
                <a16:creationId xmlns:a16="http://schemas.microsoft.com/office/drawing/2014/main" id="{9124220F-7432-6961-2D09-D51187BAF81C}"/>
              </a:ext>
            </a:extLst>
          </p:cNvPr>
          <p:cNvSpPr txBox="1"/>
          <p:nvPr/>
        </p:nvSpPr>
        <p:spPr>
          <a:xfrm>
            <a:off x="3416194" y="3604091"/>
            <a:ext cx="1710888" cy="369332"/>
          </a:xfrm>
          <a:prstGeom prst="rect">
            <a:avLst/>
          </a:prstGeom>
          <a:noFill/>
        </p:spPr>
        <p:txBody>
          <a:bodyPr wrap="square" rtlCol="0">
            <a:spAutoFit/>
          </a:bodyPr>
          <a:lstStyle/>
          <a:p>
            <a:r>
              <a:rPr lang="en-IN" dirty="0"/>
              <a:t>Analog Output</a:t>
            </a:r>
          </a:p>
        </p:txBody>
      </p:sp>
      <p:sp>
        <p:nvSpPr>
          <p:cNvPr id="78" name="TextBox 77">
            <a:extLst>
              <a:ext uri="{FF2B5EF4-FFF2-40B4-BE49-F238E27FC236}">
                <a16:creationId xmlns:a16="http://schemas.microsoft.com/office/drawing/2014/main" id="{0480A17D-EABB-E393-85FC-036910AA36F2}"/>
              </a:ext>
            </a:extLst>
          </p:cNvPr>
          <p:cNvSpPr txBox="1"/>
          <p:nvPr/>
        </p:nvSpPr>
        <p:spPr>
          <a:xfrm rot="16200000">
            <a:off x="1767873" y="3384311"/>
            <a:ext cx="1386918" cy="369332"/>
          </a:xfrm>
          <a:prstGeom prst="rect">
            <a:avLst/>
          </a:prstGeom>
          <a:noFill/>
        </p:spPr>
        <p:txBody>
          <a:bodyPr wrap="none" rtlCol="0">
            <a:spAutoFit/>
          </a:bodyPr>
          <a:lstStyle/>
          <a:p>
            <a:r>
              <a:rPr lang="en-IN" dirty="0"/>
              <a:t>Analog Input</a:t>
            </a:r>
          </a:p>
        </p:txBody>
      </p:sp>
      <p:cxnSp>
        <p:nvCxnSpPr>
          <p:cNvPr id="80" name="Straight Arrow Connector 79">
            <a:extLst>
              <a:ext uri="{FF2B5EF4-FFF2-40B4-BE49-F238E27FC236}">
                <a16:creationId xmlns:a16="http://schemas.microsoft.com/office/drawing/2014/main" id="{52ABC0E0-7FF5-7DE9-4B9B-0B73218FC1B4}"/>
              </a:ext>
            </a:extLst>
          </p:cNvPr>
          <p:cNvCxnSpPr>
            <a:cxnSpLocks/>
            <a:endCxn id="10" idx="1"/>
          </p:cNvCxnSpPr>
          <p:nvPr/>
        </p:nvCxnSpPr>
        <p:spPr>
          <a:xfrm flipH="1" flipV="1">
            <a:off x="1242873" y="1939770"/>
            <a:ext cx="8877" cy="25612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8648D36-7002-C83A-8EDA-F0F9633C4996}"/>
              </a:ext>
            </a:extLst>
          </p:cNvPr>
          <p:cNvSpPr txBox="1"/>
          <p:nvPr/>
        </p:nvSpPr>
        <p:spPr>
          <a:xfrm rot="16200000">
            <a:off x="825623" y="3383048"/>
            <a:ext cx="607859" cy="369332"/>
          </a:xfrm>
          <a:prstGeom prst="rect">
            <a:avLst/>
          </a:prstGeom>
          <a:noFill/>
        </p:spPr>
        <p:txBody>
          <a:bodyPr wrap="square" rtlCol="0">
            <a:spAutoFit/>
          </a:bodyPr>
          <a:lstStyle/>
          <a:p>
            <a:r>
              <a:rPr lang="en-IN" dirty="0"/>
              <a:t>3.3V</a:t>
            </a:r>
          </a:p>
        </p:txBody>
      </p:sp>
      <p:sp>
        <p:nvSpPr>
          <p:cNvPr id="86" name="Rectangle 85">
            <a:extLst>
              <a:ext uri="{FF2B5EF4-FFF2-40B4-BE49-F238E27FC236}">
                <a16:creationId xmlns:a16="http://schemas.microsoft.com/office/drawing/2014/main" id="{191E41F8-1DE4-2F7F-2E77-15EDF6279CF6}"/>
              </a:ext>
            </a:extLst>
          </p:cNvPr>
          <p:cNvSpPr/>
          <p:nvPr/>
        </p:nvSpPr>
        <p:spPr>
          <a:xfrm>
            <a:off x="2942011" y="1882631"/>
            <a:ext cx="286862" cy="10164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7" name="Arrow: Down 86">
            <a:extLst>
              <a:ext uri="{FF2B5EF4-FFF2-40B4-BE49-F238E27FC236}">
                <a16:creationId xmlns:a16="http://schemas.microsoft.com/office/drawing/2014/main" id="{DBACDCFB-06A9-1E54-2208-34172466E9ED}"/>
              </a:ext>
            </a:extLst>
          </p:cNvPr>
          <p:cNvSpPr/>
          <p:nvPr/>
        </p:nvSpPr>
        <p:spPr>
          <a:xfrm flipH="1">
            <a:off x="3039723" y="2866725"/>
            <a:ext cx="45719" cy="1606858"/>
          </a:xfrm>
          <a:prstGeom prst="down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846DA411-F2FD-7DF2-D15D-FE7E187176A6}"/>
              </a:ext>
            </a:extLst>
          </p:cNvPr>
          <p:cNvSpPr txBox="1"/>
          <p:nvPr/>
        </p:nvSpPr>
        <p:spPr>
          <a:xfrm rot="16200000">
            <a:off x="2614227" y="3574756"/>
            <a:ext cx="622286" cy="369332"/>
          </a:xfrm>
          <a:prstGeom prst="rect">
            <a:avLst/>
          </a:prstGeom>
          <a:noFill/>
        </p:spPr>
        <p:txBody>
          <a:bodyPr wrap="none" rtlCol="0">
            <a:spAutoFit/>
          </a:bodyPr>
          <a:lstStyle/>
          <a:p>
            <a:r>
              <a:rPr lang="en-IN" dirty="0"/>
              <a:t>GND</a:t>
            </a:r>
          </a:p>
        </p:txBody>
      </p:sp>
      <p:pic>
        <p:nvPicPr>
          <p:cNvPr id="90" name="Picture 89">
            <a:extLst>
              <a:ext uri="{FF2B5EF4-FFF2-40B4-BE49-F238E27FC236}">
                <a16:creationId xmlns:a16="http://schemas.microsoft.com/office/drawing/2014/main" id="{7A165CCB-3394-0225-D6C5-D27C7A022718}"/>
              </a:ext>
            </a:extLst>
          </p:cNvPr>
          <p:cNvPicPr>
            <a:picLocks noChangeAspect="1"/>
          </p:cNvPicPr>
          <p:nvPr/>
        </p:nvPicPr>
        <p:blipFill rotWithShape="1">
          <a:blip r:embed="rId5">
            <a:extLst>
              <a:ext uri="{28A0092B-C50C-407E-A947-70E740481C1C}">
                <a14:useLocalDpi xmlns:a14="http://schemas.microsoft.com/office/drawing/2010/main" val="0"/>
              </a:ext>
            </a:extLst>
          </a:blip>
          <a:srcRect l="16485" t="6928" r="54582" b="74677"/>
          <a:stretch/>
        </p:blipFill>
        <p:spPr>
          <a:xfrm>
            <a:off x="3289442" y="1633494"/>
            <a:ext cx="1300312" cy="920911"/>
          </a:xfrm>
          <a:prstGeom prst="rect">
            <a:avLst/>
          </a:prstGeom>
        </p:spPr>
      </p:pic>
      <p:sp>
        <p:nvSpPr>
          <p:cNvPr id="91" name="TextBox 90">
            <a:extLst>
              <a:ext uri="{FF2B5EF4-FFF2-40B4-BE49-F238E27FC236}">
                <a16:creationId xmlns:a16="http://schemas.microsoft.com/office/drawing/2014/main" id="{E1FA370D-537B-365D-B9FF-00AFDEF12981}"/>
              </a:ext>
            </a:extLst>
          </p:cNvPr>
          <p:cNvSpPr txBox="1"/>
          <p:nvPr/>
        </p:nvSpPr>
        <p:spPr>
          <a:xfrm>
            <a:off x="6829890" y="2138344"/>
            <a:ext cx="4690360" cy="646331"/>
          </a:xfrm>
          <a:prstGeom prst="rect">
            <a:avLst/>
          </a:prstGeom>
          <a:noFill/>
        </p:spPr>
        <p:txBody>
          <a:bodyPr wrap="square" rtlCol="0">
            <a:spAutoFit/>
          </a:bodyPr>
          <a:lstStyle/>
          <a:p>
            <a:r>
              <a:rPr lang="en-IN" dirty="0"/>
              <a:t>Communication between WIFI Module and WhatsApp</a:t>
            </a:r>
          </a:p>
        </p:txBody>
      </p:sp>
      <p:sp>
        <p:nvSpPr>
          <p:cNvPr id="92" name="TextBox 91">
            <a:extLst>
              <a:ext uri="{FF2B5EF4-FFF2-40B4-BE49-F238E27FC236}">
                <a16:creationId xmlns:a16="http://schemas.microsoft.com/office/drawing/2014/main" id="{04470F68-33A4-126C-28B7-418598C4A7F1}"/>
              </a:ext>
            </a:extLst>
          </p:cNvPr>
          <p:cNvSpPr txBox="1"/>
          <p:nvPr/>
        </p:nvSpPr>
        <p:spPr>
          <a:xfrm>
            <a:off x="5058668" y="3263784"/>
            <a:ext cx="1608921" cy="369332"/>
          </a:xfrm>
          <a:prstGeom prst="rect">
            <a:avLst/>
          </a:prstGeom>
          <a:noFill/>
        </p:spPr>
        <p:txBody>
          <a:bodyPr wrap="square" rtlCol="0">
            <a:spAutoFit/>
          </a:bodyPr>
          <a:lstStyle/>
          <a:p>
            <a:r>
              <a:rPr lang="en-IN" dirty="0"/>
              <a:t>ESP8266</a:t>
            </a:r>
          </a:p>
        </p:txBody>
      </p:sp>
      <p:sp>
        <p:nvSpPr>
          <p:cNvPr id="93" name="TextBox 92">
            <a:extLst>
              <a:ext uri="{FF2B5EF4-FFF2-40B4-BE49-F238E27FC236}">
                <a16:creationId xmlns:a16="http://schemas.microsoft.com/office/drawing/2014/main" id="{FA6B4E37-E0C7-A643-24B1-FE4593EECFB7}"/>
              </a:ext>
            </a:extLst>
          </p:cNvPr>
          <p:cNvSpPr txBox="1"/>
          <p:nvPr/>
        </p:nvSpPr>
        <p:spPr>
          <a:xfrm>
            <a:off x="8703080" y="5868141"/>
            <a:ext cx="3050955" cy="923330"/>
          </a:xfrm>
          <a:prstGeom prst="rect">
            <a:avLst/>
          </a:prstGeom>
          <a:noFill/>
        </p:spPr>
        <p:txBody>
          <a:bodyPr wrap="square" rtlCol="0">
            <a:spAutoFit/>
          </a:bodyPr>
          <a:lstStyle/>
          <a:p>
            <a:r>
              <a:rPr lang="en-IN" dirty="0"/>
              <a:t>Alarm message is received when respiration rate crosses threshold.</a:t>
            </a:r>
          </a:p>
        </p:txBody>
      </p:sp>
      <p:sp>
        <p:nvSpPr>
          <p:cNvPr id="94" name="TextBox 93">
            <a:extLst>
              <a:ext uri="{FF2B5EF4-FFF2-40B4-BE49-F238E27FC236}">
                <a16:creationId xmlns:a16="http://schemas.microsoft.com/office/drawing/2014/main" id="{4912BC8E-BEC3-4DEF-1EC8-F490984FA8FC}"/>
              </a:ext>
            </a:extLst>
          </p:cNvPr>
          <p:cNvSpPr txBox="1"/>
          <p:nvPr/>
        </p:nvSpPr>
        <p:spPr>
          <a:xfrm>
            <a:off x="390623" y="189760"/>
            <a:ext cx="10031762" cy="830997"/>
          </a:xfrm>
          <a:prstGeom prst="rect">
            <a:avLst/>
          </a:prstGeom>
          <a:noFill/>
        </p:spPr>
        <p:txBody>
          <a:bodyPr wrap="square" rtlCol="0">
            <a:spAutoFit/>
          </a:bodyPr>
          <a:lstStyle/>
          <a:p>
            <a:r>
              <a:rPr lang="en-IN" sz="2400" b="1" dirty="0"/>
              <a:t>Circuit Diagram for GOP based sensor for non-invasive measurement of respiration rate </a:t>
            </a:r>
          </a:p>
        </p:txBody>
      </p:sp>
    </p:spTree>
    <p:extLst>
      <p:ext uri="{BB962C8B-B14F-4D97-AF65-F5344CB8AC3E}">
        <p14:creationId xmlns:p14="http://schemas.microsoft.com/office/powerpoint/2010/main" val="37311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E2A5B-C1C7-10A4-B27A-470A92148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E250516-2D7D-721B-3100-851AD3FB55C9}"/>
              </a:ext>
            </a:extLst>
          </p:cNvPr>
          <p:cNvSpPr txBox="1"/>
          <p:nvPr/>
        </p:nvSpPr>
        <p:spPr>
          <a:xfrm>
            <a:off x="443883" y="133165"/>
            <a:ext cx="8043169" cy="461665"/>
          </a:xfrm>
          <a:prstGeom prst="rect">
            <a:avLst/>
          </a:prstGeom>
          <a:noFill/>
        </p:spPr>
        <p:txBody>
          <a:bodyPr wrap="square" rtlCol="0">
            <a:spAutoFit/>
          </a:bodyPr>
          <a:lstStyle/>
          <a:p>
            <a:r>
              <a:rPr lang="en-IN" sz="2400" b="1" dirty="0"/>
              <a:t>Schematic of Signal Conditioning Circuit(MATLAB-Simulink)</a:t>
            </a:r>
          </a:p>
        </p:txBody>
      </p:sp>
    </p:spTree>
    <p:extLst>
      <p:ext uri="{BB962C8B-B14F-4D97-AF65-F5344CB8AC3E}">
        <p14:creationId xmlns:p14="http://schemas.microsoft.com/office/powerpoint/2010/main" val="380205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9443BA-A975-4ED2-57AB-E10E1EA95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3920"/>
            <a:ext cx="12192000" cy="5974080"/>
          </a:xfrm>
          <a:prstGeom prst="rect">
            <a:avLst/>
          </a:prstGeom>
        </p:spPr>
      </p:pic>
      <p:sp>
        <p:nvSpPr>
          <p:cNvPr id="4" name="TextBox 3">
            <a:extLst>
              <a:ext uri="{FF2B5EF4-FFF2-40B4-BE49-F238E27FC236}">
                <a16:creationId xmlns:a16="http://schemas.microsoft.com/office/drawing/2014/main" id="{17E34ED1-FDD2-59E7-72AF-CA3D8DAAA7AB}"/>
              </a:ext>
            </a:extLst>
          </p:cNvPr>
          <p:cNvSpPr txBox="1"/>
          <p:nvPr/>
        </p:nvSpPr>
        <p:spPr>
          <a:xfrm>
            <a:off x="195309" y="292963"/>
            <a:ext cx="10635448" cy="369332"/>
          </a:xfrm>
          <a:prstGeom prst="rect">
            <a:avLst/>
          </a:prstGeom>
          <a:noFill/>
        </p:spPr>
        <p:txBody>
          <a:bodyPr wrap="square" rtlCol="0">
            <a:spAutoFit/>
          </a:bodyPr>
          <a:lstStyle/>
          <a:p>
            <a:r>
              <a:rPr lang="en-IN" dirty="0"/>
              <a:t>Plot shows the Signal from the GOP based sensor which is fed to Signal Conditioning Circuit.</a:t>
            </a:r>
          </a:p>
        </p:txBody>
      </p:sp>
    </p:spTree>
    <p:extLst>
      <p:ext uri="{BB962C8B-B14F-4D97-AF65-F5344CB8AC3E}">
        <p14:creationId xmlns:p14="http://schemas.microsoft.com/office/powerpoint/2010/main" val="236285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4A6027-CB9A-4FE3-B6C0-0E94D9C81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80047" cy="3246173"/>
          </a:xfrm>
          <a:prstGeom prst="rect">
            <a:avLst/>
          </a:prstGeom>
        </p:spPr>
      </p:pic>
      <p:pic>
        <p:nvPicPr>
          <p:cNvPr id="5" name="Picture 4">
            <a:extLst>
              <a:ext uri="{FF2B5EF4-FFF2-40B4-BE49-F238E27FC236}">
                <a16:creationId xmlns:a16="http://schemas.microsoft.com/office/drawing/2014/main" id="{924F836C-0ACD-0C2D-33BC-1BD4D0B34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5647"/>
            <a:ext cx="12192000" cy="4293194"/>
          </a:xfrm>
          <a:prstGeom prst="rect">
            <a:avLst/>
          </a:prstGeom>
        </p:spPr>
      </p:pic>
      <p:sp>
        <p:nvSpPr>
          <p:cNvPr id="6" name="TextBox 5">
            <a:extLst>
              <a:ext uri="{FF2B5EF4-FFF2-40B4-BE49-F238E27FC236}">
                <a16:creationId xmlns:a16="http://schemas.microsoft.com/office/drawing/2014/main" id="{F544534E-77E7-27B1-D2E1-2A11472749A6}"/>
              </a:ext>
            </a:extLst>
          </p:cNvPr>
          <p:cNvSpPr txBox="1"/>
          <p:nvPr/>
        </p:nvSpPr>
        <p:spPr>
          <a:xfrm>
            <a:off x="3693110" y="159798"/>
            <a:ext cx="8238477" cy="923330"/>
          </a:xfrm>
          <a:prstGeom prst="rect">
            <a:avLst/>
          </a:prstGeom>
          <a:noFill/>
        </p:spPr>
        <p:txBody>
          <a:bodyPr wrap="square" rtlCol="0">
            <a:spAutoFit/>
          </a:bodyPr>
          <a:lstStyle/>
          <a:p>
            <a:r>
              <a:rPr lang="en-IN" dirty="0"/>
              <a:t>The  schematic shows the Second order bandpass filter. The signal is filtered and required sensor signal is obtained. The signal is millivolt signal. The signal should to amplified .</a:t>
            </a:r>
          </a:p>
        </p:txBody>
      </p:sp>
    </p:spTree>
    <p:extLst>
      <p:ext uri="{BB962C8B-B14F-4D97-AF65-F5344CB8AC3E}">
        <p14:creationId xmlns:p14="http://schemas.microsoft.com/office/powerpoint/2010/main" val="420552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C48AE-FB5F-4C29-05B4-DA1E06A8C4BB}"/>
              </a:ext>
            </a:extLst>
          </p:cNvPr>
          <p:cNvPicPr>
            <a:picLocks noChangeAspect="1"/>
          </p:cNvPicPr>
          <p:nvPr/>
        </p:nvPicPr>
        <p:blipFill rotWithShape="1">
          <a:blip r:embed="rId2">
            <a:extLst>
              <a:ext uri="{28A0092B-C50C-407E-A947-70E740481C1C}">
                <a14:useLocalDpi xmlns:a14="http://schemas.microsoft.com/office/drawing/2010/main" val="0"/>
              </a:ext>
            </a:extLst>
          </a:blip>
          <a:srcRect l="37647" t="25242" r="37816" b="18060"/>
          <a:stretch/>
        </p:blipFill>
        <p:spPr>
          <a:xfrm>
            <a:off x="0" y="0"/>
            <a:ext cx="2991775" cy="3888419"/>
          </a:xfrm>
          <a:prstGeom prst="rect">
            <a:avLst/>
          </a:prstGeom>
        </p:spPr>
      </p:pic>
      <p:pic>
        <p:nvPicPr>
          <p:cNvPr id="5" name="Picture 4">
            <a:extLst>
              <a:ext uri="{FF2B5EF4-FFF2-40B4-BE49-F238E27FC236}">
                <a16:creationId xmlns:a16="http://schemas.microsoft.com/office/drawing/2014/main" id="{E66B52A9-4D51-9A19-E05C-C7AD634F1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14726"/>
            <a:ext cx="12192000" cy="4443274"/>
          </a:xfrm>
          <a:prstGeom prst="rect">
            <a:avLst/>
          </a:prstGeom>
        </p:spPr>
      </p:pic>
      <p:sp>
        <p:nvSpPr>
          <p:cNvPr id="6" name="TextBox 5">
            <a:extLst>
              <a:ext uri="{FF2B5EF4-FFF2-40B4-BE49-F238E27FC236}">
                <a16:creationId xmlns:a16="http://schemas.microsoft.com/office/drawing/2014/main" id="{000E2C19-80AA-708F-FB01-37CE96F902FC}"/>
              </a:ext>
            </a:extLst>
          </p:cNvPr>
          <p:cNvSpPr txBox="1"/>
          <p:nvPr/>
        </p:nvSpPr>
        <p:spPr>
          <a:xfrm>
            <a:off x="3071675" y="159798"/>
            <a:ext cx="8993078" cy="923330"/>
          </a:xfrm>
          <a:prstGeom prst="rect">
            <a:avLst/>
          </a:prstGeom>
          <a:noFill/>
        </p:spPr>
        <p:txBody>
          <a:bodyPr wrap="square" rtlCol="0">
            <a:spAutoFit/>
          </a:bodyPr>
          <a:lstStyle/>
          <a:p>
            <a:r>
              <a:rPr lang="en-IN" dirty="0"/>
              <a:t>The Schematic shows the Stage-I Amplifier with gain equal to 10.The graph shows the amplified signal. But due to amplification the signal is having negative values which is not compactible for ESp8266.To eliminate this issue we must shift the signal.</a:t>
            </a:r>
          </a:p>
        </p:txBody>
      </p:sp>
    </p:spTree>
    <p:extLst>
      <p:ext uri="{BB962C8B-B14F-4D97-AF65-F5344CB8AC3E}">
        <p14:creationId xmlns:p14="http://schemas.microsoft.com/office/powerpoint/2010/main" val="38429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04679-7D0F-8C5F-9BF5-051D3D5F3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977196" cy="3622089"/>
          </a:xfrm>
          <a:prstGeom prst="rect">
            <a:avLst/>
          </a:prstGeom>
        </p:spPr>
      </p:pic>
      <p:pic>
        <p:nvPicPr>
          <p:cNvPr id="5" name="Picture 4">
            <a:extLst>
              <a:ext uri="{FF2B5EF4-FFF2-40B4-BE49-F238E27FC236}">
                <a16:creationId xmlns:a16="http://schemas.microsoft.com/office/drawing/2014/main" id="{8929CD68-3D1A-E82B-F463-58D97C884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16567"/>
            <a:ext cx="12192000" cy="4228177"/>
          </a:xfrm>
          <a:prstGeom prst="rect">
            <a:avLst/>
          </a:prstGeom>
        </p:spPr>
      </p:pic>
      <p:sp>
        <p:nvSpPr>
          <p:cNvPr id="6" name="TextBox 5">
            <a:extLst>
              <a:ext uri="{FF2B5EF4-FFF2-40B4-BE49-F238E27FC236}">
                <a16:creationId xmlns:a16="http://schemas.microsoft.com/office/drawing/2014/main" id="{65F65BA1-0AF9-2DFF-D67E-9A45E77CF56A}"/>
              </a:ext>
            </a:extLst>
          </p:cNvPr>
          <p:cNvSpPr txBox="1"/>
          <p:nvPr/>
        </p:nvSpPr>
        <p:spPr>
          <a:xfrm>
            <a:off x="4225771" y="124287"/>
            <a:ext cx="7776839" cy="646331"/>
          </a:xfrm>
          <a:prstGeom prst="rect">
            <a:avLst/>
          </a:prstGeom>
          <a:noFill/>
        </p:spPr>
        <p:txBody>
          <a:bodyPr wrap="square" rtlCol="0">
            <a:spAutoFit/>
          </a:bodyPr>
          <a:lstStyle/>
          <a:p>
            <a:r>
              <a:rPr lang="en-IN" dirty="0"/>
              <a:t>The circuit shows the Voltage shifting Circuit. The Circuit eliminates the negative part of the signal. The graph resembles the signal after the process. </a:t>
            </a:r>
          </a:p>
        </p:txBody>
      </p:sp>
    </p:spTree>
    <p:extLst>
      <p:ext uri="{BB962C8B-B14F-4D97-AF65-F5344CB8AC3E}">
        <p14:creationId xmlns:p14="http://schemas.microsoft.com/office/powerpoint/2010/main" val="2842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EB58B-331C-9419-1181-9459DCF9E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3764132" cy="3710866"/>
          </a:xfrm>
          <a:prstGeom prst="rect">
            <a:avLst/>
          </a:prstGeom>
        </p:spPr>
      </p:pic>
      <p:pic>
        <p:nvPicPr>
          <p:cNvPr id="5" name="Picture 4">
            <a:extLst>
              <a:ext uri="{FF2B5EF4-FFF2-40B4-BE49-F238E27FC236}">
                <a16:creationId xmlns:a16="http://schemas.microsoft.com/office/drawing/2014/main" id="{18EE7FAE-37BA-AB43-4B67-D2B3D1D0F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4423"/>
            <a:ext cx="12192000" cy="4203576"/>
          </a:xfrm>
          <a:prstGeom prst="rect">
            <a:avLst/>
          </a:prstGeom>
        </p:spPr>
      </p:pic>
      <p:sp>
        <p:nvSpPr>
          <p:cNvPr id="6" name="TextBox 5">
            <a:extLst>
              <a:ext uri="{FF2B5EF4-FFF2-40B4-BE49-F238E27FC236}">
                <a16:creationId xmlns:a16="http://schemas.microsoft.com/office/drawing/2014/main" id="{BCA61A5F-F7EC-A2EB-9D9A-C8A6E9BD4D5B}"/>
              </a:ext>
            </a:extLst>
          </p:cNvPr>
          <p:cNvSpPr txBox="1"/>
          <p:nvPr/>
        </p:nvSpPr>
        <p:spPr>
          <a:xfrm>
            <a:off x="3764133" y="0"/>
            <a:ext cx="8336131" cy="1200329"/>
          </a:xfrm>
          <a:prstGeom prst="rect">
            <a:avLst/>
          </a:prstGeom>
          <a:noFill/>
        </p:spPr>
        <p:txBody>
          <a:bodyPr wrap="square" rtlCol="0">
            <a:spAutoFit/>
          </a:bodyPr>
          <a:lstStyle/>
          <a:p>
            <a:r>
              <a:rPr lang="en-IN" dirty="0"/>
              <a:t>This is the Stage-II Amplification. The signal is amplified with gain 4.7.To make it compactible to ESP8266 which has a voltage range of  0V-3.3V.Now, the signal is ready for processing.</a:t>
            </a:r>
          </a:p>
          <a:p>
            <a:pPr marL="285750" indent="-285750">
              <a:buFont typeface="Arial" panose="020B0604020202020204" pitchFamily="34" charset="0"/>
              <a:buChar char="•"/>
            </a:pPr>
            <a:r>
              <a:rPr lang="en-IN" dirty="0"/>
              <a:t>The threshold will be set as 2V and the respiration rate will be found.</a:t>
            </a:r>
          </a:p>
        </p:txBody>
      </p:sp>
    </p:spTree>
    <p:extLst>
      <p:ext uri="{BB962C8B-B14F-4D97-AF65-F5344CB8AC3E}">
        <p14:creationId xmlns:p14="http://schemas.microsoft.com/office/powerpoint/2010/main" val="211784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HEMANTH</cp:lastModifiedBy>
  <cp:revision>1</cp:revision>
  <dcterms:created xsi:type="dcterms:W3CDTF">2022-05-18T09:22:05Z</dcterms:created>
  <dcterms:modified xsi:type="dcterms:W3CDTF">2022-05-18T09:24:42Z</dcterms:modified>
</cp:coreProperties>
</file>