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445-01D7-4C38-87E3-9A9579B1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AC55-EA97-41C7-A44C-CCB832BC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857-C2A8-4194-92C2-617D6942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FE69-CDF3-4718-BBFA-F970A0CF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4BF2-DDE7-4808-9A54-92B16B74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9F08-3573-47E0-BDAA-55711E5F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3143D-3C58-4505-9E0B-3980FAB3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6223-819C-4693-8965-B2C86BC4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8290-11EA-4E7C-A8E0-384D2E64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25A0-8B7C-4FE0-BD55-A41EA831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35D8-F940-447D-BB7B-2CB827341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C8933-0672-4CAC-99C4-117290D0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7F1A-59B7-4648-8596-0494B4FC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C74C-927D-40BF-B750-B521AA30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25C1-810A-4D11-8656-9C0427D6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451C-A910-4428-8E7C-12BCA0F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8E9-1552-46A0-9759-5583CC90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58D7-903E-4488-A3FD-96968DD8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52FE-548C-4F8E-8976-4D1E82D0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BFE2-95A1-4E0D-9448-37361AAB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B5CF-995C-42F5-91A8-80B419A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3A11-A16B-4B5A-B62E-3AFB2811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FF1C-4646-490F-B2D4-20C5F1D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6256-FB8E-4198-BD0D-55C27166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418A-5509-4862-9A60-3F2EEED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7143-C370-4929-8FF3-253B185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1256-C959-46A0-9BFD-F0310C7A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974A9-9F09-4DDC-8467-E00B056B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8149-53CA-41F2-9BBD-A927471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A21A-7D22-44A2-A14D-3C7F7CD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5DC7-0E86-4CA1-9265-627EA0CB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D76E-B65B-4FC0-8FB2-6B86E982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EFB4-E2F9-49DB-88E3-4DAF63A2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FF16C-0E26-44BC-826B-56D0D40D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BC046-1E0C-45C2-980D-7AB9174A6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35FD7-BFBC-49A9-BE23-8021945BF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FE61-F67A-4B3F-B21B-F7419964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897CE-0677-4689-833A-25657923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B0CD0-FAE0-4CBE-90CF-D9341F8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583A-7F46-41F7-854E-6DB8427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2B60D-3B6C-4986-A409-1C4E565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BE211-AD9A-487A-98C6-8AFB1261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C8C5-A6B3-4A5A-A1E2-E53C44D2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2EEEF-392C-4079-905D-86229500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60E85-A6A9-4F45-9C11-8CA962B3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D08E6-A034-4CA9-8D33-FD22E0C6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9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A218-95D1-4959-B48E-3EBCB891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7E44-A616-40D3-BD54-94AB5F3F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798E-7527-4269-B81C-7D9C24AA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C0B0-A37D-4210-9345-596F01C4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8423-85C9-4B03-809E-9AF2F874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636F-3C8D-459F-AA74-A2B695D5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B82A-8569-4BD0-A1D7-C86C4C77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F23A-3E82-4B9D-B573-ABA717D3D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31B28-4500-41CC-957A-CD1AB36E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5008-44ED-41FA-9B56-57277872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26A4-C241-4215-88E5-D88C496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CB3B-D9AF-41F9-9025-E4F0D6E2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AF092-0539-406F-852B-18EAFCB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8B12-F4E4-48BA-BA2A-DBB2DFA7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6DE2-B7C9-4B03-955C-BDB9A9E59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EB29-57A3-400E-806C-067AB6DA5B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2ABE-B9A8-4F78-A086-31BB073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AE70-9D2F-412F-BC0B-B8F1B8C3F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0A39-9728-4370-935B-A2FBCE8F5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5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1FA1CA-0B15-46A4-8B5E-A1098DA51FBD}"/>
              </a:ext>
            </a:extLst>
          </p:cNvPr>
          <p:cNvSpPr txBox="1"/>
          <p:nvPr/>
        </p:nvSpPr>
        <p:spPr>
          <a:xfrm>
            <a:off x="168677" y="124287"/>
            <a:ext cx="115498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regarding the sensitivity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sensitivity of the GOP(graphite on paper)sensor, the GOP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 was assembled with the supporting base using double-sided tape. The aim of the supporting frame is to avoid resistance change due to the piezoresistive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GOP sensor is similar to thermistor with negative temperature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Respiration Rate for adults(above 18 years) is (12-16)breaths/minute.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observation result an respiration rate of (14-17)breaths/minute , which is accurate according to the medical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graphite quality, dimensions of GOP, level of rubbing greatly determine the sensitivity of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2B graphite is more immune to disturbances than HB.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GOP sensor of area 2cm*0.5cm to 1.5cm*0.5cm are suitable for sensing. Smaller dimension sensors are unable is receive the warmth of the 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Lightly rubbed sensors are less immune to disturbances. Heavily rubbed sensors are less sensitive. Moderately rubbed sensors are suitable for sensing.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my observations, usage of masks improves the sensitivity.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9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8F0C6-1AED-482F-BD6B-240F0EBA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843"/>
            <a:ext cx="12192000" cy="4887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E47EB-7AE9-4B68-9D30-6375B9DA571F}"/>
              </a:ext>
            </a:extLst>
          </p:cNvPr>
          <p:cNvSpPr txBox="1"/>
          <p:nvPr/>
        </p:nvSpPr>
        <p:spPr>
          <a:xfrm>
            <a:off x="346229" y="177553"/>
            <a:ext cx="11523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Moderately rubbed GOP sensor with 2B graphite.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values obtained at 0.16 are due to the inhalation.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values obtained at 0.12 are due to the exhalation.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area of the GOP sensor is 2cm*0.5cm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find the respiration rate as the </a:t>
            </a:r>
            <a:r>
              <a:rPr lang="en-IN" dirty="0" err="1"/>
              <a:t>no.of</a:t>
            </a:r>
            <a:r>
              <a:rPr lang="en-IN" dirty="0"/>
              <a:t> peaks i.e., 17 breaths per minute. </a:t>
            </a:r>
          </a:p>
        </p:txBody>
      </p:sp>
    </p:spTree>
    <p:extLst>
      <p:ext uri="{BB962C8B-B14F-4D97-AF65-F5344CB8AC3E}">
        <p14:creationId xmlns:p14="http://schemas.microsoft.com/office/powerpoint/2010/main" val="45952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C4643-4EDD-4083-9C01-93EB1D01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0742"/>
            <a:ext cx="12192000" cy="4807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BDB48-411B-4A8B-BABB-E12C304DB49B}"/>
              </a:ext>
            </a:extLst>
          </p:cNvPr>
          <p:cNvSpPr txBox="1"/>
          <p:nvPr/>
        </p:nvSpPr>
        <p:spPr>
          <a:xfrm>
            <a:off x="177553" y="408372"/>
            <a:ext cx="102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Respiration Rate without wearing mask gives the respiration rate as shown in the graph i.e., 14 breaths/minute.</a:t>
            </a:r>
          </a:p>
        </p:txBody>
      </p:sp>
    </p:spTree>
    <p:extLst>
      <p:ext uri="{BB962C8B-B14F-4D97-AF65-F5344CB8AC3E}">
        <p14:creationId xmlns:p14="http://schemas.microsoft.com/office/powerpoint/2010/main" val="27324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BC319-4C44-4E4B-A4AC-8DEAC116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008"/>
            <a:ext cx="12192000" cy="5177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46824-C987-48F4-8326-7DE6AB020BCD}"/>
              </a:ext>
            </a:extLst>
          </p:cNvPr>
          <p:cNvSpPr txBox="1"/>
          <p:nvPr/>
        </p:nvSpPr>
        <p:spPr>
          <a:xfrm>
            <a:off x="71022" y="88777"/>
            <a:ext cx="1171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Taking the reading with the usage of the mask, resulted in proper and accurate measurement of respiration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peaks are due to the inhalation and troughs are due to the exhalation . It occurred due to the negative temperature coefficient of graphite.</a:t>
            </a:r>
          </a:p>
        </p:txBody>
      </p:sp>
    </p:spTree>
    <p:extLst>
      <p:ext uri="{BB962C8B-B14F-4D97-AF65-F5344CB8AC3E}">
        <p14:creationId xmlns:p14="http://schemas.microsoft.com/office/powerpoint/2010/main" val="11646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FD6D-7543-468F-80A4-75A1CA83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497"/>
            <a:ext cx="12192000" cy="4789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99E15-5AB0-47BE-9A88-B0B2C9147EC4}"/>
              </a:ext>
            </a:extLst>
          </p:cNvPr>
          <p:cNvSpPr txBox="1"/>
          <p:nvPr/>
        </p:nvSpPr>
        <p:spPr>
          <a:xfrm>
            <a:off x="301841" y="168676"/>
            <a:ext cx="1123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Voltage across the GOP sensor during the respiration.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next task is to conditioning the signal obtained from the GOP sensor.</a:t>
            </a:r>
          </a:p>
        </p:txBody>
      </p:sp>
    </p:spTree>
    <p:extLst>
      <p:ext uri="{BB962C8B-B14F-4D97-AF65-F5344CB8AC3E}">
        <p14:creationId xmlns:p14="http://schemas.microsoft.com/office/powerpoint/2010/main" val="299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8C10C-B8E7-47F7-985D-76E0BC9B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12192000" cy="5792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176D0-BEA6-4B40-8D88-2672D6860233}"/>
              </a:ext>
            </a:extLst>
          </p:cNvPr>
          <p:cNvSpPr txBox="1"/>
          <p:nvPr/>
        </p:nvSpPr>
        <p:spPr>
          <a:xfrm>
            <a:off x="239696" y="0"/>
            <a:ext cx="1139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Lightly rubbing GOP sensor is less immune to disturbances.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graphs shows the resistance and voltage across GOP sensor during normal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rapid change in resistance without any external input.</a:t>
            </a:r>
          </a:p>
        </p:txBody>
      </p:sp>
    </p:spTree>
    <p:extLst>
      <p:ext uri="{BB962C8B-B14F-4D97-AF65-F5344CB8AC3E}">
        <p14:creationId xmlns:p14="http://schemas.microsoft.com/office/powerpoint/2010/main" val="319591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36979-E38C-4007-BF59-637EB3B6E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634"/>
            <a:ext cx="12192000" cy="5022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C33732-C14B-4CF9-8F5B-9500DA0BE713}"/>
              </a:ext>
            </a:extLst>
          </p:cNvPr>
          <p:cNvSpPr txBox="1"/>
          <p:nvPr/>
        </p:nvSpPr>
        <p:spPr>
          <a:xfrm>
            <a:off x="124287" y="139565"/>
            <a:ext cx="1178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Lightly rubbed GOP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sensor resistance and voltage across GOP sensor during respiration.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resistance change are uneven and not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peaks are occurred due to inhalation and troughs are due to exhalation.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9EB1E-7544-4775-AF42-4BF90FD19C6D}"/>
              </a:ext>
            </a:extLst>
          </p:cNvPr>
          <p:cNvSpPr txBox="1"/>
          <p:nvPr/>
        </p:nvSpPr>
        <p:spPr>
          <a:xfrm>
            <a:off x="346229" y="230819"/>
            <a:ext cx="1173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get a clear understanding of the resistance change , we can use relative resistance.</a:t>
            </a:r>
          </a:p>
          <a:p>
            <a:r>
              <a:rPr lang="en-IN" dirty="0"/>
              <a:t>The initial resistance value of the GOP sensor is R0.</a:t>
            </a:r>
          </a:p>
          <a:p>
            <a:r>
              <a:rPr lang="en-IN" dirty="0"/>
              <a:t>The resistance values obtained during respiration are R.</a:t>
            </a:r>
          </a:p>
          <a:p>
            <a:r>
              <a:rPr lang="en-IN" dirty="0"/>
              <a:t>So, relative resistance RR=(R-R0)/R0;</a:t>
            </a:r>
          </a:p>
          <a:p>
            <a:r>
              <a:rPr lang="en-IN" dirty="0"/>
              <a:t>                                        RR =</a:t>
            </a:r>
            <a:r>
              <a:rPr lang="en-IN" dirty="0" err="1"/>
              <a:t>dR</a:t>
            </a:r>
            <a:r>
              <a:rPr lang="en-IN" dirty="0"/>
              <a:t>/R0;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graph shows the </a:t>
            </a:r>
            <a:r>
              <a:rPr lang="en-IN" dirty="0" err="1"/>
              <a:t>dR</a:t>
            </a:r>
            <a:r>
              <a:rPr lang="en-IN" dirty="0"/>
              <a:t>/R0 of Lightly rubbed GOP sensor during normal condition.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29280-919C-47EF-8667-40FFD6B6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44"/>
            <a:ext cx="12192000" cy="45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1A31E-8274-4908-80DD-49CFA92FEBC2}"/>
              </a:ext>
            </a:extLst>
          </p:cNvPr>
          <p:cNvSpPr txBox="1"/>
          <p:nvPr/>
        </p:nvSpPr>
        <p:spPr>
          <a:xfrm>
            <a:off x="0" y="62144"/>
            <a:ext cx="12192000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/>
                </a:solidFill>
              </a:rPr>
              <a:t>Arduino code to observe the </a:t>
            </a:r>
            <a:r>
              <a:rPr lang="en-IN" sz="1400" dirty="0" err="1">
                <a:solidFill>
                  <a:schemeClr val="accent1"/>
                </a:solidFill>
              </a:rPr>
              <a:t>dR</a:t>
            </a:r>
            <a:r>
              <a:rPr lang="en-IN" sz="1400" dirty="0">
                <a:solidFill>
                  <a:schemeClr val="accent1"/>
                </a:solidFill>
              </a:rPr>
              <a:t>/R0 value:</a:t>
            </a:r>
          </a:p>
          <a:p>
            <a:r>
              <a:rPr lang="en-IN" sz="1050" dirty="0" err="1"/>
              <a:t>const</a:t>
            </a:r>
            <a:r>
              <a:rPr lang="en-IN" sz="1050" dirty="0"/>
              <a:t> int </a:t>
            </a:r>
            <a:r>
              <a:rPr lang="en-IN" sz="1050" dirty="0" err="1"/>
              <a:t>sensorPin</a:t>
            </a:r>
            <a:r>
              <a:rPr lang="en-IN" sz="1050" dirty="0"/>
              <a:t> = A0;  // Analog input pin that senses </a:t>
            </a:r>
            <a:r>
              <a:rPr lang="en-IN" sz="1050" dirty="0" err="1"/>
              <a:t>Vout</a:t>
            </a:r>
            <a:endParaRPr lang="en-IN" sz="1050" dirty="0"/>
          </a:p>
          <a:p>
            <a:r>
              <a:rPr lang="en-IN" sz="1050" dirty="0"/>
              <a:t>int </a:t>
            </a:r>
            <a:r>
              <a:rPr lang="en-IN" sz="1050" dirty="0" err="1"/>
              <a:t>sensorValue</a:t>
            </a:r>
            <a:r>
              <a:rPr lang="en-IN" sz="1050" dirty="0"/>
              <a:t> = 0;       // </a:t>
            </a:r>
            <a:r>
              <a:rPr lang="en-IN" sz="1050" dirty="0" err="1"/>
              <a:t>sensorPin</a:t>
            </a:r>
            <a:r>
              <a:rPr lang="en-IN" sz="1050" dirty="0"/>
              <a:t> default value</a:t>
            </a:r>
          </a:p>
          <a:p>
            <a:r>
              <a:rPr lang="en-IN" sz="1050" dirty="0"/>
              <a:t>float Vin = 5;             // Input voltage</a:t>
            </a:r>
          </a:p>
          <a:p>
            <a:r>
              <a:rPr lang="en-IN" sz="1050" dirty="0"/>
              <a:t>float </a:t>
            </a:r>
            <a:r>
              <a:rPr lang="en-IN" sz="1050" dirty="0" err="1"/>
              <a:t>Vout</a:t>
            </a:r>
            <a:r>
              <a:rPr lang="en-IN" sz="1050" dirty="0"/>
              <a:t> = 0;            // </a:t>
            </a:r>
            <a:r>
              <a:rPr lang="en-IN" sz="1050" dirty="0" err="1"/>
              <a:t>Vout</a:t>
            </a:r>
            <a:r>
              <a:rPr lang="en-IN" sz="1050" dirty="0"/>
              <a:t> default value</a:t>
            </a:r>
          </a:p>
          <a:p>
            <a:r>
              <a:rPr lang="en-IN" sz="1050" dirty="0"/>
              <a:t>float </a:t>
            </a:r>
            <a:r>
              <a:rPr lang="en-IN" sz="1050" dirty="0" err="1"/>
              <a:t>Rref</a:t>
            </a:r>
            <a:r>
              <a:rPr lang="en-IN" sz="1050" dirty="0"/>
              <a:t> = 68000;          // Reference resistor's value in ohms (you can give this value in kiloohms or megaohms - the resistance of the tested resistor will be given in the same units)</a:t>
            </a:r>
          </a:p>
          <a:p>
            <a:r>
              <a:rPr lang="en-IN" sz="1050" dirty="0"/>
              <a:t>float R = 0; </a:t>
            </a:r>
          </a:p>
          <a:p>
            <a:r>
              <a:rPr lang="en-IN" sz="1050" dirty="0"/>
              <a:t>int </a:t>
            </a:r>
            <a:r>
              <a:rPr lang="en-IN" sz="1050" dirty="0" err="1"/>
              <a:t>row_excel</a:t>
            </a:r>
            <a:r>
              <a:rPr lang="en-IN" sz="1050" dirty="0"/>
              <a:t> = 0; // number of lines</a:t>
            </a:r>
          </a:p>
          <a:p>
            <a:r>
              <a:rPr lang="en-IN" sz="1050" dirty="0"/>
              <a:t>float RR=1;</a:t>
            </a:r>
          </a:p>
          <a:p>
            <a:r>
              <a:rPr lang="en-IN" sz="1050" dirty="0" err="1"/>
              <a:t>const</a:t>
            </a:r>
            <a:r>
              <a:rPr lang="en-IN" sz="1050" dirty="0"/>
              <a:t> int R0=30672.91;</a:t>
            </a:r>
          </a:p>
          <a:p>
            <a:r>
              <a:rPr lang="en-IN" sz="1050" dirty="0"/>
              <a:t> </a:t>
            </a:r>
          </a:p>
          <a:p>
            <a:r>
              <a:rPr lang="en-IN" sz="1050" dirty="0"/>
              <a:t>void setup ()</a:t>
            </a:r>
          </a:p>
          <a:p>
            <a:r>
              <a:rPr lang="en-IN" sz="1050" dirty="0"/>
              <a:t>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Serial.begin</a:t>
            </a:r>
            <a:r>
              <a:rPr lang="en-IN" sz="1050" dirty="0"/>
              <a:t>(9600);      // Initialize serial communications at 9600 bps</a:t>
            </a:r>
          </a:p>
          <a:p>
            <a:r>
              <a:rPr lang="en-IN" sz="1050" dirty="0"/>
              <a:t>   </a:t>
            </a:r>
            <a:r>
              <a:rPr lang="en-IN" sz="1050" dirty="0" err="1"/>
              <a:t>Serial.println</a:t>
            </a:r>
            <a:r>
              <a:rPr lang="en-IN" sz="1050" dirty="0"/>
              <a:t>("CLEARDATA"); // clear excel sheet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Serial.println</a:t>
            </a:r>
            <a:r>
              <a:rPr lang="en-IN" sz="1050" dirty="0"/>
              <a:t>("</a:t>
            </a:r>
            <a:r>
              <a:rPr lang="en-IN" sz="1050" dirty="0" err="1"/>
              <a:t>LABEL,Time,Rows</a:t>
            </a:r>
            <a:r>
              <a:rPr lang="en-IN" sz="1050" dirty="0"/>
              <a:t>, </a:t>
            </a:r>
            <a:r>
              <a:rPr lang="en-IN" sz="1050" dirty="0" err="1"/>
              <a:t>R,Vout</a:t>
            </a:r>
            <a:r>
              <a:rPr lang="en-IN" sz="1050" dirty="0"/>
              <a:t>, </a:t>
            </a:r>
            <a:r>
              <a:rPr lang="en-IN" sz="1050" dirty="0" err="1"/>
              <a:t>dR</a:t>
            </a:r>
            <a:r>
              <a:rPr lang="en-IN" sz="1050" dirty="0"/>
              <a:t>/R0"); // column headers</a:t>
            </a:r>
          </a:p>
          <a:p>
            <a:r>
              <a:rPr lang="en-IN" sz="1050" dirty="0"/>
              <a:t>}</a:t>
            </a:r>
          </a:p>
          <a:p>
            <a:endParaRPr lang="en-IN" sz="1050" dirty="0"/>
          </a:p>
          <a:p>
            <a:r>
              <a:rPr lang="en-IN" sz="1050" dirty="0"/>
              <a:t>void loop ()</a:t>
            </a:r>
          </a:p>
          <a:p>
            <a:r>
              <a:rPr lang="en-IN" sz="1050" dirty="0"/>
              <a:t>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sensorValue</a:t>
            </a:r>
            <a:r>
              <a:rPr lang="en-IN" sz="1050" dirty="0"/>
              <a:t> = </a:t>
            </a:r>
            <a:r>
              <a:rPr lang="en-IN" sz="1050" dirty="0" err="1"/>
              <a:t>analogRead</a:t>
            </a:r>
            <a:r>
              <a:rPr lang="en-IN" sz="1050" dirty="0"/>
              <a:t>(</a:t>
            </a:r>
            <a:r>
              <a:rPr lang="en-IN" sz="1050" dirty="0" err="1"/>
              <a:t>sensorPin</a:t>
            </a:r>
            <a:r>
              <a:rPr lang="en-IN" sz="1050" dirty="0"/>
              <a:t>);  // Read </a:t>
            </a:r>
            <a:r>
              <a:rPr lang="en-IN" sz="1050" dirty="0" err="1"/>
              <a:t>Vout</a:t>
            </a:r>
            <a:r>
              <a:rPr lang="en-IN" sz="1050" dirty="0"/>
              <a:t> on </a:t>
            </a:r>
            <a:r>
              <a:rPr lang="en-IN" sz="1050" dirty="0" err="1"/>
              <a:t>analog</a:t>
            </a:r>
            <a:r>
              <a:rPr lang="en-IN" sz="1050" dirty="0"/>
              <a:t> input pin A0 (Arduino can sense from 0-1023, 1023 is 5V)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Vout</a:t>
            </a:r>
            <a:r>
              <a:rPr lang="en-IN" sz="1050" dirty="0"/>
              <a:t> = (Vin * </a:t>
            </a:r>
            <a:r>
              <a:rPr lang="en-IN" sz="1050" dirty="0" err="1"/>
              <a:t>sensorValue</a:t>
            </a:r>
            <a:r>
              <a:rPr lang="en-IN" sz="1050" dirty="0"/>
              <a:t>) / 1023;    // Convert </a:t>
            </a:r>
            <a:r>
              <a:rPr lang="en-IN" sz="1050" dirty="0" err="1"/>
              <a:t>Vout</a:t>
            </a:r>
            <a:r>
              <a:rPr lang="en-IN" sz="1050" dirty="0"/>
              <a:t> to volts</a:t>
            </a:r>
          </a:p>
          <a:p>
            <a:r>
              <a:rPr lang="en-IN" sz="1050" dirty="0"/>
              <a:t>  R = </a:t>
            </a:r>
            <a:r>
              <a:rPr lang="en-IN" sz="1050" dirty="0" err="1"/>
              <a:t>Rref</a:t>
            </a:r>
            <a:r>
              <a:rPr lang="en-IN" sz="1050" dirty="0"/>
              <a:t> * (1 / ((Vin / </a:t>
            </a:r>
            <a:r>
              <a:rPr lang="en-IN" sz="1050" dirty="0" err="1"/>
              <a:t>Vout</a:t>
            </a:r>
            <a:r>
              <a:rPr lang="en-IN" sz="1050" dirty="0"/>
              <a:t>) - 1));  // Formula to calculate tested resistor's value</a:t>
            </a:r>
          </a:p>
          <a:p>
            <a:r>
              <a:rPr lang="en-IN" sz="1050" dirty="0"/>
              <a:t>  RR=(R-R0)/R0; 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row_excel</a:t>
            </a:r>
            <a:r>
              <a:rPr lang="en-IN" sz="1050" dirty="0"/>
              <a:t>++; // row number + 1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("DATA,TIME,"); // excel record current date and time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</a:t>
            </a:r>
            <a:r>
              <a:rPr lang="en-IN" sz="1050" dirty="0" err="1"/>
              <a:t>row_excel</a:t>
            </a:r>
            <a:r>
              <a:rPr lang="en-IN" sz="1050" dirty="0"/>
              <a:t>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(",");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(R);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(",");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</a:t>
            </a:r>
            <a:r>
              <a:rPr lang="en-IN" sz="1050" dirty="0" err="1"/>
              <a:t>Vout</a:t>
            </a:r>
            <a:r>
              <a:rPr lang="en-IN" sz="1050" dirty="0"/>
              <a:t>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</a:t>
            </a:r>
            <a:r>
              <a:rPr lang="en-IN" sz="1050" dirty="0"/>
              <a:t>(",");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Serial.println</a:t>
            </a:r>
            <a:r>
              <a:rPr lang="en-IN" sz="1050" dirty="0"/>
              <a:t>(RR);</a:t>
            </a:r>
          </a:p>
          <a:p>
            <a:r>
              <a:rPr lang="en-IN" sz="1050" dirty="0"/>
              <a:t> </a:t>
            </a:r>
          </a:p>
          <a:p>
            <a:r>
              <a:rPr lang="en-IN" sz="1050" dirty="0"/>
              <a:t>  // if rows are more than 50, then start filling the rows again</a:t>
            </a:r>
          </a:p>
          <a:p>
            <a:r>
              <a:rPr lang="en-IN" sz="1050" dirty="0"/>
              <a:t>  if (</a:t>
            </a:r>
            <a:r>
              <a:rPr lang="en-IN" sz="1050" dirty="0" err="1"/>
              <a:t>row_excel</a:t>
            </a:r>
            <a:r>
              <a:rPr lang="en-IN" sz="1050" dirty="0"/>
              <a:t> &gt; 120){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row_excel</a:t>
            </a:r>
            <a:r>
              <a:rPr lang="en-IN" sz="1050" dirty="0"/>
              <a:t> = 0;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Serial.println</a:t>
            </a:r>
            <a:r>
              <a:rPr lang="en-IN" sz="1050" dirty="0"/>
              <a:t>("ROW,SET,2");</a:t>
            </a:r>
          </a:p>
          <a:p>
            <a:r>
              <a:rPr lang="en-IN" sz="1050" dirty="0"/>
              <a:t>  } </a:t>
            </a:r>
          </a:p>
          <a:p>
            <a:r>
              <a:rPr lang="en-IN" sz="1050" dirty="0"/>
              <a:t>  delay(1000); //delay</a:t>
            </a:r>
          </a:p>
          <a:p>
            <a:r>
              <a:rPr lang="en-IN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48FF5-C154-4196-AC69-51E80F04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953"/>
            <a:ext cx="12192000" cy="5766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BD624-4413-4D8D-8B2A-009501033BAF}"/>
              </a:ext>
            </a:extLst>
          </p:cNvPr>
          <p:cNvSpPr txBox="1"/>
          <p:nvPr/>
        </p:nvSpPr>
        <p:spPr>
          <a:xfrm>
            <a:off x="328474" y="266330"/>
            <a:ext cx="1124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below graphs shows the relative resistance of Lightly rubbed GOP sensor (HB pencil) during the respiration.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peaks are occurred during inhalation and troughs occurred during the exhalation.</a:t>
            </a:r>
          </a:p>
        </p:txBody>
      </p:sp>
    </p:spTree>
    <p:extLst>
      <p:ext uri="{BB962C8B-B14F-4D97-AF65-F5344CB8AC3E}">
        <p14:creationId xmlns:p14="http://schemas.microsoft.com/office/powerpoint/2010/main" val="16715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083FD-FB8B-447F-AFA9-D8A3DED2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1568F-2309-4BA9-8E95-40E16B45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4287"/>
            <a:ext cx="12192000" cy="66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5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FACD0-9ACF-4F96-9E49-32BDD117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611"/>
            <a:ext cx="12192000" cy="4773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34053-B23F-43B1-AAF2-CC7744B9EA30}"/>
              </a:ext>
            </a:extLst>
          </p:cNvPr>
          <p:cNvSpPr txBox="1"/>
          <p:nvPr/>
        </p:nvSpPr>
        <p:spPr>
          <a:xfrm>
            <a:off x="257452" y="124287"/>
            <a:ext cx="11443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Moderately rubbed GOP sensor with 2B graphite.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values obtained at 0.16 are due to the inhalation.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values obtained at 0.12 are due to the exhalation.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area of the GOP sensor is 1cm*0.5cm.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find the respiration rate by counting the peaks i.e. , 15(breaths/minute). </a:t>
            </a:r>
          </a:p>
        </p:txBody>
      </p:sp>
    </p:spTree>
    <p:extLst>
      <p:ext uri="{BB962C8B-B14F-4D97-AF65-F5344CB8AC3E}">
        <p14:creationId xmlns:p14="http://schemas.microsoft.com/office/powerpoint/2010/main" val="320910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HEMANTH</cp:lastModifiedBy>
  <cp:revision>1</cp:revision>
  <dcterms:created xsi:type="dcterms:W3CDTF">2022-04-26T17:50:13Z</dcterms:created>
  <dcterms:modified xsi:type="dcterms:W3CDTF">2022-04-26T17:50:13Z</dcterms:modified>
</cp:coreProperties>
</file>