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2400" b="1" i="0" u="sng" strike="noStrike" baseline="0">
                <a:solidFill>
                  <a:srgbClr val="000000"/>
                </a:solidFill>
                <a:uFill>
                  <a:solidFill>
                    <a:srgbClr val="000000"/>
                  </a:solidFill>
                </a:uFill>
                <a:latin typeface="Droid Sans"/>
                <a:ea typeface="Droid Sans"/>
                <a:cs typeface="Lucida Sans"/>
              </a:rPr>
              <a:t>Employee</a:t>
            </a:r>
            <a:r>
              <a:rPr lang="zh-CN" sz="2400" b="1" i="0" u="sng" strike="noStrike" baseline="0">
                <a:solidFill>
                  <a:srgbClr val="000000"/>
                </a:solidFill>
                <a:uFill>
                  <a:solidFill>
                    <a:srgbClr val="000000"/>
                  </a:solidFill>
                </a:uFill>
                <a:latin typeface="Droid Sans"/>
                <a:ea typeface="Droid Sans"/>
                <a:cs typeface="Lucida Sans"/>
              </a:rPr>
              <a:t> Attendance Analysis</a:t>
            </a:r>
          </a:p>
        </c:rich>
      </c:tx>
      <c:layout/>
      <c:overlay val="0"/>
      <c:spPr>
        <a:noFill/>
        <a:ln>
          <a:noFill/>
        </a:ln>
      </c:spPr>
    </c:title>
    <c:autoTitleDeleted val="1"/>
    <c:plotArea>
      <c:layout>
        <c:manualLayout>
          <c:layoutTarget val="inner"/>
          <c:xMode val="edge"/>
          <c:yMode val="edge"/>
          <c:x val="0.027681975"/>
          <c:y val="0.09593272"/>
          <c:w val="0.8728461"/>
          <c:h val="0.6233899"/>
        </c:manualLayout>
      </c:layout>
      <c:barChart>
        <c:barDir val="col"/>
        <c:grouping val="clustered"/>
        <c:varyColors val="0"/>
        <c:ser>
          <c:idx val="0"/>
          <c:order val="0"/>
          <c:tx>
            <c:v>Column Labels HIGH</c:v>
          </c:tx>
          <c:spPr>
            <a:solidFill>
              <a:srgbClr val="FE8637"/>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'Sheet16'!$B$5:$B$65</c:f>
              <c:numCache>
                <c:formatCode>General</c:formatCode>
                <c:ptCount val="61"/>
                <c:pt idx="0">
                  <c:v>16.0</c:v>
                </c:pt>
                <c:pt idx="1">
                  <c:v>11.0</c:v>
                </c:pt>
                <c:pt idx="2">
                  <c:v>1.0</c:v>
                </c:pt>
                <c:pt idx="4">
                  <c:v>2.0</c:v>
                </c:pt>
                <c:pt idx="5">
                  <c:v>2.0</c:v>
                </c:pt>
                <c:pt idx="6">
                  <c:v>18.0</c:v>
                </c:pt>
                <c:pt idx="7">
                  <c:v>12.0</c:v>
                </c:pt>
                <c:pt idx="8">
                  <c:v>1.0</c:v>
                </c:pt>
                <c:pt idx="9">
                  <c:v>1.0</c:v>
                </c:pt>
                <c:pt idx="11">
                  <c:v>4.0</c:v>
                </c:pt>
                <c:pt idx="12">
                  <c:v>21.0</c:v>
                </c:pt>
                <c:pt idx="13">
                  <c:v>16.0</c:v>
                </c:pt>
                <c:pt idx="15">
                  <c:v>3.0</c:v>
                </c:pt>
                <c:pt idx="17">
                  <c:v>2.0</c:v>
                </c:pt>
                <c:pt idx="18">
                  <c:v>17.0</c:v>
                </c:pt>
                <c:pt idx="19">
                  <c:v>9.0</c:v>
                </c:pt>
                <c:pt idx="22">
                  <c:v>2.0</c:v>
                </c:pt>
                <c:pt idx="23">
                  <c:v>6.0</c:v>
                </c:pt>
                <c:pt idx="24">
                  <c:v>21.0</c:v>
                </c:pt>
                <c:pt idx="25">
                  <c:v>15.0</c:v>
                </c:pt>
                <c:pt idx="29">
                  <c:v>6.0</c:v>
                </c:pt>
                <c:pt idx="30">
                  <c:v>29.0</c:v>
                </c:pt>
                <c:pt idx="31">
                  <c:v>20.0</c:v>
                </c:pt>
                <c:pt idx="32">
                  <c:v>2.0</c:v>
                </c:pt>
                <c:pt idx="34">
                  <c:v>1.0</c:v>
                </c:pt>
                <c:pt idx="35">
                  <c:v>6.0</c:v>
                </c:pt>
                <c:pt idx="36">
                  <c:v>26.0</c:v>
                </c:pt>
                <c:pt idx="37">
                  <c:v>14.0</c:v>
                </c:pt>
                <c:pt idx="38">
                  <c:v>1.0</c:v>
                </c:pt>
                <c:pt idx="39">
                  <c:v>2.0</c:v>
                </c:pt>
                <c:pt idx="40">
                  <c:v>1.0</c:v>
                </c:pt>
                <c:pt idx="41">
                  <c:v>8.0</c:v>
                </c:pt>
                <c:pt idx="42">
                  <c:v>26.0</c:v>
                </c:pt>
                <c:pt idx="43">
                  <c:v>19.0</c:v>
                </c:pt>
                <c:pt idx="45">
                  <c:v>2.0</c:v>
                </c:pt>
                <c:pt idx="46">
                  <c:v>1.0</c:v>
                </c:pt>
                <c:pt idx="47">
                  <c:v>4.0</c:v>
                </c:pt>
                <c:pt idx="48">
                  <c:v>21.0</c:v>
                </c:pt>
                <c:pt idx="49">
                  <c:v>15.0</c:v>
                </c:pt>
                <c:pt idx="51">
                  <c:v>3.0</c:v>
                </c:pt>
                <c:pt idx="52">
                  <c:v>1.0</c:v>
                </c:pt>
                <c:pt idx="53">
                  <c:v>2.0</c:v>
                </c:pt>
                <c:pt idx="54">
                  <c:v>25.0</c:v>
                </c:pt>
                <c:pt idx="55">
                  <c:v>20.0</c:v>
                </c:pt>
                <c:pt idx="58">
                  <c:v>1.0</c:v>
                </c:pt>
                <c:pt idx="59">
                  <c:v>4.0</c:v>
                </c:pt>
                <c:pt idx="60">
                  <c:v>220.0</c:v>
                </c:pt>
              </c:numCache>
            </c:numRef>
          </c:val>
        </c:ser>
        <c:ser>
          <c:idx val="1"/>
          <c:order val="1"/>
          <c:tx>
            <c:v>LOW</c:v>
          </c:tx>
          <c:spPr>
            <a:solidFill>
              <a:srgbClr val="7598D9"/>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'Sheet16'!$C$5:$C$65</c:f>
              <c:numCache>
                <c:formatCode>General</c:formatCode>
                <c:ptCount val="61"/>
                <c:pt idx="0">
                  <c:v>34.0</c:v>
                </c:pt>
                <c:pt idx="1">
                  <c:v>20.0</c:v>
                </c:pt>
                <c:pt idx="2">
                  <c:v>2.0</c:v>
                </c:pt>
                <c:pt idx="3">
                  <c:v>3.0</c:v>
                </c:pt>
                <c:pt idx="4">
                  <c:v>5.0</c:v>
                </c:pt>
                <c:pt idx="5">
                  <c:v>4.0</c:v>
                </c:pt>
                <c:pt idx="6">
                  <c:v>47.0</c:v>
                </c:pt>
                <c:pt idx="7">
                  <c:v>33.0</c:v>
                </c:pt>
                <c:pt idx="8">
                  <c:v>6.0</c:v>
                </c:pt>
                <c:pt idx="9">
                  <c:v>2.0</c:v>
                </c:pt>
                <c:pt idx="10">
                  <c:v>2.0</c:v>
                </c:pt>
                <c:pt idx="11">
                  <c:v>4.0</c:v>
                </c:pt>
                <c:pt idx="12">
                  <c:v>41.0</c:v>
                </c:pt>
                <c:pt idx="13">
                  <c:v>26.0</c:v>
                </c:pt>
                <c:pt idx="14">
                  <c:v>2.0</c:v>
                </c:pt>
                <c:pt idx="15">
                  <c:v>5.0</c:v>
                </c:pt>
                <c:pt idx="16">
                  <c:v>1.0</c:v>
                </c:pt>
                <c:pt idx="17">
                  <c:v>7.0</c:v>
                </c:pt>
                <c:pt idx="18">
                  <c:v>39.0</c:v>
                </c:pt>
                <c:pt idx="19">
                  <c:v>25.0</c:v>
                </c:pt>
                <c:pt idx="20">
                  <c:v>1.0</c:v>
                </c:pt>
                <c:pt idx="21">
                  <c:v>6.0</c:v>
                </c:pt>
                <c:pt idx="22">
                  <c:v>3.0</c:v>
                </c:pt>
                <c:pt idx="23">
                  <c:v>4.0</c:v>
                </c:pt>
                <c:pt idx="24">
                  <c:v>41.0</c:v>
                </c:pt>
                <c:pt idx="25">
                  <c:v>29.0</c:v>
                </c:pt>
                <c:pt idx="26">
                  <c:v>2.0</c:v>
                </c:pt>
                <c:pt idx="27">
                  <c:v>1.0</c:v>
                </c:pt>
                <c:pt idx="28">
                  <c:v>2.0</c:v>
                </c:pt>
                <c:pt idx="29">
                  <c:v>7.0</c:v>
                </c:pt>
                <c:pt idx="30">
                  <c:v>33.0</c:v>
                </c:pt>
                <c:pt idx="31">
                  <c:v>23.0</c:v>
                </c:pt>
                <c:pt idx="32">
                  <c:v>2.0</c:v>
                </c:pt>
                <c:pt idx="33">
                  <c:v>1.0</c:v>
                </c:pt>
                <c:pt idx="34">
                  <c:v>2.0</c:v>
                </c:pt>
                <c:pt idx="35">
                  <c:v>5.0</c:v>
                </c:pt>
                <c:pt idx="36">
                  <c:v>41.0</c:v>
                </c:pt>
                <c:pt idx="37">
                  <c:v>34.0</c:v>
                </c:pt>
                <c:pt idx="38">
                  <c:v>1.0</c:v>
                </c:pt>
                <c:pt idx="39">
                  <c:v>2.0</c:v>
                </c:pt>
                <c:pt idx="40">
                  <c:v>1.0</c:v>
                </c:pt>
                <c:pt idx="41">
                  <c:v>3.0</c:v>
                </c:pt>
                <c:pt idx="42">
                  <c:v>43.0</c:v>
                </c:pt>
                <c:pt idx="43">
                  <c:v>32.0</c:v>
                </c:pt>
                <c:pt idx="44">
                  <c:v>2.0</c:v>
                </c:pt>
                <c:pt idx="45">
                  <c:v>3.0</c:v>
                </c:pt>
                <c:pt idx="47">
                  <c:v>6.0</c:v>
                </c:pt>
                <c:pt idx="48">
                  <c:v>45.0</c:v>
                </c:pt>
                <c:pt idx="49">
                  <c:v>33.0</c:v>
                </c:pt>
                <c:pt idx="51">
                  <c:v>2.0</c:v>
                </c:pt>
                <c:pt idx="52">
                  <c:v>1.0</c:v>
                </c:pt>
                <c:pt idx="53">
                  <c:v>9.0</c:v>
                </c:pt>
                <c:pt idx="54">
                  <c:v>34.0</c:v>
                </c:pt>
                <c:pt idx="55">
                  <c:v>26.0</c:v>
                </c:pt>
                <c:pt idx="56">
                  <c:v>2.0</c:v>
                </c:pt>
                <c:pt idx="57">
                  <c:v>1.0</c:v>
                </c:pt>
                <c:pt idx="59">
                  <c:v>5.0</c:v>
                </c:pt>
                <c:pt idx="60">
                  <c:v>398.0</c:v>
                </c:pt>
              </c:numCache>
            </c:numRef>
          </c:val>
        </c:ser>
        <c:ser>
          <c:idx val="2"/>
          <c:order val="2"/>
          <c:tx>
            <c:v>MED</c:v>
          </c:tx>
          <c:spPr>
            <a:solidFill>
              <a:srgbClr val="B32C16"/>
            </a:solidFill>
            <a:ln>
              <a:noFill/>
            </a:ln>
          </c:spPr>
          <c:invertIfNegative val="0"/>
          <c:dLbls>
            <c:showLegendKey val="0"/>
            <c:showVal val="0"/>
            <c:showCatName val="0"/>
            <c:showSerName val="0"/>
            <c:showPercent val="0"/>
            <c:showBubbleSize val="0"/>
            <c:showLeaderLines val="1"/>
          </c:dLbls>
          <c:trendline>
            <c:spPr>
              <a:ln w="12700">
                <a:solidFill>
                  <a:srgbClr val="B32C16"/>
                </a:solidFill>
                <a:prstDash val="sysDash"/>
              </a:ln>
            </c:spPr>
            <c:trendlineType val="linear"/>
            <c:dispRSqr val="0"/>
            <c:dispEq val="0"/>
          </c:trendline>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'Sheet16'!$D$5:$D$65</c:f>
              <c:numCache>
                <c:formatCode>General</c:formatCode>
                <c:ptCount val="61"/>
                <c:pt idx="0">
                  <c:v>85.0</c:v>
                </c:pt>
                <c:pt idx="1">
                  <c:v>50.0</c:v>
                </c:pt>
                <c:pt idx="2">
                  <c:v>3.0</c:v>
                </c:pt>
                <c:pt idx="3">
                  <c:v>6.0</c:v>
                </c:pt>
                <c:pt idx="4">
                  <c:v>5.0</c:v>
                </c:pt>
                <c:pt idx="5">
                  <c:v>21.0</c:v>
                </c:pt>
                <c:pt idx="6">
                  <c:v>65.0</c:v>
                </c:pt>
                <c:pt idx="7">
                  <c:v>40.0</c:v>
                </c:pt>
                <c:pt idx="8">
                  <c:v>4.0</c:v>
                </c:pt>
                <c:pt idx="10">
                  <c:v>3.0</c:v>
                </c:pt>
                <c:pt idx="11">
                  <c:v>18.0</c:v>
                </c:pt>
                <c:pt idx="12">
                  <c:v>78.0</c:v>
                </c:pt>
                <c:pt idx="13">
                  <c:v>44.0</c:v>
                </c:pt>
                <c:pt idx="14">
                  <c:v>2.0</c:v>
                </c:pt>
                <c:pt idx="15">
                  <c:v>7.0</c:v>
                </c:pt>
                <c:pt idx="16">
                  <c:v>3.0</c:v>
                </c:pt>
                <c:pt idx="17">
                  <c:v>22.0</c:v>
                </c:pt>
                <c:pt idx="18">
                  <c:v>92.0</c:v>
                </c:pt>
                <c:pt idx="19">
                  <c:v>61.0</c:v>
                </c:pt>
                <c:pt idx="20">
                  <c:v>2.0</c:v>
                </c:pt>
                <c:pt idx="21">
                  <c:v>4.0</c:v>
                </c:pt>
                <c:pt idx="22">
                  <c:v>5.0</c:v>
                </c:pt>
                <c:pt idx="23">
                  <c:v>20.0</c:v>
                </c:pt>
                <c:pt idx="24">
                  <c:v>77.0</c:v>
                </c:pt>
                <c:pt idx="25">
                  <c:v>42.0</c:v>
                </c:pt>
                <c:pt idx="26">
                  <c:v>4.0</c:v>
                </c:pt>
                <c:pt idx="27">
                  <c:v>5.0</c:v>
                </c:pt>
                <c:pt idx="28">
                  <c:v>3.0</c:v>
                </c:pt>
                <c:pt idx="29">
                  <c:v>23.0</c:v>
                </c:pt>
                <c:pt idx="30">
                  <c:v>69.0</c:v>
                </c:pt>
                <c:pt idx="31">
                  <c:v>38.0</c:v>
                </c:pt>
                <c:pt idx="32">
                  <c:v>4.0</c:v>
                </c:pt>
                <c:pt idx="33">
                  <c:v>8.0</c:v>
                </c:pt>
                <c:pt idx="34">
                  <c:v>3.0</c:v>
                </c:pt>
                <c:pt idx="35">
                  <c:v>16.0</c:v>
                </c:pt>
                <c:pt idx="36">
                  <c:v>75.0</c:v>
                </c:pt>
                <c:pt idx="37">
                  <c:v>49.0</c:v>
                </c:pt>
                <c:pt idx="38">
                  <c:v>4.0</c:v>
                </c:pt>
                <c:pt idx="39">
                  <c:v>3.0</c:v>
                </c:pt>
                <c:pt idx="40">
                  <c:v>3.0</c:v>
                </c:pt>
                <c:pt idx="41">
                  <c:v>16.0</c:v>
                </c:pt>
                <c:pt idx="42">
                  <c:v>82.0</c:v>
                </c:pt>
                <c:pt idx="43">
                  <c:v>46.0</c:v>
                </c:pt>
                <c:pt idx="44">
                  <c:v>8.0</c:v>
                </c:pt>
                <c:pt idx="45">
                  <c:v>5.0</c:v>
                </c:pt>
                <c:pt idx="46">
                  <c:v>1.0</c:v>
                </c:pt>
                <c:pt idx="47">
                  <c:v>22.0</c:v>
                </c:pt>
                <c:pt idx="48">
                  <c:v>71.0</c:v>
                </c:pt>
                <c:pt idx="49">
                  <c:v>42.0</c:v>
                </c:pt>
                <c:pt idx="50">
                  <c:v>3.0</c:v>
                </c:pt>
                <c:pt idx="51">
                  <c:v>3.0</c:v>
                </c:pt>
                <c:pt idx="52">
                  <c:v>1.0</c:v>
                </c:pt>
                <c:pt idx="53">
                  <c:v>22.0</c:v>
                </c:pt>
                <c:pt idx="54">
                  <c:v>84.0</c:v>
                </c:pt>
                <c:pt idx="55">
                  <c:v>58.0</c:v>
                </c:pt>
                <c:pt idx="56">
                  <c:v>4.0</c:v>
                </c:pt>
                <c:pt idx="58">
                  <c:v>3.0</c:v>
                </c:pt>
                <c:pt idx="59">
                  <c:v>19.0</c:v>
                </c:pt>
                <c:pt idx="60">
                  <c:v>778.0</c:v>
                </c:pt>
              </c:numCache>
            </c:numRef>
          </c:val>
        </c:ser>
        <c:ser>
          <c:idx val="3"/>
          <c:order val="3"/>
          <c:tx>
            <c:v>VERY HIGH</c:v>
          </c:tx>
          <c:spPr>
            <a:solidFill>
              <a:srgbClr val="F5CD2D"/>
            </a:solidFill>
            <a:ln>
              <a:noFill/>
            </a:ln>
          </c:spPr>
          <c:invertIfNegative val="0"/>
          <c:dLbls>
            <c:showLegendKey val="0"/>
            <c:showVal val="0"/>
            <c:showCatName val="0"/>
            <c:showSerName val="0"/>
            <c:showPercent val="0"/>
            <c:showBubbleSize val="0"/>
            <c:showLeaderLines val="1"/>
          </c:dLbls>
          <c:cat>
            <c:strRef>
              <c:f>'Sheet16'!$A$5:$A$65</c:f>
              <c:strCache>
                <c:ptCount val="61"/>
                <c:pt idx="0">
                  <c:v>BPC</c:v>
                </c:pt>
                <c:pt idx="1">
                  <c:v>Active</c:v>
                </c:pt>
                <c:pt idx="2">
                  <c:v>Future Start</c:v>
                </c:pt>
                <c:pt idx="3">
                  <c:v>Leave of Absence</c:v>
                </c:pt>
                <c:pt idx="4">
                  <c:v>Terminated for Cause</c:v>
                </c:pt>
                <c:pt idx="5">
                  <c:v>Voluntarily Terminated</c:v>
                </c:pt>
                <c:pt idx="6">
                  <c:v>CCDR</c:v>
                </c:pt>
                <c:pt idx="7">
                  <c:v>Active</c:v>
                </c:pt>
                <c:pt idx="8">
                  <c:v>Future Start</c:v>
                </c:pt>
                <c:pt idx="9">
                  <c:v>Leave of Absence</c:v>
                </c:pt>
                <c:pt idx="10">
                  <c:v>Terminated for Cause</c:v>
                </c:pt>
                <c:pt idx="11">
                  <c:v>Voluntarily Terminated</c:v>
                </c:pt>
                <c:pt idx="12">
                  <c:v>EW</c:v>
                </c:pt>
                <c:pt idx="13">
                  <c:v>Active</c:v>
                </c:pt>
                <c:pt idx="14">
                  <c:v>Future Start</c:v>
                </c:pt>
                <c:pt idx="15">
                  <c:v>Leave of Absence</c:v>
                </c:pt>
                <c:pt idx="16">
                  <c:v>Terminated for Cause</c:v>
                </c:pt>
                <c:pt idx="17">
                  <c:v>Voluntarily Terminated</c:v>
                </c:pt>
                <c:pt idx="18">
                  <c:v>MSC</c:v>
                </c:pt>
                <c:pt idx="19">
                  <c:v>Active</c:v>
                </c:pt>
                <c:pt idx="20">
                  <c:v>Future Start</c:v>
                </c:pt>
                <c:pt idx="21">
                  <c:v>Leave of Absence</c:v>
                </c:pt>
                <c:pt idx="22">
                  <c:v>Terminated for Cause</c:v>
                </c:pt>
                <c:pt idx="23">
                  <c:v>Voluntarily Terminated</c:v>
                </c:pt>
                <c:pt idx="24">
                  <c:v>NEL</c:v>
                </c:pt>
                <c:pt idx="25">
                  <c:v>Active</c:v>
                </c:pt>
                <c:pt idx="26">
                  <c:v>Future Start</c:v>
                </c:pt>
                <c:pt idx="27">
                  <c:v>Leave of Absence</c:v>
                </c:pt>
                <c:pt idx="28">
                  <c:v>Terminated for Cause</c:v>
                </c:pt>
                <c:pt idx="29">
                  <c:v>Voluntarily Terminated</c:v>
                </c:pt>
                <c:pt idx="30">
                  <c:v>PL</c:v>
                </c:pt>
                <c:pt idx="31">
                  <c:v>Active</c:v>
                </c:pt>
                <c:pt idx="32">
                  <c:v>Future Start</c:v>
                </c:pt>
                <c:pt idx="33">
                  <c:v>Leave of Absence</c:v>
                </c:pt>
                <c:pt idx="34">
                  <c:v>Terminated for Cause</c:v>
                </c:pt>
                <c:pt idx="35">
                  <c:v>Voluntarily Terminated</c:v>
                </c:pt>
                <c:pt idx="36">
                  <c:v>PYZ</c:v>
                </c:pt>
                <c:pt idx="37">
                  <c:v>Active</c:v>
                </c:pt>
                <c:pt idx="38">
                  <c:v>Future Start</c:v>
                </c:pt>
                <c:pt idx="39">
                  <c:v>Leave of Absence</c:v>
                </c:pt>
                <c:pt idx="40">
                  <c:v>Terminated for Cause</c:v>
                </c:pt>
                <c:pt idx="41">
                  <c:v>Voluntarily Terminated</c:v>
                </c:pt>
                <c:pt idx="42">
                  <c:v>SVG</c:v>
                </c:pt>
                <c:pt idx="43">
                  <c:v>Active</c:v>
                </c:pt>
                <c:pt idx="44">
                  <c:v>Future Start</c:v>
                </c:pt>
                <c:pt idx="45">
                  <c:v>Leave of Absence</c:v>
                </c:pt>
                <c:pt idx="46">
                  <c:v>Terminated for Cause</c:v>
                </c:pt>
                <c:pt idx="47">
                  <c:v>Voluntarily Terminated</c:v>
                </c:pt>
                <c:pt idx="48">
                  <c:v>TNS</c:v>
                </c:pt>
                <c:pt idx="49">
                  <c:v>Active</c:v>
                </c:pt>
                <c:pt idx="50">
                  <c:v>Future Start</c:v>
                </c:pt>
                <c:pt idx="51">
                  <c:v>Leave of Absence</c:v>
                </c:pt>
                <c:pt idx="52">
                  <c:v>Terminated for Cause</c:v>
                </c:pt>
                <c:pt idx="53">
                  <c:v>Voluntarily Terminated</c:v>
                </c:pt>
                <c:pt idx="54">
                  <c:v>WBL</c:v>
                </c:pt>
                <c:pt idx="55">
                  <c:v>Active</c:v>
                </c:pt>
                <c:pt idx="56">
                  <c:v>Future Start</c:v>
                </c:pt>
                <c:pt idx="57">
                  <c:v>Leave of Absence</c:v>
                </c:pt>
                <c:pt idx="58">
                  <c:v>Terminated for Cause</c:v>
                </c:pt>
                <c:pt idx="59">
                  <c:v>Voluntarily Terminated</c:v>
                </c:pt>
                <c:pt idx="60">
                  <c:v>Grand Total</c:v>
                </c:pt>
              </c:strCache>
            </c:strRef>
          </c:cat>
          <c:val>
            <c:numRef>
              <c:f>'Sheet16'!$E$5:$E$65</c:f>
              <c:numCache>
                <c:formatCode>General</c:formatCode>
                <c:ptCount val="61"/>
                <c:pt idx="0">
                  <c:v>15.0</c:v>
                </c:pt>
                <c:pt idx="1">
                  <c:v>9.0</c:v>
                </c:pt>
                <c:pt idx="4">
                  <c:v>1.0</c:v>
                </c:pt>
                <c:pt idx="5">
                  <c:v>5.0</c:v>
                </c:pt>
                <c:pt idx="6">
                  <c:v>15.0</c:v>
                </c:pt>
                <c:pt idx="7">
                  <c:v>9.0</c:v>
                </c:pt>
                <c:pt idx="8">
                  <c:v>1.0</c:v>
                </c:pt>
                <c:pt idx="9">
                  <c:v>1.0</c:v>
                </c:pt>
                <c:pt idx="10">
                  <c:v>1.0</c:v>
                </c:pt>
                <c:pt idx="11">
                  <c:v>3.0</c:v>
                </c:pt>
                <c:pt idx="12">
                  <c:v>14.0</c:v>
                </c:pt>
                <c:pt idx="13">
                  <c:v>11.0</c:v>
                </c:pt>
                <c:pt idx="14">
                  <c:v>1.0</c:v>
                </c:pt>
                <c:pt idx="17">
                  <c:v>2.0</c:v>
                </c:pt>
                <c:pt idx="18">
                  <c:v>9.0</c:v>
                </c:pt>
                <c:pt idx="19">
                  <c:v>5.0</c:v>
                </c:pt>
                <c:pt idx="20">
                  <c:v>1.0</c:v>
                </c:pt>
                <c:pt idx="22">
                  <c:v>1.0</c:v>
                </c:pt>
                <c:pt idx="23">
                  <c:v>2.0</c:v>
                </c:pt>
                <c:pt idx="24">
                  <c:v>15.0</c:v>
                </c:pt>
                <c:pt idx="25">
                  <c:v>10.0</c:v>
                </c:pt>
                <c:pt idx="27">
                  <c:v>1.0</c:v>
                </c:pt>
                <c:pt idx="28">
                  <c:v>2.0</c:v>
                </c:pt>
                <c:pt idx="29">
                  <c:v>2.0</c:v>
                </c:pt>
                <c:pt idx="30">
                  <c:v>12.0</c:v>
                </c:pt>
                <c:pt idx="31">
                  <c:v>7.0</c:v>
                </c:pt>
                <c:pt idx="32">
                  <c:v>1.0</c:v>
                </c:pt>
                <c:pt idx="34">
                  <c:v>3.0</c:v>
                </c:pt>
                <c:pt idx="35">
                  <c:v>1.0</c:v>
                </c:pt>
                <c:pt idx="36">
                  <c:v>15.0</c:v>
                </c:pt>
                <c:pt idx="37">
                  <c:v>11.0</c:v>
                </c:pt>
                <c:pt idx="38">
                  <c:v>1.0</c:v>
                </c:pt>
                <c:pt idx="40">
                  <c:v>1.0</c:v>
                </c:pt>
                <c:pt idx="41">
                  <c:v>2.0</c:v>
                </c:pt>
                <c:pt idx="42">
                  <c:v>16.0</c:v>
                </c:pt>
                <c:pt idx="43">
                  <c:v>12.0</c:v>
                </c:pt>
                <c:pt idx="44">
                  <c:v>1.0</c:v>
                </c:pt>
                <c:pt idx="45">
                  <c:v>2.0</c:v>
                </c:pt>
                <c:pt idx="47">
                  <c:v>1.0</c:v>
                </c:pt>
                <c:pt idx="48">
                  <c:v>13.0</c:v>
                </c:pt>
                <c:pt idx="49">
                  <c:v>5.0</c:v>
                </c:pt>
                <c:pt idx="51">
                  <c:v>3.0</c:v>
                </c:pt>
                <c:pt idx="52">
                  <c:v>1.0</c:v>
                </c:pt>
                <c:pt idx="53">
                  <c:v>4.0</c:v>
                </c:pt>
                <c:pt idx="54">
                  <c:v>13.0</c:v>
                </c:pt>
                <c:pt idx="55">
                  <c:v>10.0</c:v>
                </c:pt>
                <c:pt idx="57">
                  <c:v>1.0</c:v>
                </c:pt>
                <c:pt idx="59">
                  <c:v>2.0</c:v>
                </c:pt>
                <c:pt idx="60">
                  <c:v>137.0</c:v>
                </c:pt>
              </c:numCache>
            </c:numRef>
          </c:val>
        </c:ser>
        <c:overlap val="-27"/>
        <c:gapWidth val="219"/>
        <c:axId val="0"/>
        <c:axId val="1"/>
      </c:barChart>
      <c:catAx>
        <c:axId val="0"/>
        <c:scaling>
          <c:orientation val="minMax"/>
        </c:scaling>
        <c:delete val="0"/>
        <c:axPos val="b"/>
        <c:numFmt formatCode="General" sourceLinked="1"/>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1"/>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3"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4"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9/24/2024</a:t>
            </a:fld>
            <a:endParaRPr lang="zh-CN" altLang="en-US" sz="1200">
              <a:latin typeface="Calibri" pitchFamily="0" charset="0"/>
              <a:ea typeface="等线" pitchFamily="0" charset="0"/>
              <a:cs typeface="Calibri" pitchFamily="0" charset="0"/>
            </a:endParaRPr>
          </a:p>
        </p:txBody>
      </p:sp>
      <p:sp>
        <p:nvSpPr>
          <p:cNvPr id="15"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6"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7"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304489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37486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2564238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938894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7031661"/>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93528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2983850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83838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780163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994248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88673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93491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795408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9421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sp>
        <p:nvSpPr>
          <p:cNvPr id="19" name="文本框"/>
          <p:cNvSpPr>
            <a:spLocks noGrp="1"/>
          </p:cNvSpPr>
          <p:nvPr>
            <p:ph type="ctrTitle"/>
          </p:nvPr>
        </p:nvSpPr>
        <p:spPr>
          <a:xfrm rot="0">
            <a:off x="3048000" y="3124200"/>
            <a:ext cx="8229600" cy="1894361"/>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1" i="0" u="none" strike="noStrike" kern="1200" cap="small" spc="0" baseline="0">
                <a:solidFill>
                  <a:schemeClr val="tx2"/>
                </a:solidFill>
                <a:latin typeface="Century Schoolbook" pitchFamily="0" charset="0"/>
                <a:ea typeface="华文楷体" pitchFamily="0" charset="0"/>
                <a:cs typeface="Lucida Sans"/>
              </a:rPr>
              <a:t>Click to edit Master title style</a:t>
            </a:r>
            <a:endParaRPr lang="zh-CN" altLang="en-US" sz="3000" b="1" i="0" u="none" strike="noStrike" kern="1200" cap="small" spc="0" baseline="0">
              <a:solidFill>
                <a:schemeClr val="tx2"/>
              </a:solidFill>
              <a:latin typeface="Century Schoolbook" pitchFamily="0" charset="0"/>
              <a:ea typeface="华文楷体" pitchFamily="0" charset="0"/>
              <a:cs typeface="Lucida Sans"/>
            </a:endParaRPr>
          </a:p>
        </p:txBody>
      </p:sp>
      <p:sp>
        <p:nvSpPr>
          <p:cNvPr id="20" name="文本框"/>
          <p:cNvSpPr>
            <a:spLocks noGrp="1"/>
          </p:cNvSpPr>
          <p:nvPr>
            <p:ph type="subTitle" idx="1"/>
          </p:nvPr>
        </p:nvSpPr>
        <p:spPr>
          <a:xfrm rot="0">
            <a:off x="3048000" y="5003322"/>
            <a:ext cx="8229600" cy="13716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600"/>
              </a:spcBef>
              <a:spcAft>
                <a:spcPts val="0"/>
              </a:spcAft>
              <a:buNone/>
            </a:pPr>
            <a:r>
              <a:rPr lang="en-US" altLang="zh-CN" sz="1800" b="1" i="0" u="none" strike="noStrike" kern="1200" cap="none" spc="0" baseline="0">
                <a:solidFill>
                  <a:schemeClr val="tx2"/>
                </a:solidFill>
                <a:latin typeface="Century Schoolbook" pitchFamily="0" charset="0"/>
                <a:ea typeface="宋体" pitchFamily="0" charset="0"/>
                <a:cs typeface="Lucida Sans"/>
              </a:rPr>
              <a:t>Click to edit Master subtitle style</a:t>
            </a:r>
            <a:endParaRPr lang="zh-CN" altLang="en-US" sz="1800" b="1" i="0" u="none" strike="noStrike" kern="1200" cap="none" spc="0" baseline="0">
              <a:solidFill>
                <a:schemeClr val="tx2"/>
              </a:solidFill>
              <a:latin typeface="Century Schoolbook" pitchFamily="0" charset="0"/>
              <a:ea typeface="宋体" pitchFamily="0" charset="0"/>
              <a:cs typeface="Lucida Sans"/>
            </a:endParaRPr>
          </a:p>
        </p:txBody>
      </p:sp>
      <p:sp>
        <p:nvSpPr>
          <p:cNvPr id="21" name="文本框"/>
          <p:cNvSpPr>
            <a:spLocks noGrp="1"/>
          </p:cNvSpPr>
          <p:nvPr>
            <p:ph type="dt" idx="10"/>
          </p:nvPr>
        </p:nvSpPr>
        <p:spPr>
          <a:xfrm rot="0">
            <a:off x="10733828" y="1110597"/>
            <a:ext cx="2286000" cy="507999"/>
          </a:xfrm>
          <a:prstGeom prst="rect"/>
          <a:noFill/>
          <a:ln cmpd="sng" cap="flat">
            <a:noFill/>
            <a:prstDash val="solid"/>
            <a:miter/>
          </a:ln>
        </p:spPr>
        <p:txBody>
          <a:bodyPr vert="horz" wrap="square" lIns="91440" tIns="45720" rIns="91440" bIns="45720" anchor="ctr" anchorCtr="0">
            <a:prstTxWarp prst="textNoShape"/>
          </a:bodyPr>
          <a:lstStyle/>
          <a:p>
            <a:pPr marL="0" indent="0" algn="r" eaLnBrk="1" latinLnBrk="0" hangingPunct="1">
              <a:lnSpc>
                <a:spcPct val="100000"/>
              </a:lnSpc>
              <a:spcBef>
                <a:spcPts val="0"/>
              </a:spcBef>
              <a:spcAft>
                <a:spcPts val="0"/>
              </a:spcAft>
              <a:buNone/>
            </a:pPr>
            <a:endParaRPr lang="zh-CN" altLang="en-US" sz="1200" b="0" i="0" u="none" strike="noStrike" kern="1200" cap="none" spc="0" baseline="0">
              <a:solidFill>
                <a:schemeClr val="tx2"/>
              </a:solidFill>
              <a:latin typeface="Century Schoolbook" pitchFamily="0" charset="0"/>
              <a:ea typeface="宋体" pitchFamily="0" charset="0"/>
              <a:cs typeface="Century Schoolbook" pitchFamily="0" charset="0"/>
            </a:endParaRPr>
          </a:p>
        </p:txBody>
      </p:sp>
      <p:sp>
        <p:nvSpPr>
          <p:cNvPr id="22" name="文本框"/>
          <p:cNvSpPr>
            <a:spLocks noGrp="1"/>
          </p:cNvSpPr>
          <p:nvPr>
            <p:ph type="ftr"/>
          </p:nvPr>
        </p:nvSpPr>
        <p:spPr>
          <a:xfrm rot="0">
            <a:off x="10045960" y="4117661"/>
            <a:ext cx="3657600" cy="512064"/>
          </a:xfrm>
          <a:prstGeom prst="rect"/>
          <a:noFill/>
          <a:ln cmpd="sng" cap="flat">
            <a:noFill/>
            <a:prstDash val="solid"/>
            <a:miter/>
          </a:ln>
        </p:spPr>
        <p:txBody>
          <a:bodyPr vert="horz" wrap="square" lIns="91440" tIns="45720" rIns="91440" bIns="45720" anchor="ctr" anchorCtr="0">
            <a:prstTxWarp prst="textNoShape"/>
          </a:bodyPr>
          <a:lstStyle/>
          <a:p>
            <a:pPr marL="0" indent="0" algn="l" eaLnBrk="1" latinLnBrk="0" hangingPunct="1">
              <a:lnSpc>
                <a:spcPct val="100000"/>
              </a:lnSpc>
              <a:spcBef>
                <a:spcPts val="0"/>
              </a:spcBef>
              <a:spcAft>
                <a:spcPts val="0"/>
              </a:spcAft>
              <a:buNone/>
            </a:pPr>
            <a:endParaRPr lang="zh-CN" altLang="en-US" sz="1200" b="0" i="0" u="none" strike="noStrike" kern="1200" cap="none" spc="0" baseline="0">
              <a:solidFill>
                <a:schemeClr val="tx2"/>
              </a:solidFill>
              <a:latin typeface="Century Schoolbook" pitchFamily="0" charset="0"/>
              <a:ea typeface="宋体" pitchFamily="0" charset="0"/>
              <a:cs typeface="Century Schoolbook" pitchFamily="0" charset="0"/>
            </a:endParaRPr>
          </a:p>
        </p:txBody>
      </p:sp>
      <p:sp>
        <p:nvSpPr>
          <p:cNvPr id="23" name="矩形"/>
          <p:cNvSpPr>
            <a:spLocks/>
          </p:cNvSpPr>
          <p:nvPr/>
        </p:nvSpPr>
        <p:spPr>
          <a:xfrm rot="0">
            <a:off x="507999" y="0"/>
            <a:ext cx="812800" cy="6858000"/>
          </a:xfrm>
          <a:prstGeom prst="rect"/>
          <a:solidFill>
            <a:srgbClr val="FEC2AD">
              <a:alpha val="54000"/>
            </a:srgbClr>
          </a:solidFill>
          <a:ln w="38100" cmpd="sng" cap="rnd">
            <a:noFill/>
            <a:prstDash val="solid"/>
            <a:round/>
          </a:ln>
        </p:spPr>
      </p:sp>
      <p:sp>
        <p:nvSpPr>
          <p:cNvPr id="24" name="矩形"/>
          <p:cNvSpPr>
            <a:spLocks/>
          </p:cNvSpPr>
          <p:nvPr/>
        </p:nvSpPr>
        <p:spPr>
          <a:xfrm rot="0">
            <a:off x="368448" y="0"/>
            <a:ext cx="139552" cy="6858000"/>
          </a:xfrm>
          <a:prstGeom prst="rect"/>
          <a:solidFill>
            <a:srgbClr val="FFD9CD">
              <a:alpha val="36000"/>
            </a:srgbClr>
          </a:solidFill>
          <a:ln w="38100" cmpd="sng" cap="rnd">
            <a:noFill/>
            <a:prstDash val="solid"/>
            <a:round/>
          </a:ln>
        </p:spPr>
      </p:sp>
      <p:sp>
        <p:nvSpPr>
          <p:cNvPr id="25" name="矩形"/>
          <p:cNvSpPr>
            <a:spLocks/>
          </p:cNvSpPr>
          <p:nvPr/>
        </p:nvSpPr>
        <p:spPr>
          <a:xfrm rot="0">
            <a:off x="1320800" y="0"/>
            <a:ext cx="242496" cy="6858000"/>
          </a:xfrm>
          <a:prstGeom prst="rect"/>
          <a:solidFill>
            <a:srgbClr val="FFD9CD">
              <a:alpha val="70000"/>
            </a:srgbClr>
          </a:solidFill>
          <a:ln w="38100" cmpd="sng" cap="rnd">
            <a:noFill/>
            <a:prstDash val="solid"/>
            <a:round/>
          </a:ln>
        </p:spPr>
      </p:sp>
      <p:sp>
        <p:nvSpPr>
          <p:cNvPr id="26" name="矩形"/>
          <p:cNvSpPr>
            <a:spLocks/>
          </p:cNvSpPr>
          <p:nvPr/>
        </p:nvSpPr>
        <p:spPr>
          <a:xfrm rot="0">
            <a:off x="1521759" y="0"/>
            <a:ext cx="307039" cy="6858000"/>
          </a:xfrm>
          <a:prstGeom prst="rect"/>
          <a:solidFill>
            <a:srgbClr val="FFEDE7">
              <a:alpha val="71000"/>
            </a:srgbClr>
          </a:solidFill>
          <a:ln w="38100" cmpd="sng" cap="rnd">
            <a:noFill/>
            <a:prstDash val="solid"/>
            <a:round/>
          </a:ln>
        </p:spPr>
      </p:sp>
      <p:sp>
        <p:nvSpPr>
          <p:cNvPr id="27" name="直线"/>
          <p:cNvSpPr>
            <a:spLocks/>
          </p:cNvSpPr>
          <p:nvPr/>
        </p:nvSpPr>
        <p:spPr>
          <a:xfrm rot="0">
            <a:off x="141792" y="0"/>
            <a:ext cx="0" cy="6858000"/>
          </a:xfrm>
          <a:prstGeom prst="line"/>
          <a:noFill/>
          <a:ln w="57150" cmpd="sng" cap="flat">
            <a:solidFill>
              <a:srgbClr val="FEC2AD">
                <a:alpha val="73000"/>
              </a:srgbClr>
            </a:solidFill>
            <a:prstDash val="solid"/>
            <a:round/>
          </a:ln>
        </p:spPr>
      </p:sp>
      <p:sp>
        <p:nvSpPr>
          <p:cNvPr id="28" name="直线"/>
          <p:cNvSpPr>
            <a:spLocks/>
          </p:cNvSpPr>
          <p:nvPr/>
        </p:nvSpPr>
        <p:spPr>
          <a:xfrm rot="0">
            <a:off x="1219200" y="0"/>
            <a:ext cx="0" cy="6858000"/>
          </a:xfrm>
          <a:prstGeom prst="line"/>
          <a:noFill/>
          <a:ln w="57150" cmpd="sng" cap="flat">
            <a:solidFill>
              <a:srgbClr val="FFEDE7">
                <a:alpha val="83000"/>
              </a:srgbClr>
            </a:solidFill>
            <a:prstDash val="solid"/>
            <a:round/>
          </a:ln>
        </p:spPr>
      </p:sp>
      <p:sp>
        <p:nvSpPr>
          <p:cNvPr id="29" name="直线"/>
          <p:cNvSpPr>
            <a:spLocks/>
          </p:cNvSpPr>
          <p:nvPr/>
        </p:nvSpPr>
        <p:spPr>
          <a:xfrm rot="0">
            <a:off x="1138816" y="0"/>
            <a:ext cx="0" cy="6858000"/>
          </a:xfrm>
          <a:prstGeom prst="line"/>
          <a:noFill/>
          <a:ln w="57150" cmpd="sng" cap="flat">
            <a:solidFill>
              <a:srgbClr val="FEC2AD"/>
            </a:solidFill>
            <a:prstDash val="solid"/>
            <a:round/>
          </a:ln>
        </p:spPr>
      </p:sp>
      <p:sp>
        <p:nvSpPr>
          <p:cNvPr id="30" name="直线"/>
          <p:cNvSpPr>
            <a:spLocks/>
          </p:cNvSpPr>
          <p:nvPr/>
        </p:nvSpPr>
        <p:spPr>
          <a:xfrm rot="0">
            <a:off x="2302187" y="0"/>
            <a:ext cx="0" cy="6858000"/>
          </a:xfrm>
          <a:prstGeom prst="line"/>
          <a:noFill/>
          <a:ln w="28575" cmpd="sng" cap="flat">
            <a:solidFill>
              <a:srgbClr val="FEC2AD">
                <a:alpha val="82000"/>
              </a:srgbClr>
            </a:solidFill>
            <a:prstDash val="solid"/>
            <a:round/>
          </a:ln>
        </p:spPr>
      </p:sp>
      <p:sp>
        <p:nvSpPr>
          <p:cNvPr id="31" name="直线"/>
          <p:cNvSpPr>
            <a:spLocks/>
          </p:cNvSpPr>
          <p:nvPr/>
        </p:nvSpPr>
        <p:spPr>
          <a:xfrm rot="0">
            <a:off x="1422400" y="0"/>
            <a:ext cx="0" cy="6858000"/>
          </a:xfrm>
          <a:prstGeom prst="line"/>
          <a:noFill/>
          <a:ln w="9525" cmpd="sng" cap="flat">
            <a:solidFill>
              <a:srgbClr val="FEC2AD"/>
            </a:solidFill>
            <a:prstDash val="solid"/>
            <a:round/>
          </a:ln>
        </p:spPr>
      </p:sp>
      <p:sp>
        <p:nvSpPr>
          <p:cNvPr id="32" name="直线"/>
          <p:cNvSpPr>
            <a:spLocks/>
          </p:cNvSpPr>
          <p:nvPr/>
        </p:nvSpPr>
        <p:spPr>
          <a:xfrm rot="0">
            <a:off x="12151808" y="0"/>
            <a:ext cx="0" cy="6858000"/>
          </a:xfrm>
          <a:prstGeom prst="line"/>
          <a:noFill/>
          <a:ln w="57150" cmpd="thickThin" cap="flat">
            <a:solidFill>
              <a:srgbClr val="FEC2AD"/>
            </a:solidFill>
            <a:prstDash val="solid"/>
            <a:round/>
          </a:ln>
        </p:spPr>
      </p:sp>
      <p:sp>
        <p:nvSpPr>
          <p:cNvPr id="33" name="矩形"/>
          <p:cNvSpPr>
            <a:spLocks/>
          </p:cNvSpPr>
          <p:nvPr/>
        </p:nvSpPr>
        <p:spPr>
          <a:xfrm rot="0">
            <a:off x="1625600" y="0"/>
            <a:ext cx="101599" cy="6858000"/>
          </a:xfrm>
          <a:prstGeom prst="rect"/>
          <a:solidFill>
            <a:srgbClr val="FEC2AD">
              <a:alpha val="51000"/>
            </a:srgbClr>
          </a:solidFill>
          <a:ln w="38100" cmpd="sng" cap="rnd">
            <a:noFill/>
            <a:prstDash val="solid"/>
            <a:round/>
          </a:ln>
        </p:spPr>
      </p:sp>
      <p:sp>
        <p:nvSpPr>
          <p:cNvPr id="34" name="椭圆"/>
          <p:cNvSpPr>
            <a:spLocks/>
          </p:cNvSpPr>
          <p:nvPr/>
        </p:nvSpPr>
        <p:spPr>
          <a:xfrm rot="0">
            <a:off x="812800" y="3429000"/>
            <a:ext cx="1727200" cy="1295399"/>
          </a:xfrm>
          <a:prstGeom prst="ellipse"/>
          <a:solidFill>
            <a:schemeClr val="accent1"/>
          </a:solidFill>
          <a:ln w="38100" cmpd="sng" cap="rnd">
            <a:noFill/>
            <a:prstDash val="solid"/>
            <a:round/>
          </a:ln>
        </p:spPr>
      </p:sp>
      <p:sp>
        <p:nvSpPr>
          <p:cNvPr id="35" name="椭圆"/>
          <p:cNvSpPr>
            <a:spLocks/>
          </p:cNvSpPr>
          <p:nvPr/>
        </p:nvSpPr>
        <p:spPr>
          <a:xfrm rot="0">
            <a:off x="1746175" y="4866752"/>
            <a:ext cx="855232" cy="641423"/>
          </a:xfrm>
          <a:prstGeom prst="ellipse"/>
          <a:solidFill>
            <a:schemeClr val="accent1"/>
          </a:solidFill>
          <a:ln w="28575" cmpd="sng" cap="rnd">
            <a:noFill/>
            <a:prstDash val="solid"/>
            <a:round/>
          </a:ln>
        </p:spPr>
      </p:sp>
      <p:sp>
        <p:nvSpPr>
          <p:cNvPr id="36" name="椭圆"/>
          <p:cNvSpPr>
            <a:spLocks/>
          </p:cNvSpPr>
          <p:nvPr/>
        </p:nvSpPr>
        <p:spPr>
          <a:xfrm rot="0">
            <a:off x="1454773" y="5500631"/>
            <a:ext cx="182879" cy="137159"/>
          </a:xfrm>
          <a:prstGeom prst="ellipse"/>
          <a:solidFill>
            <a:schemeClr val="accent1"/>
          </a:solidFill>
          <a:ln w="12700" cmpd="sng" cap="rnd">
            <a:noFill/>
            <a:prstDash val="solid"/>
            <a:round/>
          </a:ln>
        </p:spPr>
      </p:sp>
      <p:sp>
        <p:nvSpPr>
          <p:cNvPr id="37" name="椭圆"/>
          <p:cNvSpPr>
            <a:spLocks/>
          </p:cNvSpPr>
          <p:nvPr/>
        </p:nvSpPr>
        <p:spPr>
          <a:xfrm rot="0">
            <a:off x="2218944" y="5788152"/>
            <a:ext cx="365760" cy="274319"/>
          </a:xfrm>
          <a:prstGeom prst="ellipse"/>
          <a:solidFill>
            <a:schemeClr val="accent1"/>
          </a:solidFill>
          <a:ln w="12700" cmpd="sng" cap="rnd">
            <a:noFill/>
            <a:prstDash val="solid"/>
            <a:round/>
          </a:ln>
        </p:spPr>
      </p:sp>
      <p:sp>
        <p:nvSpPr>
          <p:cNvPr id="38" name="椭圆"/>
          <p:cNvSpPr>
            <a:spLocks/>
          </p:cNvSpPr>
          <p:nvPr/>
        </p:nvSpPr>
        <p:spPr>
          <a:xfrm rot="0">
            <a:off x="2539999" y="4495800"/>
            <a:ext cx="487679" cy="365759"/>
          </a:xfrm>
          <a:prstGeom prst="ellipse"/>
          <a:solidFill>
            <a:schemeClr val="accent1"/>
          </a:solidFill>
          <a:ln w="28575" cmpd="sng" cap="rnd">
            <a:noFill/>
            <a:prstDash val="solid"/>
            <a:round/>
          </a:ln>
        </p:spPr>
      </p:sp>
      <p:sp>
        <p:nvSpPr>
          <p:cNvPr id="39" name="文本框"/>
          <p:cNvSpPr>
            <a:spLocks noGrp="1"/>
          </p:cNvSpPr>
          <p:nvPr>
            <p:ph type="sldNum"/>
          </p:nvPr>
        </p:nvSpPr>
        <p:spPr>
          <a:xfrm rot="0">
            <a:off x="1767392" y="4928702"/>
            <a:ext cx="812799" cy="517523"/>
          </a:xfrm>
          <a:prstGeom prst="rect"/>
          <a:noFill/>
          <a:ln cmpd="sng" cap="flat">
            <a:noFill/>
            <a:prstDash val="solid"/>
            <a:miter/>
          </a:ln>
        </p:spPr>
        <p:txBody>
          <a:bodyPr vert="horz" wrap="square" lIns="91440" tIns="45720" rIns="91440" bIns="45720" anchor="ctr" anchorCtr="0">
            <a:prstTxWarp prst="textNoShape"/>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22810462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568436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84779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0" name="直线"/>
          <p:cNvSpPr>
            <a:spLocks xmlns:a="http://schemas.openxmlformats.org/drawingml/2006/main"/>
          </p:cNvSpPr>
          <p:nvPr/>
        </p:nvSpPr>
        <p:spPr>
          <a:xfrm xmlns:a="http://schemas.openxmlformats.org/drawingml/2006/main" rot="0">
            <a:off x="11683999" y="0"/>
            <a:ext cx="0" cy="6858000"/>
          </a:xfrm>
          <a:prstGeom xmlns:a="http://schemas.openxmlformats.org/drawingml/2006/main" prst="line"/>
          <a:noFill xmlns:a="http://schemas.openxmlformats.org/drawingml/2006/main"/>
          <a:ln xmlns:a="http://schemas.openxmlformats.org/drawingml/2006/main" w="38100" cmpd="sng" cap="flat">
            <a:solidFill>
              <a:srgbClr val="FEC2AD">
                <a:alpha val="93000"/>
              </a:srgbClr>
            </a:solidFill>
            <a:prstDash val="solid"/>
            <a:round/>
          </a:ln>
        </p:spPr>
      </p:sp>
      <p:sp>
        <p:nvSpPr>
          <p:cNvPr id="59" name="直线"/>
          <p:cNvSpPr>
            <a:spLocks xmlns:a="http://schemas.openxmlformats.org/drawingml/2006/main"/>
          </p:cNvSpPr>
          <p:nvPr/>
        </p:nvSpPr>
        <p:spPr>
          <a:xfrm xmlns:a="http://schemas.openxmlformats.org/drawingml/2006/main" rot="0">
            <a:off x="101600" y="0"/>
            <a:ext cx="0" cy="6858000"/>
          </a:xfrm>
          <a:prstGeom xmlns:a="http://schemas.openxmlformats.org/drawingml/2006/main" prst="line"/>
          <a:noFill xmlns:a="http://schemas.openxmlformats.org/drawingml/2006/main"/>
          <a:ln xmlns:a="http://schemas.openxmlformats.org/drawingml/2006/main" w="57150" cmpd="thickThin" cap="flat">
            <a:solidFill>
              <a:srgbClr val="FEC2AD"/>
            </a:solidFill>
            <a:prstDash val="solid"/>
            <a:round/>
          </a:ln>
        </p:spPr>
      </p:sp>
      <p:sp>
        <p:nvSpPr>
          <p:cNvPr id="58" name="直线"/>
          <p:cNvSpPr>
            <a:spLocks xmlns:a="http://schemas.openxmlformats.org/drawingml/2006/main"/>
          </p:cNvSpPr>
          <p:nvPr/>
        </p:nvSpPr>
        <p:spPr>
          <a:xfrm xmlns:a="http://schemas.openxmlformats.org/drawingml/2006/main" rot="0">
            <a:off x="11988800" y="0"/>
            <a:ext cx="0" cy="6858000"/>
          </a:xfrm>
          <a:prstGeom xmlns:a="http://schemas.openxmlformats.org/drawingml/2006/main" prst="line"/>
          <a:noFill xmlns:a="http://schemas.openxmlformats.org/drawingml/2006/main"/>
          <a:ln xmlns:a="http://schemas.openxmlformats.org/drawingml/2006/main" w="19050" cmpd="sng" cap="flat">
            <a:solidFill>
              <a:srgbClr val="FE8637"/>
            </a:solidFill>
            <a:prstDash val="solid"/>
            <a:round/>
          </a:ln>
        </p:spPr>
      </p:sp>
      <p:sp>
        <p:nvSpPr>
          <p:cNvPr id="57" name="矩形"/>
          <p:cNvSpPr>
            <a:spLocks xmlns:a="http://schemas.openxmlformats.org/drawingml/2006/main"/>
          </p:cNvSpPr>
          <p:nvPr/>
        </p:nvSpPr>
        <p:spPr>
          <a:xfrm xmlns:a="http://schemas.openxmlformats.org/drawingml/2006/main" rot="0">
            <a:off x="11785600" y="0"/>
            <a:ext cx="406400" cy="6858000"/>
          </a:xfrm>
          <a:prstGeom xmlns:a="http://schemas.openxmlformats.org/drawingml/2006/main" prst="rect"/>
          <a:solidFill xmlns:a="http://schemas.openxmlformats.org/drawingml/2006/main">
            <a:srgbClr val="FEC2AD">
              <a:alpha val="87000"/>
            </a:srgbClr>
          </a:solidFill>
          <a:ln xmlns:a="http://schemas.openxmlformats.org/drawingml/2006/main" w="38100" cmpd="sng" cap="rnd">
            <a:noFill/>
            <a:prstDash val="solid"/>
            <a:round/>
          </a:ln>
        </p:spPr>
      </p:sp>
      <p:sp>
        <p:nvSpPr>
          <p:cNvPr id="56" name="直线"/>
          <p:cNvSpPr>
            <a:spLocks xmlns:a="http://schemas.openxmlformats.org/drawingml/2006/main"/>
          </p:cNvSpPr>
          <p:nvPr/>
        </p:nvSpPr>
        <p:spPr>
          <a:xfrm xmlns:a="http://schemas.openxmlformats.org/drawingml/2006/main" rot="0">
            <a:off x="11887199" y="0"/>
            <a:ext cx="0" cy="6858000"/>
          </a:xfrm>
          <a:prstGeom xmlns:a="http://schemas.openxmlformats.org/drawingml/2006/main" prst="line"/>
          <a:noFill xmlns:a="http://schemas.openxmlformats.org/drawingml/2006/main"/>
          <a:ln xmlns:a="http://schemas.openxmlformats.org/drawingml/2006/main" w="9525" cmpd="sng" cap="flat">
            <a:solidFill>
              <a:srgbClr val="FE8637"/>
            </a:solidFill>
            <a:prstDash val="solid"/>
            <a:round/>
          </a:ln>
        </p:spPr>
      </p:sp>
      <p:sp>
        <p:nvSpPr>
          <p:cNvPr id="55" name="椭圆"/>
          <p:cNvSpPr>
            <a:spLocks xmlns:a="http://schemas.openxmlformats.org/drawingml/2006/main"/>
          </p:cNvSpPr>
          <p:nvPr/>
        </p:nvSpPr>
        <p:spPr>
          <a:xfrm xmlns:a="http://schemas.openxmlformats.org/drawingml/2006/main" rot="0">
            <a:off x="10875263" y="5715000"/>
            <a:ext cx="731519" cy="548640"/>
          </a:xfrm>
          <a:prstGeom xmlns:a="http://schemas.openxmlformats.org/drawingml/2006/main" prst="ellipse"/>
          <a:solidFill xmlns:a="http://schemas.openxmlformats.org/drawingml/2006/main">
            <a:schemeClr val="accent1"/>
          </a:solidFill>
          <a:ln xmlns:a="http://schemas.openxmlformats.org/drawingml/2006/main" w="38100" cmpd="sng" cap="rnd">
            <a:noFill/>
            <a:prstDash val="solid"/>
            <a:round/>
          </a:ln>
        </p:spPr>
      </p:sp>
      <p:sp>
        <p:nvSpPr>
          <p:cNvPr id="51" name="文本框"/>
          <p:cNvSpPr>
            <a:spLocks xmlns:a="http://schemas.openxmlformats.org/drawingml/2006/main" noGrp="1"/>
          </p:cNvSpPr>
          <p:nvPr>
            <p:ph type="title"/>
          </p:nvPr>
        </p:nvSpPr>
        <p:spPr>
          <a:xfrm xmlns:a="http://schemas.openxmlformats.org/drawingml/2006/main" rot="0">
            <a:off x="609600" y="274638"/>
            <a:ext cx="9956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2" name="文本框"/>
          <p:cNvSpPr>
            <a:spLocks xmlns:a="http://schemas.openxmlformats.org/drawingml/2006/main" noGrp="1"/>
          </p:cNvSpPr>
          <p:nvPr>
            <p:ph type="dt" idx="10"/>
          </p:nvPr>
        </p:nvSpPr>
        <p:spPr>
          <a:xfrm xmlns:a="http://schemas.openxmlformats.org/drawingml/2006/main" rot="0">
            <a:off x="10454640" y="1017842"/>
            <a:ext cx="2011680" cy="512063"/>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
        <p:nvSpPr>
          <p:cNvPr id="53" name="文本框"/>
          <p:cNvSpPr>
            <a:spLocks xmlns:a="http://schemas.openxmlformats.org/drawingml/2006/main" noGrp="1"/>
          </p:cNvSpPr>
          <p:nvPr>
            <p:ph type="sldNum"/>
          </p:nvPr>
        </p:nvSpPr>
        <p:spPr>
          <a:xfrm xmlns:a="http://schemas.openxmlformats.org/drawingml/2006/main" rot="0">
            <a:off x="10838689" y="5734050"/>
            <a:ext cx="812799" cy="521207"/>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spc="10">
              <a:solidFill>
                <a:srgbClr val="FFFFFF"/>
              </a:solidFill>
              <a:latin typeface="Century Schoolbook" pitchFamily="0" charset="0"/>
              <a:ea typeface="宋体" pitchFamily="0" charset="0"/>
              <a:cs typeface="Century Schoolbook" pitchFamily="0" charset="0"/>
            </a:endParaRPr>
          </a:p>
        </p:txBody>
      </p:sp>
      <p:sp>
        <p:nvSpPr>
          <p:cNvPr id="54" name="文本框"/>
          <p:cNvSpPr>
            <a:spLocks xmlns:a="http://schemas.openxmlformats.org/drawingml/2006/main" noGrp="1"/>
          </p:cNvSpPr>
          <p:nvPr>
            <p:ph type="ftr"/>
          </p:nvPr>
        </p:nvSpPr>
        <p:spPr>
          <a:xfrm xmlns:a="http://schemas.openxmlformats.org/drawingml/2006/main" rot="0">
            <a:off x="9853647" y="3676280"/>
            <a:ext cx="3200400" cy="48767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41642539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59" name="直线"/>
          <p:cNvSpPr>
            <a:spLocks xmlns:a="http://schemas.openxmlformats.org/drawingml/2006/main"/>
          </p:cNvSpPr>
          <p:nvPr/>
        </p:nvSpPr>
        <p:spPr>
          <a:xfrm xmlns:a="http://schemas.openxmlformats.org/drawingml/2006/main" rot="0">
            <a:off x="11683999" y="0"/>
            <a:ext cx="0" cy="6858000"/>
          </a:xfrm>
          <a:prstGeom xmlns:a="http://schemas.openxmlformats.org/drawingml/2006/main" prst="line"/>
          <a:noFill xmlns:a="http://schemas.openxmlformats.org/drawingml/2006/main"/>
          <a:ln xmlns:a="http://schemas.openxmlformats.org/drawingml/2006/main" w="38100" cmpd="sng" cap="flat">
            <a:solidFill>
              <a:srgbClr val="FEC2AD">
                <a:alpha val="93000"/>
              </a:srgbClr>
            </a:solidFill>
            <a:prstDash val="solid"/>
            <a:round/>
          </a:ln>
        </p:spPr>
      </p:sp>
      <p:sp>
        <p:nvSpPr>
          <p:cNvPr id="158" name="直线"/>
          <p:cNvSpPr>
            <a:spLocks xmlns:a="http://schemas.openxmlformats.org/drawingml/2006/main"/>
          </p:cNvSpPr>
          <p:nvPr/>
        </p:nvSpPr>
        <p:spPr>
          <a:xfrm xmlns:a="http://schemas.openxmlformats.org/drawingml/2006/main" rot="0">
            <a:off x="101600" y="0"/>
            <a:ext cx="0" cy="6858000"/>
          </a:xfrm>
          <a:prstGeom xmlns:a="http://schemas.openxmlformats.org/drawingml/2006/main" prst="line"/>
          <a:noFill xmlns:a="http://schemas.openxmlformats.org/drawingml/2006/main"/>
          <a:ln xmlns:a="http://schemas.openxmlformats.org/drawingml/2006/main" w="57150" cmpd="thickThin" cap="flat">
            <a:solidFill>
              <a:srgbClr val="FEC2AD"/>
            </a:solidFill>
            <a:prstDash val="solid"/>
            <a:round/>
          </a:ln>
        </p:spPr>
      </p:sp>
      <p:sp>
        <p:nvSpPr>
          <p:cNvPr id="157" name="直线"/>
          <p:cNvSpPr>
            <a:spLocks xmlns:a="http://schemas.openxmlformats.org/drawingml/2006/main"/>
          </p:cNvSpPr>
          <p:nvPr/>
        </p:nvSpPr>
        <p:spPr>
          <a:xfrm xmlns:a="http://schemas.openxmlformats.org/drawingml/2006/main" rot="0">
            <a:off x="11988800" y="0"/>
            <a:ext cx="0" cy="6858000"/>
          </a:xfrm>
          <a:prstGeom xmlns:a="http://schemas.openxmlformats.org/drawingml/2006/main" prst="line"/>
          <a:noFill xmlns:a="http://schemas.openxmlformats.org/drawingml/2006/main"/>
          <a:ln xmlns:a="http://schemas.openxmlformats.org/drawingml/2006/main" w="19050" cmpd="sng" cap="flat">
            <a:solidFill>
              <a:srgbClr val="FE8637"/>
            </a:solidFill>
            <a:prstDash val="solid"/>
            <a:round/>
          </a:ln>
        </p:spPr>
      </p:sp>
      <p:sp>
        <p:nvSpPr>
          <p:cNvPr id="156" name="矩形"/>
          <p:cNvSpPr>
            <a:spLocks xmlns:a="http://schemas.openxmlformats.org/drawingml/2006/main"/>
          </p:cNvSpPr>
          <p:nvPr/>
        </p:nvSpPr>
        <p:spPr>
          <a:xfrm xmlns:a="http://schemas.openxmlformats.org/drawingml/2006/main" rot="0">
            <a:off x="11785600" y="0"/>
            <a:ext cx="406400" cy="6858000"/>
          </a:xfrm>
          <a:prstGeom xmlns:a="http://schemas.openxmlformats.org/drawingml/2006/main" prst="rect"/>
          <a:solidFill xmlns:a="http://schemas.openxmlformats.org/drawingml/2006/main">
            <a:srgbClr val="FEC2AD">
              <a:alpha val="87000"/>
            </a:srgbClr>
          </a:solidFill>
          <a:ln xmlns:a="http://schemas.openxmlformats.org/drawingml/2006/main" w="38100" cmpd="sng" cap="rnd">
            <a:noFill/>
            <a:prstDash val="solid"/>
            <a:round/>
          </a:ln>
        </p:spPr>
      </p:sp>
      <p:sp>
        <p:nvSpPr>
          <p:cNvPr id="155" name="直线"/>
          <p:cNvSpPr>
            <a:spLocks xmlns:a="http://schemas.openxmlformats.org/drawingml/2006/main"/>
          </p:cNvSpPr>
          <p:nvPr/>
        </p:nvSpPr>
        <p:spPr>
          <a:xfrm xmlns:a="http://schemas.openxmlformats.org/drawingml/2006/main" rot="0">
            <a:off x="11887199" y="0"/>
            <a:ext cx="0" cy="6858000"/>
          </a:xfrm>
          <a:prstGeom xmlns:a="http://schemas.openxmlformats.org/drawingml/2006/main" prst="line"/>
          <a:noFill xmlns:a="http://schemas.openxmlformats.org/drawingml/2006/main"/>
          <a:ln xmlns:a="http://schemas.openxmlformats.org/drawingml/2006/main" w="9525" cmpd="sng" cap="flat">
            <a:solidFill>
              <a:srgbClr val="FE8637"/>
            </a:solidFill>
            <a:prstDash val="solid"/>
            <a:round/>
          </a:ln>
        </p:spPr>
      </p:sp>
      <p:sp>
        <p:nvSpPr>
          <p:cNvPr id="154" name="椭圆"/>
          <p:cNvSpPr>
            <a:spLocks xmlns:a="http://schemas.openxmlformats.org/drawingml/2006/main"/>
          </p:cNvSpPr>
          <p:nvPr/>
        </p:nvSpPr>
        <p:spPr>
          <a:xfrm xmlns:a="http://schemas.openxmlformats.org/drawingml/2006/main" rot="0">
            <a:off x="10875263" y="5715000"/>
            <a:ext cx="731519" cy="548640"/>
          </a:xfrm>
          <a:prstGeom xmlns:a="http://schemas.openxmlformats.org/drawingml/2006/main" prst="ellipse"/>
          <a:solidFill xmlns:a="http://schemas.openxmlformats.org/drawingml/2006/main">
            <a:schemeClr val="accent1"/>
          </a:solidFill>
          <a:ln xmlns:a="http://schemas.openxmlformats.org/drawingml/2006/main" w="38100" cmpd="sng" cap="rnd">
            <a:noFill/>
            <a:prstDash val="solid"/>
            <a:round/>
          </a:ln>
        </p:spPr>
      </p:sp>
      <p:sp>
        <p:nvSpPr>
          <p:cNvPr id="149" name="文本框"/>
          <p:cNvSpPr>
            <a:spLocks xmlns:a="http://schemas.openxmlformats.org/drawingml/2006/main" noGrp="1"/>
          </p:cNvSpPr>
          <p:nvPr>
            <p:ph type="title"/>
          </p:nvPr>
        </p:nvSpPr>
        <p:spPr>
          <a:xfrm xmlns:a="http://schemas.openxmlformats.org/drawingml/2006/main" rot="0">
            <a:off x="609600" y="274638"/>
            <a:ext cx="9956800" cy="11430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150" name="文本框"/>
          <p:cNvSpPr>
            <a:spLocks xmlns:a="http://schemas.openxmlformats.org/drawingml/2006/main" noGrp="1"/>
          </p:cNvSpPr>
          <p:nvPr>
            <p:ph type="body" idx="1"/>
          </p:nvPr>
        </p:nvSpPr>
        <p:spPr>
          <a:xfrm xmlns:a="http://schemas.openxmlformats.org/drawingml/2006/main" rot="0">
            <a:off x="609600" y="1600200"/>
            <a:ext cx="9956800" cy="487375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eaLnBrk="1" latinLnBrk="0" hangingPunct="1"/>
            <a:r>
              <a:rPr lang="en-US" altLang="zh-CN"/>
              <a:t>Click to edit Master text styles</a:t>
            </a:r>
            <a:endParaRPr lang="en-US" altLang="zh-CN"/>
          </a:p>
          <a:p xmlns:a="http://schemas.openxmlformats.org/drawingml/2006/main">
            <a:pPr lvl="1" eaLnBrk="1" latinLnBrk="0" hangingPunct="1"/>
            <a:r>
              <a:rPr lang="en-US" altLang="zh-CN"/>
              <a:t>Second level</a:t>
            </a:r>
            <a:endParaRPr lang="en-US" altLang="zh-CN"/>
          </a:p>
          <a:p xmlns:a="http://schemas.openxmlformats.org/drawingml/2006/main">
            <a:pPr lvl="2" eaLnBrk="1" latinLnBrk="0" hangingPunct="1"/>
            <a:r>
              <a:rPr lang="en-US" altLang="zh-CN"/>
              <a:t>Third level</a:t>
            </a:r>
            <a:endParaRPr lang="en-US" altLang="zh-CN"/>
          </a:p>
          <a:p xmlns:a="http://schemas.openxmlformats.org/drawingml/2006/main">
            <a:pPr lvl="3" eaLnBrk="1" latinLnBrk="0" hangingPunct="1"/>
            <a:r>
              <a:rPr lang="en-US" altLang="zh-CN"/>
              <a:t>Fourth level</a:t>
            </a:r>
            <a:endParaRPr lang="en-US" altLang="zh-CN"/>
          </a:p>
          <a:p xmlns:a="http://schemas.openxmlformats.org/drawingml/2006/main">
            <a:pPr lvl="4" eaLnBrk="1" latinLnBrk="0" hangingPunct="1"/>
            <a:r>
              <a:rPr lang="en-US" altLang="zh-CN"/>
              <a:t>Fifth level</a:t>
            </a:r>
            <a:endParaRPr lang="zh-CN" altLang="en-US"/>
          </a:p>
        </p:txBody>
      </p:sp>
      <p:sp>
        <p:nvSpPr>
          <p:cNvPr id="151" name="文本框"/>
          <p:cNvSpPr>
            <a:spLocks xmlns:a="http://schemas.openxmlformats.org/drawingml/2006/main" noGrp="1"/>
          </p:cNvSpPr>
          <p:nvPr>
            <p:ph type="dt"/>
          </p:nvPr>
        </p:nvSpPr>
        <p:spPr>
          <a:xfrm xmlns:a="http://schemas.openxmlformats.org/drawingml/2006/main" rot="0">
            <a:off x="10454640" y="1017842"/>
            <a:ext cx="2011680" cy="512063"/>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
        <p:nvSpPr>
          <p:cNvPr id="152" name="文本框"/>
          <p:cNvSpPr>
            <a:spLocks xmlns:a="http://schemas.openxmlformats.org/drawingml/2006/main" noGrp="1"/>
          </p:cNvSpPr>
          <p:nvPr>
            <p:ph type="sldNum"/>
          </p:nvPr>
        </p:nvSpPr>
        <p:spPr>
          <a:xfrm xmlns:a="http://schemas.openxmlformats.org/drawingml/2006/main" rot="0">
            <a:off x="10838689" y="5734050"/>
            <a:ext cx="812799" cy="521207"/>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spc="10">
              <a:solidFill>
                <a:srgbClr val="FFFFFF"/>
              </a:solidFill>
              <a:latin typeface="Century Schoolbook" pitchFamily="0" charset="0"/>
              <a:ea typeface="宋体" pitchFamily="0" charset="0"/>
              <a:cs typeface="Century Schoolbook" pitchFamily="0" charset="0"/>
            </a:endParaRPr>
          </a:p>
        </p:txBody>
      </p:sp>
      <p:sp>
        <p:nvSpPr>
          <p:cNvPr id="153" name="文本框"/>
          <p:cNvSpPr>
            <a:spLocks xmlns:a="http://schemas.openxmlformats.org/drawingml/2006/main" noGrp="1"/>
          </p:cNvSpPr>
          <p:nvPr>
            <p:ph type="ftr"/>
          </p:nvPr>
        </p:nvSpPr>
        <p:spPr>
          <a:xfrm xmlns:a="http://schemas.openxmlformats.org/drawingml/2006/main" rot="0">
            <a:off x="9853647" y="3676280"/>
            <a:ext cx="3200400" cy="48767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40699297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574488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956095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70006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38275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887081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77364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49457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01930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直线"/>
          <p:cNvSpPr>
            <a:spLocks/>
          </p:cNvSpPr>
          <p:nvPr/>
        </p:nvSpPr>
        <p:spPr>
          <a:xfrm rot="0">
            <a:off x="11683999" y="0"/>
            <a:ext cx="0" cy="6858000"/>
          </a:xfrm>
          <a:prstGeom prst="line"/>
          <a:noFill/>
          <a:ln w="38100" cmpd="sng" cap="flat">
            <a:solidFill>
              <a:srgbClr val="FEC2AD">
                <a:alpha val="93000"/>
              </a:srgbClr>
            </a:solidFill>
            <a:prstDash val="solid"/>
            <a:round/>
          </a:ln>
        </p:spPr>
      </p:sp>
      <p:sp>
        <p:nvSpPr>
          <p:cNvPr id="3" name="文本框"/>
          <p:cNvSpPr>
            <a:spLocks noGrp="1"/>
          </p:cNvSpPr>
          <p:nvPr>
            <p:ph type="title"/>
          </p:nvPr>
        </p:nvSpPr>
        <p:spPr>
          <a:xfrm rot="0">
            <a:off x="609600" y="274638"/>
            <a:ext cx="9956800" cy="1143000"/>
          </a:xfrm>
          <a:prstGeom prst="rect"/>
          <a:noFill/>
          <a:ln w="12700" cmpd="sng" cap="flat">
            <a:noFill/>
            <a:prstDash val="solid"/>
            <a:miter/>
          </a:ln>
        </p:spPr>
        <p:txBody>
          <a:bodyPr vert="horz" wrap="square" lIns="91440" tIns="45720" rIns="91440" bIns="45720" anchor="b"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600200"/>
            <a:ext cx="9956800" cy="4873752"/>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5" name="文本框"/>
          <p:cNvSpPr>
            <a:spLocks noGrp="1"/>
          </p:cNvSpPr>
          <p:nvPr>
            <p:ph type="dt" idx="2"/>
          </p:nvPr>
        </p:nvSpPr>
        <p:spPr>
          <a:xfrm rot="5400000">
            <a:off x="10454640" y="1017842"/>
            <a:ext cx="2011680" cy="512063"/>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fld id="{CAD2D6BD-DE1B-4B5F-8B41-2702339687B9}" type="datetime1">
              <a:rPr lang="en-US" altLang="zh-CN" sz="1200">
                <a:solidFill>
                  <a:schemeClr val="tx2"/>
                </a:solidFill>
                <a:latin typeface="Century Schoolbook" pitchFamily="0" charset="0"/>
                <a:ea typeface="宋体" pitchFamily="0" charset="0"/>
                <a:cs typeface="Century Schoolbook" pitchFamily="0" charset="0"/>
              </a:rPr>
              <a:t>9/24/2024</a:t>
            </a:fld>
            <a:endParaRPr lang="zh-CN" altLang="en-US" sz="1200">
              <a:solidFill>
                <a:schemeClr val="tx2"/>
              </a:solidFill>
              <a:latin typeface="Century Schoolbook" pitchFamily="0" charset="0"/>
              <a:ea typeface="宋体" pitchFamily="0" charset="0"/>
              <a:cs typeface="Century Schoolbook" pitchFamily="0" charset="0"/>
            </a:endParaRPr>
          </a:p>
        </p:txBody>
      </p:sp>
      <p:sp>
        <p:nvSpPr>
          <p:cNvPr id="6" name="文本框"/>
          <p:cNvSpPr>
            <a:spLocks noGrp="1"/>
          </p:cNvSpPr>
          <p:nvPr>
            <p:ph type="ftr" idx="3"/>
          </p:nvPr>
        </p:nvSpPr>
        <p:spPr>
          <a:xfrm rot="5400000">
            <a:off x="9853647" y="3676280"/>
            <a:ext cx="3200400" cy="487679"/>
          </a:xfrm>
          <a:prstGeom prst="rect"/>
          <a:noFill/>
          <a:ln w="12700" cmpd="sng" cap="flat">
            <a:noFill/>
            <a:prstDash val="solid"/>
            <a:miter/>
          </a:ln>
        </p:spPr>
        <p:txBody>
          <a:bodyPr vert="horz" wrap="square" lIns="91440" tIns="45720" rIns="91440" bIns="45720" anchor="ctr" anchorCtr="0">
            <a:prstTxWarp prst="textNoShape"/>
          </a:bodyPr>
          <a:lstStyle/>
          <a:p>
            <a:pPr algn="l" eaLnBrk="1" latinLnBrk="0" hangingPunct="1"/>
            <a:endParaRPr lang="zh-CN" altLang="en-US" sz="1200">
              <a:solidFill>
                <a:schemeClr val="tx2"/>
              </a:solidFill>
              <a:latin typeface="Century Schoolbook" pitchFamily="0" charset="0"/>
              <a:ea typeface="宋体" pitchFamily="0" charset="0"/>
              <a:cs typeface="Century Schoolbook" pitchFamily="0" charset="0"/>
            </a:endParaRPr>
          </a:p>
        </p:txBody>
      </p:sp>
      <p:sp>
        <p:nvSpPr>
          <p:cNvPr id="7" name="直线"/>
          <p:cNvSpPr>
            <a:spLocks/>
          </p:cNvSpPr>
          <p:nvPr/>
        </p:nvSpPr>
        <p:spPr>
          <a:xfrm rot="0">
            <a:off x="101600" y="0"/>
            <a:ext cx="0" cy="6858000"/>
          </a:xfrm>
          <a:prstGeom prst="line"/>
          <a:noFill/>
          <a:ln w="57150" cmpd="thickThin" cap="flat">
            <a:solidFill>
              <a:srgbClr val="FEC2AD"/>
            </a:solidFill>
            <a:prstDash val="solid"/>
            <a:round/>
          </a:ln>
        </p:spPr>
      </p:sp>
      <p:sp>
        <p:nvSpPr>
          <p:cNvPr id="8" name="直线"/>
          <p:cNvSpPr>
            <a:spLocks/>
          </p:cNvSpPr>
          <p:nvPr/>
        </p:nvSpPr>
        <p:spPr>
          <a:xfrm rot="0">
            <a:off x="11988800" y="0"/>
            <a:ext cx="0" cy="6858000"/>
          </a:xfrm>
          <a:prstGeom prst="line"/>
          <a:noFill/>
          <a:ln w="19050" cmpd="sng" cap="flat">
            <a:solidFill>
              <a:srgbClr val="FE8637"/>
            </a:solidFill>
            <a:prstDash val="solid"/>
            <a:round/>
          </a:ln>
        </p:spPr>
      </p:sp>
      <p:sp>
        <p:nvSpPr>
          <p:cNvPr id="9" name="矩形"/>
          <p:cNvSpPr>
            <a:spLocks/>
          </p:cNvSpPr>
          <p:nvPr/>
        </p:nvSpPr>
        <p:spPr>
          <a:xfrm rot="0">
            <a:off x="11785600" y="0"/>
            <a:ext cx="406400" cy="6858000"/>
          </a:xfrm>
          <a:prstGeom prst="rect"/>
          <a:solidFill>
            <a:srgbClr val="FEC2AD">
              <a:alpha val="87000"/>
            </a:srgbClr>
          </a:solidFill>
          <a:ln w="38100" cmpd="sng" cap="rnd">
            <a:noFill/>
            <a:prstDash val="solid"/>
            <a:round/>
          </a:ln>
        </p:spPr>
      </p:sp>
      <p:sp>
        <p:nvSpPr>
          <p:cNvPr id="10" name="直线"/>
          <p:cNvSpPr>
            <a:spLocks/>
          </p:cNvSpPr>
          <p:nvPr/>
        </p:nvSpPr>
        <p:spPr>
          <a:xfrm rot="0">
            <a:off x="11887199" y="0"/>
            <a:ext cx="0" cy="6858000"/>
          </a:xfrm>
          <a:prstGeom prst="line"/>
          <a:noFill/>
          <a:ln w="9525" cmpd="sng" cap="flat">
            <a:solidFill>
              <a:srgbClr val="FE8637"/>
            </a:solidFill>
            <a:prstDash val="solid"/>
            <a:round/>
          </a:ln>
        </p:spPr>
      </p:sp>
      <p:sp>
        <p:nvSpPr>
          <p:cNvPr id="11" name="椭圆"/>
          <p:cNvSpPr>
            <a:spLocks/>
          </p:cNvSpPr>
          <p:nvPr/>
        </p:nvSpPr>
        <p:spPr>
          <a:xfrm rot="0">
            <a:off x="10875263" y="5715000"/>
            <a:ext cx="731519" cy="548640"/>
          </a:xfrm>
          <a:prstGeom prst="ellipse"/>
          <a:solidFill>
            <a:schemeClr val="accent1"/>
          </a:solidFill>
          <a:ln w="38100" cmpd="sng" cap="rnd">
            <a:noFill/>
            <a:prstDash val="solid"/>
            <a:round/>
          </a:ln>
        </p:spPr>
      </p:sp>
      <p:sp>
        <p:nvSpPr>
          <p:cNvPr id="12" name="文本框"/>
          <p:cNvSpPr>
            <a:spLocks noGrp="1"/>
          </p:cNvSpPr>
          <p:nvPr>
            <p:ph type="sldNum" idx="4"/>
          </p:nvPr>
        </p:nvSpPr>
        <p:spPr>
          <a:xfrm rot="0">
            <a:off x="10838689" y="5734050"/>
            <a:ext cx="812799" cy="521207"/>
          </a:xfrm>
          <a:prstGeom prst="rect"/>
          <a:noFill/>
          <a:ln w="12700" cmpd="sng" cap="flat">
            <a:noFill/>
            <a:prstDash val="solid"/>
            <a:miter/>
          </a:ln>
        </p:spPr>
        <p:txBody>
          <a:bodyPr vert="horz" wrap="square" lIns="91440" tIns="45720" rIns="91440" bIns="45720" anchor="ctr" anchorCtr="0">
            <a:prstTxWarp prst="textNoShape"/>
          </a:bodyPr>
          <a:lstStyle/>
          <a:p>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&lt;#&gt;</a:t>
            </a:fld>
            <a:endParaRPr lang="zh-CN" altLang="en-US" sz="1400" b="1" spc="10">
              <a:solidFill>
                <a:srgbClr val="FFFFFF"/>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2106276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000" b="0" kern="1200" cap="small" baseline="0">
          <a:solidFill>
            <a:schemeClr val="tx2"/>
          </a:solidFill>
          <a:latin typeface="Century Schoolbook" pitchFamily="0" charset="0"/>
          <a:ea typeface="华文楷体" pitchFamily="0" charset="0"/>
          <a:cs typeface="Century Schoolbook" pitchFamily="0" charset="0"/>
        </a:defRPr>
      </a:lvl1pPr>
    </p:titleStyle>
    <p:bodyStyle>
      <a:lvl1pPr marL="274320" indent="-274320" algn="l" defTabSz="914400" eaLnBrk="1" fontAlgn="auto" latinLnBrk="0" hangingPunct="1">
        <a:spcBef>
          <a:spcPts val="600"/>
        </a:spcBef>
        <a:buClr>
          <a:schemeClr val="accent1"/>
        </a:buClr>
        <a:buSzPct val="70000"/>
        <a:buFont typeface="Wingdings" pitchFamily="0" charset="0"/>
        <a:buChar char=""/>
        <a:defRPr sz="2400" kern="1200">
          <a:solidFill>
            <a:schemeClr val="tx1"/>
          </a:solidFill>
          <a:latin typeface="Century Schoolbook" pitchFamily="0" charset="0"/>
          <a:ea typeface="宋体" pitchFamily="0" charset="0"/>
          <a:cs typeface="Century Schoolbook" pitchFamily="0" charset="0"/>
        </a:defRPr>
      </a:lvl1pPr>
      <a:lvl2pPr marL="640080" indent="-274320" algn="l" defTabSz="914400" eaLnBrk="1" fontAlgn="auto" latinLnBrk="0" hangingPunct="1">
        <a:spcBef>
          <a:spcPct val="20000"/>
        </a:spcBef>
        <a:buClr>
          <a:schemeClr val="accent1"/>
        </a:buClr>
        <a:buSzPct val="80000"/>
        <a:buFont typeface="Wingdings 2" pitchFamily="0" charset="0"/>
        <a:buChar char=""/>
        <a:defRPr sz="2100" kern="1200">
          <a:solidFill>
            <a:schemeClr val="tx1"/>
          </a:solidFill>
          <a:latin typeface="Century Schoolbook" pitchFamily="0" charset="0"/>
          <a:ea typeface="宋体" pitchFamily="0" charset="0"/>
          <a:cs typeface="Century Schoolbook" pitchFamily="0" charset="0"/>
        </a:defRPr>
      </a:lvl2pPr>
      <a:lvl3pPr marL="914400" indent="-182880" algn="l" defTabSz="914400" eaLnBrk="1" fontAlgn="auto" latinLnBrk="0" hangingPunct="1">
        <a:spcBef>
          <a:spcPct val="20000"/>
        </a:spcBef>
        <a:buClr>
          <a:srgbClr val="E0752F"/>
        </a:buClr>
        <a:buSzPct val="60000"/>
        <a:buFont typeface="Wingdings" pitchFamily="0" charset="0"/>
        <a:buChar char=""/>
        <a:defRPr sz="1800" kern="1200">
          <a:solidFill>
            <a:schemeClr val="tx1"/>
          </a:solidFill>
          <a:latin typeface="Century Schoolbook" pitchFamily="0" charset="0"/>
          <a:ea typeface="宋体" pitchFamily="0" charset="0"/>
          <a:cs typeface="Century Schoolbook" pitchFamily="0" charset="0"/>
        </a:defRPr>
      </a:lvl3pPr>
      <a:lvl4pPr marL="1188720" indent="-182880" algn="l" defTabSz="914400" eaLnBrk="1" fontAlgn="auto" latinLnBrk="0" hangingPunct="1">
        <a:spcBef>
          <a:spcPct val="20000"/>
        </a:spcBef>
        <a:buClr>
          <a:srgbClr val="FEC2AD"/>
        </a:buClr>
        <a:buSzPct val="60000"/>
        <a:buFont typeface="Wingdings" pitchFamily="0" charset="0"/>
        <a:buChar char=""/>
        <a:defRPr sz="1800" kern="1200">
          <a:solidFill>
            <a:schemeClr val="tx1"/>
          </a:solidFill>
          <a:latin typeface="Century Schoolbook" pitchFamily="0" charset="0"/>
          <a:ea typeface="宋体" pitchFamily="0" charset="0"/>
          <a:cs typeface="Century Schoolbook" pitchFamily="0" charset="0"/>
        </a:defRPr>
      </a:lvl4pPr>
      <a:lvl5pPr marL="1462913" indent="-182880" algn="l" defTabSz="914400" eaLnBrk="1" fontAlgn="auto" latinLnBrk="0" hangingPunct="1">
        <a:spcBef>
          <a:spcPct val="20000"/>
        </a:spcBef>
        <a:buClr>
          <a:srgbClr val="BCC9E9"/>
        </a:buClr>
        <a:buSzPct val="68000"/>
        <a:buFont typeface="Wingdings 2" pitchFamily="0" charset="0"/>
        <a:buChar char=""/>
        <a:defRPr sz="1600" kern="1200">
          <a:solidFill>
            <a:schemeClr val="tx1"/>
          </a:solidFill>
          <a:latin typeface="Century Schoolbook" pitchFamily="0" charset="0"/>
          <a:ea typeface="宋体" pitchFamily="0" charset="0"/>
          <a:cs typeface="Century Schoolbook" pitchFamily="0" charset="0"/>
        </a:defRPr>
      </a:lvl5pPr>
      <a:lvl6pPr marL="1737360" indent="-182880" algn="l" defTabSz="914400" eaLnBrk="1" fontAlgn="auto" latinLnBrk="0" hangingPunct="1">
        <a:spcBef>
          <a:spcPct val="20000"/>
        </a:spcBef>
        <a:buClr>
          <a:schemeClr val="accent1"/>
        </a:buClr>
        <a:buChar char="•"/>
        <a:defRPr sz="1600" kern="1200">
          <a:solidFill>
            <a:schemeClr val="tx2"/>
          </a:solidFill>
          <a:latin typeface="Century Schoolbook" pitchFamily="0" charset="0"/>
          <a:ea typeface="宋体" pitchFamily="0" charset="0"/>
          <a:cs typeface="Century Schoolbook" pitchFamily="0" charset="0"/>
        </a:defRPr>
      </a:lvl6pPr>
      <a:lvl7pPr marL="2011679" indent="-182880" algn="l" defTabSz="914400" eaLnBrk="1" fontAlgn="auto" latinLnBrk="0" hangingPunct="1">
        <a:spcBef>
          <a:spcPct val="20000"/>
        </a:spcBef>
        <a:buClr>
          <a:srgbClr val="FEC2AD"/>
        </a:buClr>
        <a:buSzPct val="60000"/>
        <a:buFont typeface="Wingdings" pitchFamily="0" charset="0"/>
        <a:buChar char=""/>
        <a:defRPr sz="1400" kern="1200" baseline="0">
          <a:solidFill>
            <a:schemeClr val="tx2"/>
          </a:solidFill>
          <a:latin typeface="Century Schoolbook" pitchFamily="0" charset="0"/>
          <a:ea typeface="宋体" pitchFamily="0" charset="0"/>
          <a:cs typeface="Century Schoolbook" pitchFamily="0" charset="0"/>
        </a:defRPr>
      </a:lvl7pPr>
      <a:lvl8pPr marL="2286000" indent="-182880" algn="l" defTabSz="914400" eaLnBrk="1" fontAlgn="auto" latinLnBrk="0" hangingPunct="1">
        <a:spcBef>
          <a:spcPct val="20000"/>
        </a:spcBef>
        <a:buClr>
          <a:schemeClr val="accent2"/>
        </a:buClr>
        <a:buChar char="•"/>
        <a:defRPr sz="1400" kern="1200" cap="small" baseline="0">
          <a:solidFill>
            <a:schemeClr val="tx2"/>
          </a:solidFill>
          <a:latin typeface="Century Schoolbook" pitchFamily="0" charset="0"/>
          <a:ea typeface="宋体" pitchFamily="0" charset="0"/>
          <a:cs typeface="Century Schoolbook" pitchFamily="0" charset="0"/>
        </a:defRPr>
      </a:lvl8pPr>
      <a:lvl9pPr marL="2286000" indent="-182880" algn="l" defTabSz="914400" eaLnBrk="1" fontAlgn="auto" latinLnBrk="0" hangingPunct="1">
        <a:spcBef>
          <a:spcPct val="20000"/>
        </a:spcBef>
        <a:buClr>
          <a:schemeClr val="accent2"/>
        </a:buClr>
        <a:buChar char="•"/>
        <a:defRPr sz="1400" kern="1200" cap="small" baseline="0">
          <a:solidFill>
            <a:schemeClr val="tx2"/>
          </a:solidFill>
          <a:latin typeface="Century Schoolbook" pitchFamily="0" charset="0"/>
          <a:ea typeface="宋体" pitchFamily="0" charset="0"/>
          <a:cs typeface="Century Schoolbook"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chart" Target="../charts/chart1.xml"/><Relationship Id="rId3" Type="http://schemas.openxmlformats.org/officeDocument/2006/relationships/slideLayout" Target="../slideLayouts/slideLayout1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alpha val="98000"/>
          </a:srgbClr>
        </a:solidFill>
      </p:bgPr>
    </p:bg>
    <p:spTree>
      <p:nvGrpSpPr>
        <p:cNvPr id="1" name=""/>
        <p:cNvGrpSpPr/>
        <p:nvPr/>
      </p:nvGrpSpPr>
      <p:grpSpPr>
        <a:xfrm>
          <a:off x="0" y="0"/>
          <a:ext cx="0" cy="0"/>
          <a:chOff x="0" y="0"/>
          <a:chExt cx="0" cy="0"/>
        </a:xfrm>
      </p:grpSpPr>
      <p:grpSp>
        <p:nvGrpSpPr>
          <p:cNvPr id="42" name="组合"/>
          <p:cNvGrpSpPr>
            <a:grpSpLocks/>
          </p:cNvGrpSpPr>
          <p:nvPr/>
        </p:nvGrpSpPr>
        <p:grpSpPr>
          <a:xfrm>
            <a:off x="876299" y="990599"/>
            <a:ext cx="1743075" cy="1333500"/>
            <a:chOff x="876299" y="990599"/>
            <a:chExt cx="1743075" cy="1333500"/>
          </a:xfrm>
        </p:grpSpPr>
        <p:sp>
          <p:nvSpPr>
            <p:cNvPr id="40"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41"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3" name="曲线"/>
          <p:cNvSpPr>
            <a:spLocks/>
          </p:cNvSpPr>
          <p:nvPr/>
        </p:nvSpPr>
        <p:spPr>
          <a:xfrm rot="0">
            <a:off x="3752852" y="1190627"/>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4" name="曲线"/>
          <p:cNvSpPr>
            <a:spLocks/>
          </p:cNvSpPr>
          <p:nvPr/>
        </p:nvSpPr>
        <p:spPr>
          <a:xfrm rot="0">
            <a:off x="3800474" y="5229229"/>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5" name="文本框"/>
          <p:cNvSpPr>
            <a:spLocks noGrp="1"/>
          </p:cNvSpPr>
          <p:nvPr>
            <p:ph type="ctrTitle"/>
          </p:nvPr>
        </p:nvSpPr>
        <p:spPr>
          <a:xfrm rot="0">
            <a:off x="-828675" y="109361"/>
            <a:ext cx="9982200" cy="911860"/>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100000"/>
              </a:lnSpc>
              <a:spcBef>
                <a:spcPts val="130"/>
              </a:spcBef>
              <a:spcAft>
                <a:spcPts val="0"/>
              </a:spcAft>
              <a:buNone/>
            </a:pPr>
            <a:r>
              <a:rPr lang="en-US" altLang="zh-CN" sz="3000" b="1" i="0" u="none" strike="noStrike" kern="1200" cap="small" spc="0" baseline="0">
                <a:solidFill>
                  <a:srgbClr val="0F0F0F"/>
                </a:solidFill>
                <a:latin typeface="Times New Roman" pitchFamily="18" charset="0"/>
                <a:ea typeface="华文楷体" pitchFamily="0" charset="0"/>
                <a:cs typeface="Times New Roman" pitchFamily="18" charset="0"/>
              </a:rPr>
              <a:t>Employee Data Analysis using Excel</a:t>
            </a:r>
            <a:r>
              <a:rPr lang="en-US" altLang="zh-CN" sz="3000" b="1" i="0" u="none" strike="noStrike" kern="1200" cap="small" spc="0" baseline="0">
                <a:solidFill>
                  <a:srgbClr val="0F0F0F"/>
                </a:solidFill>
                <a:latin typeface="Times New Roman" pitchFamily="18" charset="0"/>
                <a:ea typeface="华文楷体" pitchFamily="0" charset="0"/>
                <a:cs typeface="Times New Roman" pitchFamily="18" charset="0"/>
              </a:rPr>
              <a:t> </a:t>
            </a:r>
            <a:br>
              <a:rPr lang="zh-CN" altLang="en-US" sz="3000" b="1" i="0" u="none" strike="noStrike" kern="1200" cap="small" spc="0" baseline="0">
                <a:solidFill>
                  <a:srgbClr val="0F0F0F"/>
                </a:solidFill>
                <a:latin typeface="Roboto" pitchFamily="2" charset="0"/>
                <a:ea typeface="华文楷体" pitchFamily="0" charset="0"/>
                <a:cs typeface="Lucida Sans"/>
              </a:rPr>
            </a:br>
            <a:endParaRPr lang="zh-CN" altLang="en-US" sz="3000" b="1" i="0" u="none" strike="noStrike" kern="1200" cap="small" spc="15" baseline="0">
              <a:solidFill>
                <a:schemeClr val="tx2"/>
              </a:solidFill>
              <a:latin typeface="Century Schoolbook" pitchFamily="0" charset="0"/>
              <a:ea typeface="华文楷体" pitchFamily="0" charset="0"/>
              <a:cs typeface="Lucida Sans"/>
            </a:endParaRPr>
          </a:p>
        </p:txBody>
      </p:sp>
      <p:sp>
        <p:nvSpPr>
          <p:cNvPr id="46"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1</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47" name="图片"/>
          <p:cNvPicPr>
            <a:picLocks/>
          </p:cNvPicPr>
          <p:nvPr/>
        </p:nvPicPr>
        <p:blipFill>
          <a:blip r:embed="rId1" cstate="print"/>
          <a:stretch>
            <a:fillRect/>
          </a:stretch>
        </p:blipFill>
        <p:spPr>
          <a:xfrm rot="0">
            <a:off x="676275" y="6467479"/>
            <a:ext cx="2143125" cy="200024"/>
          </a:xfrm>
          <a:prstGeom prst="rect"/>
          <a:noFill/>
          <a:ln w="12700" cmpd="sng" cap="flat">
            <a:noFill/>
            <a:prstDash val="solid"/>
            <a:miter/>
          </a:ln>
        </p:spPr>
      </p:pic>
      <p:sp>
        <p:nvSpPr>
          <p:cNvPr id="48" name="矩形"/>
          <p:cNvSpPr>
            <a:spLocks/>
          </p:cNvSpPr>
          <p:nvPr/>
        </p:nvSpPr>
        <p:spPr>
          <a:xfrm rot="0">
            <a:off x="2554543" y="3314150"/>
            <a:ext cx="8610601"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STUDENT NAME:</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HEMANTH B</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REGISTER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NO</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3122072</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23</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DEPARTMENT:B.COM(COMPUTER APPLICATION)</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COLLEGE: AGURCHAND MANMULL JAIN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COLLEGE</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a:t>
            </a:r>
            <a:endParaRPr lang="zh-CN" altLang="en-US" sz="24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438329868"/>
      </p:ext>
    </p:extLst>
  </p:cSld>
  <p:clrMapOvr>
    <a:masterClrMapping/>
  </p:clrMapOvr>
  <p:transition spd="med">
    <p:fade/>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5" name="矩形"/>
          <p:cNvSpPr>
            <a:spLocks/>
          </p:cNvSpPr>
          <p:nvPr/>
        </p:nvSpPr>
        <p:spPr>
          <a:xfrm rot="0">
            <a:off x="11277219" y="6473339"/>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739774" y="291148"/>
            <a:ext cx="3303904"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矩形"/>
          <p:cNvSpPr>
            <a:spLocks/>
          </p:cNvSpPr>
          <p:nvPr/>
        </p:nvSpPr>
        <p:spPr>
          <a:xfrm rot="0">
            <a:off x="838200" y="1271856"/>
            <a:ext cx="7162799" cy="646330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In attendance analysis using Excel, several modeling techniques can help you gain insights and make data-driven decisions. Here’s an overview of key modeling approaches you might use:</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1.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Descriptive Statistics Mean and Median Attendance</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Calculate average and median attendance times to understand typical patterns. Standard Deviation: Measure the variability in attendance times. Excel Functions: AVERAGE(), MEDIAN(), STDEV.P(), STDEV.S()</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2.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Time Series Analysis Trend Analysis</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Analyze attendance trends over time (daily, weekly, monthly).Seasonality: Identify patterns or recurring trends related to specific days of the week or times of the year . Excel Functions: Use line charts or pivot tables to visualize trends.</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3.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Pivot Tables and Charts Attendance Summary</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Create pivot tables to summarize attendance data by employee, department, or time period . Visual Representation: Use pivot charts to visualize attendance patterns and anomalies . Excel Functions: PivotTable, PivotChart</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4. </a:t>
            </a:r>
            <a:r>
              <a:rPr lang="en-US" altLang="zh-CN" sz="1800" b="1" i="0" u="sng" strike="noStrike" kern="1200" cap="none" spc="0" baseline="0">
                <a:solidFill>
                  <a:schemeClr val="tx1"/>
                </a:solidFill>
                <a:latin typeface="Century Schoolbook" pitchFamily="0" charset="0"/>
                <a:ea typeface="宋体" pitchFamily="0" charset="0"/>
                <a:cs typeface="Century Schoolbook" pitchFamily="0" charset="0"/>
              </a:rPr>
              <a:t>Absenteeism Analysis Absence Rates</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Calculate the percentage of days employees or students are absent . Correlation with Other Factors: Analyze correlations between absenteeism and factors like department, time of year, or employee tenure . Excel Functions: COUNTIF(), COUNTIFS(), CORREL()</a:t>
            </a: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213558396"/>
      </p:ext>
    </p:extLst>
  </p:cSld>
  <p:clrMapOvr>
    <a:masterClrMapping/>
  </p:clrMapOvr>
  <p:transition spd="slow">
    <p:fade/>
  </p:transition>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body" idx="1"/>
          </p:nvPr>
        </p:nvSpPr>
        <p:spPr>
          <a:xfrm rot="0">
            <a:off x="381000" y="533400"/>
            <a:ext cx="9144000" cy="6093976"/>
          </a:xfrm>
          <a:prstGeom prst="rect"/>
          <a:noFill/>
          <a:ln w="12700" cmpd="sng" cap="flat">
            <a:noFill/>
            <a:prstDash val="solid"/>
            <a:miter/>
          </a:ln>
        </p:spPr>
        <p:txBody>
          <a:bodyPr vert="horz" wrap="square" lIns="91440" tIns="45720" rIns="91440" bIns="45720" anchor="t" anchorCtr="0">
            <a:prstTxWarp prst="textNoShape"/>
          </a:bodyPr>
          <a:lstStyle/>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5. </a:t>
            </a:r>
            <a:r>
              <a:rPr lang="en-US" altLang="zh-CN" sz="1500" b="1" i="0" u="sng" strike="noStrike" kern="1200" cap="none" spc="0" baseline="0">
                <a:solidFill>
                  <a:schemeClr val="tx1"/>
                </a:solidFill>
                <a:latin typeface="Century Schoolbook" pitchFamily="0" charset="0"/>
                <a:ea typeface="宋体" pitchFamily="0" charset="0"/>
                <a:cs typeface="Lucida Sans"/>
              </a:rPr>
              <a:t>Work Hours Calculation Hours Worked</a:t>
            </a:r>
            <a:r>
              <a:rPr lang="en-US" altLang="zh-CN" sz="1500" b="0" i="0" u="none" strike="noStrike" kern="1200" cap="none" spc="0" baseline="0">
                <a:solidFill>
                  <a:schemeClr val="tx1"/>
                </a:solidFill>
                <a:latin typeface="Century Schoolbook" pitchFamily="0" charset="0"/>
                <a:ea typeface="宋体" pitchFamily="0" charset="0"/>
                <a:cs typeface="Lucida Sans"/>
              </a:rPr>
              <a:t>: Compute the total hours worked per day, week, or month using Time In and Time Out data . Overtime Calculation: Identify and calculate any overtime based on scheduled hours Excel Functions: DATEDIF(), TEXT(), SUM() </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6. </a:t>
            </a:r>
            <a:r>
              <a:rPr lang="en-US" altLang="zh-CN" sz="1500" b="1" i="0" u="sng" strike="noStrike" kern="1200" cap="none" spc="0" baseline="0">
                <a:solidFill>
                  <a:schemeClr val="tx1"/>
                </a:solidFill>
                <a:latin typeface="Century Schoolbook" pitchFamily="0" charset="0"/>
                <a:ea typeface="宋体" pitchFamily="0" charset="0"/>
                <a:cs typeface="Lucida Sans"/>
              </a:rPr>
              <a:t>Anomaly Detection Late Arrivals and Early Departures</a:t>
            </a:r>
            <a:r>
              <a:rPr lang="en-US" altLang="zh-CN" sz="1500" b="0" i="0" u="none" strike="noStrike" kern="1200" cap="none" spc="0" baseline="0">
                <a:solidFill>
                  <a:schemeClr val="tx1"/>
                </a:solidFill>
                <a:latin typeface="Century Schoolbook" pitchFamily="0" charset="0"/>
                <a:ea typeface="宋体" pitchFamily="0" charset="0"/>
                <a:cs typeface="Lucida Sans"/>
              </a:rPr>
              <a:t>: Identify patterns of lateness or early departures using conditional formatting or formulas . Outliers: Detect outliers or unusual attendance patterns . Excel Functions: IF(), CONDITIONAL FORMATTING, Z-SCORE</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7. </a:t>
            </a:r>
            <a:r>
              <a:rPr lang="en-US" altLang="zh-CN" sz="1500" b="1" i="0" u="sng" strike="noStrike" kern="1200" cap="none" spc="0" baseline="0">
                <a:solidFill>
                  <a:schemeClr val="tx1"/>
                </a:solidFill>
                <a:latin typeface="Century Schoolbook" pitchFamily="0" charset="0"/>
                <a:ea typeface="宋体" pitchFamily="0" charset="0"/>
                <a:cs typeface="Lucida Sans"/>
              </a:rPr>
              <a:t>Forecasting Future Attendance Trends</a:t>
            </a:r>
            <a:r>
              <a:rPr lang="en-US" altLang="zh-CN" sz="1500" b="0" i="0" u="none" strike="noStrike" kern="1200" cap="none" spc="0" baseline="0">
                <a:solidFill>
                  <a:schemeClr val="tx1"/>
                </a:solidFill>
                <a:latin typeface="Century Schoolbook" pitchFamily="0" charset="0"/>
                <a:ea typeface="宋体" pitchFamily="0" charset="0"/>
                <a:cs typeface="Lucida Sans"/>
              </a:rPr>
              <a:t>: Use linear regression to forecast future attendance based on historical data . Excel Functions: LINEST(), FORECAST.LINEAR()</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8. </a:t>
            </a:r>
            <a:r>
              <a:rPr lang="en-US" altLang="zh-CN" sz="1500" b="1" i="0" u="sng" strike="noStrike" kern="1200" cap="none" spc="0" baseline="0">
                <a:solidFill>
                  <a:schemeClr val="tx1"/>
                </a:solidFill>
                <a:latin typeface="Century Schoolbook" pitchFamily="0" charset="0"/>
                <a:ea typeface="宋体" pitchFamily="0" charset="0"/>
                <a:cs typeface="Lucida Sans"/>
              </a:rPr>
              <a:t>Scenario Analysis What-If Scenarios</a:t>
            </a:r>
            <a:r>
              <a:rPr lang="en-US" altLang="zh-CN" sz="1500" b="0" i="0" u="none" strike="noStrike" kern="1200" cap="none" spc="0" baseline="0">
                <a:solidFill>
                  <a:schemeClr val="tx1"/>
                </a:solidFill>
                <a:latin typeface="Century Schoolbook" pitchFamily="0" charset="0"/>
                <a:ea typeface="宋体" pitchFamily="0" charset="0"/>
                <a:cs typeface="Lucida Sans"/>
              </a:rPr>
              <a:t>: Model different scenarios to understand potential impacts of policy changes on attendance .</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 Excel Functions: “DATA TABLE”,” GOAL SEEK”</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sng" strike="noStrike" kern="1200" cap="none" spc="0" baseline="0">
                <a:solidFill>
                  <a:schemeClr val="tx1"/>
                </a:solidFill>
                <a:latin typeface="Century Schoolbook" pitchFamily="0" charset="0"/>
                <a:ea typeface="宋体" pitchFamily="0" charset="0"/>
                <a:cs typeface="Lucida Sans"/>
              </a:rPr>
              <a:t>Example Implementation </a:t>
            </a:r>
            <a:r>
              <a:rPr lang="en-US" altLang="zh-CN" sz="1500" b="0" i="0" u="none" strike="noStrike" kern="1200" cap="none" spc="0" baseline="0">
                <a:solidFill>
                  <a:schemeClr val="tx1"/>
                </a:solidFill>
                <a:latin typeface="Century Schoolbook" pitchFamily="0" charset="0"/>
                <a:ea typeface="宋体" pitchFamily="0" charset="0"/>
                <a:cs typeface="Lucida Sans"/>
              </a:rPr>
              <a:t>: </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Create a Data Table</a:t>
            </a:r>
            <a:r>
              <a:rPr lang="en-US" altLang="zh-CN" sz="1500" b="0" i="0" u="none" strike="noStrike" kern="1200" cap="none" spc="0" baseline="0">
                <a:solidFill>
                  <a:schemeClr val="tx1"/>
                </a:solidFill>
                <a:latin typeface="Century Schoolbook" pitchFamily="0" charset="0"/>
                <a:ea typeface="宋体" pitchFamily="0" charset="0"/>
                <a:cs typeface="Lucida Sans"/>
              </a:rPr>
              <a:t>: Organize your data into columns for Date, Time In, Time Out, Employee ID, etc.</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Use Pivot Tables</a:t>
            </a:r>
            <a:r>
              <a:rPr lang="en-US" altLang="zh-CN" sz="1500" b="0" i="0" u="none" strike="noStrike" kern="1200" cap="none" spc="0" baseline="0">
                <a:solidFill>
                  <a:schemeClr val="tx1"/>
                </a:solidFill>
                <a:latin typeface="Century Schoolbook" pitchFamily="0" charset="0"/>
                <a:ea typeface="宋体" pitchFamily="0" charset="0"/>
                <a:cs typeface="Lucida Sans"/>
              </a:rPr>
              <a:t>: Summarize attendance by employee or department.</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Visualize Data</a:t>
            </a:r>
            <a:r>
              <a:rPr lang="en-US" altLang="zh-CN" sz="1500" b="0" i="0" u="none" strike="noStrike" kern="1200" cap="none" spc="0" baseline="0">
                <a:solidFill>
                  <a:schemeClr val="tx1"/>
                </a:solidFill>
                <a:latin typeface="Century Schoolbook" pitchFamily="0" charset="0"/>
                <a:ea typeface="宋体" pitchFamily="0" charset="0"/>
                <a:cs typeface="Lucida Sans"/>
              </a:rPr>
              <a:t>: Create charts to visualize trends and patterns.</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Apply Formulas</a:t>
            </a:r>
            <a:r>
              <a:rPr lang="en-US" altLang="zh-CN" sz="1500" b="0" i="0" u="none" strike="noStrike" kern="1200" cap="none" spc="0" baseline="0">
                <a:solidFill>
                  <a:schemeClr val="tx1"/>
                </a:solidFill>
                <a:latin typeface="Century Schoolbook" pitchFamily="0" charset="0"/>
                <a:ea typeface="宋体" pitchFamily="0" charset="0"/>
                <a:cs typeface="Lucida Sans"/>
              </a:rPr>
              <a:t>: Calculate hours worked, absenteeism rates, and any anomalies.</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342900" indent="-342900" algn="l">
              <a:lnSpc>
                <a:spcPct val="80000"/>
              </a:lnSpc>
              <a:spcBef>
                <a:spcPts val="600"/>
              </a:spcBef>
              <a:spcAft>
                <a:spcPts val="0"/>
              </a:spcAft>
              <a:buClr>
                <a:schemeClr val="accent1"/>
              </a:buClr>
              <a:buSzPct val="70000"/>
              <a:buFontTx/>
              <a:buAutoNum type="arabicPeriod"/>
            </a:pPr>
            <a:r>
              <a:rPr lang="en-US" altLang="zh-CN" sz="1500" b="1" i="0" u="none" strike="noStrike" kern="1200" cap="none" spc="0" baseline="0">
                <a:solidFill>
                  <a:schemeClr val="tx1"/>
                </a:solidFill>
                <a:latin typeface="Century Schoolbook" pitchFamily="0" charset="0"/>
                <a:ea typeface="宋体" pitchFamily="0" charset="0"/>
                <a:cs typeface="Lucida Sans"/>
              </a:rPr>
              <a:t>Analyze and Interpret</a:t>
            </a:r>
            <a:r>
              <a:rPr lang="en-US" altLang="zh-CN" sz="1500" b="0" i="0" u="none" strike="noStrike" kern="1200" cap="none" spc="0" baseline="0">
                <a:solidFill>
                  <a:schemeClr val="tx1"/>
                </a:solidFill>
                <a:latin typeface="Century Schoolbook" pitchFamily="0" charset="0"/>
                <a:ea typeface="宋体" pitchFamily="0" charset="0"/>
                <a:cs typeface="Lucida Sans"/>
              </a:rPr>
              <a:t>: Use descriptive statistics and trend analysis to derive insights and make recommendations.</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r>
              <a:rPr lang="en-US" altLang="zh-CN" sz="1500" b="0" i="0" u="none" strike="noStrike" kern="1200" cap="none" spc="0" baseline="0">
                <a:solidFill>
                  <a:schemeClr val="tx1"/>
                </a:solidFill>
                <a:latin typeface="Century Schoolbook" pitchFamily="0" charset="0"/>
                <a:ea typeface="宋体" pitchFamily="0" charset="0"/>
                <a:cs typeface="Lucida Sans"/>
              </a:rPr>
              <a:t>These modeling techniques enable you to perform a comprehensive analysis of attendance data, leading to better management decisions and improved operational efficiency</a:t>
            </a:r>
            <a:endParaRPr lang="en-US" altLang="zh-CN" sz="1500" b="0" i="0" u="none" strike="noStrike" kern="1200" cap="none" spc="0" baseline="0">
              <a:solidFill>
                <a:schemeClr val="tx1"/>
              </a:solidFill>
              <a:latin typeface="Century Schoolbook" pitchFamily="0" charset="0"/>
              <a:ea typeface="宋体" pitchFamily="0" charset="0"/>
              <a:cs typeface="Lucida Sans"/>
            </a:endParaRPr>
          </a:p>
          <a:p>
            <a:pPr marL="274320" indent="-274320" algn="l">
              <a:lnSpc>
                <a:spcPct val="80000"/>
              </a:lnSpc>
              <a:spcBef>
                <a:spcPts val="600"/>
              </a:spcBef>
              <a:spcAft>
                <a:spcPts val="0"/>
              </a:spcAft>
              <a:buClr>
                <a:schemeClr val="accent1"/>
              </a:buClr>
              <a:buSzPct val="70000"/>
              <a:buFont typeface="Wingdings" pitchFamily="0" charset="0"/>
              <a:buChar char=""/>
            </a:pPr>
            <a:endParaRPr lang="zh-CN" altLang="en-US" sz="1500" b="0" i="0" u="none" strike="noStrike" kern="1200" cap="none" spc="0" baseline="0">
              <a:solidFill>
                <a:schemeClr val="tx1"/>
              </a:solidFill>
              <a:latin typeface="Century Schoolbook" pitchFamily="0" charset="0"/>
              <a:ea typeface="宋体" pitchFamily="0" charset="0"/>
              <a:cs typeface="Lucida Sans"/>
            </a:endParaRPr>
          </a:p>
        </p:txBody>
      </p:sp>
    </p:spTree>
    <p:extLst>
      <p:ext uri="{BB962C8B-B14F-4D97-AF65-F5344CB8AC3E}">
        <p14:creationId xmlns:p14="http://schemas.microsoft.com/office/powerpoint/2010/main" val="1269945624"/>
      </p:ext>
    </p:extLst>
  </p:cSld>
  <p:clrMapOvr>
    <a:masterClrMapping/>
  </p:clrMapOvr>
  <p:transition spd="slow">
    <p:fade/>
  </p:transition>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3"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5" name="文本框"/>
          <p:cNvSpPr>
            <a:spLocks noGrp="1"/>
          </p:cNvSpPr>
          <p:nvPr>
            <p:ph type="title"/>
          </p:nvPr>
        </p:nvSpPr>
        <p:spPr>
          <a:xfrm rot="0">
            <a:off x="755333" y="-23992"/>
            <a:ext cx="2437131" cy="1675458"/>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000" b="0" i="0" u="none" strike="noStrike" kern="1200" cap="small" spc="0" baseline="0">
                <a:solidFill>
                  <a:schemeClr val="tx2"/>
                </a:solidFill>
                <a:latin typeface="Century Schoolbook" pitchFamily="0" charset="0"/>
                <a:ea typeface="华文楷体" pitchFamily="0" charset="0"/>
                <a:cs typeface="Lucida Sans"/>
              </a:rPr>
              <a:t>R</a:t>
            </a:r>
            <a:r>
              <a:rPr lang="en-US" altLang="zh-CN" sz="3000" b="0" i="0" u="none" strike="noStrike" kern="1200" cap="small" spc="-40" baseline="0">
                <a:solidFill>
                  <a:schemeClr val="tx2"/>
                </a:solidFill>
                <a:latin typeface="Century Schoolbook" pitchFamily="0" charset="0"/>
                <a:ea typeface="华文楷体" pitchFamily="0" charset="0"/>
                <a:cs typeface="Lucida Sans"/>
              </a:rPr>
              <a:t>E</a:t>
            </a:r>
            <a:r>
              <a:rPr lang="en-US" altLang="zh-CN" sz="3000" b="0" i="0" u="none" strike="noStrike" kern="1200" cap="small" spc="15" baseline="0">
                <a:solidFill>
                  <a:schemeClr val="tx2"/>
                </a:solidFill>
                <a:latin typeface="Century Schoolbook" pitchFamily="0" charset="0"/>
                <a:ea typeface="华文楷体" pitchFamily="0" charset="0"/>
                <a:cs typeface="Lucida Sans"/>
              </a:rPr>
              <a:t>S</a:t>
            </a:r>
            <a:r>
              <a:rPr lang="en-US" altLang="zh-CN" sz="3000" b="0" i="0" u="none" strike="noStrike" kern="1200" cap="small" spc="-30" baseline="0">
                <a:solidFill>
                  <a:schemeClr val="tx2"/>
                </a:solidFill>
                <a:latin typeface="Century Schoolbook" pitchFamily="0" charset="0"/>
                <a:ea typeface="华文楷体" pitchFamily="0" charset="0"/>
                <a:cs typeface="Lucida Sans"/>
              </a:rPr>
              <a:t>U</a:t>
            </a:r>
            <a:r>
              <a:rPr lang="en-US" altLang="zh-CN" sz="3000" b="0" i="0" u="none" strike="noStrike" kern="1200" cap="small" spc="-405" baseline="0">
                <a:solidFill>
                  <a:schemeClr val="tx2"/>
                </a:solidFill>
                <a:latin typeface="Century Schoolbook" pitchFamily="0" charset="0"/>
                <a:ea typeface="华文楷体" pitchFamily="0" charset="0"/>
                <a:cs typeface="Lucida Sans"/>
              </a:rPr>
              <a:t>L</a:t>
            </a:r>
            <a:r>
              <a:rPr lang="en-US" altLang="zh-CN" sz="3000" b="0" i="0" u="none" strike="noStrike" kern="1200" cap="small" spc="0" baseline="0">
                <a:solidFill>
                  <a:schemeClr val="tx2"/>
                </a:solidFill>
                <a:latin typeface="Century Schoolbook" pitchFamily="0" charset="0"/>
                <a:ea typeface="华文楷体" pitchFamily="0" charset="0"/>
                <a:cs typeface="Lucida Sans"/>
              </a:rPr>
              <a:t>TS</a:t>
            </a:r>
            <a:endParaRPr lang="zh-CN" altLang="en-US" sz="3000" b="0" i="0" u="none" strike="noStrike" kern="1200" cap="small" spc="0" baseline="0">
              <a:solidFill>
                <a:schemeClr val="tx2"/>
              </a:solidFill>
              <a:latin typeface="Century Schoolbook" pitchFamily="0" charset="0"/>
              <a:ea typeface="华文楷体" pitchFamily="0" charset="0"/>
              <a:cs typeface="Lucida Sans"/>
            </a:endParaRPr>
          </a:p>
        </p:txBody>
      </p:sp>
      <p:sp>
        <p:nvSpPr>
          <p:cNvPr id="166" name="矩形"/>
          <p:cNvSpPr>
            <a:spLocks/>
          </p:cNvSpPr>
          <p:nvPr/>
        </p:nvSpPr>
        <p:spPr>
          <a:xfrm rot="0">
            <a:off x="11277219" y="6473339"/>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7" name="对象"/>
          <p:cNvGraphicFramePr>
            <a:graphicFrameLocks/>
          </p:cNvGraphicFramePr>
          <p:nvPr/>
        </p:nvGraphicFramePr>
        <p:xfrm>
          <a:off x="152401" y="1116334"/>
          <a:ext cx="11124819" cy="552894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497203221"/>
      </p:ext>
    </p:extLst>
  </p:cSld>
  <p:clrMapOvr>
    <a:masterClrMapping/>
  </p:clrMapOvr>
  <p:transition spd="slow">
    <p:fade/>
  </p:transition>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8" name="文本框"/>
          <p:cNvSpPr>
            <a:spLocks noGrp="1"/>
          </p:cNvSpPr>
          <p:nvPr>
            <p:ph type="title"/>
          </p:nvPr>
        </p:nvSpPr>
        <p:spPr>
          <a:xfrm rot="0">
            <a:off x="755334" y="274638"/>
            <a:ext cx="4003834" cy="102076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small" spc="0" baseline="0">
                <a:solidFill>
                  <a:schemeClr val="tx2"/>
                </a:solidFill>
                <a:latin typeface="Times New Roman" pitchFamily="18" charset="0"/>
                <a:ea typeface="华文楷体" pitchFamily="0" charset="0"/>
                <a:cs typeface="Times New Roman" pitchFamily="18" charset="0"/>
              </a:rPr>
              <a:t>conclusion</a:t>
            </a:r>
            <a:endParaRPr lang="zh-CN" altLang="en-US" sz="3000" b="0" i="0" u="none" strike="noStrike" kern="1200" cap="small" spc="0" baseline="0">
              <a:solidFill>
                <a:schemeClr val="tx2"/>
              </a:solidFill>
              <a:latin typeface="Times New Roman" pitchFamily="18" charset="0"/>
              <a:ea typeface="华文楷体" pitchFamily="0" charset="0"/>
              <a:cs typeface="Times New Roman" pitchFamily="18" charset="0"/>
            </a:endParaRPr>
          </a:p>
        </p:txBody>
      </p:sp>
      <p:sp>
        <p:nvSpPr>
          <p:cNvPr id="169" name="矩形"/>
          <p:cNvSpPr>
            <a:spLocks/>
          </p:cNvSpPr>
          <p:nvPr/>
        </p:nvSpPr>
        <p:spPr>
          <a:xfrm rot="0">
            <a:off x="755334" y="1447801"/>
            <a:ext cx="8007667" cy="40934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zh-CN" altLang="en-US" sz="20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670438362"/>
      </p:ext>
    </p:extLst>
  </p:cSld>
  <p:clrMapOvr>
    <a:masterClrMapping/>
  </p:clrMapOvr>
  <p:transition spd="med">
    <p:fade/>
  </p:transition>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1" name="曲线"/>
          <p:cNvSpPr>
            <a:spLocks/>
          </p:cNvSpPr>
          <p:nvPr/>
        </p:nvSpPr>
        <p:spPr>
          <a:xfrm rot="0">
            <a:off x="20779" y="-679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1" name="组合"/>
          <p:cNvGrpSpPr>
            <a:grpSpLocks/>
          </p:cNvGrpSpPr>
          <p:nvPr/>
        </p:nvGrpSpPr>
        <p:grpSpPr>
          <a:xfrm>
            <a:off x="7448612" y="0"/>
            <a:ext cx="4743795" cy="6858466"/>
            <a:chOff x="7448612" y="0"/>
            <a:chExt cx="4743795" cy="6858466"/>
          </a:xfrm>
        </p:grpSpPr>
        <p:sp>
          <p:nvSpPr>
            <p:cNvPr id="6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6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2"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4"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5" name="文本框"/>
          <p:cNvSpPr>
            <a:spLocks noGrp="1"/>
          </p:cNvSpPr>
          <p:nvPr>
            <p:ph type="title"/>
          </p:nvPr>
        </p:nvSpPr>
        <p:spPr>
          <a:xfrm rot="0">
            <a:off x="739778" y="1170610"/>
            <a:ext cx="3909695" cy="664209"/>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small" spc="5" baseline="0">
                <a:solidFill>
                  <a:schemeClr val="accent3"/>
                </a:solidFill>
                <a:latin typeface="Century Schoolbook" pitchFamily="0" charset="0"/>
                <a:ea typeface="华文楷体" pitchFamily="0" charset="0"/>
                <a:cs typeface="Lucida Sans"/>
              </a:rPr>
              <a:t>PROJECT</a:t>
            </a:r>
            <a:r>
              <a:rPr lang="en-US" altLang="zh-CN" sz="4250" b="0" i="0" u="none" strike="noStrike" kern="1200" cap="small" spc="-85" baseline="0">
                <a:solidFill>
                  <a:schemeClr val="accent3"/>
                </a:solidFill>
                <a:latin typeface="Century Schoolbook" pitchFamily="0" charset="0"/>
                <a:ea typeface="华文楷体" pitchFamily="0" charset="0"/>
                <a:cs typeface="Lucida Sans"/>
              </a:rPr>
              <a:t> </a:t>
            </a:r>
            <a:r>
              <a:rPr lang="en-US" altLang="zh-CN" sz="4250" b="0" i="0" u="none" strike="noStrike" kern="1200" cap="small" spc="25" baseline="0">
                <a:solidFill>
                  <a:schemeClr val="accent3"/>
                </a:solidFill>
                <a:latin typeface="Century Schoolbook" pitchFamily="0" charset="0"/>
                <a:ea typeface="华文楷体" pitchFamily="0" charset="0"/>
                <a:cs typeface="Lucida Sans"/>
              </a:rPr>
              <a:t>TITLE</a:t>
            </a:r>
            <a:endParaRPr lang="zh-CN" altLang="en-US" sz="4250" b="0" i="0" u="none" strike="noStrike" kern="1200" cap="small" spc="0" baseline="0">
              <a:solidFill>
                <a:schemeClr val="accent3"/>
              </a:solidFill>
              <a:latin typeface="Century Schoolbook" pitchFamily="0" charset="0"/>
              <a:ea typeface="华文楷体" pitchFamily="0" charset="0"/>
              <a:cs typeface="Lucida Sans"/>
            </a:endParaRPr>
          </a:p>
        </p:txBody>
      </p:sp>
      <p:sp>
        <p:nvSpPr>
          <p:cNvPr id="76"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2</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grpSp>
        <p:nvGrpSpPr>
          <p:cNvPr id="79" name="组合"/>
          <p:cNvGrpSpPr>
            <a:grpSpLocks/>
          </p:cNvGrpSpPr>
          <p:nvPr/>
        </p:nvGrpSpPr>
        <p:grpSpPr>
          <a:xfrm>
            <a:off x="466725" y="6410325"/>
            <a:ext cx="3705224" cy="295275"/>
            <a:chOff x="466725" y="6410325"/>
            <a:chExt cx="3705224" cy="295275"/>
          </a:xfrm>
        </p:grpSpPr>
        <p:pic>
          <p:nvPicPr>
            <p:cNvPr id="77"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0" name="矩形"/>
          <p:cNvSpPr>
            <a:spLocks/>
          </p:cNvSpPr>
          <p:nvPr/>
        </p:nvSpPr>
        <p:spPr>
          <a:xfrm rot="0">
            <a:off x="1217523" y="2123271"/>
            <a:ext cx="8593229"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Attendance Analysis using Excel</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81901651"/>
      </p:ext>
    </p:extLst>
  </p:cSld>
  <p:clrMapOvr>
    <a:masterClrMapping/>
  </p:clrMapOvr>
  <p:transition spd="med">
    <p:fade/>
  </p:transition>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1" name="曲线"/>
          <p:cNvSpPr>
            <a:spLocks/>
          </p:cNvSpPr>
          <p:nvPr/>
        </p:nvSpPr>
        <p:spPr>
          <a:xfrm rot="0">
            <a:off x="-10864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91" name="组合"/>
          <p:cNvGrpSpPr>
            <a:grpSpLocks/>
          </p:cNvGrpSpPr>
          <p:nvPr/>
        </p:nvGrpSpPr>
        <p:grpSpPr>
          <a:xfrm>
            <a:off x="7448612" y="0"/>
            <a:ext cx="4743795" cy="6858466"/>
            <a:chOff x="7448612" y="0"/>
            <a:chExt cx="4743795" cy="6858466"/>
          </a:xfrm>
        </p:grpSpPr>
        <p:sp>
          <p:nvSpPr>
            <p:cNvPr id="8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8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2" name="曲线"/>
          <p:cNvSpPr>
            <a:spLocks/>
          </p:cNvSpPr>
          <p:nvPr/>
        </p:nvSpPr>
        <p:spPr>
          <a:xfrm rot="0">
            <a:off x="1" y="4010029"/>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93" name="矩形"/>
          <p:cNvSpPr>
            <a:spLocks/>
          </p:cNvSpPr>
          <p:nvPr/>
        </p:nvSpPr>
        <p:spPr>
          <a:xfrm rot="0">
            <a:off x="752476"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4" name="曲线"/>
          <p:cNvSpPr>
            <a:spLocks/>
          </p:cNvSpPr>
          <p:nvPr/>
        </p:nvSpPr>
        <p:spPr>
          <a:xfrm rot="0">
            <a:off x="7362827"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5" name="曲线"/>
          <p:cNvSpPr>
            <a:spLocks/>
          </p:cNvSpPr>
          <p:nvPr/>
        </p:nvSpPr>
        <p:spPr>
          <a:xfrm rot="0">
            <a:off x="11010902"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6" name="图片"/>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99" name="组合"/>
          <p:cNvGrpSpPr>
            <a:grpSpLocks/>
          </p:cNvGrpSpPr>
          <p:nvPr/>
        </p:nvGrpSpPr>
        <p:grpSpPr>
          <a:xfrm>
            <a:off x="47625" y="3819523"/>
            <a:ext cx="4124324" cy="3009897"/>
            <a:chOff x="47625" y="3819523"/>
            <a:chExt cx="4124324" cy="3009897"/>
          </a:xfrm>
        </p:grpSpPr>
        <p:pic>
          <p:nvPicPr>
            <p:cNvPr id="9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8"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0" name="文本框"/>
          <p:cNvSpPr>
            <a:spLocks noGrp="1"/>
          </p:cNvSpPr>
          <p:nvPr>
            <p:ph type="title"/>
          </p:nvPr>
        </p:nvSpPr>
        <p:spPr>
          <a:xfrm rot="0">
            <a:off x="2526030" y="681991"/>
            <a:ext cx="2426969" cy="461010"/>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000" b="0" i="0" u="none" strike="noStrike" kern="1200" cap="small" spc="25" baseline="0">
                <a:solidFill>
                  <a:schemeClr val="tx2"/>
                </a:solidFill>
                <a:latin typeface="Century Schoolbook" pitchFamily="0" charset="0"/>
                <a:ea typeface="华文楷体" pitchFamily="0" charset="0"/>
                <a:cs typeface="Lucida Sans"/>
              </a:rPr>
              <a:t>A</a:t>
            </a:r>
            <a:r>
              <a:rPr lang="en-US" altLang="zh-CN" sz="3000" b="0" i="0" u="none" strike="noStrike" kern="1200" cap="small" spc="-5" baseline="0">
                <a:solidFill>
                  <a:schemeClr val="tx2"/>
                </a:solidFill>
                <a:latin typeface="Century Schoolbook" pitchFamily="0" charset="0"/>
                <a:ea typeface="华文楷体" pitchFamily="0" charset="0"/>
                <a:cs typeface="Lucida Sans"/>
              </a:rPr>
              <a:t>G</a:t>
            </a:r>
            <a:r>
              <a:rPr lang="en-US" altLang="zh-CN" sz="3000" b="0" i="0" u="none" strike="noStrike" kern="1200" cap="small" spc="-35" baseline="0">
                <a:solidFill>
                  <a:schemeClr val="tx2"/>
                </a:solidFill>
                <a:latin typeface="Century Schoolbook" pitchFamily="0" charset="0"/>
                <a:ea typeface="华文楷体" pitchFamily="0" charset="0"/>
                <a:cs typeface="Lucida Sans"/>
              </a:rPr>
              <a:t>E</a:t>
            </a:r>
            <a:r>
              <a:rPr lang="en-US" altLang="zh-CN" sz="3000" b="0" i="0" u="none" strike="noStrike" kern="1200" cap="small" spc="15" baseline="0">
                <a:solidFill>
                  <a:schemeClr val="tx2"/>
                </a:solidFill>
                <a:latin typeface="Century Schoolbook" pitchFamily="0" charset="0"/>
                <a:ea typeface="华文楷体" pitchFamily="0" charset="0"/>
                <a:cs typeface="Lucida Sans"/>
              </a:rPr>
              <a:t>N</a:t>
            </a:r>
            <a:r>
              <a:rPr lang="en-US" altLang="zh-CN" sz="3000" b="0" i="0" u="none" strike="noStrike" kern="1200" cap="small" spc="0" baseline="0">
                <a:solidFill>
                  <a:schemeClr val="tx2"/>
                </a:solidFill>
                <a:latin typeface="Century Schoolbook" pitchFamily="0" charset="0"/>
                <a:ea typeface="华文楷体" pitchFamily="0" charset="0"/>
                <a:cs typeface="Lucida Sans"/>
              </a:rPr>
              <a:t>DA</a:t>
            </a:r>
            <a:endParaRPr lang="zh-CN" altLang="en-US" sz="3000" b="0" i="0" u="none" strike="noStrike" kern="1200" cap="small" spc="0" baseline="0">
              <a:solidFill>
                <a:schemeClr val="tx2"/>
              </a:solidFill>
              <a:latin typeface="Century Schoolbook" pitchFamily="0" charset="0"/>
              <a:ea typeface="华文楷体" pitchFamily="0" charset="0"/>
              <a:cs typeface="Lucida Sans"/>
            </a:endParaRPr>
          </a:p>
        </p:txBody>
      </p:sp>
      <p:sp>
        <p:nvSpPr>
          <p:cNvPr id="101"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3</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sp>
        <p:nvSpPr>
          <p:cNvPr id="102" name="矩形"/>
          <p:cNvSpPr>
            <a:spLocks/>
          </p:cNvSpPr>
          <p:nvPr/>
        </p:nvSpPr>
        <p:spPr>
          <a:xfrm rot="0">
            <a:off x="2509806" y="1041534"/>
            <a:ext cx="5029200"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54710748"/>
      </p:ext>
    </p:extLst>
  </p:cSld>
  <p:clrMapOvr>
    <a:masterClrMapping/>
  </p:clrMapOvr>
  <p:transition spd="slow">
    <p:push dir="u"/>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6" name="组合"/>
          <p:cNvGrpSpPr>
            <a:grpSpLocks/>
          </p:cNvGrpSpPr>
          <p:nvPr/>
        </p:nvGrpSpPr>
        <p:grpSpPr>
          <a:xfrm>
            <a:off x="7991475" y="2933700"/>
            <a:ext cx="2762249" cy="3257550"/>
            <a:chOff x="7991475" y="2933700"/>
            <a:chExt cx="2762249" cy="3257550"/>
          </a:xfrm>
        </p:grpSpPr>
        <p:sp>
          <p:nvSpPr>
            <p:cNvPr id="10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7" name="文本框"/>
          <p:cNvSpPr>
            <a:spLocks noGrp="1"/>
          </p:cNvSpPr>
          <p:nvPr>
            <p:ph type="title"/>
          </p:nvPr>
        </p:nvSpPr>
        <p:spPr>
          <a:xfrm rot="0">
            <a:off x="834074" y="1328590"/>
            <a:ext cx="5636895" cy="559434"/>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tabLst>
                <a:tab pos="2727960" algn="l"/>
              </a:tabLst>
            </a:pPr>
            <a:r>
              <a:rPr lang="en-US" altLang="zh-CN" sz="3600" b="0" i="0" u="none" strike="noStrike" kern="1200" cap="small" spc="-20" baseline="0">
                <a:solidFill>
                  <a:schemeClr val="tx2"/>
                </a:solidFill>
                <a:latin typeface="Century Schoolbook" pitchFamily="0" charset="0"/>
                <a:ea typeface="华文楷体" pitchFamily="0" charset="0"/>
                <a:cs typeface="Lucida Sans"/>
              </a:rPr>
              <a:t>P</a:t>
            </a:r>
            <a:r>
              <a:rPr lang="en-US" altLang="zh-CN" sz="3600" b="0" i="0" u="none" strike="noStrike" kern="1200" cap="small" spc="15" baseline="0">
                <a:solidFill>
                  <a:schemeClr val="tx2"/>
                </a:solidFill>
                <a:latin typeface="Century Schoolbook" pitchFamily="0" charset="0"/>
                <a:ea typeface="华文楷体" pitchFamily="0" charset="0"/>
                <a:cs typeface="Lucida Sans"/>
              </a:rPr>
              <a:t>ROB</a:t>
            </a:r>
            <a:r>
              <a:rPr lang="en-US" altLang="zh-CN" sz="3600" b="0" i="0" u="none" strike="noStrike" kern="1200" cap="small" spc="55" baseline="0">
                <a:solidFill>
                  <a:schemeClr val="tx2"/>
                </a:solidFill>
                <a:latin typeface="Century Schoolbook" pitchFamily="0" charset="0"/>
                <a:ea typeface="华文楷体" pitchFamily="0" charset="0"/>
                <a:cs typeface="Lucida Sans"/>
              </a:rPr>
              <a:t>L</a:t>
            </a:r>
            <a:r>
              <a:rPr lang="en-US" altLang="zh-CN" sz="3600" b="0" i="0" u="none" strike="noStrike" kern="1200" cap="small" spc="-20" baseline="0">
                <a:solidFill>
                  <a:schemeClr val="tx2"/>
                </a:solidFill>
                <a:latin typeface="Century Schoolbook" pitchFamily="0" charset="0"/>
                <a:ea typeface="华文楷体" pitchFamily="0" charset="0"/>
                <a:cs typeface="Lucida Sans"/>
              </a:rPr>
              <a:t>E</a:t>
            </a:r>
            <a:r>
              <a:rPr lang="en-US" altLang="zh-CN" sz="3600" b="0" i="0" u="none" strike="noStrike" kern="1200" cap="small" spc="20" baseline="0">
                <a:solidFill>
                  <a:schemeClr val="tx2"/>
                </a:solidFill>
                <a:latin typeface="Century Schoolbook" pitchFamily="0" charset="0"/>
                <a:ea typeface="华文楷体" pitchFamily="0" charset="0"/>
                <a:cs typeface="Lucida Sans"/>
              </a:rPr>
              <a:t>M</a:t>
            </a:r>
            <a:r>
              <a:rPr lang="en-US" altLang="zh-CN" sz="3600" b="0" i="0" u="none" strike="noStrike" kern="1200" cap="small" spc="0" baseline="0">
                <a:solidFill>
                  <a:schemeClr val="tx2"/>
                </a:solidFill>
                <a:latin typeface="Century Schoolbook" pitchFamily="0" charset="0"/>
                <a:ea typeface="华文楷体" pitchFamily="0" charset="0"/>
                <a:cs typeface="Lucida Sans"/>
              </a:rPr>
              <a:t>	</a:t>
            </a:r>
            <a:r>
              <a:rPr lang="en-US" altLang="zh-CN" sz="3600" b="0" i="0" u="none" strike="noStrike" kern="1200" cap="small" spc="10" baseline="0">
                <a:solidFill>
                  <a:schemeClr val="tx2"/>
                </a:solidFill>
                <a:latin typeface="Century Schoolbook" pitchFamily="0" charset="0"/>
                <a:ea typeface="华文楷体" pitchFamily="0" charset="0"/>
                <a:cs typeface="Lucida Sans"/>
              </a:rPr>
              <a:t>S</a:t>
            </a:r>
            <a:r>
              <a:rPr lang="en-US" altLang="zh-CN" sz="3600" b="0" i="0" u="none" strike="noStrike" kern="1200" cap="small" spc="-370" baseline="0">
                <a:solidFill>
                  <a:schemeClr val="tx2"/>
                </a:solidFill>
                <a:latin typeface="Century Schoolbook" pitchFamily="0" charset="0"/>
                <a:ea typeface="华文楷体" pitchFamily="0" charset="0"/>
                <a:cs typeface="Lucida Sans"/>
              </a:rPr>
              <a:t>T</a:t>
            </a:r>
            <a:r>
              <a:rPr lang="en-US" altLang="zh-CN" sz="3600" b="0" i="0" u="none" strike="noStrike" kern="1200" cap="small" spc="-375" baseline="0">
                <a:solidFill>
                  <a:schemeClr val="tx2"/>
                </a:solidFill>
                <a:latin typeface="Century Schoolbook" pitchFamily="0" charset="0"/>
                <a:ea typeface="华文楷体" pitchFamily="0" charset="0"/>
                <a:cs typeface="Lucida Sans"/>
              </a:rPr>
              <a:t>A</a:t>
            </a:r>
            <a:r>
              <a:rPr lang="en-US" altLang="zh-CN" sz="3600" b="0" i="0" u="none" strike="noStrike" kern="1200" cap="small" spc="15" baseline="0">
                <a:solidFill>
                  <a:schemeClr val="tx2"/>
                </a:solidFill>
                <a:latin typeface="Century Schoolbook" pitchFamily="0" charset="0"/>
                <a:ea typeface="华文楷体" pitchFamily="0" charset="0"/>
                <a:cs typeface="Lucida Sans"/>
              </a:rPr>
              <a:t>T</a:t>
            </a:r>
            <a:r>
              <a:rPr lang="en-US" altLang="zh-CN" sz="3600" b="0" i="0" u="none" strike="noStrike" kern="1200" cap="small" spc="-10" baseline="0">
                <a:solidFill>
                  <a:schemeClr val="tx2"/>
                </a:solidFill>
                <a:latin typeface="Century Schoolbook" pitchFamily="0" charset="0"/>
                <a:ea typeface="华文楷体" pitchFamily="0" charset="0"/>
                <a:cs typeface="Lucida Sans"/>
              </a:rPr>
              <a:t>E</a:t>
            </a:r>
            <a:r>
              <a:rPr lang="en-US" altLang="zh-CN" sz="3600" b="0" i="0" u="none" strike="noStrike" kern="1200" cap="small" spc="-20" baseline="0">
                <a:solidFill>
                  <a:schemeClr val="tx2"/>
                </a:solidFill>
                <a:latin typeface="Century Schoolbook" pitchFamily="0" charset="0"/>
                <a:ea typeface="华文楷体" pitchFamily="0" charset="0"/>
                <a:cs typeface="Lucida Sans"/>
              </a:rPr>
              <a:t>ME</a:t>
            </a:r>
            <a:r>
              <a:rPr lang="en-US" altLang="zh-CN" sz="3600" b="0" i="0" u="none" strike="noStrike" kern="1200" cap="small" spc="10" baseline="0">
                <a:solidFill>
                  <a:schemeClr val="tx2"/>
                </a:solidFill>
                <a:latin typeface="Century Schoolbook" pitchFamily="0" charset="0"/>
                <a:ea typeface="华文楷体" pitchFamily="0" charset="0"/>
                <a:cs typeface="Lucida Sans"/>
              </a:rPr>
              <a:t>N</a:t>
            </a:r>
            <a:r>
              <a:rPr lang="en-US" altLang="zh-CN" sz="3600" b="0" i="0" u="none" strike="noStrike" kern="1200" cap="small" spc="10" baseline="0">
                <a:solidFill>
                  <a:schemeClr val="tx2"/>
                </a:solidFill>
                <a:latin typeface="Century Schoolbook" pitchFamily="0" charset="0"/>
                <a:ea typeface="华文楷体" pitchFamily="0" charset="0"/>
                <a:cs typeface="Lucida Sans"/>
              </a:rPr>
              <a:t>T</a:t>
            </a:r>
            <a:endParaRPr lang="zh-CN" altLang="en-US" sz="3600" b="0" i="0" u="none" strike="noStrike" kern="1200" cap="small" spc="0" baseline="0">
              <a:solidFill>
                <a:schemeClr val="tx2"/>
              </a:solidFill>
              <a:latin typeface="Century Schoolbook" pitchFamily="0" charset="0"/>
              <a:ea typeface="华文楷体" pitchFamily="0" charset="0"/>
              <a:cs typeface="Lucida Sans"/>
            </a:endParaRPr>
          </a:p>
        </p:txBody>
      </p:sp>
      <p:sp>
        <p:nvSpPr>
          <p:cNvPr id="108"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4</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09"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10" name="矩形"/>
          <p:cNvSpPr>
            <a:spLocks/>
          </p:cNvSpPr>
          <p:nvPr/>
        </p:nvSpPr>
        <p:spPr>
          <a:xfrm rot="0">
            <a:off x="1398498" y="2514600"/>
            <a:ext cx="632594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When employees give their best at work, they help the organization flourish. Companies therefore implement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attendance management </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systems</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to ensure that employees maximize their potential. It is an excellent way to monitor the punctuality and</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performance of the employees</a:t>
            </a:r>
            <a:r>
              <a:rPr lang="en-US" altLang="zh-CN" sz="2000" b="0" i="0" u="none" strike="noStrike" kern="1200" cap="none" spc="0" baseline="0">
                <a:solidFill>
                  <a:schemeClr val="tx1"/>
                </a:solidFill>
                <a:latin typeface="Merriweather" pitchFamily="2" charset="0"/>
                <a:ea typeface="宋体" pitchFamily="0" charset="0"/>
                <a:cs typeface="Century Schoolbook" pitchFamily="0" charset="0"/>
              </a:rPr>
              <a:t>. </a:t>
            </a:r>
            <a:endParaRPr lang="zh-CN" altLang="en-US" sz="20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127207924"/>
      </p:ext>
    </p:extLst>
  </p:cSld>
  <p:clrMapOvr>
    <a:masterClrMapping/>
  </p:clrMapOvr>
  <p:transition spd="med">
    <p:fade/>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4" name="组合"/>
          <p:cNvGrpSpPr>
            <a:grpSpLocks/>
          </p:cNvGrpSpPr>
          <p:nvPr/>
        </p:nvGrpSpPr>
        <p:grpSpPr>
          <a:xfrm>
            <a:off x="8658225" y="2647950"/>
            <a:ext cx="3533775" cy="3810000"/>
            <a:chOff x="8658225" y="2647950"/>
            <a:chExt cx="3533775" cy="3810000"/>
          </a:xfrm>
        </p:grpSpPr>
        <p:sp>
          <p:nvSpPr>
            <p:cNvPr id="11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5" name="文本框"/>
          <p:cNvSpPr>
            <a:spLocks noGrp="1"/>
          </p:cNvSpPr>
          <p:nvPr>
            <p:ph type="title"/>
          </p:nvPr>
        </p:nvSpPr>
        <p:spPr>
          <a:xfrm rot="0">
            <a:off x="2209800" y="998693"/>
            <a:ext cx="5181599" cy="502284"/>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tabLst>
                <a:tab pos="2642870" algn="l"/>
              </a:tabLst>
            </a:pPr>
            <a:r>
              <a:rPr lang="en-US" altLang="zh-CN" sz="3200" b="0" i="0" u="none" strike="noStrike" kern="1200" cap="small" spc="5" baseline="0">
                <a:solidFill>
                  <a:schemeClr val="tx2"/>
                </a:solidFill>
                <a:latin typeface="Century Schoolbook" pitchFamily="0" charset="0"/>
                <a:ea typeface="华文楷体" pitchFamily="0" charset="0"/>
                <a:cs typeface="Lucida Sans"/>
              </a:rPr>
              <a:t>PROJECT</a:t>
            </a:r>
            <a:r>
              <a:rPr lang="en-US" altLang="zh-CN" sz="3200" b="0" i="0" u="none" strike="noStrike" kern="1200" cap="small" spc="5" baseline="0">
                <a:solidFill>
                  <a:schemeClr val="tx2"/>
                </a:solidFill>
                <a:latin typeface="Century Schoolbook" pitchFamily="0" charset="0"/>
                <a:ea typeface="华文楷体" pitchFamily="0" charset="0"/>
                <a:cs typeface="Lucida Sans"/>
              </a:rPr>
              <a:t>  </a:t>
            </a:r>
            <a:r>
              <a:rPr lang="en-US" altLang="zh-CN" sz="3200" b="0" i="0" u="none" strike="noStrike" kern="1200" cap="small" spc="-20" baseline="0">
                <a:solidFill>
                  <a:schemeClr val="tx2"/>
                </a:solidFill>
                <a:latin typeface="Century Schoolbook" pitchFamily="0" charset="0"/>
                <a:ea typeface="华文楷体" pitchFamily="0" charset="0"/>
                <a:cs typeface="Lucida Sans"/>
              </a:rPr>
              <a:t>OVERVIEW</a:t>
            </a:r>
            <a:endParaRPr lang="zh-CN" altLang="en-US" sz="3200" b="0" i="0" u="none" strike="noStrike" kern="1200" cap="small" spc="0" baseline="0">
              <a:solidFill>
                <a:schemeClr val="tx2"/>
              </a:solidFill>
              <a:latin typeface="Century Schoolbook" pitchFamily="0" charset="0"/>
              <a:ea typeface="华文楷体" pitchFamily="0" charset="0"/>
              <a:cs typeface="Lucida Sans"/>
            </a:endParaRPr>
          </a:p>
        </p:txBody>
      </p:sp>
      <p:sp>
        <p:nvSpPr>
          <p:cNvPr id="116"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5</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17"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18" name="矩形"/>
          <p:cNvSpPr>
            <a:spLocks/>
          </p:cNvSpPr>
          <p:nvPr/>
        </p:nvSpPr>
        <p:spPr>
          <a:xfrm rot="0">
            <a:off x="1081088" y="2412422"/>
            <a:ext cx="79248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The attendance analysis project aims to streamline and enhance the tracking of employee or student attendance through advanced data analytics. </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By leveraging historical data, the project seeks to identify patterns, trends, and anomalies in attendance records. </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The analysis will provide actionable insights to improve punctuality, optimize scheduling, and reduce absenteeism. </a:t>
            </a:r>
            <a:endPar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Century Schoolbook" pitchFamily="0" charset="0"/>
                <a:ea typeface="宋体" pitchFamily="0" charset="0"/>
                <a:cs typeface="Century Schoolbook" pitchFamily="0" charset="0"/>
              </a:rPr>
              <a:t> Key deliverables include comprehensive reports and visualizations that support decision-making processes. </a:t>
            </a:r>
            <a:endParaRPr lang="zh-CN" altLang="en-US" sz="24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418754978"/>
      </p:ext>
    </p:extLst>
  </p:cSld>
  <p:clrMapOvr>
    <a:masterClrMapping/>
  </p:clrMapOvr>
  <p:transition spd="slow">
    <p:fade/>
  </p:transition>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0"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2" name="文本框"/>
          <p:cNvSpPr>
            <a:spLocks noGrp="1"/>
          </p:cNvSpPr>
          <p:nvPr>
            <p:ph type="title"/>
          </p:nvPr>
        </p:nvSpPr>
        <p:spPr>
          <a:xfrm rot="0">
            <a:off x="699453" y="907668"/>
            <a:ext cx="5014595" cy="502284"/>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pPr>
            <a:r>
              <a:rPr lang="en-US" altLang="zh-CN" sz="3200" b="0" i="0" u="none" strike="noStrike" kern="1200" cap="small" spc="25" baseline="0">
                <a:solidFill>
                  <a:schemeClr val="tx2"/>
                </a:solidFill>
                <a:latin typeface="Century Schoolbook" pitchFamily="0" charset="0"/>
                <a:ea typeface="华文楷体" pitchFamily="0" charset="0"/>
                <a:cs typeface="Lucida Sans"/>
              </a:rPr>
              <a:t>W</a:t>
            </a:r>
            <a:r>
              <a:rPr lang="en-US" altLang="zh-CN" sz="3200" b="0" i="0" u="none" strike="noStrike" kern="1200" cap="small" spc="-20" baseline="0">
                <a:solidFill>
                  <a:schemeClr val="tx2"/>
                </a:solidFill>
                <a:latin typeface="Century Schoolbook" pitchFamily="0" charset="0"/>
                <a:ea typeface="华文楷体" pitchFamily="0" charset="0"/>
                <a:cs typeface="Lucida Sans"/>
              </a:rPr>
              <a:t>H</a:t>
            </a:r>
            <a:r>
              <a:rPr lang="en-US" altLang="zh-CN" sz="3200" b="0" i="0" u="none" strike="noStrike" kern="1200" cap="small" spc="20" baseline="0">
                <a:solidFill>
                  <a:schemeClr val="tx2"/>
                </a:solidFill>
                <a:latin typeface="Century Schoolbook" pitchFamily="0" charset="0"/>
                <a:ea typeface="华文楷体" pitchFamily="0" charset="0"/>
                <a:cs typeface="Lucida Sans"/>
              </a:rPr>
              <a:t>O</a:t>
            </a:r>
            <a:r>
              <a:rPr lang="en-US" altLang="zh-CN" sz="3200" b="0" i="0" u="none" strike="noStrike" kern="1200" cap="small" spc="-235" baseline="0">
                <a:solidFill>
                  <a:schemeClr val="tx2"/>
                </a:solidFill>
                <a:latin typeface="Century Schoolbook" pitchFamily="0" charset="0"/>
                <a:ea typeface="华文楷体" pitchFamily="0" charset="0"/>
                <a:cs typeface="Lucida Sans"/>
              </a:rPr>
              <a:t> </a:t>
            </a:r>
            <a:r>
              <a:rPr lang="en-US" altLang="zh-CN" sz="3200" b="0" i="0" u="none" strike="noStrike" kern="1200" cap="small" spc="-10" baseline="0">
                <a:solidFill>
                  <a:schemeClr val="tx2"/>
                </a:solidFill>
                <a:latin typeface="Century Schoolbook" pitchFamily="0" charset="0"/>
                <a:ea typeface="华文楷体" pitchFamily="0" charset="0"/>
                <a:cs typeface="Lucida Sans"/>
              </a:rPr>
              <a:t>AR</a:t>
            </a:r>
            <a:r>
              <a:rPr lang="en-US" altLang="zh-CN" sz="3200" b="0" i="0" u="none" strike="noStrike" kern="1200" cap="small" spc="15" baseline="0">
                <a:solidFill>
                  <a:schemeClr val="tx2"/>
                </a:solidFill>
                <a:latin typeface="Century Schoolbook" pitchFamily="0" charset="0"/>
                <a:ea typeface="华文楷体" pitchFamily="0" charset="0"/>
                <a:cs typeface="Lucida Sans"/>
              </a:rPr>
              <a:t>E</a:t>
            </a:r>
            <a:r>
              <a:rPr lang="en-US" altLang="zh-CN" sz="3200" b="0" i="0" u="none" strike="noStrike" kern="1200" cap="small" spc="-35" baseline="0">
                <a:solidFill>
                  <a:schemeClr val="tx2"/>
                </a:solidFill>
                <a:latin typeface="Century Schoolbook" pitchFamily="0" charset="0"/>
                <a:ea typeface="华文楷体" pitchFamily="0" charset="0"/>
                <a:cs typeface="Lucida Sans"/>
              </a:rPr>
              <a:t> </a:t>
            </a:r>
            <a:r>
              <a:rPr lang="en-US" altLang="zh-CN" sz="3200" b="0" i="0" u="none" strike="noStrike" kern="1200" cap="small" spc="-10" baseline="0">
                <a:solidFill>
                  <a:schemeClr val="tx2"/>
                </a:solidFill>
                <a:latin typeface="Century Schoolbook" pitchFamily="0" charset="0"/>
                <a:ea typeface="华文楷体" pitchFamily="0" charset="0"/>
                <a:cs typeface="Lucida Sans"/>
              </a:rPr>
              <a:t>T</a:t>
            </a:r>
            <a:r>
              <a:rPr lang="en-US" altLang="zh-CN" sz="3200" b="0" i="0" u="none" strike="noStrike" kern="1200" cap="small" spc="-15" baseline="0">
                <a:solidFill>
                  <a:schemeClr val="tx2"/>
                </a:solidFill>
                <a:latin typeface="Century Schoolbook" pitchFamily="0" charset="0"/>
                <a:ea typeface="华文楷体" pitchFamily="0" charset="0"/>
                <a:cs typeface="Lucida Sans"/>
              </a:rPr>
              <a:t>H</a:t>
            </a:r>
            <a:r>
              <a:rPr lang="en-US" altLang="zh-CN" sz="3200" b="0" i="0" u="none" strike="noStrike" kern="1200" cap="small" spc="15" baseline="0">
                <a:solidFill>
                  <a:schemeClr val="tx2"/>
                </a:solidFill>
                <a:latin typeface="Century Schoolbook" pitchFamily="0" charset="0"/>
                <a:ea typeface="华文楷体" pitchFamily="0" charset="0"/>
                <a:cs typeface="Lucida Sans"/>
              </a:rPr>
              <a:t>E</a:t>
            </a:r>
            <a:r>
              <a:rPr lang="en-US" altLang="zh-CN" sz="3200" b="0" i="0" u="none" strike="noStrike" kern="1200" cap="small" spc="-35" baseline="0">
                <a:solidFill>
                  <a:schemeClr val="tx2"/>
                </a:solidFill>
                <a:latin typeface="Century Schoolbook" pitchFamily="0" charset="0"/>
                <a:ea typeface="华文楷体" pitchFamily="0" charset="0"/>
                <a:cs typeface="Lucida Sans"/>
              </a:rPr>
              <a:t> </a:t>
            </a:r>
            <a:r>
              <a:rPr lang="en-US" altLang="zh-CN" sz="3200" b="0" i="0" u="none" strike="noStrike" kern="1200" cap="small" spc="-20" baseline="0">
                <a:solidFill>
                  <a:schemeClr val="tx2"/>
                </a:solidFill>
                <a:latin typeface="Century Schoolbook" pitchFamily="0" charset="0"/>
                <a:ea typeface="华文楷体" pitchFamily="0" charset="0"/>
                <a:cs typeface="Lucida Sans"/>
              </a:rPr>
              <a:t>E</a:t>
            </a:r>
            <a:r>
              <a:rPr lang="en-US" altLang="zh-CN" sz="3200" b="0" i="0" u="none" strike="noStrike" kern="1200" cap="small" spc="30" baseline="0">
                <a:solidFill>
                  <a:schemeClr val="tx2"/>
                </a:solidFill>
                <a:latin typeface="Century Schoolbook" pitchFamily="0" charset="0"/>
                <a:ea typeface="华文楷体" pitchFamily="0" charset="0"/>
                <a:cs typeface="Lucida Sans"/>
              </a:rPr>
              <a:t>N</a:t>
            </a:r>
            <a:r>
              <a:rPr lang="en-US" altLang="zh-CN" sz="3200" b="0" i="0" u="none" strike="noStrike" kern="1200" cap="small" spc="15" baseline="0">
                <a:solidFill>
                  <a:schemeClr val="tx2"/>
                </a:solidFill>
                <a:latin typeface="Century Schoolbook" pitchFamily="0" charset="0"/>
                <a:ea typeface="华文楷体" pitchFamily="0" charset="0"/>
                <a:cs typeface="Lucida Sans"/>
              </a:rPr>
              <a:t>D</a:t>
            </a:r>
            <a:r>
              <a:rPr lang="en-US" altLang="zh-CN" sz="3200" b="0" i="0" u="none" strike="noStrike" kern="1200" cap="small" spc="-45" baseline="0">
                <a:solidFill>
                  <a:schemeClr val="tx2"/>
                </a:solidFill>
                <a:latin typeface="Century Schoolbook" pitchFamily="0" charset="0"/>
                <a:ea typeface="华文楷体" pitchFamily="0" charset="0"/>
                <a:cs typeface="Lucida Sans"/>
              </a:rPr>
              <a:t> </a:t>
            </a:r>
            <a:r>
              <a:rPr lang="en-US" altLang="zh-CN" sz="3200" b="0" i="0" u="none" strike="noStrike" kern="1200" cap="small" spc="0" baseline="0">
                <a:solidFill>
                  <a:schemeClr val="tx2"/>
                </a:solidFill>
                <a:latin typeface="Century Schoolbook" pitchFamily="0" charset="0"/>
                <a:ea typeface="华文楷体" pitchFamily="0" charset="0"/>
                <a:cs typeface="Lucida Sans"/>
              </a:rPr>
              <a:t>U</a:t>
            </a:r>
            <a:r>
              <a:rPr lang="en-US" altLang="zh-CN" sz="3200" b="0" i="0" u="none" strike="noStrike" kern="1200" cap="small" spc="10" baseline="0">
                <a:solidFill>
                  <a:schemeClr val="tx2"/>
                </a:solidFill>
                <a:latin typeface="Century Schoolbook" pitchFamily="0" charset="0"/>
                <a:ea typeface="华文楷体" pitchFamily="0" charset="0"/>
                <a:cs typeface="Lucida Sans"/>
              </a:rPr>
              <a:t>S</a:t>
            </a:r>
            <a:r>
              <a:rPr lang="en-US" altLang="zh-CN" sz="3200" b="0" i="0" u="none" strike="noStrike" kern="1200" cap="small" spc="-25" baseline="0">
                <a:solidFill>
                  <a:schemeClr val="tx2"/>
                </a:solidFill>
                <a:latin typeface="Century Schoolbook" pitchFamily="0" charset="0"/>
                <a:ea typeface="华文楷体" pitchFamily="0" charset="0"/>
                <a:cs typeface="Lucida Sans"/>
              </a:rPr>
              <a:t>E</a:t>
            </a:r>
            <a:r>
              <a:rPr lang="en-US" altLang="zh-CN" sz="3200" b="0" i="0" u="none" strike="noStrike" kern="1200" cap="small" spc="-10" baseline="0">
                <a:solidFill>
                  <a:schemeClr val="tx2"/>
                </a:solidFill>
                <a:latin typeface="Century Schoolbook" pitchFamily="0" charset="0"/>
                <a:ea typeface="华文楷体" pitchFamily="0" charset="0"/>
                <a:cs typeface="Lucida Sans"/>
              </a:rPr>
              <a:t>R</a:t>
            </a:r>
            <a:r>
              <a:rPr lang="en-US" altLang="zh-CN" sz="3200" b="0" i="0" u="none" strike="noStrike" kern="1200" cap="small" spc="5" baseline="0">
                <a:solidFill>
                  <a:schemeClr val="tx2"/>
                </a:solidFill>
                <a:latin typeface="Century Schoolbook" pitchFamily="0" charset="0"/>
                <a:ea typeface="华文楷体" pitchFamily="0" charset="0"/>
                <a:cs typeface="Lucida Sans"/>
              </a:rPr>
              <a:t>S?</a:t>
            </a:r>
            <a:endParaRPr lang="zh-CN" altLang="en-US" sz="3200" b="0" i="0" u="none" strike="noStrike" kern="1200" cap="small" spc="0" baseline="0">
              <a:solidFill>
                <a:schemeClr val="tx2"/>
              </a:solidFill>
              <a:latin typeface="Century Schoolbook" pitchFamily="0" charset="0"/>
              <a:ea typeface="华文楷体" pitchFamily="0" charset="0"/>
              <a:cs typeface="Lucida Sans"/>
            </a:endParaRPr>
          </a:p>
        </p:txBody>
      </p:sp>
      <p:sp>
        <p:nvSpPr>
          <p:cNvPr id="123" name="文本框"/>
          <p:cNvSpPr>
            <a:spLocks noGrp="1"/>
          </p:cNvSpPr>
          <p:nvPr>
            <p:ph type="sldNum"/>
          </p:nvPr>
        </p:nvSpPr>
        <p:spPr>
          <a:xfrm rot="0">
            <a:off x="11214101" y="6301864"/>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6</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24" name="图片"/>
          <p:cNvPicPr>
            <a:picLocks/>
          </p:cNvPicPr>
          <p:nvPr/>
        </p:nvPicPr>
        <p:blipFill>
          <a:blip r:embed="rId1" cstate="print"/>
          <a:stretch>
            <a:fillRect/>
          </a:stretch>
        </p:blipFill>
        <p:spPr>
          <a:xfrm rot="0">
            <a:off x="723902" y="6172203"/>
            <a:ext cx="2181225" cy="485775"/>
          </a:xfrm>
          <a:prstGeom prst="rect"/>
          <a:noFill/>
          <a:ln w="12700" cmpd="sng" cap="flat">
            <a:noFill/>
            <a:prstDash val="solid"/>
            <a:miter/>
          </a:ln>
        </p:spPr>
      </p:pic>
      <p:sp>
        <p:nvSpPr>
          <p:cNvPr id="125" name="矩形"/>
          <p:cNvSpPr>
            <a:spLocks/>
          </p:cNvSpPr>
          <p:nvPr/>
        </p:nvSpPr>
        <p:spPr>
          <a:xfrm rot="0">
            <a:off x="1143000" y="2078773"/>
            <a:ext cx="6934200" cy="3930016"/>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Human Resources (HR) Managers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use attendance data to manage employee schedules, address absenteeism, and ensure compliance with company policies.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Department Heads and Supervisors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leverage attendance insights to optimize team scheduling, manage workload distribution, and address performance issues.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Employees</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may access their own attendance records for personal tracking, understanding patterns, and improving time management.</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Executives and Decision Makers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They use aggregated attendance data to make strategic decisions about workforce management, resource allocation, and overall organizational effectiveness</a:t>
            </a: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a:t>
            </a: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540313813"/>
      </p:ext>
    </p:extLst>
  </p:cSld>
  <p:clrMapOvr>
    <a:masterClrMapping/>
  </p:clrMapOvr>
  <p:transition spd="slow">
    <p:fade/>
  </p:transition>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2" y="1476376"/>
            <a:ext cx="2695575" cy="3248025"/>
          </a:xfrm>
          <a:prstGeom prst="rect"/>
          <a:noFill/>
          <a:ln w="12700" cmpd="sng" cap="flat">
            <a:noFill/>
            <a:prstDash val="solid"/>
            <a:miter/>
          </a:ln>
        </p:spPr>
      </p:pic>
      <p:sp>
        <p:nvSpPr>
          <p:cNvPr id="127"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558167" y="311734"/>
            <a:ext cx="9763125" cy="1121461"/>
          </a:xfrm>
          <a:prstGeom prst="rect"/>
          <a:noFill/>
          <a:ln w="12700" cmpd="sng" cap="flat">
            <a:noFill/>
            <a:prstDash val="solid"/>
            <a:miter/>
          </a:ln>
        </p:spPr>
        <p:txBody>
          <a:bodyPr vert="horz" wrap="square" lIns="0" tIns="13334" rIns="0" bIns="0" anchor="b" anchorCtr="0">
            <a:prstTxWarp prst="textNoShape"/>
            <a:spAutoFit/>
          </a:bodyPr>
          <a:lstStyle/>
          <a:p>
            <a:pPr marL="12700" indent="0" algn="l">
              <a:lnSpc>
                <a:spcPct val="100000"/>
              </a:lnSpc>
              <a:spcBef>
                <a:spcPts val="104"/>
              </a:spcBef>
              <a:spcAft>
                <a:spcPts val="0"/>
              </a:spcAft>
              <a:buNone/>
            </a:pP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25" baseline="0">
                <a:solidFill>
                  <a:schemeClr val="tx2"/>
                </a:solidFill>
                <a:latin typeface="Century Schoolbook" pitchFamily="0" charset="0"/>
                <a:ea typeface="华文楷体" pitchFamily="0" charset="0"/>
                <a:cs typeface="Lucida Sans"/>
              </a:rPr>
              <a:t>U</a:t>
            </a:r>
            <a:r>
              <a:rPr lang="en-US" altLang="zh-CN" sz="3600" b="0" i="0" u="none" strike="noStrike" kern="1200" cap="small" spc="0" baseline="0">
                <a:solidFill>
                  <a:schemeClr val="tx2"/>
                </a:solidFill>
                <a:latin typeface="Century Schoolbook" pitchFamily="0" charset="0"/>
                <a:ea typeface="华文楷体" pitchFamily="0" charset="0"/>
                <a:cs typeface="Lucida Sans"/>
              </a:rPr>
              <a:t>R</a:t>
            </a:r>
            <a:r>
              <a:rPr lang="en-US" altLang="zh-CN" sz="3600" b="0" i="0" u="none" strike="noStrike" kern="1200" cap="small" spc="5" baseline="0">
                <a:solidFill>
                  <a:schemeClr val="tx2"/>
                </a:solidFill>
                <a:latin typeface="Century Schoolbook" pitchFamily="0" charset="0"/>
                <a:ea typeface="华文楷体" pitchFamily="0" charset="0"/>
                <a:cs typeface="Lucida Sans"/>
              </a:rPr>
              <a:t> </a:t>
            </a:r>
            <a:r>
              <a:rPr lang="en-US" altLang="zh-CN" sz="3600" b="0" i="0" u="none" strike="noStrike" kern="1200" cap="small" spc="25" baseline="0">
                <a:solidFill>
                  <a:schemeClr val="tx2"/>
                </a:solidFill>
                <a:latin typeface="Century Schoolbook" pitchFamily="0" charset="0"/>
                <a:ea typeface="华文楷体" pitchFamily="0" charset="0"/>
                <a:cs typeface="Lucida Sans"/>
              </a:rPr>
              <a:t>S</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25" baseline="0">
                <a:solidFill>
                  <a:schemeClr val="tx2"/>
                </a:solidFill>
                <a:latin typeface="Century Schoolbook" pitchFamily="0" charset="0"/>
                <a:ea typeface="华文楷体" pitchFamily="0" charset="0"/>
                <a:cs typeface="Lucida Sans"/>
              </a:rPr>
              <a:t>LU</a:t>
            </a:r>
            <a:r>
              <a:rPr lang="en-US" altLang="zh-CN" sz="3600" b="0" i="0" u="none" strike="noStrike" kern="1200" cap="small" spc="-35" baseline="0">
                <a:solidFill>
                  <a:schemeClr val="tx2"/>
                </a:solidFill>
                <a:latin typeface="Century Schoolbook" pitchFamily="0" charset="0"/>
                <a:ea typeface="华文楷体" pitchFamily="0" charset="0"/>
                <a:cs typeface="Lucida Sans"/>
              </a:rPr>
              <a:t>T</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0" baseline="0">
                <a:solidFill>
                  <a:schemeClr val="tx2"/>
                </a:solidFill>
                <a:latin typeface="Century Schoolbook" pitchFamily="0" charset="0"/>
                <a:ea typeface="华文楷体" pitchFamily="0" charset="0"/>
                <a:cs typeface="Lucida Sans"/>
              </a:rPr>
              <a:t>N</a:t>
            </a:r>
            <a:r>
              <a:rPr lang="en-US" altLang="zh-CN" sz="3600" b="0" i="0" u="none" strike="noStrike" kern="1200" cap="small" spc="-345" baseline="0">
                <a:solidFill>
                  <a:schemeClr val="tx2"/>
                </a:solidFill>
                <a:latin typeface="Century Schoolbook" pitchFamily="0" charset="0"/>
                <a:ea typeface="华文楷体" pitchFamily="0" charset="0"/>
                <a:cs typeface="Lucida Sans"/>
              </a:rPr>
              <a:t> </a:t>
            </a:r>
            <a:r>
              <a:rPr lang="en-US" altLang="zh-CN" sz="3600" b="0" i="0" u="none" strike="noStrike" kern="1200" cap="small" spc="-35" baseline="0">
                <a:solidFill>
                  <a:schemeClr val="tx2"/>
                </a:solidFill>
                <a:latin typeface="Century Schoolbook" pitchFamily="0" charset="0"/>
                <a:ea typeface="华文楷体" pitchFamily="0" charset="0"/>
                <a:cs typeface="Lucida Sans"/>
              </a:rPr>
              <a:t>A</a:t>
            </a:r>
            <a:r>
              <a:rPr lang="en-US" altLang="zh-CN" sz="3600" b="0" i="0" u="none" strike="noStrike" kern="1200" cap="small" spc="-5" baseline="0">
                <a:solidFill>
                  <a:schemeClr val="tx2"/>
                </a:solidFill>
                <a:latin typeface="Century Schoolbook" pitchFamily="0" charset="0"/>
                <a:ea typeface="华文楷体" pitchFamily="0" charset="0"/>
                <a:cs typeface="Lucida Sans"/>
              </a:rPr>
              <a:t>N</a:t>
            </a:r>
            <a:r>
              <a:rPr lang="en-US" altLang="zh-CN" sz="3600" b="0" i="0" u="none" strike="noStrike" kern="1200" cap="small" spc="0" baseline="0">
                <a:solidFill>
                  <a:schemeClr val="tx2"/>
                </a:solidFill>
                <a:latin typeface="Century Schoolbook" pitchFamily="0" charset="0"/>
                <a:ea typeface="华文楷体" pitchFamily="0" charset="0"/>
                <a:cs typeface="Lucida Sans"/>
              </a:rPr>
              <a:t>D</a:t>
            </a:r>
            <a:r>
              <a:rPr lang="en-US" altLang="zh-CN" sz="3600" b="0" i="0" u="none" strike="noStrike" kern="1200" cap="small" spc="35" baseline="0">
                <a:solidFill>
                  <a:schemeClr val="tx2"/>
                </a:solidFill>
                <a:latin typeface="Century Schoolbook" pitchFamily="0" charset="0"/>
                <a:ea typeface="华文楷体" pitchFamily="0" charset="0"/>
                <a:cs typeface="Lucida Sans"/>
              </a:rPr>
              <a:t> </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35" baseline="0">
                <a:solidFill>
                  <a:schemeClr val="tx2"/>
                </a:solidFill>
                <a:latin typeface="Century Schoolbook" pitchFamily="0" charset="0"/>
                <a:ea typeface="华文楷体" pitchFamily="0" charset="0"/>
                <a:cs typeface="Lucida Sans"/>
              </a:rPr>
              <a:t>T</a:t>
            </a:r>
            <a:r>
              <a:rPr lang="en-US" altLang="zh-CN" sz="3600" b="0" i="0" u="none" strike="noStrike" kern="1200" cap="small" spc="0" baseline="0">
                <a:solidFill>
                  <a:schemeClr val="tx2"/>
                </a:solidFill>
                <a:latin typeface="Century Schoolbook" pitchFamily="0" charset="0"/>
                <a:ea typeface="华文楷体" pitchFamily="0" charset="0"/>
                <a:cs typeface="Lucida Sans"/>
              </a:rPr>
              <a:t>S</a:t>
            </a:r>
            <a:r>
              <a:rPr lang="en-US" altLang="zh-CN" sz="3600" b="0" i="0" u="none" strike="noStrike" kern="1200" cap="small" spc="60" baseline="0">
                <a:solidFill>
                  <a:schemeClr val="tx2"/>
                </a:solidFill>
                <a:latin typeface="Century Schoolbook" pitchFamily="0" charset="0"/>
                <a:ea typeface="华文楷体" pitchFamily="0" charset="0"/>
                <a:cs typeface="Lucida Sans"/>
              </a:rPr>
              <a:t> </a:t>
            </a:r>
            <a:r>
              <a:rPr lang="en-US" altLang="zh-CN" sz="3600" b="0" i="0" u="none" strike="noStrike" kern="1200" cap="small" spc="-295" baseline="0">
                <a:solidFill>
                  <a:schemeClr val="tx2"/>
                </a:solidFill>
                <a:latin typeface="Century Schoolbook" pitchFamily="0" charset="0"/>
                <a:ea typeface="华文楷体" pitchFamily="0" charset="0"/>
                <a:cs typeface="Lucida Sans"/>
              </a:rPr>
              <a:t>V</a:t>
            </a:r>
            <a:r>
              <a:rPr lang="en-US" altLang="zh-CN" sz="3600" b="0" i="0" u="none" strike="noStrike" kern="1200" cap="small" spc="-35" baseline="0">
                <a:solidFill>
                  <a:schemeClr val="tx2"/>
                </a:solidFill>
                <a:latin typeface="Century Schoolbook" pitchFamily="0" charset="0"/>
                <a:ea typeface="华文楷体" pitchFamily="0" charset="0"/>
                <a:cs typeface="Lucida Sans"/>
              </a:rPr>
              <a:t>A</a:t>
            </a:r>
            <a:r>
              <a:rPr lang="en-US" altLang="zh-CN" sz="3600" b="0" i="0" u="none" strike="noStrike" kern="1200" cap="small" spc="25" baseline="0">
                <a:solidFill>
                  <a:schemeClr val="tx2"/>
                </a:solidFill>
                <a:latin typeface="Century Schoolbook" pitchFamily="0" charset="0"/>
                <a:ea typeface="华文楷体" pitchFamily="0" charset="0"/>
                <a:cs typeface="Lucida Sans"/>
              </a:rPr>
              <a:t>LU</a:t>
            </a:r>
            <a:r>
              <a:rPr lang="en-US" altLang="zh-CN" sz="3600" b="0" i="0" u="none" strike="noStrike" kern="1200" cap="small" spc="0" baseline="0">
                <a:solidFill>
                  <a:schemeClr val="tx2"/>
                </a:solidFill>
                <a:latin typeface="Century Schoolbook" pitchFamily="0" charset="0"/>
                <a:ea typeface="华文楷体" pitchFamily="0" charset="0"/>
                <a:cs typeface="Lucida Sans"/>
              </a:rPr>
              <a:t>E</a:t>
            </a:r>
            <a:r>
              <a:rPr lang="en-US" altLang="zh-CN" sz="3600" b="0" i="0" u="none" strike="noStrike" kern="1200" cap="small" spc="-65" baseline="0">
                <a:solidFill>
                  <a:schemeClr val="tx2"/>
                </a:solidFill>
                <a:latin typeface="Century Schoolbook" pitchFamily="0" charset="0"/>
                <a:ea typeface="华文楷体" pitchFamily="0" charset="0"/>
                <a:cs typeface="Lucida Sans"/>
              </a:rPr>
              <a:t> </a:t>
            </a:r>
            <a:r>
              <a:rPr lang="en-US" altLang="zh-CN" sz="3600" b="0" i="0" u="none" strike="noStrike" kern="1200" cap="small" spc="-15" baseline="0">
                <a:solidFill>
                  <a:schemeClr val="tx2"/>
                </a:solidFill>
                <a:latin typeface="Century Schoolbook" pitchFamily="0" charset="0"/>
                <a:ea typeface="华文楷体" pitchFamily="0" charset="0"/>
                <a:cs typeface="Lucida Sans"/>
              </a:rPr>
              <a:t>P</a:t>
            </a:r>
            <a:r>
              <a:rPr lang="en-US" altLang="zh-CN" sz="3600" b="0" i="0" u="none" strike="noStrike" kern="1200" cap="small" spc="-30" baseline="0">
                <a:solidFill>
                  <a:schemeClr val="tx2"/>
                </a:solidFill>
                <a:latin typeface="Century Schoolbook" pitchFamily="0" charset="0"/>
                <a:ea typeface="华文楷体" pitchFamily="0" charset="0"/>
                <a:cs typeface="Lucida Sans"/>
              </a:rPr>
              <a:t>R</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15" baseline="0">
                <a:solidFill>
                  <a:schemeClr val="tx2"/>
                </a:solidFill>
                <a:latin typeface="Century Schoolbook" pitchFamily="0" charset="0"/>
                <a:ea typeface="华文楷体" pitchFamily="0" charset="0"/>
                <a:cs typeface="Lucida Sans"/>
              </a:rPr>
              <a:t>P</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25" baseline="0">
                <a:solidFill>
                  <a:schemeClr val="tx2"/>
                </a:solidFill>
                <a:latin typeface="Century Schoolbook" pitchFamily="0" charset="0"/>
                <a:ea typeface="华文楷体" pitchFamily="0" charset="0"/>
                <a:cs typeface="Lucida Sans"/>
              </a:rPr>
              <a:t>S</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35" baseline="0">
                <a:solidFill>
                  <a:schemeClr val="tx2"/>
                </a:solidFill>
                <a:latin typeface="Century Schoolbook" pitchFamily="0" charset="0"/>
                <a:ea typeface="华文楷体" pitchFamily="0" charset="0"/>
                <a:cs typeface="Lucida Sans"/>
              </a:rPr>
              <a:t>T</a:t>
            </a:r>
            <a:r>
              <a:rPr lang="en-US" altLang="zh-CN" sz="3600" b="0" i="0" u="none" strike="noStrike" kern="1200" cap="small" spc="-30" baseline="0">
                <a:solidFill>
                  <a:schemeClr val="tx2"/>
                </a:solidFill>
                <a:latin typeface="Century Schoolbook" pitchFamily="0" charset="0"/>
                <a:ea typeface="华文楷体" pitchFamily="0" charset="0"/>
                <a:cs typeface="Lucida Sans"/>
              </a:rPr>
              <a:t>I</a:t>
            </a:r>
            <a:r>
              <a:rPr lang="en-US" altLang="zh-CN" sz="3600" b="0" i="0" u="none" strike="noStrike" kern="1200" cap="small" spc="10" baseline="0">
                <a:solidFill>
                  <a:schemeClr val="tx2"/>
                </a:solidFill>
                <a:latin typeface="Century Schoolbook" pitchFamily="0" charset="0"/>
                <a:ea typeface="华文楷体" pitchFamily="0" charset="0"/>
                <a:cs typeface="Lucida Sans"/>
              </a:rPr>
              <a:t>O</a:t>
            </a:r>
            <a:r>
              <a:rPr lang="en-US" altLang="zh-CN" sz="3600" b="0" i="0" u="none" strike="noStrike" kern="1200" cap="small" spc="0" baseline="0">
                <a:solidFill>
                  <a:schemeClr val="tx2"/>
                </a:solidFill>
                <a:latin typeface="Century Schoolbook" pitchFamily="0" charset="0"/>
                <a:ea typeface="华文楷体" pitchFamily="0" charset="0"/>
                <a:cs typeface="Lucida Sans"/>
              </a:rPr>
              <a:t>N</a:t>
            </a:r>
            <a:endParaRPr lang="zh-CN" altLang="en-US" sz="3600" b="0" i="0" u="none" strike="noStrike" kern="1200" cap="small" spc="0" baseline="0">
              <a:solidFill>
                <a:schemeClr val="tx2"/>
              </a:solidFill>
              <a:latin typeface="Century Schoolbook" pitchFamily="0" charset="0"/>
              <a:ea typeface="华文楷体" pitchFamily="0" charset="0"/>
              <a:cs typeface="Lucida Sans"/>
            </a:endParaRPr>
          </a:p>
        </p:txBody>
      </p:sp>
      <p:sp>
        <p:nvSpPr>
          <p:cNvPr id="131" name="文本框"/>
          <p:cNvSpPr>
            <a:spLocks noGrp="1"/>
          </p:cNvSpPr>
          <p:nvPr>
            <p:ph type="sldNum"/>
          </p:nvPr>
        </p:nvSpPr>
        <p:spPr>
          <a:xfrm rot="0">
            <a:off x="11214101" y="6314272"/>
            <a:ext cx="812799" cy="191719"/>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Century Schoolbook" pitchFamily="0" charset="0"/>
                <a:ea typeface="宋体" pitchFamily="0" charset="0"/>
                <a:cs typeface="Century Schoolbook" pitchFamily="0" charset="0"/>
              </a:rPr>
              <a:t>7</a:t>
            </a:fld>
            <a:endParaRPr lang="zh-CN" altLang="en-US" sz="1400" b="1" i="0" u="none" strike="noStrike" kern="1200" cap="none" spc="10" baseline="0">
              <a:solidFill>
                <a:srgbClr val="FFFFFF"/>
              </a:solidFill>
              <a:latin typeface="Century Schoolbook" pitchFamily="0" charset="0"/>
              <a:ea typeface="宋体" pitchFamily="0" charset="0"/>
              <a:cs typeface="Century Schoolbook" pitchFamily="0" charset="0"/>
            </a:endParaRPr>
          </a:p>
        </p:txBody>
      </p:sp>
      <p:pic>
        <p:nvPicPr>
          <p:cNvPr id="132" name="图片"/>
          <p:cNvPicPr>
            <a:picLocks/>
          </p:cNvPicPr>
          <p:nvPr/>
        </p:nvPicPr>
        <p:blipFill>
          <a:blip r:embed="rId2" cstate="print"/>
          <a:stretch>
            <a:fillRect/>
          </a:stretch>
        </p:blipFill>
        <p:spPr>
          <a:xfrm rot="0">
            <a:off x="676275" y="6467479"/>
            <a:ext cx="2143125" cy="200024"/>
          </a:xfrm>
          <a:prstGeom prst="rect"/>
          <a:noFill/>
          <a:ln w="12700" cmpd="sng" cap="flat">
            <a:noFill/>
            <a:prstDash val="solid"/>
            <a:miter/>
          </a:ln>
        </p:spPr>
      </p:pic>
      <p:sp>
        <p:nvSpPr>
          <p:cNvPr id="133" name="矩形"/>
          <p:cNvSpPr>
            <a:spLocks/>
          </p:cNvSpPr>
          <p:nvPr/>
        </p:nvSpPr>
        <p:spPr>
          <a:xfrm rot="0">
            <a:off x="2971799" y="2597171"/>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Conditional Formatting</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:It is used for highlighting the missing values.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Filter</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is used for removing or filtering out the missing values.</a:t>
            </a:r>
            <a:r>
              <a:rPr lang="en-US" altLang="zh-CN" sz="2000" b="0" i="0" u="sng" strike="noStrike" kern="1200" cap="none" spc="0" baseline="0">
                <a:solidFill>
                  <a:schemeClr val="tx1"/>
                </a:solidFill>
                <a:latin typeface="Century Schoolbook" pitchFamily="0" charset="0"/>
                <a:ea typeface="宋体" pitchFamily="0" charset="0"/>
                <a:cs typeface="Century Schoolbook" pitchFamily="0" charset="0"/>
              </a:rPr>
              <a:t> </a:t>
            </a:r>
            <a:endParaRPr lang="en-US" altLang="zh-CN" sz="2000" b="0" i="0" u="sng"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Formula</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is used for to calculate the attendance levels of the employee.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Pivot</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is used for summary of the data.</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Graph</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a:t>
            </a:r>
            <a:r>
              <a:rPr lang="en-US" altLang="zh-CN" sz="2000" b="0" i="0" u="none" strike="noStrike" kern="1200" cap="none" spc="0" baseline="0">
                <a:solidFill>
                  <a:schemeClr val="tx1"/>
                </a:solidFill>
                <a:latin typeface="Google Sans" pitchFamily="0" charset="0"/>
                <a:ea typeface="宋体" pitchFamily="0" charset="0"/>
                <a:cs typeface="Century Schoolbook" pitchFamily="0" charset="0"/>
              </a:rPr>
              <a:t>is a visual element that represents data in a worksheet.</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endParaRPr lang="en-US" altLang="zh-CN" sz="1800" b="0" i="0" u="sng"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a:t>
            </a: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509956757"/>
      </p:ext>
    </p:extLst>
  </p:cSld>
  <p:clrMapOvr>
    <a:masterClrMapping/>
  </p:clrMapOvr>
  <p:transition spd="slow">
    <p:fade/>
  </p:transition>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09600" y="274638"/>
            <a:ext cx="9956800" cy="79216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000" b="0" i="0" u="none" strike="noStrike" kern="1200" cap="small" spc="0" baseline="0">
                <a:solidFill>
                  <a:schemeClr val="tx2"/>
                </a:solidFill>
                <a:latin typeface="Century Schoolbook" pitchFamily="0" charset="0"/>
                <a:ea typeface="华文楷体" pitchFamily="0" charset="0"/>
                <a:cs typeface="Lucida Sans"/>
              </a:rPr>
              <a:t>Dataset Description</a:t>
            </a:r>
            <a:endParaRPr lang="zh-CN" altLang="en-US" sz="3000" b="0" i="0" u="none" strike="noStrike" kern="1200" cap="small" spc="0" baseline="0">
              <a:solidFill>
                <a:schemeClr val="tx2"/>
              </a:solidFill>
              <a:latin typeface="Century Schoolbook" pitchFamily="0" charset="0"/>
              <a:ea typeface="华文楷体" pitchFamily="0" charset="0"/>
              <a:cs typeface="Lucida Sans"/>
            </a:endParaRPr>
          </a:p>
        </p:txBody>
      </p:sp>
      <p:sp>
        <p:nvSpPr>
          <p:cNvPr id="135" name="矩形"/>
          <p:cNvSpPr>
            <a:spLocks/>
          </p:cNvSpPr>
          <p:nvPr/>
        </p:nvSpPr>
        <p:spPr>
          <a:xfrm rot="0">
            <a:off x="838200" y="1295399"/>
            <a:ext cx="7620000" cy="52014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The dataset used for this analysis includes employee records with attributes such as :</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dataset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It was downloaded from Kaggle. There were 26 features in that dataset but in those we selected only 8 features there are,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ID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(Numerical value)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Name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(Text)</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type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(Text)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Performance level</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(Text)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Gender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(Male, Female)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Rating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(Numerical value)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Employee status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(Numerical value)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Business unit </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(Text)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1" i="0" u="none" strike="noStrike" kern="1200" cap="none" spc="0" baseline="0">
              <a:solidFill>
                <a:schemeClr val="tx1"/>
              </a:solidFill>
              <a:latin typeface="Century Schoolbook" pitchFamily="0" charset="0"/>
              <a:ea typeface="宋体" pitchFamily="0" charset="0"/>
              <a:cs typeface="Century Schoolbook"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rPr>
              <a:t>                                   </a:t>
            </a:r>
            <a:endParaRPr lang="en-US" altLang="zh-CN" sz="18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1849235188"/>
      </p:ext>
    </p:extLst>
  </p:cSld>
  <p:clrMapOvr>
    <a:masterClrMapping/>
  </p:clrMapOvr>
  <p:transition spd="slow">
    <p:fade/>
  </p:transition>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矩形"/>
          <p:cNvSpPr>
            <a:spLocks/>
          </p:cNvSpPr>
          <p:nvPr/>
        </p:nvSpPr>
        <p:spPr>
          <a:xfrm rot="0">
            <a:off x="752476" y="6486039"/>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8"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9" name="曲线"/>
          <p:cNvSpPr>
            <a:spLocks/>
          </p:cNvSpPr>
          <p:nvPr/>
        </p:nvSpPr>
        <p:spPr>
          <a:xfrm rot="0">
            <a:off x="9353553" y="589597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0" name="文本框"/>
          <p:cNvSpPr>
            <a:spLocks noGrp="1"/>
          </p:cNvSpPr>
          <p:nvPr>
            <p:ph type="title"/>
          </p:nvPr>
        </p:nvSpPr>
        <p:spPr>
          <a:xfrm rot="0">
            <a:off x="739778" y="654938"/>
            <a:ext cx="8480425" cy="670696"/>
          </a:xfrm>
          <a:prstGeom prst="rect"/>
          <a:noFill/>
          <a:ln w="12700" cmpd="sng" cap="flat">
            <a:noFill/>
            <a:prstDash val="solid"/>
            <a:miter/>
          </a:ln>
        </p:spPr>
        <p:txBody>
          <a:bodyPr vert="horz" wrap="square" lIns="0" tIns="16510" rIns="0" bIns="0" anchor="b"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small" spc="15" baseline="0">
                <a:solidFill>
                  <a:schemeClr val="tx2"/>
                </a:solidFill>
                <a:latin typeface="Century Schoolbook" pitchFamily="0" charset="0"/>
                <a:ea typeface="华文楷体" pitchFamily="0" charset="0"/>
                <a:cs typeface="Lucida Sans"/>
              </a:rPr>
              <a:t>THE</a:t>
            </a:r>
            <a:r>
              <a:rPr lang="en-US" altLang="zh-CN" sz="4250" b="0" i="0" u="none" strike="noStrike" kern="1200" cap="small" spc="20" baseline="0">
                <a:solidFill>
                  <a:schemeClr val="tx2"/>
                </a:solidFill>
                <a:latin typeface="Century Schoolbook" pitchFamily="0" charset="0"/>
                <a:ea typeface="华文楷体" pitchFamily="0" charset="0"/>
                <a:cs typeface="Lucida Sans"/>
              </a:rPr>
              <a:t> </a:t>
            </a:r>
            <a:r>
              <a:rPr lang="en-US" altLang="zh-CN" sz="4250" b="0" i="0" u="none" strike="noStrike" kern="1200" cap="small" spc="20" baseline="0">
                <a:solidFill>
                  <a:schemeClr val="tx2"/>
                </a:solidFill>
                <a:latin typeface="Century Schoolbook" pitchFamily="0" charset="0"/>
                <a:ea typeface="华文楷体" pitchFamily="0" charset="0"/>
                <a:cs typeface="Lucida Sans"/>
              </a:rPr>
              <a:t>"</a:t>
            </a:r>
            <a:r>
              <a:rPr lang="en-US" altLang="zh-CN" sz="4250" b="0" i="0" u="none" strike="noStrike" kern="1200" cap="small" spc="10" baseline="0">
                <a:solidFill>
                  <a:schemeClr val="tx2"/>
                </a:solidFill>
                <a:latin typeface="Century Schoolbook" pitchFamily="0" charset="0"/>
                <a:ea typeface="华文楷体" pitchFamily="0" charset="0"/>
                <a:cs typeface="Lucida Sans"/>
              </a:rPr>
              <a:t>WOW</a:t>
            </a:r>
            <a:r>
              <a:rPr lang="en-US" altLang="zh-CN" sz="4250" b="0" i="0" u="none" strike="noStrike" kern="1200" cap="small" spc="10" baseline="0">
                <a:solidFill>
                  <a:schemeClr val="tx2"/>
                </a:solidFill>
                <a:latin typeface="Century Schoolbook" pitchFamily="0" charset="0"/>
                <a:ea typeface="华文楷体" pitchFamily="0" charset="0"/>
                <a:cs typeface="Lucida Sans"/>
              </a:rPr>
              <a:t>"</a:t>
            </a:r>
            <a:r>
              <a:rPr lang="en-US" altLang="zh-CN" sz="4250" b="0" i="0" u="none" strike="noStrike" kern="1200" cap="small" spc="85" baseline="0">
                <a:solidFill>
                  <a:schemeClr val="tx2"/>
                </a:solidFill>
                <a:latin typeface="Century Schoolbook" pitchFamily="0" charset="0"/>
                <a:ea typeface="华文楷体" pitchFamily="0" charset="0"/>
                <a:cs typeface="Lucida Sans"/>
              </a:rPr>
              <a:t> </a:t>
            </a:r>
            <a:r>
              <a:rPr lang="en-US" altLang="zh-CN" sz="4250" b="0" i="0" u="none" strike="noStrike" kern="1200" cap="small" spc="10" baseline="0">
                <a:solidFill>
                  <a:schemeClr val="tx2"/>
                </a:solidFill>
                <a:latin typeface="Century Schoolbook" pitchFamily="0" charset="0"/>
                <a:ea typeface="华文楷体" pitchFamily="0" charset="0"/>
                <a:cs typeface="Lucida Sans"/>
              </a:rPr>
              <a:t>IN</a:t>
            </a:r>
            <a:r>
              <a:rPr lang="en-US" altLang="zh-CN" sz="4250" b="0" i="0" u="none" strike="noStrike" kern="1200" cap="small" spc="-5" baseline="0">
                <a:solidFill>
                  <a:schemeClr val="tx2"/>
                </a:solidFill>
                <a:latin typeface="Century Schoolbook" pitchFamily="0" charset="0"/>
                <a:ea typeface="华文楷体" pitchFamily="0" charset="0"/>
                <a:cs typeface="Lucida Sans"/>
              </a:rPr>
              <a:t> </a:t>
            </a:r>
            <a:r>
              <a:rPr lang="en-US" altLang="zh-CN" sz="4250" b="0" i="0" u="none" strike="noStrike" kern="1200" cap="small" spc="15" baseline="0">
                <a:solidFill>
                  <a:schemeClr val="tx2"/>
                </a:solidFill>
                <a:latin typeface="Century Schoolbook" pitchFamily="0" charset="0"/>
                <a:ea typeface="华文楷体" pitchFamily="0" charset="0"/>
                <a:cs typeface="Lucida Sans"/>
              </a:rPr>
              <a:t>OUR</a:t>
            </a:r>
            <a:r>
              <a:rPr lang="en-US" altLang="zh-CN" sz="4250" b="0" i="0" u="none" strike="noStrike" kern="1200" cap="small" spc="-10" baseline="0">
                <a:solidFill>
                  <a:schemeClr val="tx2"/>
                </a:solidFill>
                <a:latin typeface="Century Schoolbook" pitchFamily="0" charset="0"/>
                <a:ea typeface="华文楷体" pitchFamily="0" charset="0"/>
                <a:cs typeface="Lucida Sans"/>
              </a:rPr>
              <a:t> </a:t>
            </a:r>
            <a:r>
              <a:rPr lang="en-US" altLang="zh-CN" sz="4250" b="0" i="0" u="none" strike="noStrike" kern="1200" cap="small" spc="20" baseline="0">
                <a:solidFill>
                  <a:schemeClr val="tx2"/>
                </a:solidFill>
                <a:latin typeface="Century Schoolbook" pitchFamily="0" charset="0"/>
                <a:ea typeface="华文楷体" pitchFamily="0" charset="0"/>
                <a:cs typeface="Lucida Sans"/>
              </a:rPr>
              <a:t>SOLUTION</a:t>
            </a:r>
            <a:endParaRPr lang="zh-CN" altLang="en-US" sz="4250" b="0" i="0" u="none" strike="noStrike" kern="1200" cap="small" spc="0" baseline="0">
              <a:solidFill>
                <a:schemeClr val="tx2"/>
              </a:solidFill>
              <a:latin typeface="Century Schoolbook" pitchFamily="0" charset="0"/>
              <a:ea typeface="华文楷体" pitchFamily="0" charset="0"/>
              <a:cs typeface="Lucida Sans"/>
            </a:endParaRPr>
          </a:p>
        </p:txBody>
      </p:sp>
      <p:sp>
        <p:nvSpPr>
          <p:cNvPr id="141" name="矩形"/>
          <p:cNvSpPr>
            <a:spLocks/>
          </p:cNvSpPr>
          <p:nvPr/>
        </p:nvSpPr>
        <p:spPr>
          <a:xfrm rot="0">
            <a:off x="11277219" y="6473336"/>
            <a:ext cx="228600" cy="17633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533402" y="1479523"/>
            <a:ext cx="8820151" cy="4708981"/>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Method: </a:t>
            </a: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Power Query and Dynamic Dashboards</a:t>
            </a:r>
            <a:endPar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 </a:t>
            </a: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Data Import and Transformation with Power Query</a:t>
            </a:r>
            <a:r>
              <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rPr>
              <a:t>:</a:t>
            </a: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endParaRPr lang="en-US" altLang="zh-CN" sz="2000" b="1"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Import Data</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Use Power Query to connect to various data sources (e.g., databases, CSV files) and import attendance data into Excel.</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Transform Data</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Clean and transform the data directly within Power Query. This includes filtering, merging tables, and handling missing values.</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ClrTx/>
              <a:buChar char="•"/>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Automate Updates</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Set up Power Query to refresh data automatically, ensuring that your analysis is always up-to-date.</a:t>
            </a: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endPar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endParaRPr>
          </a:p>
          <a:p>
            <a:pPr marL="0" indent="0" algn="l" eaLnBrk="0" fontAlgn="base" latinLnBrk="0" hangingPunct="0">
              <a:lnSpc>
                <a:spcPct val="100000"/>
              </a:lnSpc>
              <a:spcBef>
                <a:spcPts val="0"/>
              </a:spcBef>
              <a:spcAft>
                <a:spcPts val="0"/>
              </a:spcAft>
              <a:buNone/>
            </a:pPr>
            <a:r>
              <a:rPr lang="en-US" altLang="zh-CN" sz="2000" b="1" i="0" u="sng" strike="noStrike" kern="1200" cap="none" spc="0" baseline="0">
                <a:solidFill>
                  <a:schemeClr val="tx1"/>
                </a:solidFill>
                <a:latin typeface="Century Schoolbook" pitchFamily="0" charset="0"/>
                <a:ea typeface="宋体" pitchFamily="0" charset="0"/>
                <a:cs typeface="Century Schoolbook" pitchFamily="0" charset="0"/>
              </a:rPr>
              <a:t>How to Use</a:t>
            </a:r>
            <a:r>
              <a:rPr lang="en-US" altLang="zh-CN" sz="2000" b="0" i="0" u="none" strike="noStrike" kern="1200" cap="none" spc="0" baseline="0">
                <a:solidFill>
                  <a:schemeClr val="tx1"/>
                </a:solidFill>
                <a:latin typeface="Century Schoolbook" pitchFamily="0" charset="0"/>
                <a:ea typeface="宋体" pitchFamily="0" charset="0"/>
                <a:cs typeface="Century Schoolbook" pitchFamily="0" charset="0"/>
              </a:rPr>
              <a:t>: Go to Data &gt; Get &amp; Transform Data &gt; From Table/Range or other data sources to use Power Query</a:t>
            </a:r>
            <a:r>
              <a:rPr lang="en-US" altLang="zh-CN" sz="900" b="0" i="0" u="none" strike="noStrike" kern="1200" cap="none" spc="0" baseline="0">
                <a:solidFill>
                  <a:schemeClr val="tx1"/>
                </a:solidFill>
                <a:latin typeface="Century Schoolbook" pitchFamily="0" charset="0"/>
                <a:ea typeface="宋体" pitchFamily="0" charset="0"/>
                <a:cs typeface="Century Schoolbook" pitchFamily="0" charset="0"/>
              </a:rPr>
              <a:t>.</a:t>
            </a:r>
            <a:endParaRPr lang="zh-CN" altLang="en-US" sz="2000" b="0" i="0" u="none" strike="noStrike" kern="1200" cap="none" spc="0" baseline="0">
              <a:solidFill>
                <a:schemeClr val="tx1"/>
              </a:solidFill>
              <a:latin typeface="Century Schoolbook" pitchFamily="0" charset="0"/>
              <a:ea typeface="宋体" pitchFamily="0" charset="0"/>
              <a:cs typeface="Century Schoolbook" pitchFamily="0" charset="0"/>
            </a:endParaRPr>
          </a:p>
        </p:txBody>
      </p:sp>
    </p:spTree>
    <p:extLst>
      <p:ext uri="{BB962C8B-B14F-4D97-AF65-F5344CB8AC3E}">
        <p14:creationId xmlns:p14="http://schemas.microsoft.com/office/powerpoint/2010/main" val="614777213"/>
      </p:ext>
    </p:extLst>
  </p:cSld>
  <p:clrMapOvr>
    <a:masterClrMapping/>
  </p:clrMapOvr>
  <p:transition spd="slow">
    <p:fade/>
  </p:transition>
</p:sld>
</file>

<file path=ppt/theme/theme1.xml><?xml version="1.0" encoding="utf-8"?>
<a:theme xmlns:a="http://schemas.openxmlformats.org/drawingml/2006/main"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
        <a:ea typeface=""/>
        <a:cs typeface=""/>
      </a:majorFont>
      <a:minorFont>
        <a:latin typeface=""/>
        <a:ea typeface=""/>
        <a:cs typeface=""/>
      </a:minorFont>
    </a:fontScheme>
    <a:fmtScheme name="Orie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19</cp:revision>
  <dcterms:created xsi:type="dcterms:W3CDTF">2024-03-29T15:07:22Z</dcterms:created>
  <dcterms:modified xsi:type="dcterms:W3CDTF">2024-09-24T02:25:27Z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