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Proxima Nova"/>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OpenSans-bold.fntdata"/><Relationship Id="rId23" Type="http://schemas.openxmlformats.org/officeDocument/2006/relationships/slide" Target="slides/slide18.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penSans-boldItalic.fntdata"/><Relationship Id="rId25" Type="http://schemas.openxmlformats.org/officeDocument/2006/relationships/slide" Target="slides/slide20.xml"/><Relationship Id="rId47"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05134fa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05134fa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05134fa5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05134fa5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05134fa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05134fa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b88d956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b88d956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b95ee87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b95ee87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b88d956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b88d956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b88d956e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b88d956e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05134fa57_1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05134fa57_1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05134fa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05134fa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b95ee87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b95ee87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05134fa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05134fa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05134fa57_1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05134fa57_1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05134fa57_1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05134fa57_1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05134fa5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05134fa5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05134fa57_1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05134fa57_1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05134fa5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05134fa5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05134fa5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05134fa5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95ee87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95ee87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00c02795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00c02795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00c02795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00c02795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00c02795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00c02795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03e5f26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03e5f26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velodynelidar.com/wp-content/uploads/2019/09/86-0104-REV-A-OUTLINE-DRAWING-HDL-64E-S3.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Autonomous Drone Path Finder</a:t>
            </a:r>
            <a:endParaRPr sz="3200"/>
          </a:p>
        </p:txBody>
      </p:sp>
      <p:sp>
        <p:nvSpPr>
          <p:cNvPr id="87" name="Google Shape;87;p13"/>
          <p:cNvSpPr txBox="1"/>
          <p:nvPr>
            <p:ph idx="1" type="subTitle"/>
          </p:nvPr>
        </p:nvSpPr>
        <p:spPr>
          <a:xfrm>
            <a:off x="4851025" y="3167875"/>
            <a:ext cx="4100100" cy="180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Guide: </a:t>
            </a:r>
            <a:r>
              <a:rPr lang="en"/>
              <a:t>Dr.</a:t>
            </a:r>
            <a:r>
              <a:rPr b="1" lang="en"/>
              <a:t> </a:t>
            </a:r>
            <a:r>
              <a:rPr lang="en"/>
              <a:t>Himanshu Sharma</a:t>
            </a:r>
            <a:endParaRPr/>
          </a:p>
          <a:p>
            <a:pPr indent="0" lvl="0" marL="0" rtl="0" algn="l">
              <a:lnSpc>
                <a:spcPct val="150000"/>
              </a:lnSpc>
              <a:spcBef>
                <a:spcPts val="1000"/>
              </a:spcBef>
              <a:spcAft>
                <a:spcPts val="0"/>
              </a:spcAft>
              <a:buNone/>
            </a:pPr>
            <a:r>
              <a:rPr lang="en"/>
              <a:t>Team (</a:t>
            </a:r>
            <a:r>
              <a:rPr lang="en" sz="1500"/>
              <a:t>HS04</a:t>
            </a:r>
            <a:r>
              <a:rPr lang="en"/>
              <a:t>):</a:t>
            </a:r>
            <a:endParaRPr/>
          </a:p>
          <a:p>
            <a:pPr indent="0" lvl="0" marL="0" rtl="0" algn="l">
              <a:lnSpc>
                <a:spcPct val="75000"/>
              </a:lnSpc>
              <a:spcBef>
                <a:spcPts val="0"/>
              </a:spcBef>
              <a:spcAft>
                <a:spcPts val="0"/>
              </a:spcAft>
              <a:buNone/>
            </a:pPr>
            <a:r>
              <a:rPr lang="en" sz="1400"/>
              <a:t>Hemanth </a:t>
            </a:r>
            <a:r>
              <a:rPr lang="en" sz="1400"/>
              <a:t>Vanam			</a:t>
            </a:r>
            <a:r>
              <a:rPr lang="en" sz="1400"/>
              <a:t>- S20170010172</a:t>
            </a:r>
            <a:endParaRPr sz="1400"/>
          </a:p>
          <a:p>
            <a:pPr indent="0" lvl="0" marL="0" rtl="0" algn="l">
              <a:lnSpc>
                <a:spcPct val="75000"/>
              </a:lnSpc>
              <a:spcBef>
                <a:spcPts val="1000"/>
              </a:spcBef>
              <a:spcAft>
                <a:spcPts val="0"/>
              </a:spcAft>
              <a:buNone/>
            </a:pPr>
            <a:r>
              <a:rPr lang="en" sz="1400"/>
              <a:t>Neelakanta Sriram Nandala	- S20170010102</a:t>
            </a:r>
            <a:endParaRPr sz="1400"/>
          </a:p>
          <a:p>
            <a:pPr indent="0" lvl="0" marL="0" rtl="0" algn="l">
              <a:lnSpc>
                <a:spcPct val="75000"/>
              </a:lnSpc>
              <a:spcBef>
                <a:spcPts val="1000"/>
              </a:spcBef>
              <a:spcAft>
                <a:spcPts val="0"/>
              </a:spcAft>
              <a:buNone/>
            </a:pPr>
            <a:r>
              <a:rPr lang="en" sz="1400"/>
              <a:t>Hrithik Puppala			- S20170010115</a:t>
            </a:r>
            <a:endParaRPr sz="1400"/>
          </a:p>
          <a:p>
            <a:pPr indent="0" lvl="0" marL="0" rtl="0" algn="l">
              <a:spcBef>
                <a:spcPts val="1000"/>
              </a:spcBef>
              <a:spcAft>
                <a:spcPts val="0"/>
              </a:spcAft>
              <a:buNone/>
            </a:pPr>
            <a:r>
              <a:t/>
            </a:r>
            <a:endParaRPr sz="1400"/>
          </a:p>
        </p:txBody>
      </p:sp>
      <p:cxnSp>
        <p:nvCxnSpPr>
          <p:cNvPr id="88" name="Google Shape;88;p13"/>
          <p:cNvCxnSpPr/>
          <p:nvPr/>
        </p:nvCxnSpPr>
        <p:spPr>
          <a:xfrm>
            <a:off x="-10450" y="3042200"/>
            <a:ext cx="91683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Environment</a:t>
            </a:r>
            <a:endParaRPr/>
          </a:p>
        </p:txBody>
      </p:sp>
      <p:sp>
        <p:nvSpPr>
          <p:cNvPr id="157" name="Google Shape;157;p22"/>
          <p:cNvSpPr txBox="1"/>
          <p:nvPr>
            <p:ph idx="1" type="body"/>
          </p:nvPr>
        </p:nvSpPr>
        <p:spPr>
          <a:xfrm>
            <a:off x="729450" y="2078875"/>
            <a:ext cx="3842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environment consists of a custom created terrain of 100x100 square meters with grass and trees.</a:t>
            </a:r>
            <a:endParaRPr/>
          </a:p>
          <a:p>
            <a:pPr indent="-311150" lvl="0" marL="457200" rtl="0" algn="l">
              <a:spcBef>
                <a:spcPts val="0"/>
              </a:spcBef>
              <a:spcAft>
                <a:spcPts val="0"/>
              </a:spcAft>
              <a:buSzPts val="1300"/>
              <a:buChar char="●"/>
            </a:pPr>
            <a:r>
              <a:rPr lang="en"/>
              <a:t>Walls of 50 meters height on all sides and roof with collider component.</a:t>
            </a:r>
            <a:endParaRPr/>
          </a:p>
        </p:txBody>
      </p:sp>
      <p:pic>
        <p:nvPicPr>
          <p:cNvPr id="158" name="Google Shape;158;p22"/>
          <p:cNvPicPr preferRelativeResize="0"/>
          <p:nvPr/>
        </p:nvPicPr>
        <p:blipFill>
          <a:blip r:embed="rId3">
            <a:alphaModFix/>
          </a:blip>
          <a:stretch>
            <a:fillRect/>
          </a:stretch>
        </p:blipFill>
        <p:spPr>
          <a:xfrm>
            <a:off x="5266125" y="1585000"/>
            <a:ext cx="3115026" cy="2582150"/>
          </a:xfrm>
          <a:prstGeom prst="rect">
            <a:avLst/>
          </a:prstGeom>
          <a:noFill/>
          <a:ln>
            <a:noFill/>
          </a:ln>
        </p:spPr>
      </p:pic>
      <p:sp>
        <p:nvSpPr>
          <p:cNvPr id="159" name="Google Shape;159;p22"/>
          <p:cNvSpPr txBox="1"/>
          <p:nvPr/>
        </p:nvSpPr>
        <p:spPr>
          <a:xfrm>
            <a:off x="5809200" y="4311650"/>
            <a:ext cx="22611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Training Environment</a:t>
            </a:r>
            <a:endParaRPr>
              <a:latin typeface="Lato"/>
              <a:ea typeface="Lato"/>
              <a:cs typeface="Lato"/>
              <a:sym typeface="Lato"/>
            </a:endParaRPr>
          </a:p>
        </p:txBody>
      </p:sp>
      <p:sp>
        <p:nvSpPr>
          <p:cNvPr id="160" name="Google Shape;160;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Drone Mechanism</a:t>
            </a:r>
            <a:endParaRPr/>
          </a:p>
        </p:txBody>
      </p:sp>
      <p:sp>
        <p:nvSpPr>
          <p:cNvPr id="166" name="Google Shape;166;p23"/>
          <p:cNvSpPr txBox="1"/>
          <p:nvPr>
            <p:ph idx="1" type="body"/>
          </p:nvPr>
        </p:nvSpPr>
        <p:spPr>
          <a:xfrm>
            <a:off x="729450" y="2078875"/>
            <a:ext cx="3842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change yaw of drone diagonal propellers speeds are changed which creates unbalanced torque on the drone.</a:t>
            </a:r>
            <a:endParaRPr/>
          </a:p>
          <a:p>
            <a:pPr indent="-311150" lvl="0" marL="457200" rtl="0" algn="l">
              <a:spcBef>
                <a:spcPts val="0"/>
              </a:spcBef>
              <a:spcAft>
                <a:spcPts val="0"/>
              </a:spcAft>
              <a:buSzPts val="1300"/>
              <a:buChar char="●"/>
            </a:pPr>
            <a:r>
              <a:rPr lang="en"/>
              <a:t>To roll two propellers on same side are increased while other side are decreased.</a:t>
            </a:r>
            <a:endParaRPr/>
          </a:p>
          <a:p>
            <a:pPr indent="-311150" lvl="0" marL="457200" rtl="0" algn="l">
              <a:spcBef>
                <a:spcPts val="0"/>
              </a:spcBef>
              <a:spcAft>
                <a:spcPts val="0"/>
              </a:spcAft>
              <a:buSzPts val="1300"/>
              <a:buChar char="●"/>
            </a:pPr>
            <a:r>
              <a:rPr lang="en"/>
              <a:t>To change altitude all propeller’s speeds are varied.</a:t>
            </a:r>
            <a:endParaRPr/>
          </a:p>
        </p:txBody>
      </p:sp>
      <p:pic>
        <p:nvPicPr>
          <p:cNvPr id="167" name="Google Shape;167;p23"/>
          <p:cNvPicPr preferRelativeResize="0"/>
          <p:nvPr/>
        </p:nvPicPr>
        <p:blipFill>
          <a:blip r:embed="rId3">
            <a:alphaModFix/>
          </a:blip>
          <a:stretch>
            <a:fillRect/>
          </a:stretch>
        </p:blipFill>
        <p:spPr>
          <a:xfrm>
            <a:off x="5351100" y="2324625"/>
            <a:ext cx="3067050" cy="1295400"/>
          </a:xfrm>
          <a:prstGeom prst="rect">
            <a:avLst/>
          </a:prstGeom>
          <a:noFill/>
          <a:ln>
            <a:noFill/>
          </a:ln>
        </p:spPr>
      </p:pic>
      <p:sp>
        <p:nvSpPr>
          <p:cNvPr id="168" name="Google Shape;168;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idx="1" type="body"/>
          </p:nvPr>
        </p:nvSpPr>
        <p:spPr>
          <a:xfrm>
            <a:off x="729450" y="2078875"/>
            <a:ext cx="7688700" cy="251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Drone’s mass, drag, angular drag, scale, local position, local rotation, velocity, angular velocity are all reset to the values specified in the trainer_config.yaml file (environment parameters) and a new random safe position is calculated on the terrain and spawned at that position.</a:t>
            </a:r>
            <a:endParaRPr/>
          </a:p>
          <a:p>
            <a:pPr indent="-311150" lvl="0" marL="457200" rtl="0" algn="l">
              <a:spcBef>
                <a:spcPts val="0"/>
              </a:spcBef>
              <a:spcAft>
                <a:spcPts val="0"/>
              </a:spcAft>
              <a:buSzPts val="1300"/>
              <a:buChar char="●"/>
            </a:pPr>
            <a:r>
              <a:rPr lang="en"/>
              <a:t>Gravity in the unity physics is set to -9.81 in vertical direction.</a:t>
            </a:r>
            <a:endParaRPr/>
          </a:p>
          <a:p>
            <a:pPr indent="-311150" lvl="0" marL="457200" rtl="0" algn="l">
              <a:spcBef>
                <a:spcPts val="0"/>
              </a:spcBef>
              <a:spcAft>
                <a:spcPts val="0"/>
              </a:spcAft>
              <a:buSzPts val="1300"/>
              <a:buChar char="●"/>
            </a:pPr>
            <a:r>
              <a:rPr lang="en"/>
              <a:t>Time scale is set to 20x.</a:t>
            </a:r>
            <a:endParaRPr/>
          </a:p>
          <a:p>
            <a:pPr indent="-311150" lvl="0" marL="457200" rtl="0" algn="l">
              <a:spcBef>
                <a:spcPts val="0"/>
              </a:spcBef>
              <a:spcAft>
                <a:spcPts val="0"/>
              </a:spcAft>
              <a:buSzPts val="1300"/>
              <a:buChar char="●"/>
            </a:pPr>
            <a:r>
              <a:rPr lang="en"/>
              <a:t>Physics update frequency is set to every 0.02 seconds.</a:t>
            </a:r>
            <a:endParaRPr/>
          </a:p>
          <a:p>
            <a:pPr indent="-311150" lvl="0" marL="457200" rtl="0" algn="l">
              <a:spcBef>
                <a:spcPts val="0"/>
              </a:spcBef>
              <a:spcAft>
                <a:spcPts val="0"/>
              </a:spcAft>
              <a:buSzPts val="1300"/>
              <a:buChar char="●"/>
            </a:pPr>
            <a:r>
              <a:rPr lang="en"/>
              <a:t>Resets the propeller rotation direction based on the left_diagonal_clockwise environment parameter.</a:t>
            </a:r>
            <a:endParaRPr/>
          </a:p>
          <a:p>
            <a:pPr indent="-311150" lvl="0" marL="457200" rtl="0" algn="l">
              <a:spcBef>
                <a:spcPts val="0"/>
              </a:spcBef>
              <a:spcAft>
                <a:spcPts val="0"/>
              </a:spcAft>
              <a:buSzPts val="1300"/>
              <a:buChar char="●"/>
            </a:pPr>
            <a:r>
              <a:rPr lang="en"/>
              <a:t>Spawns the goal to a new random safe position in the terrain or spawns safely to a position which is of at most of “nearSpawnMaxRadius” distance from the drone position with a chance of 50%.</a:t>
            </a:r>
            <a:endParaRPr/>
          </a:p>
        </p:txBody>
      </p:sp>
      <p:sp>
        <p:nvSpPr>
          <p:cNvPr id="174" name="Google Shape;17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OnEpisode begin</a:t>
            </a:r>
            <a:endParaRPr/>
          </a:p>
        </p:txBody>
      </p:sp>
      <p:sp>
        <p:nvSpPr>
          <p:cNvPr id="175" name="Google Shape;175;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27650" y="1348800"/>
            <a:ext cx="76887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accent1"/>
                </a:solidFill>
                <a:latin typeface="Lato"/>
                <a:ea typeface="Lato"/>
                <a:cs typeface="Lato"/>
                <a:sym typeface="Lato"/>
              </a:rPr>
              <a:t>Parameters of Drone:</a:t>
            </a:r>
            <a:endParaRPr sz="3500"/>
          </a:p>
        </p:txBody>
      </p:sp>
      <p:sp>
        <p:nvSpPr>
          <p:cNvPr id="181" name="Google Shape;181;p25"/>
          <p:cNvSpPr txBox="1"/>
          <p:nvPr>
            <p:ph idx="1" type="body"/>
          </p:nvPr>
        </p:nvSpPr>
        <p:spPr>
          <a:xfrm>
            <a:off x="729450" y="2094975"/>
            <a:ext cx="3671100" cy="279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Max Viewing Distance of drone sensor: 10</a:t>
            </a:r>
            <a:endParaRPr sz="1500"/>
          </a:p>
          <a:p>
            <a:pPr indent="-323850" lvl="0" marL="457200" rtl="0" algn="l">
              <a:spcBef>
                <a:spcPts val="0"/>
              </a:spcBef>
              <a:spcAft>
                <a:spcPts val="0"/>
              </a:spcAft>
              <a:buSzPts val="1500"/>
              <a:buChar char="●"/>
            </a:pPr>
            <a:r>
              <a:rPr lang="en" sz="1500"/>
              <a:t>Altitude Rate: 5</a:t>
            </a:r>
            <a:endParaRPr sz="1500"/>
          </a:p>
          <a:p>
            <a:pPr indent="-323850" lvl="0" marL="457200" rtl="0" algn="l">
              <a:spcBef>
                <a:spcPts val="0"/>
              </a:spcBef>
              <a:spcAft>
                <a:spcPts val="0"/>
              </a:spcAft>
              <a:buSzPts val="1500"/>
              <a:buChar char="●"/>
            </a:pPr>
            <a:r>
              <a:rPr lang="en" sz="1500"/>
              <a:t>Roll Rate: 50</a:t>
            </a:r>
            <a:endParaRPr sz="1500"/>
          </a:p>
          <a:p>
            <a:pPr indent="-323850" lvl="0" marL="457200" rtl="0" algn="l">
              <a:spcBef>
                <a:spcPts val="0"/>
              </a:spcBef>
              <a:spcAft>
                <a:spcPts val="0"/>
              </a:spcAft>
              <a:buSzPts val="1500"/>
              <a:buChar char="●"/>
            </a:pPr>
            <a:r>
              <a:rPr lang="en" sz="1500"/>
              <a:t>Pitch Rate: 50</a:t>
            </a:r>
            <a:endParaRPr sz="1500"/>
          </a:p>
          <a:p>
            <a:pPr indent="-323850" lvl="0" marL="457200" rtl="0" algn="l">
              <a:spcBef>
                <a:spcPts val="0"/>
              </a:spcBef>
              <a:spcAft>
                <a:spcPts val="0"/>
              </a:spcAft>
              <a:buSzPts val="1500"/>
              <a:buChar char="●"/>
            </a:pPr>
            <a:r>
              <a:rPr lang="en" sz="1500"/>
              <a:t>Yaw Rate: 50</a:t>
            </a:r>
            <a:endParaRPr sz="1500"/>
          </a:p>
          <a:p>
            <a:pPr indent="-323850" lvl="0" marL="457200" rtl="0" algn="l">
              <a:spcBef>
                <a:spcPts val="0"/>
              </a:spcBef>
              <a:spcAft>
                <a:spcPts val="0"/>
              </a:spcAft>
              <a:buSzPts val="1500"/>
              <a:buChar char="●"/>
            </a:pPr>
            <a:r>
              <a:rPr lang="en" sz="1500"/>
              <a:t>Max. Drone Spawn Height: 15.5</a:t>
            </a:r>
            <a:endParaRPr sz="1500"/>
          </a:p>
          <a:p>
            <a:pPr indent="-323850" lvl="0" marL="457200" rtl="0" algn="l">
              <a:spcBef>
                <a:spcPts val="0"/>
              </a:spcBef>
              <a:spcAft>
                <a:spcPts val="0"/>
              </a:spcAft>
              <a:buSzPts val="1500"/>
              <a:buChar char="●"/>
            </a:pPr>
            <a:r>
              <a:rPr lang="en" sz="1500"/>
              <a:t>nearSpawnMaxRadius: 1</a:t>
            </a:r>
            <a:endParaRPr sz="1500"/>
          </a:p>
        </p:txBody>
      </p:sp>
      <p:pic>
        <p:nvPicPr>
          <p:cNvPr id="182" name="Google Shape;182;p25"/>
          <p:cNvPicPr preferRelativeResize="0"/>
          <p:nvPr/>
        </p:nvPicPr>
        <p:blipFill>
          <a:blip r:embed="rId3">
            <a:alphaModFix/>
          </a:blip>
          <a:stretch>
            <a:fillRect/>
          </a:stretch>
        </p:blipFill>
        <p:spPr>
          <a:xfrm>
            <a:off x="5256700" y="1962000"/>
            <a:ext cx="2999551" cy="2412850"/>
          </a:xfrm>
          <a:prstGeom prst="rect">
            <a:avLst/>
          </a:prstGeom>
          <a:noFill/>
          <a:ln>
            <a:noFill/>
          </a:ln>
        </p:spPr>
      </p:pic>
      <p:sp>
        <p:nvSpPr>
          <p:cNvPr id="183" name="Google Shape;183;p25"/>
          <p:cNvSpPr txBox="1"/>
          <p:nvPr/>
        </p:nvSpPr>
        <p:spPr>
          <a:xfrm>
            <a:off x="5391125" y="4388100"/>
            <a:ext cx="2660100" cy="36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Drone model with ray perceptions and lidar sensor</a:t>
            </a:r>
            <a:endParaRPr>
              <a:latin typeface="Lato"/>
              <a:ea typeface="Lato"/>
              <a:cs typeface="Lato"/>
              <a:sym typeface="Lato"/>
            </a:endParaRPr>
          </a:p>
        </p:txBody>
      </p:sp>
      <p:sp>
        <p:nvSpPr>
          <p:cNvPr id="184" name="Google Shape;184;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29450" y="1380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Inputs to the Neural Network</a:t>
            </a:r>
            <a:endParaRPr/>
          </a:p>
        </p:txBody>
      </p:sp>
      <p:sp>
        <p:nvSpPr>
          <p:cNvPr id="190" name="Google Shape;190;p26"/>
          <p:cNvSpPr txBox="1"/>
          <p:nvPr>
            <p:ph idx="1" type="body"/>
          </p:nvPr>
        </p:nvSpPr>
        <p:spPr>
          <a:xfrm>
            <a:off x="729450" y="2125425"/>
            <a:ext cx="7688700" cy="278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direction of the target with respect to that of the drone normalised (+3 float values).</a:t>
            </a:r>
            <a:endParaRPr sz="1500"/>
          </a:p>
          <a:p>
            <a:pPr indent="-323850" lvl="0" marL="457200" rtl="0" algn="l">
              <a:spcBef>
                <a:spcPts val="0"/>
              </a:spcBef>
              <a:spcAft>
                <a:spcPts val="0"/>
              </a:spcAft>
              <a:buSzPts val="1500"/>
              <a:buChar char="●"/>
            </a:pPr>
            <a:r>
              <a:rPr lang="en" sz="1500"/>
              <a:t>Drone’s local rotation normalised (+4 float values).</a:t>
            </a:r>
            <a:endParaRPr sz="1500"/>
          </a:p>
          <a:p>
            <a:pPr indent="-323850" lvl="0" marL="457200" rtl="0" algn="l">
              <a:spcBef>
                <a:spcPts val="0"/>
              </a:spcBef>
              <a:spcAft>
                <a:spcPts val="0"/>
              </a:spcAft>
              <a:buSzPts val="1500"/>
              <a:buChar char="●"/>
            </a:pPr>
            <a:r>
              <a:rPr lang="en" sz="1500"/>
              <a:t>D</a:t>
            </a:r>
            <a:r>
              <a:rPr lang="en" sz="1500"/>
              <a:t>ot product of the “toGoal” direction and drone’s forward direction (+1 float value)(value: +1 if drone directly pointing towards the goal , -1</a:t>
            </a:r>
            <a:r>
              <a:rPr b="1" lang="en" sz="1500"/>
              <a:t> </a:t>
            </a:r>
            <a:r>
              <a:rPr lang="en" sz="1500"/>
              <a:t>if directed away).</a:t>
            </a:r>
            <a:endParaRPr sz="1500"/>
          </a:p>
          <a:p>
            <a:pPr indent="-323850" lvl="0" marL="457200" rtl="0" algn="l">
              <a:spcBef>
                <a:spcPts val="0"/>
              </a:spcBef>
              <a:spcAft>
                <a:spcPts val="0"/>
              </a:spcAft>
              <a:buSzPts val="1500"/>
              <a:buChar char="●"/>
            </a:pPr>
            <a:r>
              <a:rPr lang="en" sz="1500"/>
              <a:t>Minimum  of distance of the target from the drone and maximum view distance normalised (+1 float value).</a:t>
            </a:r>
            <a:endParaRPr sz="1500"/>
          </a:p>
          <a:p>
            <a:pPr indent="-323850" lvl="0" marL="457200" rtl="0" algn="l">
              <a:spcBef>
                <a:spcPts val="0"/>
              </a:spcBef>
              <a:spcAft>
                <a:spcPts val="0"/>
              </a:spcAft>
              <a:buSzPts val="1500"/>
              <a:buChar char="●"/>
            </a:pPr>
            <a:r>
              <a:rPr lang="en" sz="1500"/>
              <a:t>6 ray perception sensors in 6 directions of drone (12 float values).</a:t>
            </a:r>
            <a:endParaRPr sz="1500"/>
          </a:p>
        </p:txBody>
      </p:sp>
      <p:sp>
        <p:nvSpPr>
          <p:cNvPr id="191" name="Google Shape;191;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of Drone</a:t>
            </a:r>
            <a:endParaRPr/>
          </a:p>
        </p:txBody>
      </p:sp>
      <p:sp>
        <p:nvSpPr>
          <p:cNvPr id="197" name="Google Shape;197;p27"/>
          <p:cNvSpPr txBox="1"/>
          <p:nvPr>
            <p:ph idx="1" type="body"/>
          </p:nvPr>
        </p:nvSpPr>
        <p:spPr>
          <a:xfrm>
            <a:off x="729450" y="2078875"/>
            <a:ext cx="7688700" cy="27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Based on the input parameters of the sensor , the 21 observations are collected and transferred to Neural Networks. </a:t>
            </a:r>
            <a:r>
              <a:rPr lang="en" sz="1400">
                <a:solidFill>
                  <a:srgbClr val="616161"/>
                </a:solidFill>
                <a:latin typeface="Open Sans"/>
                <a:ea typeface="Open Sans"/>
                <a:cs typeface="Open Sans"/>
                <a:sym typeface="Open Sans"/>
              </a:rPr>
              <a:t>The output of the neural network consists of a float vector of length 4.</a:t>
            </a:r>
            <a:endParaRPr sz="1400"/>
          </a:p>
          <a:p>
            <a:pPr indent="-317500" lvl="0" marL="457200" rtl="0" algn="l">
              <a:spcBef>
                <a:spcPts val="1600"/>
              </a:spcBef>
              <a:spcAft>
                <a:spcPts val="0"/>
              </a:spcAft>
              <a:buSzPts val="1400"/>
              <a:buChar char="●"/>
            </a:pPr>
            <a:r>
              <a:rPr lang="en" sz="1400"/>
              <a:t>Index 0 : Altitude of the Drone  </a:t>
            </a:r>
            <a:r>
              <a:rPr lang="en" sz="1400"/>
              <a:t>(</a:t>
            </a:r>
            <a:r>
              <a:rPr b="1" lang="en" sz="1400"/>
              <a:t>+1 </a:t>
            </a:r>
            <a:r>
              <a:rPr lang="en" sz="1400"/>
              <a:t>for Altitude Gain , </a:t>
            </a:r>
            <a:r>
              <a:rPr b="1" lang="en" sz="1400"/>
              <a:t>-1</a:t>
            </a:r>
            <a:r>
              <a:rPr lang="en" sz="1400"/>
              <a:t> for Altitude Loss)</a:t>
            </a:r>
            <a:endParaRPr sz="1400"/>
          </a:p>
          <a:p>
            <a:pPr indent="-317500" lvl="0" marL="457200" rtl="0" algn="l">
              <a:spcBef>
                <a:spcPts val="0"/>
              </a:spcBef>
              <a:spcAft>
                <a:spcPts val="0"/>
              </a:spcAft>
              <a:buSzPts val="1400"/>
              <a:buChar char="●"/>
            </a:pPr>
            <a:r>
              <a:rPr lang="en" sz="1400"/>
              <a:t>Index 1: Yaw of the Drone  (</a:t>
            </a:r>
            <a:r>
              <a:rPr b="1" lang="en" sz="1400"/>
              <a:t>+1</a:t>
            </a:r>
            <a:r>
              <a:rPr lang="en" sz="1400"/>
              <a:t> for turning left , </a:t>
            </a:r>
            <a:r>
              <a:rPr b="1" lang="en" sz="1400"/>
              <a:t>-1 </a:t>
            </a:r>
            <a:r>
              <a:rPr lang="en" sz="1400"/>
              <a:t>for</a:t>
            </a:r>
            <a:r>
              <a:rPr lang="en" sz="1400"/>
              <a:t> turning right)</a:t>
            </a:r>
            <a:endParaRPr sz="1400"/>
          </a:p>
          <a:p>
            <a:pPr indent="-317500" lvl="0" marL="457200" rtl="0" algn="l">
              <a:spcBef>
                <a:spcPts val="0"/>
              </a:spcBef>
              <a:spcAft>
                <a:spcPts val="0"/>
              </a:spcAft>
              <a:buSzPts val="1400"/>
              <a:buChar char="●"/>
            </a:pPr>
            <a:r>
              <a:rPr lang="en" sz="1400"/>
              <a:t>Index 2: Pitch of the Drone  ( </a:t>
            </a:r>
            <a:r>
              <a:rPr b="1" lang="en" sz="1400"/>
              <a:t>+1</a:t>
            </a:r>
            <a:r>
              <a:rPr lang="en" sz="1400"/>
              <a:t> for tilting forward , </a:t>
            </a:r>
            <a:r>
              <a:rPr b="1" lang="en" sz="1400"/>
              <a:t>-1</a:t>
            </a:r>
            <a:r>
              <a:rPr lang="en" sz="1400"/>
              <a:t> to tilting backward)</a:t>
            </a:r>
            <a:endParaRPr sz="1400"/>
          </a:p>
          <a:p>
            <a:pPr indent="-317500" lvl="0" marL="457200" rtl="0" algn="l">
              <a:spcBef>
                <a:spcPts val="0"/>
              </a:spcBef>
              <a:spcAft>
                <a:spcPts val="0"/>
              </a:spcAft>
              <a:buSzPts val="1400"/>
              <a:buChar char="●"/>
            </a:pPr>
            <a:r>
              <a:rPr lang="en" sz="1400"/>
              <a:t>Index 3: Roll of the Drone  (</a:t>
            </a:r>
            <a:r>
              <a:rPr b="1" lang="en" sz="1400"/>
              <a:t>+1</a:t>
            </a:r>
            <a:r>
              <a:rPr lang="en" sz="1400"/>
              <a:t> for rolling left , </a:t>
            </a:r>
            <a:r>
              <a:rPr b="1" lang="en" sz="1400"/>
              <a:t>-1 </a:t>
            </a:r>
            <a:r>
              <a:rPr lang="en" sz="1400"/>
              <a:t>for</a:t>
            </a:r>
            <a:r>
              <a:rPr lang="en" sz="1400"/>
              <a:t> tilting right) </a:t>
            </a:r>
            <a:endParaRPr sz="1400"/>
          </a:p>
          <a:p>
            <a:pPr indent="0" lvl="0" marL="0" rtl="0" algn="l">
              <a:spcBef>
                <a:spcPts val="1600"/>
              </a:spcBef>
              <a:spcAft>
                <a:spcPts val="0"/>
              </a:spcAft>
              <a:buNone/>
            </a:pPr>
            <a:r>
              <a:rPr lang="en" sz="1400"/>
              <a:t>Based on the outputs above , the drone moves accordingly towards the goal. If the Drone finds the goal then after 3 seconds the goal game object resets it position.</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8" name="Google Shape;198;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Rewards System</a:t>
            </a:r>
            <a:endParaRPr/>
          </a:p>
        </p:txBody>
      </p:sp>
      <p:sp>
        <p:nvSpPr>
          <p:cNvPr id="204" name="Google Shape;204;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When the drone is inside the target game object, the reward is calculated based on the exact distance from the goal center to the </a:t>
            </a:r>
            <a:r>
              <a:rPr lang="en" sz="1500"/>
              <a:t>drone plus a small consistent reward of </a:t>
            </a:r>
            <a:r>
              <a:rPr b="1" lang="en" sz="1500"/>
              <a:t>(+0.01)</a:t>
            </a:r>
            <a:r>
              <a:rPr lang="en" sz="1500"/>
              <a:t>. </a:t>
            </a:r>
            <a:endParaRPr sz="1500"/>
          </a:p>
          <a:p>
            <a:pPr indent="-323850" lvl="0" marL="457200" rtl="0" algn="l">
              <a:spcBef>
                <a:spcPts val="0"/>
              </a:spcBef>
              <a:spcAft>
                <a:spcPts val="0"/>
              </a:spcAft>
              <a:buSzPts val="1500"/>
              <a:buChar char="●"/>
            </a:pPr>
            <a:r>
              <a:rPr lang="en" sz="1500"/>
              <a:t>If the </a:t>
            </a:r>
            <a:r>
              <a:rPr lang="en" sz="1500"/>
              <a:t>drone</a:t>
            </a:r>
            <a:r>
              <a:rPr lang="en" sz="1500"/>
              <a:t> collides with any other object, the negative reward </a:t>
            </a:r>
            <a:r>
              <a:rPr b="1" lang="en" sz="1500"/>
              <a:t>(-0.5) </a:t>
            </a:r>
            <a:r>
              <a:rPr lang="en" sz="1500"/>
              <a:t>is given and the episode stops.</a:t>
            </a:r>
            <a:endParaRPr sz="1500"/>
          </a:p>
          <a:p>
            <a:pPr indent="-323850" lvl="0" marL="457200" rtl="0" algn="l">
              <a:spcBef>
                <a:spcPts val="0"/>
              </a:spcBef>
              <a:spcAft>
                <a:spcPts val="0"/>
              </a:spcAft>
              <a:buSzPts val="1500"/>
              <a:buChar char="●"/>
            </a:pPr>
            <a:r>
              <a:rPr lang="en" sz="1500"/>
              <a:t>If the </a:t>
            </a:r>
            <a:r>
              <a:rPr lang="en" sz="1500"/>
              <a:t>drone</a:t>
            </a:r>
            <a:r>
              <a:rPr lang="en" sz="1500"/>
              <a:t> travelled below the terrain or above the roof,</a:t>
            </a:r>
            <a:r>
              <a:rPr lang="en" sz="1500"/>
              <a:t> a negative reward </a:t>
            </a:r>
            <a:r>
              <a:rPr b="1" lang="en" sz="1500"/>
              <a:t>(-0.5) </a:t>
            </a:r>
            <a:r>
              <a:rPr lang="en" sz="1500"/>
              <a:t>is given and the episode ends.</a:t>
            </a:r>
            <a:endParaRPr sz="1500"/>
          </a:p>
        </p:txBody>
      </p:sp>
      <p:sp>
        <p:nvSpPr>
          <p:cNvPr id="205" name="Google Shape;205;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(Cumulative Reward of drone)</a:t>
            </a:r>
            <a:endParaRPr/>
          </a:p>
        </p:txBody>
      </p:sp>
      <p:pic>
        <p:nvPicPr>
          <p:cNvPr id="211" name="Google Shape;211;p29"/>
          <p:cNvPicPr preferRelativeResize="0"/>
          <p:nvPr/>
        </p:nvPicPr>
        <p:blipFill>
          <a:blip r:embed="rId3">
            <a:alphaModFix/>
          </a:blip>
          <a:stretch>
            <a:fillRect/>
          </a:stretch>
        </p:blipFill>
        <p:spPr>
          <a:xfrm>
            <a:off x="498400" y="2006250"/>
            <a:ext cx="8147199" cy="2553127"/>
          </a:xfrm>
          <a:prstGeom prst="rect">
            <a:avLst/>
          </a:prstGeom>
          <a:noFill/>
          <a:ln>
            <a:noFill/>
          </a:ln>
        </p:spPr>
      </p:pic>
      <p:sp>
        <p:nvSpPr>
          <p:cNvPr id="212" name="Google Shape;212;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18" name="Google Shape;218;p30"/>
          <p:cNvPicPr preferRelativeResize="0"/>
          <p:nvPr/>
        </p:nvPicPr>
        <p:blipFill>
          <a:blip r:embed="rId3">
            <a:alphaModFix/>
          </a:blip>
          <a:stretch>
            <a:fillRect/>
          </a:stretch>
        </p:blipFill>
        <p:spPr>
          <a:xfrm>
            <a:off x="335675" y="2006250"/>
            <a:ext cx="8472649" cy="2012325"/>
          </a:xfrm>
          <a:prstGeom prst="rect">
            <a:avLst/>
          </a:prstGeom>
          <a:noFill/>
          <a:ln>
            <a:noFill/>
          </a:ln>
        </p:spPr>
      </p:pic>
      <p:sp>
        <p:nvSpPr>
          <p:cNvPr id="219" name="Google Shape;219;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Plan</a:t>
            </a:r>
            <a:endParaRPr/>
          </a:p>
        </p:txBody>
      </p:sp>
      <p:sp>
        <p:nvSpPr>
          <p:cNvPr id="225" name="Google Shape;225;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By the Final Evaluation :  	</a:t>
            </a:r>
            <a:r>
              <a:rPr lang="en" sz="1350">
                <a:solidFill>
                  <a:srgbClr val="616161"/>
                </a:solidFill>
                <a:latin typeface="Open Sans"/>
                <a:ea typeface="Open Sans"/>
                <a:cs typeface="Open Sans"/>
                <a:sym typeface="Open Sans"/>
              </a:rPr>
              <a:t>Create a model which deploys a group of drones and						get the terrain information from the drones and							generates the virtual map of the area.</a:t>
            </a:r>
            <a:endParaRPr sz="1350">
              <a:solidFill>
                <a:srgbClr val="616161"/>
              </a:solidFill>
              <a:latin typeface="Open Sans"/>
              <a:ea typeface="Open Sans"/>
              <a:cs typeface="Open Sans"/>
              <a:sym typeface="Open Sans"/>
            </a:endParaRPr>
          </a:p>
          <a:p>
            <a:pPr indent="0" lvl="0" marL="0" rtl="0" algn="l">
              <a:spcBef>
                <a:spcPts val="1600"/>
              </a:spcBef>
              <a:spcAft>
                <a:spcPts val="1600"/>
              </a:spcAft>
              <a:buNone/>
            </a:pPr>
            <a:r>
              <a:t/>
            </a:r>
            <a:endParaRPr b="1"/>
          </a:p>
        </p:txBody>
      </p:sp>
      <p:sp>
        <p:nvSpPr>
          <p:cNvPr id="226" name="Google Shape;226;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94" name="Google Shape;94;p14"/>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Objective</a:t>
            </a:r>
            <a:endParaRPr sz="1700"/>
          </a:p>
          <a:p>
            <a:pPr indent="-336550" lvl="0" marL="457200" rtl="0" algn="l">
              <a:spcBef>
                <a:spcPts val="0"/>
              </a:spcBef>
              <a:spcAft>
                <a:spcPts val="0"/>
              </a:spcAft>
              <a:buSzPts val="1700"/>
              <a:buChar char="●"/>
            </a:pPr>
            <a:r>
              <a:rPr lang="en" sz="1700"/>
              <a:t>Previous Work Done</a:t>
            </a:r>
            <a:endParaRPr sz="1700"/>
          </a:p>
          <a:p>
            <a:pPr indent="-336550" lvl="0" marL="457200" rtl="0" algn="l">
              <a:spcBef>
                <a:spcPts val="0"/>
              </a:spcBef>
              <a:spcAft>
                <a:spcPts val="0"/>
              </a:spcAft>
              <a:buSzPts val="1700"/>
              <a:buChar char="●"/>
            </a:pPr>
            <a:r>
              <a:rPr lang="en" sz="1700"/>
              <a:t>Present Work</a:t>
            </a:r>
            <a:endParaRPr sz="1700"/>
          </a:p>
          <a:p>
            <a:pPr indent="-336550" lvl="0" marL="457200" rtl="0" algn="l">
              <a:spcBef>
                <a:spcPts val="0"/>
              </a:spcBef>
              <a:spcAft>
                <a:spcPts val="0"/>
              </a:spcAft>
              <a:buSzPts val="1700"/>
              <a:buChar char="●"/>
            </a:pPr>
            <a:r>
              <a:rPr lang="en" sz="1700"/>
              <a:t>Future Plan</a:t>
            </a:r>
            <a:endParaRPr sz="1700"/>
          </a:p>
          <a:p>
            <a:pPr indent="-336550" lvl="0" marL="457200" rtl="0" algn="l">
              <a:spcBef>
                <a:spcPts val="0"/>
              </a:spcBef>
              <a:spcAft>
                <a:spcPts val="0"/>
              </a:spcAft>
              <a:buSzPts val="1700"/>
              <a:buChar char="●"/>
            </a:pPr>
            <a:r>
              <a:rPr lang="en" sz="1700"/>
              <a:t>Timeline</a:t>
            </a:r>
            <a:endParaRPr sz="1700"/>
          </a:p>
          <a:p>
            <a:pPr indent="-336550" lvl="0" marL="457200" rtl="0" algn="l">
              <a:spcBef>
                <a:spcPts val="0"/>
              </a:spcBef>
              <a:spcAft>
                <a:spcPts val="0"/>
              </a:spcAft>
              <a:buSzPts val="1700"/>
              <a:buChar char="●"/>
            </a:pPr>
            <a:r>
              <a:rPr lang="en" sz="1700"/>
              <a:t>References</a:t>
            </a:r>
            <a:endParaRPr sz="17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p32"/>
          <p:cNvGrpSpPr/>
          <p:nvPr/>
        </p:nvGrpSpPr>
        <p:grpSpPr>
          <a:xfrm>
            <a:off x="1087525" y="1574025"/>
            <a:ext cx="1834900" cy="2315200"/>
            <a:chOff x="1083025" y="1574025"/>
            <a:chExt cx="1834900" cy="2315200"/>
          </a:xfrm>
        </p:grpSpPr>
        <p:sp>
          <p:nvSpPr>
            <p:cNvPr id="232" name="Google Shape;232;p32"/>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Eval-1</a:t>
              </a:r>
              <a:endParaRPr sz="800">
                <a:solidFill>
                  <a:srgbClr val="0C58D3"/>
                </a:solidFill>
                <a:latin typeface="Roboto"/>
                <a:ea typeface="Roboto"/>
                <a:cs typeface="Roboto"/>
                <a:sym typeface="Roboto"/>
              </a:endParaRPr>
            </a:p>
          </p:txBody>
        </p:sp>
        <p:sp>
          <p:nvSpPr>
            <p:cNvPr id="233" name="Google Shape;233;p32"/>
            <p:cNvSpPr txBox="1"/>
            <p:nvPr/>
          </p:nvSpPr>
          <p:spPr>
            <a:xfrm>
              <a:off x="1235825" y="2603850"/>
              <a:ext cx="1505100" cy="398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Literature Survey</a:t>
              </a:r>
              <a:endParaRPr b="1" sz="1000">
                <a:solidFill>
                  <a:srgbClr val="0C58D3"/>
                </a:solidFill>
                <a:latin typeface="Roboto"/>
                <a:ea typeface="Roboto"/>
                <a:cs typeface="Roboto"/>
                <a:sym typeface="Roboto"/>
              </a:endParaRPr>
            </a:p>
          </p:txBody>
        </p:sp>
        <p:sp>
          <p:nvSpPr>
            <p:cNvPr id="234" name="Google Shape;234;p32"/>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0C58D3"/>
                </a:solidFill>
                <a:latin typeface="Roboto"/>
                <a:ea typeface="Roboto"/>
                <a:cs typeface="Roboto"/>
                <a:sym typeface="Roboto"/>
              </a:endParaRPr>
            </a:p>
          </p:txBody>
        </p:sp>
        <p:cxnSp>
          <p:nvCxnSpPr>
            <p:cNvPr id="235" name="Google Shape;235;p32"/>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36" name="Google Shape;236;p32"/>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7" name="Google Shape;237;p32"/>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32"/>
          <p:cNvGrpSpPr/>
          <p:nvPr/>
        </p:nvGrpSpPr>
        <p:grpSpPr>
          <a:xfrm>
            <a:off x="6325758" y="1574028"/>
            <a:ext cx="1834900" cy="2315200"/>
            <a:chOff x="1083025" y="1574025"/>
            <a:chExt cx="1834900" cy="2315200"/>
          </a:xfrm>
        </p:grpSpPr>
        <p:sp>
          <p:nvSpPr>
            <p:cNvPr id="239" name="Google Shape;239;p32"/>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Eval-4</a:t>
              </a:r>
              <a:endParaRPr sz="800">
                <a:solidFill>
                  <a:srgbClr val="858585"/>
                </a:solidFill>
                <a:latin typeface="Roboto"/>
                <a:ea typeface="Roboto"/>
                <a:cs typeface="Roboto"/>
                <a:sym typeface="Roboto"/>
              </a:endParaRPr>
            </a:p>
          </p:txBody>
        </p:sp>
        <p:sp>
          <p:nvSpPr>
            <p:cNvPr id="240" name="Google Shape;240;p32"/>
            <p:cNvSpPr txBox="1"/>
            <p:nvPr/>
          </p:nvSpPr>
          <p:spPr>
            <a:xfrm>
              <a:off x="1235817" y="2601722"/>
              <a:ext cx="1505100" cy="649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Create Map and navigate drones based on current map data.</a:t>
              </a:r>
              <a:endParaRPr b="1" sz="1000">
                <a:solidFill>
                  <a:srgbClr val="858585"/>
                </a:solidFill>
                <a:latin typeface="Roboto"/>
                <a:ea typeface="Roboto"/>
                <a:cs typeface="Roboto"/>
                <a:sym typeface="Roboto"/>
              </a:endParaRPr>
            </a:p>
          </p:txBody>
        </p:sp>
        <p:sp>
          <p:nvSpPr>
            <p:cNvPr id="241" name="Google Shape;241;p32"/>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cxnSp>
          <p:nvCxnSpPr>
            <p:cNvPr id="242" name="Google Shape;242;p32"/>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43" name="Google Shape;243;p32"/>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4" name="Google Shape;244;p32"/>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32"/>
          <p:cNvGrpSpPr/>
          <p:nvPr/>
        </p:nvGrpSpPr>
        <p:grpSpPr>
          <a:xfrm>
            <a:off x="4571999" y="1574025"/>
            <a:ext cx="1834900" cy="2315200"/>
            <a:chOff x="1083025" y="1574025"/>
            <a:chExt cx="1834900" cy="2315200"/>
          </a:xfrm>
        </p:grpSpPr>
        <p:sp>
          <p:nvSpPr>
            <p:cNvPr id="246" name="Google Shape;246;p32"/>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C58D3"/>
                  </a:solidFill>
                  <a:latin typeface="Roboto"/>
                  <a:ea typeface="Roboto"/>
                  <a:cs typeface="Roboto"/>
                  <a:sym typeface="Roboto"/>
                </a:rPr>
                <a:t>      Eval-3</a:t>
              </a:r>
              <a:endParaRPr sz="800">
                <a:solidFill>
                  <a:srgbClr val="0C58D3"/>
                </a:solidFill>
                <a:latin typeface="Roboto"/>
                <a:ea typeface="Roboto"/>
                <a:cs typeface="Roboto"/>
                <a:sym typeface="Roboto"/>
              </a:endParaRPr>
            </a:p>
          </p:txBody>
        </p:sp>
        <p:sp>
          <p:nvSpPr>
            <p:cNvPr id="247" name="Google Shape;247;p32"/>
            <p:cNvSpPr txBox="1"/>
            <p:nvPr/>
          </p:nvSpPr>
          <p:spPr>
            <a:xfrm>
              <a:off x="1235825" y="28474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Drone movement training and LIDAR Cloud point Sensora</a:t>
              </a:r>
              <a:endParaRPr b="1" sz="1000">
                <a:solidFill>
                  <a:srgbClr val="0C58D3"/>
                </a:solidFill>
                <a:latin typeface="Roboto"/>
                <a:ea typeface="Roboto"/>
                <a:cs typeface="Roboto"/>
                <a:sym typeface="Roboto"/>
              </a:endParaRPr>
            </a:p>
          </p:txBody>
        </p:sp>
        <p:sp>
          <p:nvSpPr>
            <p:cNvPr id="248" name="Google Shape;248;p32"/>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0C58D3"/>
                </a:solidFill>
                <a:latin typeface="Roboto"/>
                <a:ea typeface="Roboto"/>
                <a:cs typeface="Roboto"/>
                <a:sym typeface="Roboto"/>
              </a:endParaRPr>
            </a:p>
          </p:txBody>
        </p:sp>
        <p:cxnSp>
          <p:nvCxnSpPr>
            <p:cNvPr id="249" name="Google Shape;249;p32"/>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50" name="Google Shape;250;p32"/>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1" name="Google Shape;251;p32"/>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32"/>
          <p:cNvGrpSpPr/>
          <p:nvPr/>
        </p:nvGrpSpPr>
        <p:grpSpPr>
          <a:xfrm>
            <a:off x="2833124" y="1574025"/>
            <a:ext cx="1834900" cy="2315200"/>
            <a:chOff x="1083025" y="1574025"/>
            <a:chExt cx="1834900" cy="2315200"/>
          </a:xfrm>
        </p:grpSpPr>
        <p:sp>
          <p:nvSpPr>
            <p:cNvPr id="253" name="Google Shape;253;p32"/>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C58D3"/>
                  </a:solidFill>
                  <a:latin typeface="Roboto"/>
                  <a:ea typeface="Roboto"/>
                  <a:cs typeface="Roboto"/>
                  <a:sym typeface="Roboto"/>
                </a:rPr>
                <a:t>      Eval-2</a:t>
              </a:r>
              <a:endParaRPr sz="800">
                <a:solidFill>
                  <a:srgbClr val="0C58D3"/>
                </a:solidFill>
                <a:latin typeface="Roboto"/>
                <a:ea typeface="Roboto"/>
                <a:cs typeface="Roboto"/>
                <a:sym typeface="Roboto"/>
              </a:endParaRPr>
            </a:p>
          </p:txBody>
        </p:sp>
        <p:sp>
          <p:nvSpPr>
            <p:cNvPr id="254" name="Google Shape;254;p32"/>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Drone training in simple</a:t>
              </a:r>
              <a:r>
                <a:rPr b="1" lang="en" sz="1000">
                  <a:solidFill>
                    <a:srgbClr val="0C58D3"/>
                  </a:solidFill>
                  <a:latin typeface="Roboto"/>
                  <a:ea typeface="Roboto"/>
                  <a:cs typeface="Roboto"/>
                  <a:sym typeface="Roboto"/>
                </a:rPr>
                <a:t> Environment</a:t>
              </a:r>
              <a:endParaRPr b="1" sz="1000">
                <a:solidFill>
                  <a:srgbClr val="0C58D3"/>
                </a:solidFill>
                <a:latin typeface="Roboto"/>
                <a:ea typeface="Roboto"/>
                <a:cs typeface="Roboto"/>
                <a:sym typeface="Roboto"/>
              </a:endParaRPr>
            </a:p>
          </p:txBody>
        </p:sp>
        <p:sp>
          <p:nvSpPr>
            <p:cNvPr id="255" name="Google Shape;255;p32"/>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C58D3"/>
                  </a:solidFill>
                  <a:latin typeface="Roboto"/>
                  <a:ea typeface="Roboto"/>
                  <a:cs typeface="Roboto"/>
                  <a:sym typeface="Roboto"/>
                </a:rPr>
                <a:t>.</a:t>
              </a:r>
              <a:endParaRPr sz="800">
                <a:solidFill>
                  <a:srgbClr val="0C58D3"/>
                </a:solidFill>
                <a:latin typeface="Roboto"/>
                <a:ea typeface="Roboto"/>
                <a:cs typeface="Roboto"/>
                <a:sym typeface="Roboto"/>
              </a:endParaRPr>
            </a:p>
          </p:txBody>
        </p:sp>
        <p:cxnSp>
          <p:nvCxnSpPr>
            <p:cNvPr id="256" name="Google Shape;256;p32"/>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57" name="Google Shape;257;p32"/>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 name="Google Shape;258;p32"/>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32"/>
          <p:cNvSpPr txBox="1"/>
          <p:nvPr/>
        </p:nvSpPr>
        <p:spPr>
          <a:xfrm>
            <a:off x="361900" y="460675"/>
            <a:ext cx="38196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Timeline</a:t>
            </a:r>
            <a:endParaRPr b="1" sz="2600">
              <a:latin typeface="Raleway"/>
              <a:ea typeface="Raleway"/>
              <a:cs typeface="Raleway"/>
              <a:sym typeface="Raleway"/>
            </a:endParaRPr>
          </a:p>
        </p:txBody>
      </p:sp>
      <p:sp>
        <p:nvSpPr>
          <p:cNvPr id="260" name="Google Shape;260;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6" name="Google Shape;266;p33"/>
          <p:cNvSpPr txBox="1"/>
          <p:nvPr>
            <p:ph idx="1" type="body"/>
          </p:nvPr>
        </p:nvSpPr>
        <p:spPr>
          <a:xfrm>
            <a:off x="729450" y="2078875"/>
            <a:ext cx="7831200" cy="2767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Design, control and application of quadcopter. International Journal of Industrial Engineering and Management. 6. 43-48. </a:t>
            </a:r>
            <a:r>
              <a:rPr lang="en"/>
              <a:t>Ostojic, Gordana &amp; Stankovski, Stevan &amp; Tejic, Branislav &amp; Đukić, Nikola &amp; Tegeltija, Srdjan. (2015).</a:t>
            </a:r>
            <a:endParaRPr/>
          </a:p>
          <a:p>
            <a:pPr indent="-311150" lvl="0" marL="457200" rtl="0" algn="l">
              <a:lnSpc>
                <a:spcPct val="150000"/>
              </a:lnSpc>
              <a:spcBef>
                <a:spcPts val="0"/>
              </a:spcBef>
              <a:spcAft>
                <a:spcPts val="0"/>
              </a:spcAft>
              <a:buSzPts val="1300"/>
              <a:buChar char="●"/>
            </a:pPr>
            <a:r>
              <a:rPr lang="en"/>
              <a:t>Using DJI </a:t>
            </a:r>
            <a:r>
              <a:rPr lang="en"/>
              <a:t>phantom 4 rtk drone for topographic mapping of coastal areas</a:t>
            </a:r>
            <a:r>
              <a:rPr lang="en"/>
              <a:t>, Y.Taddia, F. Stecchi, A. Pellegrinelli,  Remote Sensing and Spatial Information Sciences, Volume XLII-2/W13, 2019 ISPRS Geospatial Week 2019, 10–14 June 2019, International Archives of the Photogrammetry.</a:t>
            </a:r>
            <a:endParaRPr/>
          </a:p>
          <a:p>
            <a:pPr indent="-311150" lvl="0" marL="457200" rtl="0" algn="l">
              <a:lnSpc>
                <a:spcPct val="150000"/>
              </a:lnSpc>
              <a:spcBef>
                <a:spcPts val="0"/>
              </a:spcBef>
              <a:spcAft>
                <a:spcPts val="0"/>
              </a:spcAft>
              <a:buSzPts val="1300"/>
              <a:buChar char="●"/>
            </a:pPr>
            <a:r>
              <a:rPr lang="en"/>
              <a:t>Convolutional network architectures for super-resolution/sub-pixel mapping of drone-derived images, Pattathal V. Aruna, Ittai Herrmannb, Krishna M.Budhirajua, Arnon Karnielic, Pattern Recognition, Volume 88, 2019, Pages 431-446, ISSN 0031-3203.</a:t>
            </a:r>
            <a:endParaRPr/>
          </a:p>
        </p:txBody>
      </p:sp>
      <p:sp>
        <p:nvSpPr>
          <p:cNvPr id="267" name="Google Shape;267;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3" name="Google Shape;273;p34"/>
          <p:cNvSpPr txBox="1"/>
          <p:nvPr>
            <p:ph idx="1" type="body"/>
          </p:nvPr>
        </p:nvSpPr>
        <p:spPr>
          <a:xfrm>
            <a:off x="729450" y="2078875"/>
            <a:ext cx="78312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A UAV Search and Rescue Scenario with Human Body Detection and Geolocalization. AI 2007: Doherty, P., &amp; Rudol, P. (n.d.),  Advances in Artificial Intelligence doi:10.1007/978-3-540-76928-6_1.</a:t>
            </a:r>
            <a:endParaRPr/>
          </a:p>
          <a:p>
            <a:pPr indent="-311150" lvl="0" marL="457200" rtl="0" algn="l">
              <a:lnSpc>
                <a:spcPct val="150000"/>
              </a:lnSpc>
              <a:spcBef>
                <a:spcPts val="0"/>
              </a:spcBef>
              <a:spcAft>
                <a:spcPts val="0"/>
              </a:spcAft>
              <a:buSzPts val="1300"/>
              <a:buChar char="●"/>
            </a:pPr>
            <a:r>
              <a:rPr i="1" lang="en"/>
              <a:t>Towards Automated Drone Surveillance in Railways </a:t>
            </a:r>
            <a:r>
              <a:rPr lang="en"/>
              <a:t>International conference on ACIVS 2016, Flammini, F., Naddei, R., Pragliola, C., &amp; Smarra, G. (2016). doi:10.1007/978-3-319-48680-2_30</a:t>
            </a:r>
            <a:endParaRPr/>
          </a:p>
        </p:txBody>
      </p:sp>
      <p:sp>
        <p:nvSpPr>
          <p:cNvPr id="274" name="Google Shape;274;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
        <p:nvSpPr>
          <p:cNvPr id="280" name="Google Shape;280;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The main aim of our project is to train a group of autonomous UAV or drones to explore a given area and create a virtual map of the area based on the terrain information in the simulation.</a:t>
            </a:r>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on existing researches</a:t>
            </a:r>
            <a:endParaRPr/>
          </a:p>
        </p:txBody>
      </p:sp>
      <p:sp>
        <p:nvSpPr>
          <p:cNvPr id="108" name="Google Shape;108;p16"/>
          <p:cNvSpPr txBox="1"/>
          <p:nvPr>
            <p:ph idx="1" type="body"/>
          </p:nvPr>
        </p:nvSpPr>
        <p:spPr>
          <a:xfrm>
            <a:off x="327675" y="18538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Most of the drone mapping of topology researches involve cameras and manually controlled to capture the terrain photos.</a:t>
            </a:r>
            <a:endParaRPr/>
          </a:p>
          <a:p>
            <a:pPr indent="-311150" lvl="0" marL="457200" rtl="0" algn="l">
              <a:spcBef>
                <a:spcPts val="0"/>
              </a:spcBef>
              <a:spcAft>
                <a:spcPts val="0"/>
              </a:spcAft>
              <a:buSzPts val="1300"/>
              <a:buChar char="●"/>
            </a:pPr>
            <a:r>
              <a:rPr lang="en"/>
              <a:t>Advanced CNN methods are used to reconstruct the topology information.</a:t>
            </a:r>
            <a:endParaRPr/>
          </a:p>
          <a:p>
            <a:pPr indent="0" lvl="0" marL="0" rtl="0" algn="l">
              <a:spcBef>
                <a:spcPts val="1600"/>
              </a:spcBef>
              <a:spcAft>
                <a:spcPts val="0"/>
              </a:spcAft>
              <a:buNone/>
            </a:pPr>
            <a:r>
              <a:rPr b="1" lang="en"/>
              <a:t>Disadvantages:</a:t>
            </a:r>
            <a:endParaRPr b="1"/>
          </a:p>
          <a:p>
            <a:pPr indent="-311150" lvl="0" marL="457200" rtl="0" algn="l">
              <a:spcBef>
                <a:spcPts val="1600"/>
              </a:spcBef>
              <a:spcAft>
                <a:spcPts val="0"/>
              </a:spcAft>
              <a:buSzPts val="1300"/>
              <a:buChar char="●"/>
            </a:pPr>
            <a:r>
              <a:rPr lang="en"/>
              <a:t>Drones need to be at high altitude to avoid collision and can’t be automated based on the topology information as that topology information can’t be retrieved in real time from photos.</a:t>
            </a:r>
            <a:endParaRPr/>
          </a:p>
          <a:p>
            <a:pPr indent="-311150" lvl="0" marL="457200" rtl="0" algn="l">
              <a:spcBef>
                <a:spcPts val="0"/>
              </a:spcBef>
              <a:spcAft>
                <a:spcPts val="0"/>
              </a:spcAft>
              <a:buSzPts val="1300"/>
              <a:buChar char="●"/>
            </a:pPr>
            <a:r>
              <a:rPr lang="en"/>
              <a:t>They need high resolution cameras for accurate images.</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Work done</a:t>
            </a:r>
            <a:endParaRPr/>
          </a:p>
        </p:txBody>
      </p:sp>
      <p:sp>
        <p:nvSpPr>
          <p:cNvPr id="115" name="Google Shape;115;p17"/>
          <p:cNvSpPr txBox="1"/>
          <p:nvPr>
            <p:ph idx="1" type="body"/>
          </p:nvPr>
        </p:nvSpPr>
        <p:spPr>
          <a:xfrm>
            <a:off x="729450" y="2078875"/>
            <a:ext cx="4300200" cy="3064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Implemented PPO Algorithm with a simple environment .</a:t>
            </a:r>
            <a:endParaRPr sz="1500"/>
          </a:p>
          <a:p>
            <a:pPr indent="-323850" lvl="0" marL="457200" rtl="0" algn="l">
              <a:spcBef>
                <a:spcPts val="0"/>
              </a:spcBef>
              <a:spcAft>
                <a:spcPts val="0"/>
              </a:spcAft>
              <a:buSzPts val="1500"/>
              <a:buChar char="●"/>
            </a:pPr>
            <a:r>
              <a:rPr lang="en" sz="1500"/>
              <a:t>Made a </a:t>
            </a:r>
            <a:r>
              <a:rPr lang="en" sz="1500">
                <a:solidFill>
                  <a:srgbClr val="616161"/>
                </a:solidFill>
              </a:rPr>
              <a:t>hummingbird model which collects the nectar from the nearest flower and once nectar of that flower is exhausted move to the next nearest flower.</a:t>
            </a:r>
            <a:endParaRPr sz="1500"/>
          </a:p>
        </p:txBody>
      </p:sp>
      <p:pic>
        <p:nvPicPr>
          <p:cNvPr id="116" name="Google Shape;116;p17"/>
          <p:cNvPicPr preferRelativeResize="0"/>
          <p:nvPr/>
        </p:nvPicPr>
        <p:blipFill>
          <a:blip r:embed="rId3">
            <a:alphaModFix/>
          </a:blip>
          <a:stretch>
            <a:fillRect/>
          </a:stretch>
        </p:blipFill>
        <p:spPr>
          <a:xfrm>
            <a:off x="5309125" y="1468575"/>
            <a:ext cx="3518203" cy="3091100"/>
          </a:xfrm>
          <a:prstGeom prst="rect">
            <a:avLst/>
          </a:prstGeom>
          <a:noFill/>
          <a:ln>
            <a:noFill/>
          </a:ln>
        </p:spPr>
      </p:pic>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Raycast Lidar</a:t>
            </a:r>
            <a:endParaRPr/>
          </a:p>
        </p:txBody>
      </p:sp>
      <p:sp>
        <p:nvSpPr>
          <p:cNvPr id="123" name="Google Shape;123;p18"/>
          <p:cNvSpPr txBox="1"/>
          <p:nvPr>
            <p:ph idx="1" type="body"/>
          </p:nvPr>
        </p:nvSpPr>
        <p:spPr>
          <a:xfrm>
            <a:off x="729450" y="2078875"/>
            <a:ext cx="5658000" cy="2751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A virtual lidar to generate data from the environment using raycasts.</a:t>
            </a:r>
            <a:endParaRPr sz="1500"/>
          </a:p>
          <a:p>
            <a:pPr indent="-323850" lvl="0" marL="457200" rtl="0" algn="l">
              <a:lnSpc>
                <a:spcPct val="150000"/>
              </a:lnSpc>
              <a:spcBef>
                <a:spcPts val="1000"/>
              </a:spcBef>
              <a:spcAft>
                <a:spcPts val="0"/>
              </a:spcAft>
              <a:buSzPts val="1500"/>
              <a:buChar char="●"/>
            </a:pPr>
            <a:r>
              <a:rPr lang="en" sz="1500"/>
              <a:t>A real world lidar(</a:t>
            </a:r>
            <a:r>
              <a:rPr b="1" lang="en" sz="1400"/>
              <a:t>Velodyne HDL-64E</a:t>
            </a:r>
            <a:r>
              <a:rPr lang="en" sz="1500"/>
              <a:t>) is </a:t>
            </a:r>
            <a:r>
              <a:rPr lang="en" sz="1500"/>
              <a:t>considered</a:t>
            </a:r>
            <a:r>
              <a:rPr lang="en" sz="1500"/>
              <a:t>.</a:t>
            </a:r>
            <a:endParaRPr sz="1500"/>
          </a:p>
          <a:p>
            <a:pPr indent="-323850" lvl="0" marL="457200" rtl="0" algn="l">
              <a:lnSpc>
                <a:spcPct val="150000"/>
              </a:lnSpc>
              <a:spcBef>
                <a:spcPts val="1000"/>
              </a:spcBef>
              <a:spcAft>
                <a:spcPts val="1000"/>
              </a:spcAft>
              <a:buSzPts val="1500"/>
              <a:buChar char="●"/>
            </a:pPr>
            <a:r>
              <a:rPr lang="en" sz="1500"/>
              <a:t>The collected data will be stored in a </a:t>
            </a:r>
            <a:r>
              <a:rPr lang="en" sz="1500"/>
              <a:t>dictionary with time at each lap as key and </a:t>
            </a:r>
            <a:r>
              <a:rPr lang="en" sz="1500"/>
              <a:t>corresponding</a:t>
            </a:r>
            <a:r>
              <a:rPr lang="en" sz="1500"/>
              <a:t> point coordinates as values.</a:t>
            </a:r>
            <a:endParaRPr sz="1500"/>
          </a:p>
        </p:txBody>
      </p:sp>
      <p:sp>
        <p:nvSpPr>
          <p:cNvPr id="124" name="Google Shape;124;p18"/>
          <p:cNvSpPr txBox="1"/>
          <p:nvPr/>
        </p:nvSpPr>
        <p:spPr>
          <a:xfrm>
            <a:off x="6495000" y="4311650"/>
            <a:ext cx="22611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Model of Lidar Sensor</a:t>
            </a:r>
            <a:endParaRPr>
              <a:latin typeface="Lato"/>
              <a:ea typeface="Lato"/>
              <a:cs typeface="Lato"/>
              <a:sym typeface="Lato"/>
            </a:endParaRPr>
          </a:p>
        </p:txBody>
      </p:sp>
      <p:pic>
        <p:nvPicPr>
          <p:cNvPr id="125" name="Google Shape;125;p18"/>
          <p:cNvPicPr preferRelativeResize="0"/>
          <p:nvPr/>
        </p:nvPicPr>
        <p:blipFill>
          <a:blip r:embed="rId3">
            <a:alphaModFix/>
          </a:blip>
          <a:stretch>
            <a:fillRect/>
          </a:stretch>
        </p:blipFill>
        <p:spPr>
          <a:xfrm>
            <a:off x="6459212" y="1443875"/>
            <a:ext cx="2286976" cy="2751000"/>
          </a:xfrm>
          <a:prstGeom prst="rect">
            <a:avLst/>
          </a:prstGeom>
          <a:noFill/>
          <a:ln>
            <a:noFill/>
          </a:ln>
        </p:spPr>
      </p:pic>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2003625" y="2425468"/>
            <a:ext cx="5386674" cy="2535249"/>
          </a:xfrm>
          <a:prstGeom prst="rect">
            <a:avLst/>
          </a:prstGeom>
          <a:noFill/>
          <a:ln>
            <a:noFill/>
          </a:ln>
        </p:spPr>
      </p:pic>
      <p:sp>
        <p:nvSpPr>
          <p:cNvPr id="132" name="Google Shape;132;p19"/>
          <p:cNvSpPr txBox="1"/>
          <p:nvPr>
            <p:ph idx="1" type="body"/>
          </p:nvPr>
        </p:nvSpPr>
        <p:spPr>
          <a:xfrm>
            <a:off x="729450" y="1290300"/>
            <a:ext cx="7688700" cy="1062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400"/>
              <a:t>In real time simulation the cloud points are displayed using Particle System, in Unity, in a blank space.</a:t>
            </a:r>
            <a:endParaRPr>
              <a:solidFill>
                <a:srgbClr val="000000"/>
              </a:solidFill>
            </a:endParaRPr>
          </a:p>
          <a:p>
            <a:pPr indent="-311150" lvl="0" marL="457200" rtl="0" algn="l">
              <a:lnSpc>
                <a:spcPct val="100000"/>
              </a:lnSpc>
              <a:spcBef>
                <a:spcPts val="1000"/>
              </a:spcBef>
              <a:spcAft>
                <a:spcPts val="0"/>
              </a:spcAft>
              <a:buSzPts val="1300"/>
              <a:buChar char="●"/>
            </a:pPr>
            <a:r>
              <a:rPr lang="en" sz="1400"/>
              <a:t>These cloud points will be used for detecting elements in the surrounding environment.</a:t>
            </a:r>
            <a:endParaRPr sz="1400"/>
          </a:p>
        </p:txBody>
      </p:sp>
      <p:sp>
        <p:nvSpPr>
          <p:cNvPr id="133" name="Google Shape;133;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a:blip r:embed="rId3">
            <a:alphaModFix/>
          </a:blip>
          <a:stretch>
            <a:fillRect/>
          </a:stretch>
        </p:blipFill>
        <p:spPr>
          <a:xfrm>
            <a:off x="0" y="0"/>
            <a:ext cx="4572001" cy="2358904"/>
          </a:xfrm>
          <a:prstGeom prst="rect">
            <a:avLst/>
          </a:prstGeom>
          <a:noFill/>
          <a:ln>
            <a:noFill/>
          </a:ln>
        </p:spPr>
      </p:pic>
      <p:pic>
        <p:nvPicPr>
          <p:cNvPr id="139" name="Google Shape;139;p20"/>
          <p:cNvPicPr preferRelativeResize="0"/>
          <p:nvPr/>
        </p:nvPicPr>
        <p:blipFill>
          <a:blip r:embed="rId4">
            <a:alphaModFix/>
          </a:blip>
          <a:stretch>
            <a:fillRect/>
          </a:stretch>
        </p:blipFill>
        <p:spPr>
          <a:xfrm>
            <a:off x="4500255" y="0"/>
            <a:ext cx="4643746" cy="2358900"/>
          </a:xfrm>
          <a:prstGeom prst="rect">
            <a:avLst/>
          </a:prstGeom>
          <a:noFill/>
          <a:ln>
            <a:noFill/>
          </a:ln>
        </p:spPr>
      </p:pic>
      <p:pic>
        <p:nvPicPr>
          <p:cNvPr id="140" name="Google Shape;140;p20"/>
          <p:cNvPicPr preferRelativeResize="0"/>
          <p:nvPr/>
        </p:nvPicPr>
        <p:blipFill>
          <a:blip r:embed="rId5">
            <a:alphaModFix/>
          </a:blip>
          <a:stretch>
            <a:fillRect/>
          </a:stretch>
        </p:blipFill>
        <p:spPr>
          <a:xfrm>
            <a:off x="0" y="2358900"/>
            <a:ext cx="5433946" cy="2784600"/>
          </a:xfrm>
          <a:prstGeom prst="rect">
            <a:avLst/>
          </a:prstGeom>
          <a:noFill/>
          <a:ln>
            <a:noFill/>
          </a:ln>
        </p:spPr>
      </p:pic>
      <p:pic>
        <p:nvPicPr>
          <p:cNvPr id="141" name="Google Shape;141;p20"/>
          <p:cNvPicPr preferRelativeResize="0"/>
          <p:nvPr/>
        </p:nvPicPr>
        <p:blipFill>
          <a:blip r:embed="rId6">
            <a:alphaModFix/>
          </a:blip>
          <a:stretch>
            <a:fillRect/>
          </a:stretch>
        </p:blipFill>
        <p:spPr>
          <a:xfrm>
            <a:off x="5979874" y="2780025"/>
            <a:ext cx="2574450" cy="2211075"/>
          </a:xfrm>
          <a:prstGeom prst="rect">
            <a:avLst/>
          </a:prstGeom>
          <a:noFill/>
          <a:ln>
            <a:noFill/>
          </a:ln>
        </p:spPr>
      </p:pic>
      <p:sp>
        <p:nvSpPr>
          <p:cNvPr id="142" name="Google Shape;142;p20"/>
          <p:cNvSpPr txBox="1"/>
          <p:nvPr/>
        </p:nvSpPr>
        <p:spPr>
          <a:xfrm>
            <a:off x="5979950" y="2358900"/>
            <a:ext cx="25743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Snippet of simulated data</a:t>
            </a:r>
            <a:endParaRPr>
              <a:latin typeface="Lato"/>
              <a:ea typeface="Lato"/>
              <a:cs typeface="Lato"/>
              <a:sym typeface="Lato"/>
            </a:endParaRPr>
          </a:p>
        </p:txBody>
      </p:sp>
      <p:sp>
        <p:nvSpPr>
          <p:cNvPr id="143" name="Google Shape;143;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300">
                <a:solidFill>
                  <a:schemeClr val="accent1"/>
                </a:solidFill>
                <a:latin typeface="Lato"/>
                <a:ea typeface="Lato"/>
                <a:cs typeface="Lato"/>
                <a:sym typeface="Lato"/>
              </a:rPr>
              <a:t>Parameters considered from </a:t>
            </a:r>
            <a:r>
              <a:rPr lang="en" sz="2300">
                <a:solidFill>
                  <a:srgbClr val="434343"/>
                </a:solidFill>
                <a:highlight>
                  <a:schemeClr val="lt1"/>
                </a:highlight>
                <a:latin typeface="Lato"/>
                <a:ea typeface="Lato"/>
                <a:cs typeface="Lato"/>
                <a:sym typeface="Lato"/>
              </a:rPr>
              <a:t>Velodyne HDL-64E </a:t>
            </a:r>
            <a:r>
              <a:rPr lang="en" sz="2300">
                <a:solidFill>
                  <a:schemeClr val="accent1"/>
                </a:solidFill>
                <a:latin typeface="Lato"/>
                <a:ea typeface="Lato"/>
                <a:cs typeface="Lato"/>
                <a:sym typeface="Lato"/>
              </a:rPr>
              <a:t>Lidar:</a:t>
            </a:r>
            <a:endParaRPr sz="3200"/>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75000"/>
              </a:lnSpc>
              <a:spcBef>
                <a:spcPts val="0"/>
              </a:spcBef>
              <a:spcAft>
                <a:spcPts val="0"/>
              </a:spcAft>
              <a:buSzPts val="1300"/>
              <a:buChar char="●"/>
            </a:pPr>
            <a:r>
              <a:rPr lang="en"/>
              <a:t>Number of lasers </a:t>
            </a:r>
            <a:r>
              <a:rPr b="1" lang="en"/>
              <a:t>(64)</a:t>
            </a:r>
            <a:endParaRPr b="1"/>
          </a:p>
          <a:p>
            <a:pPr indent="-311150" lvl="0" marL="457200" rtl="0" algn="l">
              <a:lnSpc>
                <a:spcPct val="75000"/>
              </a:lnSpc>
              <a:spcBef>
                <a:spcPts val="1000"/>
              </a:spcBef>
              <a:spcAft>
                <a:spcPts val="0"/>
              </a:spcAft>
              <a:buSzPts val="1300"/>
              <a:buChar char="●"/>
            </a:pPr>
            <a:r>
              <a:rPr lang="en"/>
              <a:t>Laser range </a:t>
            </a:r>
            <a:r>
              <a:rPr b="1" lang="en"/>
              <a:t>(120m)</a:t>
            </a:r>
            <a:endParaRPr b="1"/>
          </a:p>
          <a:p>
            <a:pPr indent="-311150" lvl="0" marL="457200" rtl="0" algn="l">
              <a:lnSpc>
                <a:spcPct val="75000"/>
              </a:lnSpc>
              <a:spcBef>
                <a:spcPts val="1000"/>
              </a:spcBef>
              <a:spcAft>
                <a:spcPts val="0"/>
              </a:spcAft>
              <a:buSzPts val="1300"/>
              <a:buChar char="●"/>
            </a:pPr>
            <a:r>
              <a:rPr lang="en"/>
              <a:t>Rotation speed of the lidar sensor </a:t>
            </a:r>
            <a:r>
              <a:rPr b="1" lang="en"/>
              <a:t>(1Hz)</a:t>
            </a:r>
            <a:endParaRPr b="1"/>
          </a:p>
          <a:p>
            <a:pPr indent="-311150" lvl="0" marL="457200" rtl="0" algn="l">
              <a:lnSpc>
                <a:spcPct val="75000"/>
              </a:lnSpc>
              <a:spcBef>
                <a:spcPts val="1000"/>
              </a:spcBef>
              <a:spcAft>
                <a:spcPts val="0"/>
              </a:spcAft>
              <a:buSzPts val="1300"/>
              <a:buChar char="●"/>
            </a:pPr>
            <a:r>
              <a:rPr lang="en"/>
              <a:t>Rotation angle between scans </a:t>
            </a:r>
            <a:r>
              <a:rPr b="1" lang="en"/>
              <a:t>(0.9deg)</a:t>
            </a:r>
            <a:endParaRPr b="1"/>
          </a:p>
          <a:p>
            <a:pPr indent="-311150" lvl="0" marL="457200" rtl="0" algn="l">
              <a:lnSpc>
                <a:spcPct val="75000"/>
              </a:lnSpc>
              <a:spcBef>
                <a:spcPts val="1000"/>
              </a:spcBef>
              <a:spcAft>
                <a:spcPts val="0"/>
              </a:spcAft>
              <a:buSzPts val="1300"/>
              <a:buChar char="●"/>
            </a:pPr>
            <a:r>
              <a:rPr lang="en"/>
              <a:t>Vertical offset between sets of lasers </a:t>
            </a:r>
            <a:r>
              <a:rPr b="1" lang="en"/>
              <a:t>(2.85cm)</a:t>
            </a:r>
            <a:endParaRPr b="1"/>
          </a:p>
          <a:p>
            <a:pPr indent="-311150" lvl="0" marL="457200" rtl="0" algn="l">
              <a:lnSpc>
                <a:spcPct val="75000"/>
              </a:lnSpc>
              <a:spcBef>
                <a:spcPts val="1000"/>
              </a:spcBef>
              <a:spcAft>
                <a:spcPts val="0"/>
              </a:spcAft>
              <a:buSzPts val="1300"/>
              <a:buChar char="●"/>
            </a:pPr>
            <a:r>
              <a:rPr lang="en"/>
              <a:t>Vertical field of view for the top set </a:t>
            </a:r>
            <a:r>
              <a:rPr b="1" lang="en"/>
              <a:t>(10.5deg)</a:t>
            </a:r>
            <a:endParaRPr b="1"/>
          </a:p>
          <a:p>
            <a:pPr indent="-311150" lvl="0" marL="457200" rtl="0" algn="l">
              <a:lnSpc>
                <a:spcPct val="75000"/>
              </a:lnSpc>
              <a:spcBef>
                <a:spcPts val="1000"/>
              </a:spcBef>
              <a:spcAft>
                <a:spcPts val="0"/>
              </a:spcAft>
              <a:buSzPts val="1300"/>
              <a:buChar char="●"/>
            </a:pPr>
            <a:r>
              <a:rPr lang="en"/>
              <a:t>Vertical field of view for the bottom set  </a:t>
            </a:r>
            <a:r>
              <a:rPr b="1" lang="en"/>
              <a:t>(16.0deg)</a:t>
            </a:r>
            <a:endParaRPr/>
          </a:p>
          <a:p>
            <a:pPr indent="-311150" lvl="0" marL="457200" rtl="0" algn="l">
              <a:lnSpc>
                <a:spcPct val="75000"/>
              </a:lnSpc>
              <a:spcBef>
                <a:spcPts val="1000"/>
              </a:spcBef>
              <a:spcAft>
                <a:spcPts val="0"/>
              </a:spcAft>
              <a:buSzPts val="1300"/>
              <a:buChar char="●"/>
            </a:pPr>
            <a:r>
              <a:rPr lang="en"/>
              <a:t>Angle from horizontal plane to normal of top set </a:t>
            </a:r>
            <a:r>
              <a:rPr b="1" lang="en"/>
              <a:t>(3.3deg)</a:t>
            </a:r>
            <a:endParaRPr/>
          </a:p>
          <a:p>
            <a:pPr indent="-311150" lvl="0" marL="457200" rtl="0" algn="l">
              <a:lnSpc>
                <a:spcPct val="75000"/>
              </a:lnSpc>
              <a:spcBef>
                <a:spcPts val="1000"/>
              </a:spcBef>
              <a:spcAft>
                <a:spcPts val="0"/>
              </a:spcAft>
              <a:buSzPts val="1300"/>
              <a:buChar char="●"/>
            </a:pPr>
            <a:r>
              <a:rPr lang="en"/>
              <a:t>Angle from horizontal plane to normal of bottom set </a:t>
            </a:r>
            <a:r>
              <a:rPr b="1" lang="en"/>
              <a:t>(16.9deg)</a:t>
            </a:r>
            <a:endParaRPr/>
          </a:p>
          <a:p>
            <a:pPr indent="0" lvl="0" marL="0" rtl="0" algn="l">
              <a:spcBef>
                <a:spcPts val="1000"/>
              </a:spcBef>
              <a:spcAft>
                <a:spcPts val="1600"/>
              </a:spcAft>
              <a:buNone/>
            </a:pPr>
            <a:r>
              <a:t/>
            </a:r>
            <a:endParaRPr/>
          </a:p>
        </p:txBody>
      </p:sp>
      <p:sp>
        <p:nvSpPr>
          <p:cNvPr id="150" name="Google Shape;150;p21"/>
          <p:cNvSpPr txBox="1"/>
          <p:nvPr/>
        </p:nvSpPr>
        <p:spPr>
          <a:xfrm>
            <a:off x="729450" y="4631250"/>
            <a:ext cx="84144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Source: </a:t>
            </a:r>
            <a:r>
              <a:rPr lang="en" sz="1000" u="sng">
                <a:solidFill>
                  <a:schemeClr val="hlink"/>
                </a:solidFill>
                <a:latin typeface="Lato"/>
                <a:ea typeface="Lato"/>
                <a:cs typeface="Lato"/>
                <a:sym typeface="Lato"/>
                <a:hlinkClick r:id="rId3"/>
              </a:rPr>
              <a:t>https://velodynelidar.com/wp-content/uploads/2019/09/86-0104-REV-A-OUTLINE-DRAWING-HDL-64E-S3.pdf</a:t>
            </a:r>
            <a:endParaRPr sz="1000">
              <a:solidFill>
                <a:srgbClr val="434343"/>
              </a:solidFill>
              <a:latin typeface="Lato"/>
              <a:ea typeface="Lato"/>
              <a:cs typeface="Lato"/>
              <a:sym typeface="Lato"/>
            </a:endParaRPr>
          </a:p>
        </p:txBody>
      </p:sp>
      <p:sp>
        <p:nvSpPr>
          <p:cNvPr id="151" name="Google Shape;151;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