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1" r:id="rId7"/>
    <p:sldId id="282" r:id="rId8"/>
    <p:sldId id="286" r:id="rId9"/>
    <p:sldId id="283" r:id="rId10"/>
    <p:sldId id="284" r:id="rId11"/>
    <p:sldId id="290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CA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HTML AND CSS</a:t>
            </a:r>
            <a:br>
              <a:rPr lang="en-CA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Hemanth S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1EFFDF-F743-4548-6054-7F85A0DCBCDD}"/>
              </a:ext>
            </a:extLst>
          </p:cNvPr>
          <p:cNvSpPr txBox="1"/>
          <p:nvPr/>
        </p:nvSpPr>
        <p:spPr>
          <a:xfrm>
            <a:off x="3147391" y="2474843"/>
            <a:ext cx="7444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21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FF8FF-CD77-7F8D-321D-ADA9CB029C32}"/>
              </a:ext>
            </a:extLst>
          </p:cNvPr>
          <p:cNvSpPr txBox="1"/>
          <p:nvPr/>
        </p:nvSpPr>
        <p:spPr>
          <a:xfrm>
            <a:off x="506895" y="248478"/>
            <a:ext cx="9004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HTML?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26EF5-9095-77A1-3949-D1AE7825AD6F}"/>
              </a:ext>
            </a:extLst>
          </p:cNvPr>
          <p:cNvSpPr txBox="1"/>
          <p:nvPr/>
        </p:nvSpPr>
        <p:spPr>
          <a:xfrm>
            <a:off x="1083366" y="1182756"/>
            <a:ext cx="534062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HTML stands for:</a:t>
            </a:r>
          </a:p>
          <a:p>
            <a:pPr marL="795338" lvl="2">
              <a:spcBef>
                <a:spcPct val="0"/>
              </a:spcBef>
              <a:buClr>
                <a:schemeClr val="accent4"/>
              </a:buClr>
              <a:defRPr/>
            </a:pPr>
            <a:r>
              <a:rPr lang="en-US" sz="2800" b="1" dirty="0">
                <a:solidFill>
                  <a:schemeClr val="accent4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</a:t>
            </a: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yper</a:t>
            </a:r>
            <a:r>
              <a:rPr lang="en-US" sz="2800" b="1" dirty="0">
                <a:solidFill>
                  <a:srgbClr val="FBB034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ext</a:t>
            </a:r>
          </a:p>
          <a:p>
            <a:pPr marL="795338" lvl="2">
              <a:spcBef>
                <a:spcPct val="0"/>
              </a:spcBef>
              <a:buClr>
                <a:schemeClr val="accent4"/>
              </a:buClr>
              <a:defRPr/>
            </a:pPr>
            <a:r>
              <a:rPr lang="en-US" sz="2800" b="1" dirty="0">
                <a:solidFill>
                  <a:srgbClr val="FBB034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arkup</a:t>
            </a:r>
          </a:p>
          <a:p>
            <a:pPr marL="795338" lvl="2">
              <a:spcBef>
                <a:spcPct val="0"/>
              </a:spcBef>
              <a:buClr>
                <a:schemeClr val="accent4"/>
              </a:buClr>
              <a:defRPr/>
            </a:pPr>
            <a:r>
              <a:rPr lang="en-US" sz="2800" b="1" dirty="0">
                <a:solidFill>
                  <a:srgbClr val="FBB034"/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L</a:t>
            </a: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anguage</a:t>
            </a:r>
          </a:p>
          <a:p>
            <a:pPr marL="795338" lvl="2">
              <a:spcBef>
                <a:spcPct val="0"/>
              </a:spcBef>
              <a:buClr>
                <a:schemeClr val="accent4"/>
              </a:buClr>
              <a:defRPr/>
            </a:pPr>
            <a:endParaRPr lang="en-US" sz="28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A markup language, HTML elements are the building blocks of web pages.</a:t>
            </a:r>
          </a:p>
          <a:p>
            <a:pPr>
              <a:buClr>
                <a:schemeClr val="accent4"/>
              </a:buClr>
              <a:defRPr/>
            </a:pPr>
            <a:endParaRPr lang="en-US" sz="2800" dirty="0">
              <a:latin typeface="Times New Roman" panose="02020603050405020304" pitchFamily="18" charset="0"/>
              <a:ea typeface="ＭＳ Ｐゴシック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rPr>
              <a:t>HTML elements use tags to structure content.</a:t>
            </a:r>
          </a:p>
          <a:p>
            <a:endParaRPr lang="en-IN" dirty="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F4C3189C-CA98-8147-1182-1FA247322041}"/>
              </a:ext>
            </a:extLst>
          </p:cNvPr>
          <p:cNvGrpSpPr>
            <a:grpSpLocks/>
          </p:cNvGrpSpPr>
          <p:nvPr/>
        </p:nvGrpSpPr>
        <p:grpSpPr bwMode="auto">
          <a:xfrm>
            <a:off x="7216084" y="1182756"/>
            <a:ext cx="3892550" cy="1897063"/>
            <a:chOff x="4843324" y="1524000"/>
            <a:chExt cx="3891967" cy="1896342"/>
          </a:xfrm>
        </p:grpSpPr>
        <p:pic>
          <p:nvPicPr>
            <p:cNvPr id="5" name="Picture 15" descr="C:\Users\Jacques\AppData\Local\Temp\SNAGHTML14496448.PNG">
              <a:extLst>
                <a:ext uri="{FF2B5EF4-FFF2-40B4-BE49-F238E27FC236}">
                  <a16:creationId xmlns:a16="http://schemas.microsoft.com/office/drawing/2014/main" id="{EF9F6BE8-53BF-A6C3-1883-B35F9DC20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43324" y="1524000"/>
              <a:ext cx="3891967" cy="1896342"/>
            </a:xfrm>
            <a:prstGeom prst="rect">
              <a:avLst/>
            </a:prstGeom>
            <a:noFill/>
            <a:ln>
              <a:noFill/>
            </a:ln>
            <a:effectLst>
              <a:outerShdw blurRad="190500" dist="38100" dir="2700000" algn="tl" rotWithShape="0">
                <a:srgbClr val="80808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5BC83A-7D6A-B6AD-FE81-CA0DEDB9978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306290" y="2286000"/>
              <a:ext cx="0" cy="3048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7" name="Picture 11" descr="C:\Users\Jacques\AppData\Local\Temp\SNAGHTML138fd9c1.PNG">
            <a:extLst>
              <a:ext uri="{FF2B5EF4-FFF2-40B4-BE49-F238E27FC236}">
                <a16:creationId xmlns:a16="http://schemas.microsoft.com/office/drawing/2014/main" id="{C543106A-49BB-E9C1-C1B8-769BEB496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997" y="3266522"/>
            <a:ext cx="3957637" cy="2054225"/>
          </a:xfrm>
          <a:prstGeom prst="rect">
            <a:avLst/>
          </a:prstGeom>
          <a:noFill/>
          <a:ln>
            <a:noFill/>
          </a:ln>
          <a:effectLst>
            <a:outerShdw blurRad="215900" dist="38100" dir="2700000" algn="tl" rotWithShape="0">
              <a:srgbClr val="808080">
                <a:alpha val="39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3291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7BF0C8-7216-53F1-721B-CFFA89A37E66}"/>
              </a:ext>
            </a:extLst>
          </p:cNvPr>
          <p:cNvSpPr txBox="1"/>
          <p:nvPr/>
        </p:nvSpPr>
        <p:spPr>
          <a:xfrm>
            <a:off x="795130" y="135241"/>
            <a:ext cx="54201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46C95-FEB3-2B6A-4AE1-3A9AB0CB0021}"/>
              </a:ext>
            </a:extLst>
          </p:cNvPr>
          <p:cNvSpPr txBox="1"/>
          <p:nvPr/>
        </p:nvSpPr>
        <p:spPr>
          <a:xfrm>
            <a:off x="795130" y="1321903"/>
            <a:ext cx="579451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elements consist of tags.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are enclosed by angle brackets,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this: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  <a:endParaRPr lang="en-US" alt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usually come in pairs,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this: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&lt;/title&gt;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h</a:t>
            </a:r>
            <a:r>
              <a:rPr lang="en-CA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start (or opening) and end (or closing).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displayed in a web browser.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 how to display content </a:t>
            </a:r>
            <a:r>
              <a:rPr lang="en-CA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tags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79D7C-C174-B550-F7D6-86AB27A8CA20}"/>
              </a:ext>
            </a:extLst>
          </p:cNvPr>
          <p:cNvSpPr txBox="1"/>
          <p:nvPr/>
        </p:nvSpPr>
        <p:spPr>
          <a:xfrm>
            <a:off x="7921487" y="1341781"/>
            <a:ext cx="38166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&lt;head&gt;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&lt;title&gt;&lt;/title&gt;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&lt;/head&gt;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&lt;h1&gt;&lt;/h1&gt;			&lt;p&gt;&lt;/p&gt;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&lt;/body&gt;</a:t>
            </a:r>
          </a:p>
          <a:p>
            <a:pPr>
              <a:defRPr/>
            </a:pPr>
            <a:r>
              <a:rPr lang="en-CA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66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A76E1C-7E0B-1FF8-65E2-700298F98745}"/>
              </a:ext>
            </a:extLst>
          </p:cNvPr>
          <p:cNvSpPr txBox="1"/>
          <p:nvPr/>
        </p:nvSpPr>
        <p:spPr>
          <a:xfrm>
            <a:off x="646043" y="228600"/>
            <a:ext cx="3011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B57D70-8D81-1D1B-8276-66093FB4E03D}"/>
              </a:ext>
            </a:extLst>
          </p:cNvPr>
          <p:cNvSpPr txBox="1"/>
          <p:nvPr/>
        </p:nvSpPr>
        <p:spPr>
          <a:xfrm>
            <a:off x="954156" y="966311"/>
            <a:ext cx="922351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&lt;html&gt;&lt;/html&gt;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web page.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&lt;head&gt;&lt;/head&gt;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header.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&lt;body&gt;&lt;/body&gt;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visible page content.</a:t>
            </a:r>
          </a:p>
          <a:p>
            <a:pPr>
              <a:spcBef>
                <a:spcPct val="50000"/>
              </a:spcBef>
              <a:buSzPct val="80000"/>
            </a:pP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formatting tags: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&lt;h1&gt;&lt;/h1&gt;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 heading, ranging from size 1 (biggest) to 6 (smallest).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&lt;p&gt;&lt;/p&gt;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formats text as a paragraph.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&lt;strong&gt;&lt;/strong&gt;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bolds text.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emphasizes text. 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as italics.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line break.</a:t>
            </a:r>
          </a:p>
          <a:p>
            <a:pPr>
              <a:spcBef>
                <a:spcPct val="50000"/>
              </a:spcBef>
              <a:buSzPct val="80000"/>
            </a:pPr>
            <a:r>
              <a:rPr lang="en-CA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Links:</a:t>
            </a:r>
          </a:p>
          <a:p>
            <a:pPr marL="800100" lvl="1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CA" alt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CA" alt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="http://www.example.com"&gt;&lt;/a&gt; </a:t>
            </a:r>
            <a:r>
              <a:rPr lang="en-CA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link to a web page</a:t>
            </a:r>
            <a:r>
              <a:rPr lang="en-CA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0559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F589DF-F1EF-1D5F-5AF7-4F8170C6A5EF}"/>
              </a:ext>
            </a:extLst>
          </p:cNvPr>
          <p:cNvSpPr txBox="1"/>
          <p:nvPr/>
        </p:nvSpPr>
        <p:spPr>
          <a:xfrm>
            <a:off x="884583" y="357809"/>
            <a:ext cx="7434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584D35-AF80-E11F-30D0-387A2E0F43CC}"/>
              </a:ext>
            </a:extLst>
          </p:cNvPr>
          <p:cNvSpPr txBox="1"/>
          <p:nvPr/>
        </p:nvSpPr>
        <p:spPr>
          <a:xfrm>
            <a:off x="675861" y="1451113"/>
            <a:ext cx="1053547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HTML5 </a:t>
            </a:r>
            <a:r>
              <a:rPr lang="en-US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tell a browser how to translate.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&lt;meta charset="utf-8"&gt;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tell a browser the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character-set.</a:t>
            </a:r>
          </a:p>
          <a:p>
            <a:pPr marL="342900" indent="-3429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markup tags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&lt;section&gt;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CA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&lt;nav&gt;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CA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others to bring a higher level of structural meaning to documents.</a:t>
            </a:r>
          </a:p>
          <a:p>
            <a:endParaRPr lang="en-IN" dirty="0"/>
          </a:p>
        </p:txBody>
      </p:sp>
      <p:pic>
        <p:nvPicPr>
          <p:cNvPr id="4" name="Picture 1" descr="C:\Users\Jacques\Desktop\fig04.png">
            <a:extLst>
              <a:ext uri="{FF2B5EF4-FFF2-40B4-BE49-F238E27FC236}">
                <a16:creationId xmlns:a16="http://schemas.microsoft.com/office/drawing/2014/main" id="{F7285D80-76F2-70A6-7B79-1DB294E59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2" y="3949148"/>
            <a:ext cx="6111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989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C711F4-106D-1C63-4668-84429CD51CA9}"/>
              </a:ext>
            </a:extLst>
          </p:cNvPr>
          <p:cNvSpPr txBox="1"/>
          <p:nvPr/>
        </p:nvSpPr>
        <p:spPr>
          <a:xfrm>
            <a:off x="705678" y="268357"/>
            <a:ext cx="64803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CSS ?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7B22A-CD16-39CA-4BEF-97CCB2549CE0}"/>
              </a:ext>
            </a:extLst>
          </p:cNvPr>
          <p:cNvSpPr txBox="1"/>
          <p:nvPr/>
        </p:nvSpPr>
        <p:spPr>
          <a:xfrm>
            <a:off x="944217" y="974035"/>
            <a:ext cx="624177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stands for:</a:t>
            </a:r>
          </a:p>
          <a:p>
            <a:pPr lvl="2">
              <a:spcBef>
                <a:spcPct val="0"/>
              </a:spcBef>
              <a:buSzPct val="80000"/>
            </a:pP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ascading</a:t>
            </a:r>
          </a:p>
          <a:p>
            <a:pPr lvl="2">
              <a:spcBef>
                <a:spcPct val="0"/>
              </a:spcBef>
              <a:buSzPct val="80000"/>
            </a:pP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tyle</a:t>
            </a:r>
          </a:p>
          <a:p>
            <a:pPr lvl="2">
              <a:spcBef>
                <a:spcPct val="0"/>
              </a:spcBef>
              <a:buSzPct val="80000"/>
            </a:pPr>
            <a:r>
              <a:rPr lang="en-US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heets</a:t>
            </a:r>
          </a:p>
          <a:p>
            <a:pPr marL="457200" indent="-4572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CA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“look and feel” of HTML elements on a web page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separate document content (HTML) from document presentation (CSS).</a:t>
            </a:r>
          </a:p>
          <a:p>
            <a:pPr marL="457200" indent="-457200">
              <a:spcBef>
                <a:spcPct val="5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presentation elements such as layout, colors, and fonts</a:t>
            </a: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30DFF96B-C2DC-4F39-4706-3ADE1AC49E48}"/>
              </a:ext>
            </a:extLst>
          </p:cNvPr>
          <p:cNvGrpSpPr>
            <a:grpSpLocks/>
          </p:cNvGrpSpPr>
          <p:nvPr/>
        </p:nvGrpSpPr>
        <p:grpSpPr bwMode="auto">
          <a:xfrm>
            <a:off x="7185991" y="397565"/>
            <a:ext cx="4076700" cy="3124200"/>
            <a:chOff x="4686731" y="1143000"/>
            <a:chExt cx="4076269" cy="3124199"/>
          </a:xfrm>
        </p:grpSpPr>
        <p:pic>
          <p:nvPicPr>
            <p:cNvPr id="5" name="Picture 21" descr="C:\Users\Jacques\AppData\Local\Temp\SNAGHTML144d32dc.PNG">
              <a:extLst>
                <a:ext uri="{FF2B5EF4-FFF2-40B4-BE49-F238E27FC236}">
                  <a16:creationId xmlns:a16="http://schemas.microsoft.com/office/drawing/2014/main" id="{5A5BFDC0-C70D-D405-4143-6DCEC8384B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6731" y="1143000"/>
              <a:ext cx="4076269" cy="3124199"/>
            </a:xfrm>
            <a:prstGeom prst="rect">
              <a:avLst/>
            </a:prstGeom>
            <a:noFill/>
            <a:ln>
              <a:noFill/>
            </a:ln>
            <a:effectLst>
              <a:outerShdw blurRad="190500" dist="38100" dir="2700000" algn="tl" rotWithShape="0">
                <a:srgbClr val="808080">
                  <a:alpha val="39998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11E82180-5460-CFE8-61A6-57BD5BAF2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8945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dobe Clean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CA" altLang="en-US" sz="1800"/>
            </a:p>
          </p:txBody>
        </p:sp>
      </p:grpSp>
      <p:pic>
        <p:nvPicPr>
          <p:cNvPr id="7" name="Picture 8" descr="C:\Users\Jacques\AppData\Local\Temp\SNAGHTML13db1156.PNG">
            <a:extLst>
              <a:ext uri="{FF2B5EF4-FFF2-40B4-BE49-F238E27FC236}">
                <a16:creationId xmlns:a16="http://schemas.microsoft.com/office/drawing/2014/main" id="{7CF11ECB-7B03-3755-59AF-897889C0E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091" y="4071730"/>
            <a:ext cx="3492500" cy="1812925"/>
          </a:xfrm>
          <a:prstGeom prst="rect">
            <a:avLst/>
          </a:prstGeom>
          <a:noFill/>
          <a:ln>
            <a:noFill/>
          </a:ln>
          <a:effectLst>
            <a:outerShdw blurRad="190500" dist="38100" dir="2700000" algn="tl" rotWithShape="0">
              <a:srgbClr val="808080">
                <a:alpha val="40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46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319AF-6043-984C-3223-9D6D9D338DD6}"/>
              </a:ext>
            </a:extLst>
          </p:cNvPr>
          <p:cNvSpPr txBox="1"/>
          <p:nvPr/>
        </p:nvSpPr>
        <p:spPr>
          <a:xfrm>
            <a:off x="793474" y="994201"/>
            <a:ext cx="1060505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A style sheet contains a list of rules about how elements appear on a page.</a:t>
            </a:r>
          </a:p>
          <a:p>
            <a:pPr>
              <a:buClr>
                <a:schemeClr val="accent4"/>
              </a:buClr>
              <a:defRPr/>
            </a:pPr>
            <a:endParaRPr lang="en-US" sz="2400" dirty="0">
              <a:latin typeface="Times New Roman" panose="02020603050405020304" pitchFamily="18" charset="0"/>
              <a:ea typeface="ＭＳ Ｐゴシック" pitchFamily="34" charset="-128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Consists of a selector and a declaration block: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 tell which markup elements the style applies to.</a:t>
            </a:r>
          </a:p>
          <a:p>
            <a:pPr marL="914400" lvl="1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declaration block is a list of property and value pairs that define the style.</a:t>
            </a:r>
          </a:p>
          <a:p>
            <a:pPr lvl="1">
              <a:buClr>
                <a:schemeClr val="accent4"/>
              </a:buClr>
              <a:defRPr/>
            </a:pPr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Clr>
                <a:schemeClr val="accent4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ea typeface="ＭＳ Ｐゴシック" pitchFamily="34" charset="-128"/>
                <a:cs typeface="Times New Roman" panose="02020603050405020304" pitchFamily="18" charset="0"/>
              </a:rPr>
              <a:t>Can be embedded inside the HTML or linked as a separate document.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DDBC44-B00B-ADC6-8807-A27C11D5F9FF}"/>
              </a:ext>
            </a:extLst>
          </p:cNvPr>
          <p:cNvSpPr txBox="1"/>
          <p:nvPr/>
        </p:nvSpPr>
        <p:spPr>
          <a:xfrm>
            <a:off x="695739" y="347870"/>
            <a:ext cx="4283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D9F00-493E-45FD-FD7B-BCDF4CC33FD7}"/>
              </a:ext>
            </a:extLst>
          </p:cNvPr>
          <p:cNvSpPr txBox="1"/>
          <p:nvPr/>
        </p:nvSpPr>
        <p:spPr>
          <a:xfrm>
            <a:off x="1071770" y="3579524"/>
            <a:ext cx="62218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 {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font-family: Verdana, Geneva, sans-serif;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font-size: 24px;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font-weight: bold;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text-transform: uppercase;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#C00;</a:t>
            </a:r>
          </a:p>
          <a:p>
            <a:pPr>
              <a:spcBef>
                <a:spcPct val="50000"/>
              </a:spcBef>
              <a:buClr>
                <a:srgbClr val="CC0000"/>
              </a:buClr>
              <a:buSzPct val="80000"/>
              <a:buFont typeface="Wingdings" panose="05000000000000000000" pitchFamily="2" charset="2"/>
              <a:buNone/>
            </a:pPr>
            <a:r>
              <a:rPr lang="en-CA" alt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N" dirty="0"/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B97882F9-A4A0-3ED8-C4D2-DBCC366B2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61" y="4065104"/>
            <a:ext cx="4133850" cy="2136913"/>
          </a:xfrm>
          <a:prstGeom prst="rect">
            <a:avLst/>
          </a:prstGeom>
          <a:noFill/>
          <a:ln>
            <a:noFill/>
          </a:ln>
          <a:effectLst>
            <a:outerShdw blurRad="190500" dist="35921" dir="2700000" algn="ctr" rotWithShape="0">
              <a:schemeClr val="bg2">
                <a:alpha val="57999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1653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48296F-A8D5-C023-EADD-7CE54DEA10D7}"/>
              </a:ext>
            </a:extLst>
          </p:cNvPr>
          <p:cNvSpPr txBox="1"/>
          <p:nvPr/>
        </p:nvSpPr>
        <p:spPr>
          <a:xfrm>
            <a:off x="805069" y="1767006"/>
            <a:ext cx="1009815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Tag Selectors: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Target all instances of an HTML tag (e.g.,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p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selects all paragraphs).</a:t>
            </a:r>
          </a:p>
          <a:p>
            <a:endParaRPr lang="en-US" sz="2400" dirty="0">
              <a:latin typeface="Times New Roman" panose="02020603050405020304" pitchFamily="18" charset="0"/>
              <a:ea typeface="DM Sans" pitchFamily="34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Class Selectors: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Target elements with a specific class attribute (e.g., </a:t>
            </a:r>
            <a:r>
              <a:rPr lang="en-US" sz="2400" dirty="0"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.menu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targets elements with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class="menu"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ID Selectors: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Target a unique element with a specific ID (e.g., </a:t>
            </a:r>
            <a:r>
              <a:rPr lang="en-US" sz="2400" dirty="0"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#header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targets the element with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Consolas" pitchFamily="34" charset="-122"/>
                <a:cs typeface="Times New Roman" panose="02020603050405020304" pitchFamily="18" charset="0"/>
              </a:rPr>
              <a:t>id="header"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DM Sans" pitchFamily="34" charset="-122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AC86B7-5FA2-62B3-2316-BD6B09456F2E}"/>
              </a:ext>
            </a:extLst>
          </p:cNvPr>
          <p:cNvSpPr txBox="1"/>
          <p:nvPr/>
        </p:nvSpPr>
        <p:spPr>
          <a:xfrm>
            <a:off x="695738" y="407504"/>
            <a:ext cx="6500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33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7786A-429C-6197-1E8D-93AB2A24BDB2}"/>
              </a:ext>
            </a:extLst>
          </p:cNvPr>
          <p:cNvSpPr txBox="1"/>
          <p:nvPr/>
        </p:nvSpPr>
        <p:spPr>
          <a:xfrm>
            <a:off x="616226" y="188843"/>
            <a:ext cx="9790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TEXT DECORATION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1BA35-3EE4-D662-2364-B28D79A4BCE7}"/>
              </a:ext>
            </a:extLst>
          </p:cNvPr>
          <p:cNvSpPr txBox="1"/>
          <p:nvPr/>
        </p:nvSpPr>
        <p:spPr>
          <a:xfrm>
            <a:off x="755374" y="1073426"/>
            <a:ext cx="99689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decoration tags in CSS (text-decoration) control visual effects like underlines, overlines, line-throughs .</a:t>
            </a:r>
          </a:p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text-decoration: underline wavy red;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C3889-474A-FAC1-4796-CC3817F5625D}"/>
              </a:ext>
            </a:extLst>
          </p:cNvPr>
          <p:cNvSpPr txBox="1"/>
          <p:nvPr/>
        </p:nvSpPr>
        <p:spPr>
          <a:xfrm>
            <a:off x="824948" y="2962772"/>
            <a:ext cx="74841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A1ED1-2845-3685-FFCA-C8674D43AE0C}"/>
              </a:ext>
            </a:extLst>
          </p:cNvPr>
          <p:cNvSpPr txBox="1"/>
          <p:nvPr/>
        </p:nvSpPr>
        <p:spPr>
          <a:xfrm>
            <a:off x="824947" y="3647661"/>
            <a:ext cx="9720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line below text . (Eg: 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text-decoration: underline;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7A9A9-D9FB-539A-DEFF-A05C0AF872EA}"/>
              </a:ext>
            </a:extLst>
          </p:cNvPr>
          <p:cNvSpPr txBox="1"/>
          <p:nvPr/>
        </p:nvSpPr>
        <p:spPr>
          <a:xfrm>
            <a:off x="824947" y="4383156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Overline: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line above text .(Eg: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text-decoration: overline;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20A11-01CD-B2C9-B78C-008D0FD4C0CD}"/>
              </a:ext>
            </a:extLst>
          </p:cNvPr>
          <p:cNvSpPr txBox="1"/>
          <p:nvPr/>
        </p:nvSpPr>
        <p:spPr>
          <a:xfrm>
            <a:off x="824947" y="5113901"/>
            <a:ext cx="10595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Line-through: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Strikes through text . (Eg: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text-decoration: line-through;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536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{7EDB5AF9-8215-40D0-8CAB-CC8842DAF7F1}tf55705232_win32</Template>
  <TotalTime>73</TotalTime>
  <Words>637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Courier New</vt:lpstr>
      <vt:lpstr>Goudy Old Style</vt:lpstr>
      <vt:lpstr>Times New Roman</vt:lpstr>
      <vt:lpstr>Wingdings</vt:lpstr>
      <vt:lpstr>Wingdings 2</vt:lpstr>
      <vt:lpstr>SlateVTI</vt:lpstr>
      <vt:lpstr>INTRODUCTION TO HTML AND CSS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Sumanth S</dc:creator>
  <cp:lastModifiedBy>Sumanth S</cp:lastModifiedBy>
  <cp:revision>8</cp:revision>
  <dcterms:created xsi:type="dcterms:W3CDTF">2025-08-12T12:48:38Z</dcterms:created>
  <dcterms:modified xsi:type="dcterms:W3CDTF">2025-08-12T14:03:59Z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