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3" r:id="rId2"/>
  </p:sldMasterIdLst>
  <p:notesMasterIdLst>
    <p:notesMasterId r:id="rId16"/>
  </p:notesMasterIdLst>
  <p:handoutMasterIdLst>
    <p:handoutMasterId r:id="rId17"/>
  </p:handoutMasterIdLst>
  <p:sldIdLst>
    <p:sldId id="256" r:id="rId3"/>
    <p:sldId id="273" r:id="rId4"/>
    <p:sldId id="257" r:id="rId5"/>
    <p:sldId id="280" r:id="rId6"/>
    <p:sldId id="283" r:id="rId7"/>
    <p:sldId id="284" r:id="rId8"/>
    <p:sldId id="286" r:id="rId9"/>
    <p:sldId id="294" r:id="rId10"/>
    <p:sldId id="292" r:id="rId11"/>
    <p:sldId id="314" r:id="rId12"/>
    <p:sldId id="293" r:id="rId13"/>
    <p:sldId id="278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9900"/>
    <a:srgbClr val="F4AF83"/>
    <a:srgbClr val="006666"/>
    <a:srgbClr val="0099FF"/>
    <a:srgbClr val="008080"/>
    <a:srgbClr val="0F9F7D"/>
    <a:srgbClr val="008000"/>
    <a:srgbClr val="373545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Hi to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5FBE0-5C21-4E83-8069-52D09BCDD71E}" type="datetimeFigureOut">
              <a:rPr lang="en-IN" smtClean="0"/>
              <a:pPr/>
              <a:t>01-09-2023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C5872-5BF2-424D-ADD9-174D7927D36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52924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Hi to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46DD5-0A30-46AD-B2E1-F25508726044}" type="datetimeFigureOut">
              <a:rPr lang="en-IN" smtClean="0"/>
              <a:pPr/>
              <a:t>01-09-2023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FBC11-2ED2-450E-A0CC-CEA7380C613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95950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59A3652-50D4-4FDF-8386-41D9AF369814}"/>
              </a:ext>
            </a:extLst>
          </p:cNvPr>
          <p:cNvSpPr txBox="1">
            <a:spLocks/>
          </p:cNvSpPr>
          <p:nvPr userDrawn="1"/>
        </p:nvSpPr>
        <p:spPr>
          <a:xfrm>
            <a:off x="777239" y="6634573"/>
            <a:ext cx="5781822" cy="220979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31DCAD4-E344-44EC-AB07-C9E97F2AF1A1}"/>
              </a:ext>
            </a:extLst>
          </p:cNvPr>
          <p:cNvSpPr txBox="1">
            <a:spLocks/>
          </p:cNvSpPr>
          <p:nvPr userDrawn="1"/>
        </p:nvSpPr>
        <p:spPr>
          <a:xfrm>
            <a:off x="6559062" y="6634573"/>
            <a:ext cx="5195133" cy="220979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F22E408-EF1D-4BD0-98E0-8FC4C9B3A82C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37020"/>
            <a:ext cx="437803" cy="220979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7651D7E-4AFA-4EAA-B423-DDD0ED684DAE}"/>
              </a:ext>
            </a:extLst>
          </p:cNvPr>
          <p:cNvSpPr txBox="1">
            <a:spLocks/>
          </p:cNvSpPr>
          <p:nvPr userDrawn="1"/>
        </p:nvSpPr>
        <p:spPr>
          <a:xfrm>
            <a:off x="-1" y="-1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5449CC-CB33-491F-903E-B38334CA8A09}"/>
              </a:ext>
            </a:extLst>
          </p:cNvPr>
          <p:cNvSpPr txBox="1">
            <a:spLocks/>
          </p:cNvSpPr>
          <p:nvPr userDrawn="1"/>
        </p:nvSpPr>
        <p:spPr>
          <a:xfrm>
            <a:off x="0" y="6634573"/>
            <a:ext cx="777239" cy="22152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732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32759"/>
            <a:ext cx="12192000" cy="714892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>
            <a:lvl1pPr>
              <a:defRPr b="0" cap="none" spc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/>
            </a:lvl1pPr>
            <a:lvl2pPr marL="685800" indent="-228600">
              <a:buFont typeface="Wingdings" panose="05000000000000000000" pitchFamily="2" charset="2"/>
              <a:buChar char="q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B998037-E035-4CAB-833F-75CAE5A73D0B}"/>
              </a:ext>
            </a:extLst>
          </p:cNvPr>
          <p:cNvSpPr txBox="1">
            <a:spLocks/>
          </p:cNvSpPr>
          <p:nvPr userDrawn="1"/>
        </p:nvSpPr>
        <p:spPr>
          <a:xfrm>
            <a:off x="1554477" y="6625241"/>
            <a:ext cx="5654039" cy="242596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and Engineering (Data Science)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C5DB233-EECA-4CB3-99D6-5066ABF08F18}"/>
              </a:ext>
            </a:extLst>
          </p:cNvPr>
          <p:cNvSpPr txBox="1">
            <a:spLocks/>
          </p:cNvSpPr>
          <p:nvPr userDrawn="1"/>
        </p:nvSpPr>
        <p:spPr>
          <a:xfrm>
            <a:off x="7208517" y="6625241"/>
            <a:ext cx="4545678" cy="232759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Srinivasa Ramanujan Institute of Technology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B262772-2230-41D2-9B79-2AECA3A31396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41865"/>
            <a:ext cx="437803" cy="216133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DAC095C-C545-42F9-B93D-2B3224753C51}" type="slidenum">
              <a:rPr lang="en-US" sz="1600" b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‹#›</a:t>
            </a:fld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B44364A-DBDE-4F64-9D13-B56BF0C232A3}"/>
              </a:ext>
            </a:extLst>
          </p:cNvPr>
          <p:cNvSpPr txBox="1">
            <a:spLocks/>
          </p:cNvSpPr>
          <p:nvPr userDrawn="1"/>
        </p:nvSpPr>
        <p:spPr>
          <a:xfrm>
            <a:off x="-1" y="0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 Mining Virtual Internship</a:t>
            </a:r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2D5020-7DF7-495B-96CC-4064365630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5956065"/>
            <a:ext cx="685800" cy="685800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D25D96C-1396-47B4-9E8C-C053C7555307}"/>
              </a:ext>
            </a:extLst>
          </p:cNvPr>
          <p:cNvSpPr txBox="1">
            <a:spLocks/>
          </p:cNvSpPr>
          <p:nvPr userDrawn="1"/>
        </p:nvSpPr>
        <p:spPr>
          <a:xfrm>
            <a:off x="0" y="6625241"/>
            <a:ext cx="1554476" cy="23275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224G5A3207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59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/>
          <p:nvPr userDrawn="1"/>
        </p:nvSpPr>
        <p:spPr>
          <a:xfrm>
            <a:off x="777239" y="6634573"/>
            <a:ext cx="5781822" cy="220979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3"/>
          <p:cNvSpPr txBox="1"/>
          <p:nvPr userDrawn="1"/>
        </p:nvSpPr>
        <p:spPr>
          <a:xfrm>
            <a:off x="6559062" y="6634573"/>
            <a:ext cx="5195133" cy="220979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/>
          <p:cNvSpPr txBox="1"/>
          <p:nvPr userDrawn="1"/>
        </p:nvSpPr>
        <p:spPr>
          <a:xfrm>
            <a:off x="11754196" y="6637020"/>
            <a:ext cx="437803" cy="220979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/>
          <p:cNvSpPr txBox="1"/>
          <p:nvPr userDrawn="1"/>
        </p:nvSpPr>
        <p:spPr>
          <a:xfrm>
            <a:off x="-1" y="-1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/>
          <p:cNvSpPr txBox="1"/>
          <p:nvPr userDrawn="1"/>
        </p:nvSpPr>
        <p:spPr>
          <a:xfrm>
            <a:off x="0" y="6634573"/>
            <a:ext cx="777239" cy="22152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18798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32759"/>
            <a:ext cx="12192000" cy="714892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>
            <a:lvl1pPr>
              <a:defRPr b="0" cap="none" spc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/>
            </a:lvl1pPr>
            <a:lvl2pPr marL="685800" indent="-228600">
              <a:buFont typeface="Wingdings" panose="05000000000000000000" pitchFamily="2" charset="2"/>
              <a:buChar char="q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Date Placeholder 3"/>
          <p:cNvSpPr txBox="1"/>
          <p:nvPr userDrawn="1"/>
        </p:nvSpPr>
        <p:spPr>
          <a:xfrm>
            <a:off x="1554477" y="6625241"/>
            <a:ext cx="5654039" cy="242596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and Engineering (Data Science)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/>
          <p:cNvSpPr txBox="1"/>
          <p:nvPr userDrawn="1"/>
        </p:nvSpPr>
        <p:spPr>
          <a:xfrm>
            <a:off x="7208517" y="6625241"/>
            <a:ext cx="4545678" cy="232759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Srinivasa Ramanujan Institute of Technology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/>
          <p:cNvSpPr txBox="1"/>
          <p:nvPr userDrawn="1"/>
        </p:nvSpPr>
        <p:spPr>
          <a:xfrm>
            <a:off x="11754196" y="6641865"/>
            <a:ext cx="437803" cy="216133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DAC095C-C545-42F9-B93D-2B3224753C51}" type="slidenum">
              <a:rPr lang="en-US" sz="1600" b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/>
          <p:cNvSpPr txBox="1"/>
          <p:nvPr userDrawn="1"/>
        </p:nvSpPr>
        <p:spPr>
          <a:xfrm>
            <a:off x="-1" y="0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IN" sz="15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 Mining Virtual Internship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5956065"/>
            <a:ext cx="685800" cy="685800"/>
          </a:xfrm>
          <a:prstGeom prst="rect">
            <a:avLst/>
          </a:prstGeom>
        </p:spPr>
      </p:pic>
      <p:sp>
        <p:nvSpPr>
          <p:cNvPr id="10" name="Date Placeholder 3"/>
          <p:cNvSpPr txBox="1"/>
          <p:nvPr userDrawn="1"/>
        </p:nvSpPr>
        <p:spPr>
          <a:xfrm>
            <a:off x="0" y="6625241"/>
            <a:ext cx="1554476" cy="23275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224G5A3207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474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51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873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1"/>
          <p:cNvSpPr txBox="1">
            <a:spLocks/>
          </p:cNvSpPr>
          <p:nvPr/>
        </p:nvSpPr>
        <p:spPr>
          <a:xfrm>
            <a:off x="4282751" y="1795319"/>
            <a:ext cx="3340359" cy="957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T. Hemanth kumar</a:t>
            </a:r>
          </a:p>
          <a:p>
            <a:pPr>
              <a:spcBef>
                <a:spcPts val="300"/>
              </a:spcBef>
            </a:pPr>
            <a:r>
              <a:rPr lang="en-US" sz="1200" b="0" dirty="0"/>
              <a:t>Roll No. 224G5A3207</a:t>
            </a:r>
          </a:p>
        </p:txBody>
      </p:sp>
      <p:sp>
        <p:nvSpPr>
          <p:cNvPr id="7" name="Subtitle 11"/>
          <p:cNvSpPr txBox="1">
            <a:spLocks/>
          </p:cNvSpPr>
          <p:nvPr/>
        </p:nvSpPr>
        <p:spPr>
          <a:xfrm>
            <a:off x="1514475" y="4776303"/>
            <a:ext cx="9163049" cy="142718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</a:pPr>
            <a:r>
              <a:rPr lang="en-US" sz="4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of Computer Science and Engineering (Data Science)      </a:t>
            </a:r>
          </a:p>
          <a:p>
            <a:pPr>
              <a:spcBef>
                <a:spcPts val="500"/>
              </a:spcBef>
            </a:pPr>
            <a:r>
              <a:rPr lang="en-US" sz="65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Srinivasa Ramanujan Institute of Technology</a:t>
            </a:r>
          </a:p>
          <a:p>
            <a:pPr>
              <a:spcBef>
                <a:spcPts val="300"/>
              </a:spcBef>
            </a:pPr>
            <a:r>
              <a:rPr lang="en-US" sz="2100" dirty="0">
                <a:effectLst/>
                <a:ea typeface="Times New Roman" panose="02020603050405020304" pitchFamily="18" charset="0"/>
              </a:rPr>
              <a:t>(Affiliated to JNTUA &amp; Approved by AICTE) (Accredited by NAAC with ‘A’ Grade &amp; Accredited by NBA (EEE, ECE &amp; CSE)</a:t>
            </a:r>
            <a:endParaRPr lang="en-US" sz="2100" b="0" dirty="0"/>
          </a:p>
          <a:p>
            <a:pPr>
              <a:spcBef>
                <a:spcPts val="300"/>
              </a:spcBef>
            </a:pPr>
            <a:r>
              <a:rPr lang="en-US" sz="2300" dirty="0" err="1"/>
              <a:t>Rotarypuram</a:t>
            </a:r>
            <a:r>
              <a:rPr lang="en-US" sz="2300" dirty="0"/>
              <a:t> Village, B K </a:t>
            </a:r>
            <a:r>
              <a:rPr lang="en-US" sz="2300" dirty="0" err="1"/>
              <a:t>Samudram</a:t>
            </a:r>
            <a:r>
              <a:rPr lang="en-US" sz="2300" dirty="0"/>
              <a:t> Mandal, </a:t>
            </a:r>
            <a:r>
              <a:rPr lang="en-US" sz="2300" dirty="0" err="1"/>
              <a:t>Ananthapuramu</a:t>
            </a:r>
            <a:r>
              <a:rPr lang="en-US" sz="2300" dirty="0"/>
              <a:t> – 515701.</a:t>
            </a:r>
          </a:p>
          <a:p>
            <a:pPr>
              <a:spcAft>
                <a:spcPts val="100"/>
              </a:spcAft>
            </a:pPr>
            <a:r>
              <a:rPr lang="en-US" sz="2500" dirty="0">
                <a:solidFill>
                  <a:schemeClr val="accent1">
                    <a:lumMod val="50000"/>
                  </a:schemeClr>
                </a:solidFill>
              </a:rPr>
              <a:t>2023 - 2024</a:t>
            </a:r>
            <a:endParaRPr lang="en-US" sz="2500" b="0" dirty="0"/>
          </a:p>
          <a:p>
            <a:endParaRPr lang="en-IN" b="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2213882-6464-4A96-96D5-EA4F95F404DE}"/>
              </a:ext>
            </a:extLst>
          </p:cNvPr>
          <p:cNvSpPr/>
          <p:nvPr/>
        </p:nvSpPr>
        <p:spPr>
          <a:xfrm>
            <a:off x="755009" y="335271"/>
            <a:ext cx="10528183" cy="857864"/>
          </a:xfrm>
          <a:prstGeom prst="roundRect">
            <a:avLst/>
          </a:prstGeom>
          <a:solidFill>
            <a:srgbClr val="FF66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Process Mining Virtual Internship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50F0CE-B0FB-48DA-AD7D-E96A1D3BC2A8}"/>
              </a:ext>
            </a:extLst>
          </p:cNvPr>
          <p:cNvSpPr/>
          <p:nvPr/>
        </p:nvSpPr>
        <p:spPr>
          <a:xfrm>
            <a:off x="2714840" y="1261696"/>
            <a:ext cx="6762303" cy="338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16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4CA60F-9532-4FDC-90D1-528E33CD3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154" y="2674613"/>
            <a:ext cx="1843673" cy="181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00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 Process mining is a powerful tool that  can help organizations to identify , optimize processes, reduce costs and increase efficiency. It requires careful implementation to overcome challenges and realize its potential..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 By this I learnt about the event log and also how to increase the service cost, how to process the data.</a:t>
            </a:r>
          </a:p>
          <a:p>
            <a:endParaRPr lang="en-US" sz="2400" dirty="0"/>
          </a:p>
          <a:p>
            <a:r>
              <a:rPr lang="en-US" sz="2400" dirty="0"/>
              <a:t> Learnt about PQL queries.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988060" y="40773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Git</a:t>
            </a:r>
            <a:r>
              <a:rPr lang="en-US" i="1" dirty="0"/>
              <a:t> Hub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link:</a:t>
            </a:r>
            <a:r>
              <a:rPr lang="en-US" dirty="0" err="1">
                <a:hlinkClick r:id="rId2" action="ppaction://hlinksldjump"/>
              </a:rPr>
              <a:t>https</a:t>
            </a:r>
            <a:r>
              <a:rPr lang="en-US" dirty="0">
                <a:hlinkClick r:id="rId2" action="ppaction://hlinksldjump"/>
              </a:rPr>
              <a:t>://github.com/Hemanth89190/Summer-internship-1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4C8790-C70C-FC70-D92D-93C1EA51C5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55" y="1097280"/>
            <a:ext cx="11478985" cy="424216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3613" y="2375670"/>
            <a:ext cx="6920484" cy="1595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600" i="1" dirty="0">
                <a:ln w="0"/>
                <a:solidFill>
                  <a:srgbClr val="FF66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Any Queries?</a:t>
            </a:r>
            <a:endParaRPr lang="en-IN" sz="9600" dirty="0">
              <a:ln w="0"/>
              <a:solidFill>
                <a:srgbClr val="FF66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13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3613" y="2375670"/>
            <a:ext cx="6603859" cy="1595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600" i="1" dirty="0">
                <a:ln w="0"/>
                <a:solidFill>
                  <a:srgbClr val="FF66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Thank You!!!</a:t>
            </a:r>
            <a:endParaRPr lang="en-IN" sz="9600" dirty="0">
              <a:ln w="0"/>
              <a:solidFill>
                <a:srgbClr val="FF66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96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2D7B-CF16-46D8-8243-8661747A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CA917-AD8E-4861-804D-4A5A6A205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/>
              <a:t>Course Objective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/>
              <a:t>Introduction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/>
              <a:t>Technology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/>
              <a:t>Applications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/>
              <a:t>Modules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/>
              <a:t>Real Time applications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/>
              <a:t>Learning outcomes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/>
              <a:t>GitHub Link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/>
              <a:t>Queries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2094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Course Objective</a:t>
            </a:r>
            <a:endParaRPr lang="en-IN" i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>
            <a:noAutofit/>
          </a:bodyPr>
          <a:lstStyle/>
          <a:p>
            <a:pPr marL="457200" indent="-457200">
              <a:buNone/>
            </a:pPr>
            <a:endParaRPr lang="en-US" sz="2400" dirty="0"/>
          </a:p>
          <a:p>
            <a:pPr marL="457200" indent="-457200">
              <a:lnSpc>
                <a:spcPct val="150000"/>
              </a:lnSpc>
            </a:pPr>
            <a:r>
              <a:rPr lang="en-US" sz="2400" dirty="0"/>
              <a:t>The primary objective of the course is to ensure that students gain a solid understanding of the fundamental concepts, principles, and methodologies of process mining.</a:t>
            </a:r>
          </a:p>
          <a:p>
            <a:pPr marL="457200" indent="-457200">
              <a:lnSpc>
                <a:spcPct val="150000"/>
              </a:lnSpc>
              <a:buNone/>
            </a:pPr>
            <a:endParaRPr lang="en-US" sz="2400" b="1" dirty="0"/>
          </a:p>
          <a:p>
            <a:pPr marL="457200" indent="-457200">
              <a:lnSpc>
                <a:spcPct val="150000"/>
              </a:lnSpc>
            </a:pPr>
            <a:r>
              <a:rPr lang="en-US" sz="2400" dirty="0"/>
              <a:t>The second main objective is to enable students to apply their acquired knowledge to real-world scenarios and datasets.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1120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32759"/>
            <a:ext cx="12192000" cy="71489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017037"/>
            <a:ext cx="11979275" cy="54758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/>
              <a:t>WHAT IS PROCESS MINING?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Process mining sits at the intersection of business process </a:t>
            </a:r>
          </a:p>
          <a:p>
            <a:pPr marL="0" indent="0" algn="l">
              <a:buNone/>
            </a:pPr>
            <a:r>
              <a:rPr lang="en-US" sz="2400" dirty="0">
                <a:sym typeface="+mn-ea"/>
              </a:rPr>
              <a:t>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management (BPM) and data mining</a:t>
            </a:r>
          </a:p>
          <a:p>
            <a:pPr marL="0" indent="0" algn="l">
              <a:buNone/>
            </a:pPr>
            <a:endParaRPr lang="en-US" sz="2400" b="1" dirty="0"/>
          </a:p>
          <a:p>
            <a:pPr algn="l"/>
            <a:r>
              <a:rPr lang="en-US" sz="2400" dirty="0"/>
              <a:t>Process mining is a data-driven approach that aims to</a:t>
            </a:r>
          </a:p>
          <a:p>
            <a:pPr marL="0" indent="0" algn="l">
              <a:buNone/>
            </a:pPr>
            <a:r>
              <a:rPr lang="en-US" sz="2400" dirty="0"/>
              <a:t>   discover, analyze, and improve real business processes </a:t>
            </a:r>
          </a:p>
          <a:p>
            <a:pPr marL="0" indent="0" algn="l">
              <a:buNone/>
            </a:pPr>
            <a:r>
              <a:rPr lang="en-US" sz="2400" dirty="0"/>
              <a:t>   using information extracted from event logs.</a:t>
            </a:r>
          </a:p>
          <a:p>
            <a:pPr marL="0" indent="0" algn="l">
              <a:buNone/>
            </a:pPr>
            <a:endParaRPr lang="en-US" sz="2400" dirty="0"/>
          </a:p>
          <a:p>
            <a:pPr algn="l"/>
            <a:r>
              <a:rPr lang="en-US" sz="2400" dirty="0"/>
              <a:t> It involves the extraction of insights and knowledge</a:t>
            </a:r>
          </a:p>
          <a:p>
            <a:pPr marL="0" indent="0" algn="l">
              <a:buNone/>
            </a:pPr>
            <a:r>
              <a:rPr lang="en-US" sz="2400" dirty="0"/>
              <a:t> about how processes are actually executed within an</a:t>
            </a:r>
          </a:p>
          <a:p>
            <a:pPr marL="0" indent="0" algn="l">
              <a:buNone/>
            </a:pPr>
            <a:r>
              <a:rPr lang="en-US" sz="2400" dirty="0"/>
              <a:t> organization.</a:t>
            </a:r>
          </a:p>
          <a:p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289298-C156-5A0D-ADA2-339D0FE51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199" y="1916892"/>
            <a:ext cx="4580289" cy="36761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 indent="0">
              <a:buFont typeface="Wingdings" panose="05000000000000000000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Collect data from event logs, databases and other sources.</a:t>
            </a:r>
          </a:p>
          <a:p>
            <a:pPr indent="0">
              <a:buFont typeface="Wingdings" panose="05000000000000000000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</a:p>
          <a:p>
            <a:pPr indent="0">
              <a:buFont typeface="Wingdings" panose="05000000000000000000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Clean, filter, and enrich data for analysis.</a:t>
            </a:r>
          </a:p>
          <a:p>
            <a:pPr indent="0">
              <a:buFont typeface="Wingdings" panose="05000000000000000000" charset="0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Discovery</a:t>
            </a:r>
          </a:p>
          <a:p>
            <a:pPr indent="0">
              <a:buFont typeface="Wingdings" panose="05000000000000000000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Visualize and model process flows from event logs.</a:t>
            </a:r>
          </a:p>
          <a:p>
            <a:pPr indent="0">
              <a:buFont typeface="Wingdings" panose="05000000000000000000" charset="0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505332-5033-DFA9-1DDB-D8B7929AB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5157" y="1980220"/>
            <a:ext cx="3020464" cy="37805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Process Discovery:</a:t>
            </a:r>
            <a:r>
              <a:rPr lang="en-US" dirty="0"/>
              <a:t> Process discovery is one of the fundamental applications of process mining. It involves analyzing event logs and automatically generating visual representations of how processes are executed in reality.</a:t>
            </a:r>
          </a:p>
          <a:p>
            <a:endParaRPr lang="en-US" dirty="0"/>
          </a:p>
          <a:p>
            <a:r>
              <a:rPr lang="en-US" b="1" dirty="0"/>
              <a:t>Conformance Checking: </a:t>
            </a:r>
            <a:r>
              <a:rPr lang="en-US" dirty="0"/>
              <a:t>Conformance checking is a crucial application of process mining that involves comparing the actual execution of processes with the intended or expected behavior of those processes.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2759"/>
            <a:ext cx="12192000" cy="714892"/>
          </a:xfrm>
        </p:spPr>
        <p:txBody>
          <a:bodyPr/>
          <a:lstStyle/>
          <a:p>
            <a:r>
              <a:rPr lang="en-US" i="1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05" y="1097279"/>
            <a:ext cx="11566397" cy="5247537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3200" b="1" dirty="0"/>
              <a:t>Data collection:</a:t>
            </a:r>
            <a:r>
              <a:rPr lang="en-US" dirty="0"/>
              <a:t> It involves gathering event data from various sources within an organization's information systems, databases.</a:t>
            </a:r>
          </a:p>
          <a:p>
            <a:pPr>
              <a:buNone/>
            </a:pPr>
            <a:r>
              <a:rPr lang="en-US" sz="3200" b="1" dirty="0"/>
              <a:t>Data understanding: </a:t>
            </a:r>
            <a:r>
              <a:rPr lang="en-US" dirty="0"/>
              <a:t>Data understanding in process mining refers to the process of gaining a comprehensive understanding of the data that will be used for analysis. </a:t>
            </a:r>
            <a:endParaRPr lang="en-US" b="1" dirty="0"/>
          </a:p>
          <a:p>
            <a:pPr>
              <a:buNone/>
            </a:pPr>
            <a:r>
              <a:rPr lang="en-US" sz="3200" b="1" dirty="0"/>
              <a:t>Data preparation: </a:t>
            </a:r>
            <a:r>
              <a:rPr lang="en-US" dirty="0"/>
              <a:t>It is a crucial step in the process mining workflow. It involves transforming and structuring the raw event data into a suitable format for analysis.</a:t>
            </a:r>
          </a:p>
          <a:p>
            <a:pPr>
              <a:buNone/>
            </a:pPr>
            <a:r>
              <a:rPr lang="en-US" sz="3600" b="1" dirty="0"/>
              <a:t>Data modeling: </a:t>
            </a:r>
            <a:r>
              <a:rPr lang="en-US" dirty="0"/>
              <a:t>Data modeling in process mining refers to the creation of graphical representations or mathematical models that capture the behavior, structure, and characteristics of business processes using the event data collected.</a:t>
            </a:r>
          </a:p>
          <a:p>
            <a:pPr>
              <a:buNone/>
            </a:pPr>
            <a:r>
              <a:rPr lang="en-US" sz="3600" b="1" dirty="0"/>
              <a:t>Data  evaluating: </a:t>
            </a:r>
            <a:r>
              <a:rPr lang="en-US" dirty="0"/>
              <a:t>In the context of process mining, data evaluation involves asses sing the quality, relevance, and appropriateness of the data before and during the analysis.</a:t>
            </a:r>
            <a:endParaRPr lang="en-US" b="1" dirty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Time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3090" y="4714240"/>
            <a:ext cx="4584700" cy="1778000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 </a:t>
            </a:r>
            <a:endParaRPr lang="en-US"/>
          </a:p>
        </p:txBody>
      </p:sp>
      <p:pic>
        <p:nvPicPr>
          <p:cNvPr id="4" name="Picture 3" descr="process-mining-healthca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7420"/>
            <a:ext cx="3211195" cy="2228850"/>
          </a:xfrm>
          <a:prstGeom prst="rect">
            <a:avLst/>
          </a:prstGeom>
        </p:spPr>
      </p:pic>
      <p:pic>
        <p:nvPicPr>
          <p:cNvPr id="5" name="Picture 4" descr="APPLICATION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480" y="1374775"/>
            <a:ext cx="2494915" cy="151447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267335" y="3230880"/>
            <a:ext cx="3169285" cy="9791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Healthcare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Improve patient care and optimize hospital processes.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4027170" y="3230245"/>
            <a:ext cx="404177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Finance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Optimize financial processes,reduce froud and improve customer experience.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8329930" y="3230880"/>
            <a:ext cx="3796665" cy="8413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Customer survice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Reduce response times,improve service quality and increase customer satisfaction.</a:t>
            </a:r>
          </a:p>
        </p:txBody>
      </p:sp>
      <p:pic>
        <p:nvPicPr>
          <p:cNvPr id="12" name="Picture 11" descr="application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5040" y="1508760"/>
            <a:ext cx="2286000" cy="1280160"/>
          </a:xfrm>
          <a:prstGeom prst="rect">
            <a:avLst/>
          </a:prstGeom>
        </p:spPr>
      </p:pic>
      <p:pic>
        <p:nvPicPr>
          <p:cNvPr id="6" name="Picture 5" descr="market baske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820" y="4851400"/>
            <a:ext cx="1972945" cy="164020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147060" y="4893310"/>
            <a:ext cx="4921885" cy="15989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Market Basket Analysis</a:t>
            </a: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By predicting customers purchase behaviours, It helps to uncover patterns and relationships between products or items that are frequently purchased together.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04EFE-939E-9817-7C5C-8B34DDA82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LEARNING</a:t>
            </a:r>
            <a:r>
              <a:rPr lang="en-US" dirty="0"/>
              <a:t> </a:t>
            </a:r>
            <a:r>
              <a:rPr lang="en-US" i="1" dirty="0"/>
              <a:t>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20D3D-69D9-9A31-96E2-330ED4C28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It improve problem </a:t>
            </a:r>
            <a:r>
              <a:rPr lang="en-US" dirty="0" err="1"/>
              <a:t>soving</a:t>
            </a:r>
            <a:r>
              <a:rPr lang="en-US" dirty="0"/>
              <a:t> skills of students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It is a technique used to analyze and visualize processes based on event data recorded in information systems.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It put our </a:t>
            </a:r>
            <a:r>
              <a:rPr lang="en-US" sz="2800" dirty="0" err="1"/>
              <a:t>theoritical</a:t>
            </a:r>
            <a:r>
              <a:rPr lang="en-US" sz="2800" dirty="0"/>
              <a:t> knowledge of process mining into practice. 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06169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1333</TotalTime>
  <Words>647</Words>
  <Application>Microsoft Office PowerPoint</Application>
  <PresentationFormat>Widescreen</PresentationFormat>
  <Paragraphs>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Courier New</vt:lpstr>
      <vt:lpstr>Times New Roman</vt:lpstr>
      <vt:lpstr>Wingdings</vt:lpstr>
      <vt:lpstr>Custom Design</vt:lpstr>
      <vt:lpstr>1_Custom Design</vt:lpstr>
      <vt:lpstr>PowerPoint Presentation</vt:lpstr>
      <vt:lpstr>Contents</vt:lpstr>
      <vt:lpstr>Course Objective</vt:lpstr>
      <vt:lpstr>INTRODUCTION</vt:lpstr>
      <vt:lpstr>TECHNOLOGY</vt:lpstr>
      <vt:lpstr>APPLICATIONS</vt:lpstr>
      <vt:lpstr>MODULES</vt:lpstr>
      <vt:lpstr>Real Time Applications</vt:lpstr>
      <vt:lpstr>LEARNING OUTCOMES</vt:lpstr>
      <vt:lpstr>Conclusion</vt:lpstr>
      <vt:lpstr>Git Hub Dashboard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venkatesh k</dc:creator>
  <cp:lastModifiedBy>hemanth kumar</cp:lastModifiedBy>
  <cp:revision>179</cp:revision>
  <dcterms:created xsi:type="dcterms:W3CDTF">2019-06-11T05:35:51Z</dcterms:created>
  <dcterms:modified xsi:type="dcterms:W3CDTF">2023-09-01T04:50:12Z</dcterms:modified>
</cp:coreProperties>
</file>