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72" r:id="rId6"/>
    <p:sldId id="273" r:id="rId7"/>
    <p:sldId id="274" r:id="rId8"/>
    <p:sldId id="291" r:id="rId9"/>
    <p:sldId id="280" r:id="rId10"/>
    <p:sldId id="275" r:id="rId11"/>
    <p:sldId id="278" r:id="rId12"/>
    <p:sldId id="290" r:id="rId13"/>
    <p:sldId id="285" r:id="rId14"/>
    <p:sldId id="286" r:id="rId15"/>
    <p:sldId id="292" r:id="rId16"/>
    <p:sldId id="293" r:id="rId17"/>
    <p:sldId id="282" r:id="rId18"/>
    <p:sldId id="284"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8F6443-D90B-4CB8-B986-DCBBE679A61A}">
          <p14:sldIdLst>
            <p14:sldId id="256"/>
            <p14:sldId id="272"/>
            <p14:sldId id="273"/>
            <p14:sldId id="274"/>
            <p14:sldId id="291"/>
            <p14:sldId id="280"/>
            <p14:sldId id="275"/>
            <p14:sldId id="278"/>
            <p14:sldId id="290"/>
            <p14:sldId id="285"/>
            <p14:sldId id="286"/>
            <p14:sldId id="292"/>
            <p14:sldId id="293"/>
            <p14:sldId id="282"/>
            <p14:sldId id="284"/>
            <p14:sldId id="28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Murari" initials="KM" lastIdx="1" clrIdx="0">
    <p:extLst>
      <p:ext uri="{19B8F6BF-5375-455C-9EA6-DF929625EA0E}">
        <p15:presenceInfo xmlns:p15="http://schemas.microsoft.com/office/powerpoint/2012/main" userId="Krishna Mura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68C9BE-CBC2-404D-A3E7-5B6118C05C7F}" v="73" dt="2021-12-19T06:17:00.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503" autoAdjust="0"/>
  </p:normalViewPr>
  <p:slideViewPr>
    <p:cSldViewPr snapToGrid="0">
      <p:cViewPr varScale="1">
        <p:scale>
          <a:sx n="77" d="100"/>
          <a:sy n="77" d="100"/>
        </p:scale>
        <p:origin x="864"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5/16/2022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5/16/2022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5/16/2022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5/16/2022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5/16/2022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5/16/2022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5/16/2022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5/16/2022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5/16/2022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5/16/2022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5/16/2022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5/16/2022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5/16/2022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5/16/2022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gif"/></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2" name="Rectangle 151">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39E68AF-211A-4496-B622-93C5A97DE82B}"/>
              </a:ext>
            </a:extLst>
          </p:cNvPr>
          <p:cNvPicPr>
            <a:picLocks noChangeAspect="1"/>
          </p:cNvPicPr>
          <p:nvPr/>
        </p:nvPicPr>
        <p:blipFill>
          <a:blip r:embed="rId2"/>
          <a:stretch>
            <a:fillRect/>
          </a:stretch>
        </p:blipFill>
        <p:spPr>
          <a:xfrm>
            <a:off x="1123190" y="1586722"/>
            <a:ext cx="2086186" cy="1173479"/>
          </a:xfrm>
          <a:prstGeom prst="rect">
            <a:avLst/>
          </a:prstGeom>
        </p:spPr>
      </p:pic>
      <p:pic>
        <p:nvPicPr>
          <p:cNvPr id="9" name="Graphic 8" descr="Internet Of Things with solid fill">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3520678" y="1133883"/>
            <a:ext cx="2080873" cy="2080873"/>
          </a:xfrm>
          <a:prstGeom prst="rect">
            <a:avLst/>
          </a:prstGeom>
        </p:spPr>
      </p:pic>
      <p:pic>
        <p:nvPicPr>
          <p:cNvPr id="5" name="Graphic 4" descr="Unlock outline">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p:blipFill>
        <p:spPr>
          <a:xfrm>
            <a:off x="1123190" y="3642122"/>
            <a:ext cx="2084832" cy="2084832"/>
          </a:xfrm>
          <a:prstGeom prst="rect">
            <a:avLst/>
          </a:prstGeom>
        </p:spPr>
      </p:pic>
      <p:pic>
        <p:nvPicPr>
          <p:cNvPr id="7" name="Graphic 6" descr="Scatterplot with solid fill">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p:blipFill>
        <p:spPr>
          <a:xfrm>
            <a:off x="3516719" y="3642122"/>
            <a:ext cx="2084832" cy="2084832"/>
          </a:xfrm>
          <a:prstGeom prst="rect">
            <a:avLst/>
          </a:prstGeom>
        </p:spPr>
      </p:pic>
      <p:sp>
        <p:nvSpPr>
          <p:cNvPr id="154" name="Freeform: Shape 153">
            <a:extLst>
              <a:ext uri="{FF2B5EF4-FFF2-40B4-BE49-F238E27FC236}">
                <a16:creationId xmlns:a16="http://schemas.microsoft.com/office/drawing/2014/main" id="{3725E4F8-D422-46A7-A47F-107158CB5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320442"/>
            <a:ext cx="5775610" cy="6212748"/>
          </a:xfrm>
          <a:custGeom>
            <a:avLst/>
            <a:gdLst>
              <a:gd name="connsiteX0" fmla="*/ 0 w 5775610"/>
              <a:gd name="connsiteY0" fmla="*/ 0 h 6212748"/>
              <a:gd name="connsiteX1" fmla="*/ 1451711 w 5775610"/>
              <a:gd name="connsiteY1" fmla="*/ 0 h 6212748"/>
              <a:gd name="connsiteX2" fmla="*/ 1897888 w 5775610"/>
              <a:gd name="connsiteY2" fmla="*/ 0 h 6212748"/>
              <a:gd name="connsiteX3" fmla="*/ 2194212 w 5775610"/>
              <a:gd name="connsiteY3" fmla="*/ 0 h 6212748"/>
              <a:gd name="connsiteX4" fmla="*/ 5775610 w 5775610"/>
              <a:gd name="connsiteY4" fmla="*/ 0 h 6212748"/>
              <a:gd name="connsiteX5" fmla="*/ 5775610 w 5775610"/>
              <a:gd name="connsiteY5" fmla="*/ 2864954 h 6212748"/>
              <a:gd name="connsiteX6" fmla="*/ 2332165 w 5775610"/>
              <a:gd name="connsiteY6" fmla="*/ 6212748 h 6212748"/>
              <a:gd name="connsiteX7" fmla="*/ 1897888 w 5775610"/>
              <a:gd name="connsiteY7" fmla="*/ 6212748 h 6212748"/>
              <a:gd name="connsiteX8" fmla="*/ 1451711 w 5775610"/>
              <a:gd name="connsiteY8" fmla="*/ 6212748 h 6212748"/>
              <a:gd name="connsiteX9" fmla="*/ 0 w 5775610"/>
              <a:gd name="connsiteY9"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75610" h="6212748">
                <a:moveTo>
                  <a:pt x="0" y="0"/>
                </a:moveTo>
                <a:lnTo>
                  <a:pt x="1451711" y="0"/>
                </a:lnTo>
                <a:lnTo>
                  <a:pt x="1897888" y="0"/>
                </a:lnTo>
                <a:lnTo>
                  <a:pt x="2194212" y="0"/>
                </a:lnTo>
                <a:lnTo>
                  <a:pt x="5775610" y="0"/>
                </a:lnTo>
                <a:lnTo>
                  <a:pt x="5775610" y="2864954"/>
                </a:lnTo>
                <a:lnTo>
                  <a:pt x="2332165" y="6212748"/>
                </a:lnTo>
                <a:lnTo>
                  <a:pt x="1897888" y="6212748"/>
                </a:lnTo>
                <a:lnTo>
                  <a:pt x="1451711"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6" name="Right Triangle 15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Rectangle 157">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6572219" y="962526"/>
            <a:ext cx="4588542" cy="4981074"/>
          </a:xfrm>
        </p:spPr>
        <p:style>
          <a:lnRef idx="2">
            <a:schemeClr val="accent3"/>
          </a:lnRef>
          <a:fillRef idx="1">
            <a:schemeClr val="lt1"/>
          </a:fillRef>
          <a:effectRef idx="0">
            <a:schemeClr val="accent3"/>
          </a:effectRef>
          <a:fontRef idx="minor">
            <a:schemeClr val="dk1"/>
          </a:fontRef>
        </p:style>
        <p:txBody>
          <a:bodyPr anchor="ctr">
            <a:normAutofit/>
          </a:bodyPr>
          <a:lstStyle/>
          <a:p>
            <a:pPr>
              <a:lnSpc>
                <a:spcPct val="100000"/>
              </a:lnSpc>
            </a:pPr>
            <a:r>
              <a:rPr lang="en-US" sz="3600" b="1" dirty="0"/>
              <a:t>Analyzing Feature Selection Techniques for Machine Learning Based Anomaly Detection in IOT System</a:t>
            </a:r>
            <a:endParaRPr lang="en-US" sz="3600" b="1" dirty="0">
              <a:cs typeface="Segoe UI" panose="020B0502040204020203" pitchFamily="34" charset="0"/>
            </a:endParaRPr>
          </a:p>
        </p:txBody>
      </p:sp>
    </p:spTree>
    <p:extLst>
      <p:ext uri="{BB962C8B-B14F-4D97-AF65-F5344CB8AC3E}">
        <p14:creationId xmlns:p14="http://schemas.microsoft.com/office/powerpoint/2010/main" val="32239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36C10B04-D4DC-4D53-883C-EE36DC3609D8}"/>
              </a:ext>
            </a:extLst>
          </p:cNvPr>
          <p:cNvSpPr>
            <a:spLocks noGrp="1"/>
          </p:cNvSpPr>
          <p:nvPr>
            <p:ph type="title"/>
          </p:nvPr>
        </p:nvSpPr>
        <p:spPr>
          <a:xfrm>
            <a:off x="960100" y="978102"/>
            <a:ext cx="10588434" cy="1062644"/>
          </a:xfrm>
        </p:spPr>
        <p:txBody>
          <a:bodyPr anchor="b">
            <a:normAutofit/>
          </a:bodyPr>
          <a:lstStyle/>
          <a:p>
            <a:r>
              <a:rPr lang="en-GB"/>
              <a:t>OPERATIONS</a:t>
            </a:r>
          </a:p>
        </p:txBody>
      </p:sp>
      <p:cxnSp>
        <p:nvCxnSpPr>
          <p:cNvPr id="82" name="Straight Connector 81">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27" name="Graphic 26" descr="Lightbulb">
            <a:extLst>
              <a:ext uri="{FF2B5EF4-FFF2-40B4-BE49-F238E27FC236}">
                <a16:creationId xmlns:a16="http://schemas.microsoft.com/office/drawing/2014/main" id="{3E3C4F44-37E4-4BFB-A953-A2C7E8F2F2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206" y="2811104"/>
            <a:ext cx="2928114" cy="2928114"/>
          </a:xfrm>
          <a:prstGeom prst="rect">
            <a:avLst/>
          </a:prstGeom>
        </p:spPr>
      </p:pic>
      <p:sp>
        <p:nvSpPr>
          <p:cNvPr id="6" name="Content Placeholder 5">
            <a:extLst>
              <a:ext uri="{FF2B5EF4-FFF2-40B4-BE49-F238E27FC236}">
                <a16:creationId xmlns:a16="http://schemas.microsoft.com/office/drawing/2014/main" id="{7004A3FE-9E95-4CB9-B2A4-89BED265B223}"/>
              </a:ext>
            </a:extLst>
          </p:cNvPr>
          <p:cNvSpPr>
            <a:spLocks noGrp="1"/>
          </p:cNvSpPr>
          <p:nvPr>
            <p:ph idx="1"/>
          </p:nvPr>
        </p:nvSpPr>
        <p:spPr>
          <a:xfrm>
            <a:off x="3769360" y="2682433"/>
            <a:ext cx="7468163" cy="3215749"/>
          </a:xfrm>
        </p:spPr>
        <p:txBody>
          <a:bodyPr>
            <a:normAutofit/>
          </a:bodyPr>
          <a:lstStyle/>
          <a:p>
            <a:pPr marL="0" indent="0">
              <a:lnSpc>
                <a:spcPct val="110000"/>
              </a:lnSpc>
              <a:spcBef>
                <a:spcPts val="1800"/>
              </a:spcBef>
              <a:spcAft>
                <a:spcPts val="1800"/>
              </a:spcAft>
              <a:buNone/>
            </a:pPr>
            <a:r>
              <a:rPr lang="en-US" sz="1500" dirty="0">
                <a:latin typeface="+mj-lt"/>
              </a:rPr>
              <a:t>The main idea of improving detection efficiency is a way to effectively reduce the dimension of features without reducing the flexibility of information expression to boost the efficiency of knowledge analysis, which consists of two main steps: Feature selection and Feature extraction. It suggests that logistic regression, naive Bayes, KNN (K Nearest </a:t>
            </a:r>
            <a:r>
              <a:rPr lang="en-US" sz="1500" dirty="0" err="1">
                <a:latin typeface="+mj-lt"/>
              </a:rPr>
              <a:t>Neighbours</a:t>
            </a:r>
            <a:r>
              <a:rPr lang="en-US" sz="1500" dirty="0">
                <a:latin typeface="+mj-lt"/>
              </a:rPr>
              <a:t>), Decision tree, and random forest models have shown smart performance for solutions to classification issues. In addition, although feature selection methods are widely used and achieve good results, the redundancy caused by the correlation between features has not been taken into consideration, So feature extraction methods are introduced. A more efficient method called Principal Component Analysis (PCA) can reduce measurements by eliminating correlation. The accuracy of the genetic algorithm can be predicted using logistic regression and decision trees. we used roulette wheel selection to find the best features in the dataset. Then we calculate the accuracy of the selected features.</a:t>
            </a:r>
          </a:p>
        </p:txBody>
      </p:sp>
    </p:spTree>
    <p:extLst>
      <p:ext uri="{BB962C8B-B14F-4D97-AF65-F5344CB8AC3E}">
        <p14:creationId xmlns:p14="http://schemas.microsoft.com/office/powerpoint/2010/main" val="3412384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8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36C10B04-D4DC-4D53-883C-EE36DC3609D8}"/>
              </a:ext>
            </a:extLst>
          </p:cNvPr>
          <p:cNvSpPr>
            <a:spLocks noGrp="1"/>
          </p:cNvSpPr>
          <p:nvPr>
            <p:ph type="title"/>
          </p:nvPr>
        </p:nvSpPr>
        <p:spPr>
          <a:xfrm>
            <a:off x="215450" y="731131"/>
            <a:ext cx="11167911" cy="1188950"/>
          </a:xfrm>
        </p:spPr>
        <p:txBody>
          <a:bodyPr anchor="b">
            <a:normAutofit/>
          </a:bodyPr>
          <a:lstStyle/>
          <a:p>
            <a:r>
              <a:rPr lang="en-IN" sz="4000" dirty="0"/>
              <a:t>SIMULATION OF RESULT</a:t>
            </a:r>
            <a:endParaRPr lang="en-GB" sz="4000" dirty="0"/>
          </a:p>
        </p:txBody>
      </p:sp>
      <p:pic>
        <p:nvPicPr>
          <p:cNvPr id="3" name="Content Placeholder 2">
            <a:extLst>
              <a:ext uri="{FF2B5EF4-FFF2-40B4-BE49-F238E27FC236}">
                <a16:creationId xmlns:a16="http://schemas.microsoft.com/office/drawing/2014/main" id="{817910E5-646D-4BC1-983F-3D8A561CFB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110" y="2408321"/>
            <a:ext cx="3248025" cy="1438275"/>
          </a:xfrm>
        </p:spPr>
      </p:pic>
      <p:pic>
        <p:nvPicPr>
          <p:cNvPr id="5" name="Picture 4">
            <a:extLst>
              <a:ext uri="{FF2B5EF4-FFF2-40B4-BE49-F238E27FC236}">
                <a16:creationId xmlns:a16="http://schemas.microsoft.com/office/drawing/2014/main" id="{4BD1E5CF-BD4B-4342-AD40-718CC396D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3528" y="2408321"/>
            <a:ext cx="3248025" cy="1438275"/>
          </a:xfrm>
          <a:prstGeom prst="rect">
            <a:avLst/>
          </a:prstGeom>
        </p:spPr>
      </p:pic>
      <p:pic>
        <p:nvPicPr>
          <p:cNvPr id="9" name="Picture 8">
            <a:extLst>
              <a:ext uri="{FF2B5EF4-FFF2-40B4-BE49-F238E27FC236}">
                <a16:creationId xmlns:a16="http://schemas.microsoft.com/office/drawing/2014/main" id="{F7C2EFE1-F0AF-4B6B-B84D-EDAFB09A84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241" y="2389217"/>
            <a:ext cx="4210050" cy="2948095"/>
          </a:xfrm>
          <a:prstGeom prst="rect">
            <a:avLst/>
          </a:prstGeom>
        </p:spPr>
      </p:pic>
    </p:spTree>
    <p:extLst>
      <p:ext uri="{BB962C8B-B14F-4D97-AF65-F5344CB8AC3E}">
        <p14:creationId xmlns:p14="http://schemas.microsoft.com/office/powerpoint/2010/main" val="3981896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A7D08B5-B824-44C0-B61E-B8B74D3097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039" y="407642"/>
            <a:ext cx="5167713" cy="5799138"/>
          </a:xfrm>
        </p:spPr>
      </p:pic>
      <p:pic>
        <p:nvPicPr>
          <p:cNvPr id="9" name="Picture 8">
            <a:extLst>
              <a:ext uri="{FF2B5EF4-FFF2-40B4-BE49-F238E27FC236}">
                <a16:creationId xmlns:a16="http://schemas.microsoft.com/office/drawing/2014/main" id="{4FFBDF8F-1CF0-4F9C-A1D0-338302376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67885"/>
            <a:ext cx="5343525" cy="2390775"/>
          </a:xfrm>
          <a:prstGeom prst="rect">
            <a:avLst/>
          </a:prstGeom>
        </p:spPr>
      </p:pic>
      <p:pic>
        <p:nvPicPr>
          <p:cNvPr id="11" name="Picture 10">
            <a:extLst>
              <a:ext uri="{FF2B5EF4-FFF2-40B4-BE49-F238E27FC236}">
                <a16:creationId xmlns:a16="http://schemas.microsoft.com/office/drawing/2014/main" id="{B8764C4A-8BD1-4F97-94B0-814E78B0FE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468756"/>
            <a:ext cx="5505961" cy="2114550"/>
          </a:xfrm>
          <a:prstGeom prst="rect">
            <a:avLst/>
          </a:prstGeom>
        </p:spPr>
      </p:pic>
    </p:spTree>
    <p:extLst>
      <p:ext uri="{BB962C8B-B14F-4D97-AF65-F5344CB8AC3E}">
        <p14:creationId xmlns:p14="http://schemas.microsoft.com/office/powerpoint/2010/main" val="3167463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8F64053-635D-2E24-EEF1-CD48AA82F25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267" b="6531"/>
          <a:stretch/>
        </p:blipFill>
        <p:spPr bwMode="auto">
          <a:xfrm>
            <a:off x="950190" y="219418"/>
            <a:ext cx="4933775" cy="2909937"/>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A763DEA4-85FD-37CB-86D3-FA39C1B97052}"/>
              </a:ext>
            </a:extLst>
          </p:cNvPr>
          <p:cNvPicPr>
            <a:picLocks noChangeAspect="1"/>
          </p:cNvPicPr>
          <p:nvPr/>
        </p:nvPicPr>
        <p:blipFill>
          <a:blip r:embed="rId3"/>
          <a:stretch>
            <a:fillRect/>
          </a:stretch>
        </p:blipFill>
        <p:spPr>
          <a:xfrm>
            <a:off x="968820" y="3169112"/>
            <a:ext cx="5127180" cy="3322608"/>
          </a:xfrm>
          <a:prstGeom prst="rect">
            <a:avLst/>
          </a:prstGeom>
        </p:spPr>
      </p:pic>
      <p:pic>
        <p:nvPicPr>
          <p:cNvPr id="6" name="Picture 5">
            <a:extLst>
              <a:ext uri="{FF2B5EF4-FFF2-40B4-BE49-F238E27FC236}">
                <a16:creationId xmlns:a16="http://schemas.microsoft.com/office/drawing/2014/main" id="{756527EE-8F6D-CE77-3024-F404E32679AE}"/>
              </a:ext>
            </a:extLst>
          </p:cNvPr>
          <p:cNvPicPr>
            <a:picLocks noChangeAspect="1"/>
          </p:cNvPicPr>
          <p:nvPr/>
        </p:nvPicPr>
        <p:blipFill>
          <a:blip r:embed="rId4"/>
          <a:stretch>
            <a:fillRect/>
          </a:stretch>
        </p:blipFill>
        <p:spPr>
          <a:xfrm>
            <a:off x="6096000" y="366280"/>
            <a:ext cx="5060119" cy="5925190"/>
          </a:xfrm>
          <a:prstGeom prst="rect">
            <a:avLst/>
          </a:prstGeom>
        </p:spPr>
      </p:pic>
    </p:spTree>
    <p:extLst>
      <p:ext uri="{BB962C8B-B14F-4D97-AF65-F5344CB8AC3E}">
        <p14:creationId xmlns:p14="http://schemas.microsoft.com/office/powerpoint/2010/main" val="161739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Right Triangle 47">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36C10B04-D4DC-4D53-883C-EE36DC3609D8}"/>
              </a:ext>
            </a:extLst>
          </p:cNvPr>
          <p:cNvSpPr>
            <a:spLocks noGrp="1"/>
          </p:cNvSpPr>
          <p:nvPr>
            <p:ph type="title"/>
          </p:nvPr>
        </p:nvSpPr>
        <p:spPr>
          <a:xfrm>
            <a:off x="1006900" y="1188637"/>
            <a:ext cx="3141430" cy="4480726"/>
          </a:xfrm>
        </p:spPr>
        <p:txBody>
          <a:bodyPr>
            <a:normAutofit/>
          </a:bodyPr>
          <a:lstStyle/>
          <a:p>
            <a:pPr algn="r"/>
            <a:r>
              <a:rPr lang="en-GB" sz="4100" dirty="0"/>
              <a:t>CONCLUSION</a:t>
            </a:r>
          </a:p>
        </p:txBody>
      </p:sp>
      <p:cxnSp>
        <p:nvCxnSpPr>
          <p:cNvPr id="52" name="Straight Connector 51">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B1A073-8931-400A-813A-1D32E32B509D}"/>
              </a:ext>
            </a:extLst>
          </p:cNvPr>
          <p:cNvSpPr>
            <a:spLocks noGrp="1"/>
          </p:cNvSpPr>
          <p:nvPr>
            <p:ph idx="1"/>
          </p:nvPr>
        </p:nvSpPr>
        <p:spPr>
          <a:xfrm>
            <a:off x="4974339" y="623275"/>
            <a:ext cx="6354059" cy="6556458"/>
          </a:xfrm>
        </p:spPr>
        <p:txBody>
          <a:bodyPr anchor="ctr">
            <a:normAutofit/>
          </a:bodyPr>
          <a:lstStyle/>
          <a:p>
            <a:endParaRPr lang="en-GB" sz="1300" dirty="0">
              <a:latin typeface="+mj-lt"/>
            </a:endParaRPr>
          </a:p>
          <a:p>
            <a:r>
              <a:rPr lang="en-GB" sz="2000" dirty="0"/>
              <a:t>According to the testing results, Decision tree is giving better accuracy with feature importance.  </a:t>
            </a:r>
          </a:p>
          <a:p>
            <a:r>
              <a:rPr lang="en-GB" sz="2000" dirty="0"/>
              <a:t>Both Logistic regression and Naïve Bayes is giving same accuracy with principal component analysis.</a:t>
            </a:r>
          </a:p>
          <a:p>
            <a:r>
              <a:rPr lang="en-GB" sz="2000" dirty="0"/>
              <a:t> KNN is giving better accuracy with linear discriminant analysis.</a:t>
            </a:r>
          </a:p>
          <a:p>
            <a:r>
              <a:rPr lang="en-GB" sz="2000" dirty="0"/>
              <a:t>By Using Roulette Wheel Selection We have drawn top 10 Features among 79 Features and these features gives 99.88 % accuracy of CICIDS2017 Dataset</a:t>
            </a:r>
          </a:p>
          <a:p>
            <a:r>
              <a:rPr lang="en-GB" sz="2000" dirty="0"/>
              <a:t>By Using Roulette Wheel Selection We have drawn top 10 Features among 43 Features and these features gives 99.49 % accuracy of NSL-KDD Dataset</a:t>
            </a:r>
          </a:p>
          <a:p>
            <a:endParaRPr lang="en-GB" sz="1300" dirty="0">
              <a:latin typeface="+mj-lt"/>
            </a:endParaRPr>
          </a:p>
          <a:p>
            <a:endParaRPr lang="en-GB" sz="1300" dirty="0">
              <a:latin typeface="+mj-lt"/>
            </a:endParaRPr>
          </a:p>
          <a:p>
            <a:endParaRPr lang="en-GB" sz="1300" dirty="0">
              <a:latin typeface="+mj-lt"/>
            </a:endParaRPr>
          </a:p>
          <a:p>
            <a:endParaRPr lang="en-GB" sz="1300" dirty="0">
              <a:latin typeface="+mj-lt"/>
            </a:endParaRPr>
          </a:p>
        </p:txBody>
      </p:sp>
    </p:spTree>
    <p:extLst>
      <p:ext uri="{BB962C8B-B14F-4D97-AF65-F5344CB8AC3E}">
        <p14:creationId xmlns:p14="http://schemas.microsoft.com/office/powerpoint/2010/main" val="3961092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Right Triangle 4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36C10B04-D4DC-4D53-883C-EE36DC3609D8}"/>
              </a:ext>
            </a:extLst>
          </p:cNvPr>
          <p:cNvSpPr>
            <a:spLocks noGrp="1"/>
          </p:cNvSpPr>
          <p:nvPr>
            <p:ph type="title"/>
          </p:nvPr>
        </p:nvSpPr>
        <p:spPr>
          <a:xfrm>
            <a:off x="1006900" y="1188637"/>
            <a:ext cx="3141430" cy="4480726"/>
          </a:xfrm>
        </p:spPr>
        <p:txBody>
          <a:bodyPr>
            <a:normAutofit/>
          </a:bodyPr>
          <a:lstStyle/>
          <a:p>
            <a:pPr algn="ctr"/>
            <a:r>
              <a:rPr lang="en-GB" sz="5400" dirty="0"/>
              <a:t>FUTURE WORK</a:t>
            </a:r>
          </a:p>
        </p:txBody>
      </p:sp>
      <p:cxnSp>
        <p:nvCxnSpPr>
          <p:cNvPr id="47" name="Straight Connector 4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7004A3FE-9E95-4CB9-B2A4-89BED265B223}"/>
              </a:ext>
            </a:extLst>
          </p:cNvPr>
          <p:cNvSpPr>
            <a:spLocks noGrp="1"/>
          </p:cNvSpPr>
          <p:nvPr>
            <p:ph idx="1"/>
          </p:nvPr>
        </p:nvSpPr>
        <p:spPr>
          <a:xfrm>
            <a:off x="5138927" y="843280"/>
            <a:ext cx="6407897" cy="5831840"/>
          </a:xfrm>
        </p:spPr>
        <p:txBody>
          <a:bodyPr anchor="ctr">
            <a:normAutofit/>
          </a:bodyPr>
          <a:lstStyle/>
          <a:p>
            <a:pPr>
              <a:lnSpc>
                <a:spcPct val="100000"/>
              </a:lnSpc>
              <a:spcBef>
                <a:spcPts val="0"/>
              </a:spcBef>
            </a:pPr>
            <a:r>
              <a:rPr lang="en-US" sz="2000" dirty="0"/>
              <a:t>In future work we have to use the Well Optimization Technique for feature reduction. We have to take the features from the research papers as the reference and then make a comparison by using other DDoS Datasets such as SDN, </a:t>
            </a:r>
            <a:r>
              <a:rPr lang="en-US" sz="2000" dirty="0" err="1"/>
              <a:t>Caida</a:t>
            </a:r>
            <a:r>
              <a:rPr lang="en-US" sz="2000" dirty="0"/>
              <a:t>, etc. Accordingly, we can show some comparison graphs based on the accuracy.</a:t>
            </a:r>
          </a:p>
          <a:p>
            <a:pPr marL="288000">
              <a:spcBef>
                <a:spcPts val="0"/>
              </a:spcBef>
            </a:pPr>
            <a:r>
              <a:rPr lang="en-US" sz="2000" dirty="0"/>
              <a:t>Changes in Optimization Techniques like Ant Colony Optimization Algorithm, PSO (Particle swarm optimization), etc. make more experiments in genetic algorithms, Compare with different datasets like </a:t>
            </a:r>
            <a:r>
              <a:rPr lang="en-US" sz="2000" dirty="0" err="1"/>
              <a:t>Caida</a:t>
            </a:r>
            <a:r>
              <a:rPr lang="en-US" sz="2000" dirty="0"/>
              <a:t>, SDN, etc. Change the selection process and test with different data like changing the number of generations</a:t>
            </a:r>
          </a:p>
          <a:p>
            <a:pPr marL="288000">
              <a:spcBef>
                <a:spcPts val="0"/>
              </a:spcBef>
            </a:pPr>
            <a:r>
              <a:rPr lang="en-US" sz="2000" dirty="0"/>
              <a:t>Our future research will focus on approaches to increase the pace of discovery. We aim to make the inquiry process easier by combining the efforts of researchers.</a:t>
            </a:r>
          </a:p>
          <a:p>
            <a:pPr marL="0" indent="0">
              <a:spcBef>
                <a:spcPts val="1800"/>
              </a:spcBef>
              <a:spcAft>
                <a:spcPts val="1800"/>
              </a:spcAft>
              <a:buNone/>
            </a:pPr>
            <a:endParaRPr lang="en-US" sz="1300" dirty="0"/>
          </a:p>
        </p:txBody>
      </p:sp>
    </p:spTree>
    <p:extLst>
      <p:ext uri="{BB962C8B-B14F-4D97-AF65-F5344CB8AC3E}">
        <p14:creationId xmlns:p14="http://schemas.microsoft.com/office/powerpoint/2010/main" val="520617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9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B6875-1870-42CA-8D6D-3F0D3395137C}"/>
              </a:ext>
            </a:extLst>
          </p:cNvPr>
          <p:cNvSpPr>
            <a:spLocks noGrp="1"/>
          </p:cNvSpPr>
          <p:nvPr>
            <p:ph type="ctrTitle"/>
          </p:nvPr>
        </p:nvSpPr>
        <p:spPr>
          <a:xfrm>
            <a:off x="6739128" y="638089"/>
            <a:ext cx="4818888" cy="1476801"/>
          </a:xfrm>
        </p:spPr>
        <p:txBody>
          <a:bodyPr vert="horz" lIns="91440" tIns="45720" rIns="91440" bIns="45720" rtlCol="0" anchor="b">
            <a:normAutofit/>
          </a:bodyPr>
          <a:lstStyle/>
          <a:p>
            <a:pPr algn="l"/>
            <a:r>
              <a:rPr lang="en-US" sz="5400" kern="1200" dirty="0">
                <a:solidFill>
                  <a:schemeClr val="tx1"/>
                </a:solidFill>
                <a:latin typeface="+mj-lt"/>
                <a:ea typeface="+mj-ea"/>
                <a:cs typeface="+mj-cs"/>
              </a:rPr>
              <a:t>THANK YOU</a:t>
            </a:r>
          </a:p>
        </p:txBody>
      </p:sp>
      <p:pic>
        <p:nvPicPr>
          <p:cNvPr id="71" name="Graphic 6" descr="A flower">
            <a:extLst>
              <a:ext uri="{FF2B5EF4-FFF2-40B4-BE49-F238E27FC236}">
                <a16:creationId xmlns:a16="http://schemas.microsoft.com/office/drawing/2014/main" id="{D85DE901-CC97-4C14-AB34-3F01CB7F0C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630936" y="699516"/>
            <a:ext cx="4934122" cy="4934122"/>
          </a:xfrm>
          <a:prstGeom prst="rect">
            <a:avLst/>
          </a:prstGeom>
        </p:spPr>
      </p:pic>
      <p:sp>
        <p:nvSpPr>
          <p:cNvPr id="121"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0E41A0F-AD23-4000-AE77-3A90CDEC666A}"/>
              </a:ext>
            </a:extLst>
          </p:cNvPr>
          <p:cNvSpPr>
            <a:spLocks noGrp="1"/>
          </p:cNvSpPr>
          <p:nvPr>
            <p:ph type="subTitle" idx="1"/>
          </p:nvPr>
        </p:nvSpPr>
        <p:spPr>
          <a:xfrm>
            <a:off x="6739128" y="2664886"/>
            <a:ext cx="4818888" cy="3550789"/>
          </a:xfrm>
        </p:spPr>
        <p:txBody>
          <a:bodyPr vert="horz" lIns="91440" tIns="45720" rIns="91440" bIns="45720" rtlCol="0" anchor="t">
            <a:normAutofit/>
          </a:bodyPr>
          <a:lstStyle/>
          <a:p>
            <a:pPr algn="l"/>
            <a:r>
              <a:rPr lang="en-US" sz="2200" dirty="0"/>
              <a:t>                                                                </a:t>
            </a:r>
          </a:p>
          <a:p>
            <a:pPr marL="342900" indent="-342900" algn="l">
              <a:buFont typeface="Arial" panose="020B0604020202020204" pitchFamily="34" charset="0"/>
              <a:buChar char="•"/>
            </a:pPr>
            <a:r>
              <a:rPr lang="en-US" sz="2200" dirty="0"/>
              <a:t> </a:t>
            </a:r>
            <a:r>
              <a:rPr lang="en-US" sz="2800" dirty="0"/>
              <a:t>B . Krishna Murari</a:t>
            </a:r>
          </a:p>
          <a:p>
            <a:pPr marL="457200" indent="-457200" algn="l">
              <a:buFont typeface="Arial" panose="020B0604020202020204" pitchFamily="34" charset="0"/>
              <a:buChar char="•"/>
            </a:pPr>
            <a:r>
              <a:rPr lang="en-US" sz="2800" dirty="0"/>
              <a:t> M . Hemanth </a:t>
            </a:r>
          </a:p>
          <a:p>
            <a:pPr marL="457200" indent="-457200" algn="l">
              <a:buFont typeface="Arial" panose="020B0604020202020204" pitchFamily="34" charset="0"/>
              <a:buChar char="•"/>
            </a:pPr>
            <a:r>
              <a:rPr lang="en-US" sz="2800" dirty="0"/>
              <a:t> K . Sai Akhil</a:t>
            </a:r>
          </a:p>
        </p:txBody>
      </p:sp>
    </p:spTree>
    <p:extLst>
      <p:ext uri="{BB962C8B-B14F-4D97-AF65-F5344CB8AC3E}">
        <p14:creationId xmlns:p14="http://schemas.microsoft.com/office/powerpoint/2010/main" val="214741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ight Triangle 10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4B9AC3-19D4-4D47-A961-DE4C9638A264}"/>
              </a:ext>
            </a:extLst>
          </p:cNvPr>
          <p:cNvSpPr>
            <a:spLocks noGrp="1"/>
          </p:cNvSpPr>
          <p:nvPr>
            <p:ph type="title"/>
          </p:nvPr>
        </p:nvSpPr>
        <p:spPr>
          <a:xfrm>
            <a:off x="1075767" y="1188637"/>
            <a:ext cx="2933354" cy="4480726"/>
          </a:xfrm>
        </p:spPr>
        <p:txBody>
          <a:bodyPr>
            <a:normAutofit/>
          </a:bodyPr>
          <a:lstStyle/>
          <a:p>
            <a:pPr algn="r"/>
            <a:r>
              <a:rPr lang="en-US" sz="4800" dirty="0">
                <a:latin typeface="+mn-lt"/>
              </a:rPr>
              <a:t>ABSTRACT</a:t>
            </a:r>
            <a:endParaRPr lang="en-GB" sz="4800" dirty="0">
              <a:latin typeface="+mn-lt"/>
            </a:endParaRPr>
          </a:p>
        </p:txBody>
      </p:sp>
      <p:cxnSp>
        <p:nvCxnSpPr>
          <p:cNvPr id="108" name="Straight Connector 107">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6" name="Content Placeholder 2">
            <a:extLst>
              <a:ext uri="{FF2B5EF4-FFF2-40B4-BE49-F238E27FC236}">
                <a16:creationId xmlns:a16="http://schemas.microsoft.com/office/drawing/2014/main" id="{6D48E716-C29E-4E7C-AB74-AB5162063CA5}"/>
              </a:ext>
            </a:extLst>
          </p:cNvPr>
          <p:cNvSpPr>
            <a:spLocks noGrp="1"/>
          </p:cNvSpPr>
          <p:nvPr>
            <p:ph idx="1"/>
          </p:nvPr>
        </p:nvSpPr>
        <p:spPr>
          <a:xfrm>
            <a:off x="4837471" y="1582993"/>
            <a:ext cx="5565055" cy="4011561"/>
          </a:xfrm>
        </p:spPr>
        <p:txBody>
          <a:bodyPr anchor="ctr">
            <a:normAutofit fontScale="92500" lnSpcReduction="20000"/>
          </a:bodyPr>
          <a:lstStyle/>
          <a:p>
            <a:r>
              <a:rPr lang="en-IN" sz="2200" dirty="0">
                <a:effectLst/>
                <a:ea typeface="DengXian" panose="02010600030101010101" pitchFamily="2" charset="-122"/>
              </a:rPr>
              <a:t>To identify the DDoS attack, ML algorithms are utilized. </a:t>
            </a:r>
          </a:p>
          <a:p>
            <a:r>
              <a:rPr lang="en-IN" sz="2200" dirty="0">
                <a:effectLst/>
                <a:ea typeface="DengXian" panose="02010600030101010101" pitchFamily="2" charset="-122"/>
              </a:rPr>
              <a:t>The administered machine learning calculations like K-nearest </a:t>
            </a:r>
            <a:r>
              <a:rPr lang="en-IN" sz="2200" dirty="0" err="1">
                <a:effectLst/>
                <a:ea typeface="DengXian" panose="02010600030101010101" pitchFamily="2" charset="-122"/>
              </a:rPr>
              <a:t>neighbors</a:t>
            </a:r>
            <a:r>
              <a:rPr lang="en-IN" sz="2200" dirty="0">
                <a:effectLst/>
                <a:ea typeface="DengXian" panose="02010600030101010101" pitchFamily="2" charset="-122"/>
              </a:rPr>
              <a:t> (</a:t>
            </a:r>
            <a:r>
              <a:rPr lang="en-IN" sz="2200" dirty="0">
                <a:ea typeface="DengXian" panose="02010600030101010101" pitchFamily="2" charset="-122"/>
              </a:rPr>
              <a:t>K</a:t>
            </a:r>
            <a:r>
              <a:rPr lang="en-IN" sz="2200" dirty="0">
                <a:effectLst/>
                <a:ea typeface="DengXian" panose="02010600030101010101" pitchFamily="2" charset="-122"/>
              </a:rPr>
              <a:t>NN), logistic regression, Naïve Bayes, Decision tree, and random forest are utilized for recognition and alleviation of attack. </a:t>
            </a:r>
          </a:p>
          <a:p>
            <a:r>
              <a:rPr lang="en-IN" sz="2200" dirty="0">
                <a:effectLst/>
                <a:ea typeface="DengXian" panose="02010600030101010101" pitchFamily="2" charset="-122"/>
              </a:rPr>
              <a:t>There are six stages: Data gathering, Pre-processing, feature engineering, data splitting</a:t>
            </a:r>
            <a:r>
              <a:rPr lang="en-IN" sz="2200" dirty="0">
                <a:ea typeface="DengXian" panose="02010600030101010101" pitchFamily="2" charset="-122"/>
              </a:rPr>
              <a:t>,</a:t>
            </a:r>
            <a:r>
              <a:rPr lang="en-IN" sz="2200" dirty="0">
                <a:effectLst/>
                <a:ea typeface="DengXian" panose="02010600030101010101" pitchFamily="2" charset="-122"/>
              </a:rPr>
              <a:t> feature selection,</a:t>
            </a:r>
            <a:r>
              <a:rPr lang="en-GB" sz="2200" dirty="0">
                <a:effectLst/>
                <a:ea typeface="Calibri" panose="020F0502020204030204" pitchFamily="34" charset="0"/>
              </a:rPr>
              <a:t> and feature extraction to find the best features in the given dataset (CICIDS-2017) with better accuracy.</a:t>
            </a:r>
          </a:p>
          <a:p>
            <a:r>
              <a:rPr lang="en-IN" sz="2200" dirty="0">
                <a:ea typeface="DengXian" panose="02010600030101010101" pitchFamily="2" charset="-122"/>
              </a:rPr>
              <a:t>I</a:t>
            </a:r>
            <a:r>
              <a:rPr lang="en-IN" sz="2200" dirty="0">
                <a:effectLst/>
                <a:ea typeface="DengXian" panose="02010600030101010101" pitchFamily="2" charset="-122"/>
              </a:rPr>
              <a:t>t requires the most effective model to distinguish malicious activities as quickly as could really be expected and accurate.</a:t>
            </a:r>
            <a:endParaRPr lang="en-IN" sz="2200" dirty="0"/>
          </a:p>
          <a:p>
            <a:pPr marL="0" indent="0">
              <a:buNone/>
            </a:pPr>
            <a:endParaRPr lang="en-GB" sz="1500" dirty="0"/>
          </a:p>
        </p:txBody>
      </p:sp>
    </p:spTree>
    <p:extLst>
      <p:ext uri="{BB962C8B-B14F-4D97-AF65-F5344CB8AC3E}">
        <p14:creationId xmlns:p14="http://schemas.microsoft.com/office/powerpoint/2010/main" val="2977906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2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ight Triangle 3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B97E85-B1CD-4583-8C42-B9ECBB342114}"/>
              </a:ext>
            </a:extLst>
          </p:cNvPr>
          <p:cNvSpPr>
            <a:spLocks noGrp="1"/>
          </p:cNvSpPr>
          <p:nvPr>
            <p:ph type="title"/>
          </p:nvPr>
        </p:nvSpPr>
        <p:spPr>
          <a:xfrm>
            <a:off x="521208" y="1186853"/>
            <a:ext cx="3972222" cy="4480726"/>
          </a:xfrm>
        </p:spPr>
        <p:txBody>
          <a:bodyPr>
            <a:normAutofit/>
          </a:bodyPr>
          <a:lstStyle/>
          <a:p>
            <a:pPr algn="r"/>
            <a:r>
              <a:rPr lang="en-US" dirty="0">
                <a:latin typeface="+mn-lt"/>
              </a:rPr>
              <a:t>INTRODUCTION</a:t>
            </a:r>
            <a:endParaRPr lang="en-GB" dirty="0">
              <a:latin typeface="+mn-lt"/>
            </a:endParaRPr>
          </a:p>
        </p:txBody>
      </p:sp>
      <p:cxnSp>
        <p:nvCxnSpPr>
          <p:cNvPr id="36" name="Straight Connector 3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869A71-287B-46C9-8CE4-46AA6AE1140A}"/>
              </a:ext>
            </a:extLst>
          </p:cNvPr>
          <p:cNvSpPr>
            <a:spLocks noGrp="1"/>
          </p:cNvSpPr>
          <p:nvPr>
            <p:ph idx="1"/>
          </p:nvPr>
        </p:nvSpPr>
        <p:spPr>
          <a:xfrm>
            <a:off x="5138927" y="1186853"/>
            <a:ext cx="5912529" cy="4482510"/>
          </a:xfrm>
        </p:spPr>
        <p:txBody>
          <a:bodyPr anchor="ctr">
            <a:normAutofit/>
          </a:bodyPr>
          <a:lstStyle/>
          <a:p>
            <a:r>
              <a:rPr lang="en-IN" sz="2000" dirty="0">
                <a:effectLst/>
                <a:ea typeface="DengXian" panose="02010600030101010101" pitchFamily="2" charset="-122"/>
                <a:cs typeface="Times New Roman" panose="02020603050405020304" pitchFamily="18" charset="0"/>
              </a:rPr>
              <a:t>Distributed denial of service (DDoS) </a:t>
            </a:r>
            <a:r>
              <a:rPr lang="en-IN" sz="2000" dirty="0">
                <a:ea typeface="DengXian" panose="02010600030101010101" pitchFamily="2" charset="-122"/>
                <a:cs typeface="Times New Roman" panose="02020603050405020304" pitchFamily="18" charset="0"/>
              </a:rPr>
              <a:t>is</a:t>
            </a:r>
            <a:r>
              <a:rPr lang="en-IN" sz="2000" dirty="0">
                <a:effectLst/>
                <a:ea typeface="DengXian" panose="02010600030101010101" pitchFamily="2" charset="-122"/>
                <a:cs typeface="Times New Roman" panose="02020603050405020304" pitchFamily="18" charset="0"/>
              </a:rPr>
              <a:t> a special sort of denial-of-service attack. Models can learn patterns from network traffic and trace network attack activities.</a:t>
            </a:r>
          </a:p>
          <a:p>
            <a:r>
              <a:rPr lang="en-IN" sz="2000" dirty="0">
                <a:effectLst/>
                <a:ea typeface="DengXian" panose="02010600030101010101" pitchFamily="2" charset="-122"/>
                <a:cs typeface="Times New Roman" panose="02020603050405020304" pitchFamily="18" charset="0"/>
              </a:rPr>
              <a:t> The results demonstrate the much better performance of the model compared with conventional machine learning ways. DDoS attacks still increase with frequency and intensity. </a:t>
            </a:r>
          </a:p>
          <a:p>
            <a:r>
              <a:rPr lang="en-IN" sz="2000" dirty="0">
                <a:effectLst/>
                <a:ea typeface="DengXian" panose="02010600030101010101" pitchFamily="2" charset="-122"/>
                <a:cs typeface="Times New Roman" panose="02020603050405020304" pitchFamily="18" charset="0"/>
              </a:rPr>
              <a:t>Recently, machine learning (ML) and data processing techniques are playing an important role in detection and therefore the classification of intrusion attacks. </a:t>
            </a:r>
          </a:p>
          <a:p>
            <a:r>
              <a:rPr lang="en-IN" sz="2000" dirty="0">
                <a:effectLst/>
                <a:ea typeface="DengXian" panose="02010600030101010101" pitchFamily="2" charset="-122"/>
                <a:cs typeface="Times New Roman" panose="02020603050405020304" pitchFamily="18" charset="0"/>
              </a:rPr>
              <a:t>There are many issues that can influence machine learning performance, such as the feature selection methods, the dataset used etc. </a:t>
            </a:r>
          </a:p>
          <a:p>
            <a:endParaRPr lang="en-GB" sz="1700" dirty="0"/>
          </a:p>
        </p:txBody>
      </p:sp>
    </p:spTree>
    <p:extLst>
      <p:ext uri="{BB962C8B-B14F-4D97-AF65-F5344CB8AC3E}">
        <p14:creationId xmlns:p14="http://schemas.microsoft.com/office/powerpoint/2010/main" val="411650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Right Triangle 4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32075F-6B22-4829-9B7A-61C47DD1E982}"/>
              </a:ext>
            </a:extLst>
          </p:cNvPr>
          <p:cNvSpPr>
            <a:spLocks noGrp="1"/>
          </p:cNvSpPr>
          <p:nvPr>
            <p:ph type="title"/>
          </p:nvPr>
        </p:nvSpPr>
        <p:spPr>
          <a:xfrm>
            <a:off x="1006899" y="1188636"/>
            <a:ext cx="3291823" cy="4612395"/>
          </a:xfrm>
        </p:spPr>
        <p:txBody>
          <a:bodyPr>
            <a:normAutofit/>
          </a:bodyPr>
          <a:lstStyle/>
          <a:p>
            <a:pPr algn="r"/>
            <a:r>
              <a:rPr lang="en-US" sz="3200" dirty="0">
                <a:latin typeface="+mn-lt"/>
              </a:rPr>
              <a:t>DATACOLLECTION</a:t>
            </a:r>
            <a:br>
              <a:rPr lang="en-US" sz="3200" dirty="0">
                <a:latin typeface="+mn-lt"/>
              </a:rPr>
            </a:br>
            <a:r>
              <a:rPr lang="en-US" sz="3200" dirty="0">
                <a:latin typeface="+mn-lt"/>
              </a:rPr>
              <a:t>&amp; PREPROCESSING</a:t>
            </a:r>
            <a:endParaRPr lang="en-GB" sz="3200" dirty="0">
              <a:latin typeface="+mn-lt"/>
            </a:endParaRPr>
          </a:p>
        </p:txBody>
      </p:sp>
      <p:cxnSp>
        <p:nvCxnSpPr>
          <p:cNvPr id="47" name="Straight Connector 4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C2D1E0-F507-44EC-943E-5EA1DB8985D2}"/>
              </a:ext>
            </a:extLst>
          </p:cNvPr>
          <p:cNvSpPr>
            <a:spLocks noGrp="1"/>
          </p:cNvSpPr>
          <p:nvPr>
            <p:ph idx="1"/>
          </p:nvPr>
        </p:nvSpPr>
        <p:spPr>
          <a:xfrm>
            <a:off x="4974339" y="838199"/>
            <a:ext cx="5477351" cy="5392957"/>
          </a:xfrm>
        </p:spPr>
        <p:txBody>
          <a:bodyPr anchor="ctr">
            <a:noAutofit/>
          </a:bodyPr>
          <a:lstStyle/>
          <a:p>
            <a:pPr marL="0" indent="0">
              <a:spcBef>
                <a:spcPts val="0"/>
              </a:spcBef>
              <a:spcAft>
                <a:spcPts val="600"/>
              </a:spcAft>
              <a:buNone/>
              <a:defRPr/>
            </a:pPr>
            <a:r>
              <a:rPr lang="en-US" sz="2000" dirty="0"/>
              <a:t>We have collected the DDOS dataset named CICIDS-2017 dataset from UNB website. This study uses Machine Learning CVE data consists of eight (8) traffic monitoring sessions;  each is in the form of a  comma separated value (CSV)  file. CICIDS-2017  has more complex types of attacks. Only  40%  of  Machine Learning CSV  data from the CICIDS-2017 dataset are used in this project. Since the dataset has redundant features,  it is needed to remove the redundant ones. Then relabeling process is performed. The 40% of Machine Learning CVE data are then split </a:t>
            </a:r>
            <a:r>
              <a:rPr lang="en-US" sz="2000"/>
              <a:t>into 70% </a:t>
            </a:r>
            <a:r>
              <a:rPr lang="en-US" sz="2000" dirty="0"/>
              <a:t>for training data </a:t>
            </a:r>
            <a:r>
              <a:rPr lang="en-US" sz="2000"/>
              <a:t>and 30% </a:t>
            </a:r>
            <a:r>
              <a:rPr lang="en-US" sz="2000" dirty="0"/>
              <a:t>for testing data. </a:t>
            </a:r>
          </a:p>
          <a:p>
            <a:pPr marL="0" indent="0">
              <a:spcBef>
                <a:spcPts val="0"/>
              </a:spcBef>
              <a:spcAft>
                <a:spcPts val="600"/>
              </a:spcAft>
              <a:buNone/>
              <a:defRPr/>
            </a:pPr>
            <a:r>
              <a:rPr lang="en-US" sz="2000" dirty="0"/>
              <a:t>We have collected the DDOS dataset named NSL-KDD dataset from UNB website. The raw dataset contains total attacks in the training set is 4.8M and the testing set has 311K attacks. We transformed the raw dataset into a much cleaner dataset by adding the column names.</a:t>
            </a:r>
          </a:p>
        </p:txBody>
      </p:sp>
    </p:spTree>
    <p:extLst>
      <p:ext uri="{BB962C8B-B14F-4D97-AF65-F5344CB8AC3E}">
        <p14:creationId xmlns:p14="http://schemas.microsoft.com/office/powerpoint/2010/main" val="472303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34E51C-156D-4295-A863-631FD4A34C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739" y="596900"/>
            <a:ext cx="8249478" cy="5580063"/>
          </a:xfrm>
        </p:spPr>
      </p:pic>
    </p:spTree>
    <p:extLst>
      <p:ext uri="{BB962C8B-B14F-4D97-AF65-F5344CB8AC3E}">
        <p14:creationId xmlns:p14="http://schemas.microsoft.com/office/powerpoint/2010/main" val="351473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Triangle 6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D658421F-0CB0-8747-3A66-D145110362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7522" y="911225"/>
            <a:ext cx="7812157" cy="4351338"/>
          </a:xfrm>
        </p:spPr>
      </p:pic>
    </p:spTree>
    <p:extLst>
      <p:ext uri="{BB962C8B-B14F-4D97-AF65-F5344CB8AC3E}">
        <p14:creationId xmlns:p14="http://schemas.microsoft.com/office/powerpoint/2010/main" val="2501000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0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04">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Right Triangle 106">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08">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13BB3-C5F2-4954-87BE-9F7AD7A67AFB}"/>
              </a:ext>
            </a:extLst>
          </p:cNvPr>
          <p:cNvSpPr>
            <a:spLocks noGrp="1"/>
          </p:cNvSpPr>
          <p:nvPr>
            <p:ph type="title"/>
          </p:nvPr>
        </p:nvSpPr>
        <p:spPr>
          <a:xfrm>
            <a:off x="1006899" y="1706880"/>
            <a:ext cx="3466778" cy="3464888"/>
          </a:xfrm>
        </p:spPr>
        <p:txBody>
          <a:bodyPr>
            <a:normAutofit/>
          </a:bodyPr>
          <a:lstStyle/>
          <a:p>
            <a:pPr algn="ctr"/>
            <a:r>
              <a:rPr lang="en-US" sz="4800" dirty="0">
                <a:latin typeface="+mn-lt"/>
              </a:rPr>
              <a:t>FEATURE SELECTION</a:t>
            </a:r>
            <a:endParaRPr lang="en-GB" sz="4800" dirty="0">
              <a:latin typeface="+mn-lt"/>
            </a:endParaRPr>
          </a:p>
        </p:txBody>
      </p:sp>
      <p:cxnSp>
        <p:nvCxnSpPr>
          <p:cNvPr id="121" name="Straight Connector 110">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124AFB1-4C4E-4E28-9D7A-E074763E7709}"/>
              </a:ext>
            </a:extLst>
          </p:cNvPr>
          <p:cNvSpPr>
            <a:spLocks noGrp="1"/>
          </p:cNvSpPr>
          <p:nvPr>
            <p:ph idx="1"/>
          </p:nvPr>
        </p:nvSpPr>
        <p:spPr>
          <a:xfrm>
            <a:off x="5063614" y="1081548"/>
            <a:ext cx="6037006" cy="4882372"/>
          </a:xfrm>
        </p:spPr>
        <p:txBody>
          <a:bodyPr anchor="ctr">
            <a:normAutofit/>
          </a:bodyPr>
          <a:lstStyle/>
          <a:p>
            <a:r>
              <a:rPr lang="en-US" sz="2400" dirty="0">
                <a:latin typeface="+mj-lt"/>
              </a:rPr>
              <a:t>Feature Importance</a:t>
            </a:r>
          </a:p>
          <a:p>
            <a:pPr lvl="0"/>
            <a:r>
              <a:rPr lang="en-US" sz="2400" dirty="0">
                <a:latin typeface="+mj-lt"/>
              </a:rPr>
              <a:t>Variance Threshold</a:t>
            </a:r>
          </a:p>
          <a:p>
            <a:pPr lvl="0"/>
            <a:r>
              <a:rPr lang="en-US" sz="2400" dirty="0">
                <a:latin typeface="+mj-lt"/>
              </a:rPr>
              <a:t>Co-relation Matrix with heat map</a:t>
            </a:r>
          </a:p>
          <a:p>
            <a:pPr lvl="0"/>
            <a:r>
              <a:rPr lang="en-US" sz="2400" dirty="0">
                <a:latin typeface="+mj-lt"/>
              </a:rPr>
              <a:t>Principal Component Analysis(PCA)</a:t>
            </a:r>
          </a:p>
          <a:p>
            <a:pPr lvl="0"/>
            <a:r>
              <a:rPr lang="en-US" sz="2400" dirty="0">
                <a:latin typeface="+mj-lt"/>
              </a:rPr>
              <a:t>Linear Discriminant Analysis(LDA)</a:t>
            </a:r>
          </a:p>
          <a:p>
            <a:pPr lvl="0"/>
            <a:r>
              <a:rPr lang="en-US" sz="2400" dirty="0">
                <a:latin typeface="+mj-lt"/>
              </a:rPr>
              <a:t>Roulette Wheel Selection</a:t>
            </a:r>
          </a:p>
        </p:txBody>
      </p:sp>
    </p:spTree>
    <p:extLst>
      <p:ext uri="{BB962C8B-B14F-4D97-AF65-F5344CB8AC3E}">
        <p14:creationId xmlns:p14="http://schemas.microsoft.com/office/powerpoint/2010/main" val="81835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Triangle 57">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D7A22D-490F-47D0-BC28-FFBB7222A58D}"/>
              </a:ext>
            </a:extLst>
          </p:cNvPr>
          <p:cNvSpPr>
            <a:spLocks noGrp="1"/>
          </p:cNvSpPr>
          <p:nvPr>
            <p:ph type="title"/>
          </p:nvPr>
        </p:nvSpPr>
        <p:spPr>
          <a:xfrm>
            <a:off x="1153918" y="1230747"/>
            <a:ext cx="2988234" cy="4480726"/>
          </a:xfrm>
        </p:spPr>
        <p:txBody>
          <a:bodyPr>
            <a:normAutofit/>
          </a:bodyPr>
          <a:lstStyle/>
          <a:p>
            <a:pPr algn="ctr"/>
            <a:r>
              <a:rPr lang="en-US" sz="4000" dirty="0">
                <a:latin typeface="+mn-lt"/>
              </a:rPr>
              <a:t>ML   ALGORITHMS</a:t>
            </a:r>
            <a:endParaRPr lang="en-GB" sz="4000" dirty="0">
              <a:latin typeface="+mn-lt"/>
            </a:endParaRPr>
          </a:p>
        </p:txBody>
      </p:sp>
      <p:cxnSp>
        <p:nvCxnSpPr>
          <p:cNvPr id="62" name="Straight Connector 61">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074772-8526-4853-A0F9-1841A0296902}"/>
              </a:ext>
            </a:extLst>
          </p:cNvPr>
          <p:cNvSpPr>
            <a:spLocks noGrp="1"/>
          </p:cNvSpPr>
          <p:nvPr>
            <p:ph idx="1"/>
          </p:nvPr>
        </p:nvSpPr>
        <p:spPr>
          <a:xfrm>
            <a:off x="4965290" y="1473033"/>
            <a:ext cx="5653527" cy="4480726"/>
          </a:xfrm>
        </p:spPr>
        <p:txBody>
          <a:bodyPr anchor="ctr">
            <a:normAutofit/>
          </a:bodyPr>
          <a:lstStyle/>
          <a:p>
            <a:r>
              <a:rPr kumimoji="0" lang="en-US" sz="2400" i="0" u="none" strike="noStrike" kern="1200" cap="none" spc="0" normalizeH="0" baseline="0" noProof="0" dirty="0">
                <a:ln>
                  <a:noFill/>
                </a:ln>
                <a:effectLst/>
                <a:uLnTx/>
                <a:uFillTx/>
                <a:latin typeface="+mj-lt"/>
                <a:ea typeface="+mn-ea"/>
                <a:cs typeface="Times New Roman" panose="02020603050405020304" pitchFamily="18" charset="0"/>
              </a:rPr>
              <a:t>Logistic regression </a:t>
            </a:r>
            <a:endParaRPr lang="en-US" sz="2400" dirty="0">
              <a:latin typeface="+mj-lt"/>
              <a:cs typeface="Times New Roman" panose="02020603050405020304" pitchFamily="18" charset="0"/>
            </a:endParaRPr>
          </a:p>
          <a:p>
            <a:pPr>
              <a:spcAft>
                <a:spcPts val="800"/>
              </a:spcAft>
              <a:tabLst>
                <a:tab pos="292100" algn="l"/>
                <a:tab pos="1485900" algn="l"/>
              </a:tabLst>
            </a:pPr>
            <a:r>
              <a:rPr lang="en-US" sz="2400" dirty="0">
                <a:effectLst/>
                <a:latin typeface="+mj-lt"/>
                <a:ea typeface="Calibri" panose="020F0502020204030204" pitchFamily="34" charset="0"/>
                <a:cs typeface="Calibri" panose="020F0502020204030204" pitchFamily="34" charset="0"/>
              </a:rPr>
              <a:t>Naive Bayes </a:t>
            </a:r>
          </a:p>
          <a:p>
            <a:pPr>
              <a:spcAft>
                <a:spcPts val="800"/>
              </a:spcAft>
              <a:tabLst>
                <a:tab pos="292100" algn="l"/>
                <a:tab pos="1485900" algn="l"/>
              </a:tabLst>
            </a:pPr>
            <a:r>
              <a:rPr kumimoji="0" lang="en-US" sz="2400" i="0" u="none" strike="noStrike" kern="1200" cap="none" spc="0" normalizeH="0" baseline="0" noProof="0" dirty="0">
                <a:ln>
                  <a:noFill/>
                </a:ln>
                <a:effectLst/>
                <a:uLnTx/>
                <a:uFillTx/>
                <a:latin typeface="+mj-lt"/>
                <a:ea typeface="+mn-ea"/>
                <a:cs typeface="Times New Roman" panose="02020603050405020304" pitchFamily="18" charset="0"/>
              </a:rPr>
              <a:t>K-Nearest Neighbors(KNN) </a:t>
            </a:r>
          </a:p>
          <a:p>
            <a:pPr>
              <a:spcAft>
                <a:spcPts val="800"/>
              </a:spcAft>
              <a:tabLst>
                <a:tab pos="292100" algn="l"/>
                <a:tab pos="1485900" algn="l"/>
              </a:tabLst>
            </a:pPr>
            <a:r>
              <a:rPr lang="en-US" sz="2400" dirty="0">
                <a:effectLst/>
                <a:latin typeface="+mj-lt"/>
                <a:ea typeface="Calibri" panose="020F0502020204030204" pitchFamily="34" charset="0"/>
                <a:cs typeface="Calibri" panose="020F0502020204030204" pitchFamily="34" charset="0"/>
              </a:rPr>
              <a:t>Decision Tree </a:t>
            </a:r>
            <a:endParaRPr lang="en-GB" sz="2400" dirty="0">
              <a:latin typeface="+mj-lt"/>
              <a:ea typeface="Calibri" panose="020F0502020204030204" pitchFamily="34" charset="0"/>
              <a:cs typeface="Times New Roman" panose="02020603050405020304" pitchFamily="18" charset="0"/>
            </a:endParaRPr>
          </a:p>
          <a:p>
            <a:pPr>
              <a:spcAft>
                <a:spcPts val="800"/>
              </a:spcAft>
              <a:tabLst>
                <a:tab pos="292100" algn="l"/>
                <a:tab pos="1485900" algn="l"/>
              </a:tabLst>
            </a:pPr>
            <a:r>
              <a:rPr lang="en-US" sz="2400" dirty="0">
                <a:effectLst/>
                <a:latin typeface="+mj-lt"/>
                <a:ea typeface="Calibri" panose="020F0502020204030204" pitchFamily="34" charset="0"/>
                <a:cs typeface="Calibri" panose="020F0502020204030204" pitchFamily="34" charset="0"/>
              </a:rPr>
              <a:t>Random Forest </a:t>
            </a:r>
          </a:p>
          <a:p>
            <a:pPr marL="0" indent="0">
              <a:spcBef>
                <a:spcPts val="300"/>
              </a:spcBef>
              <a:spcAft>
                <a:spcPts val="800"/>
              </a:spcAft>
              <a:buSzPts val="1000"/>
              <a:buNone/>
              <a:tabLst>
                <a:tab pos="457200" algn="l"/>
              </a:tabLst>
            </a:pPr>
            <a:endParaRPr lang="en-GB" sz="24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0343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DF30D8-C1D4-468E-ABD7-8D3E3B691D6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149" t="-9135" r="-10149" b="9135"/>
          <a:stretch/>
        </p:blipFill>
        <p:spPr>
          <a:xfrm>
            <a:off x="2604053" y="268217"/>
            <a:ext cx="7345016" cy="6202157"/>
          </a:xfrm>
        </p:spPr>
      </p:pic>
    </p:spTree>
    <p:extLst>
      <p:ext uri="{BB962C8B-B14F-4D97-AF65-F5344CB8AC3E}">
        <p14:creationId xmlns:p14="http://schemas.microsoft.com/office/powerpoint/2010/main" val="3007455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D4905E87F76949B6571138ABACB129" ma:contentTypeVersion="0" ma:contentTypeDescription="Create a new document." ma:contentTypeScope="" ma:versionID="1f8dd4056b56b78f52c0124389e20499">
  <xsd:schema xmlns:xsd="http://www.w3.org/2001/XMLSchema" xmlns:xs="http://www.w3.org/2001/XMLSchema" xmlns:p="http://schemas.microsoft.com/office/2006/metadata/properties" targetNamespace="http://schemas.microsoft.com/office/2006/metadata/properties" ma:root="true" ma:fieldsID="69177a3987a23867a35a5f5b0b19879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6909B993-2B23-44D7-8F39-E81601720F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03C7D9E6-B0D9-433E-BD46-EB60F64F4DA8}">
  <ds:schemaRefs>
    <ds:schemaRef ds:uri="http://purl.org/dc/elements/1.1/"/>
    <ds:schemaRef ds:uri="http://schemas.microsoft.com/office/2006/metadata/properties"/>
    <ds:schemaRef ds:uri="http://purl.org/dc/dcmitype/"/>
    <ds:schemaRef ds:uri="http://schemas.microsoft.com/office/2006/documentManagement/types"/>
    <ds:schemaRef ds:uri="http://purl.org/dc/terms/"/>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732</TotalTime>
  <Words>856</Words>
  <Application>Microsoft Office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Analyzing Feature Selection Techniques for Machine Learning Based Anomaly Detection in IOT System</vt:lpstr>
      <vt:lpstr>ABSTRACT</vt:lpstr>
      <vt:lpstr>INTRODUCTION</vt:lpstr>
      <vt:lpstr>DATACOLLECTION &amp; PREPROCESSING</vt:lpstr>
      <vt:lpstr>PowerPoint Presentation</vt:lpstr>
      <vt:lpstr>PowerPoint Presentation</vt:lpstr>
      <vt:lpstr>FEATURE SELECTION</vt:lpstr>
      <vt:lpstr>ML   ALGORITHMS</vt:lpstr>
      <vt:lpstr>PowerPoint Presentation</vt:lpstr>
      <vt:lpstr>OPERATIONS</vt:lpstr>
      <vt:lpstr>SIMULATION OF RESULT</vt:lpstr>
      <vt:lpstr>PowerPoint Presentation</vt:lpstr>
      <vt:lpstr>PowerPoint Presentation</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Krishna Murari</dc:creator>
  <cp:lastModifiedBy>hemanth phani</cp:lastModifiedBy>
  <cp:revision>19</cp:revision>
  <dcterms:created xsi:type="dcterms:W3CDTF">2021-10-30T04:04:22Z</dcterms:created>
  <dcterms:modified xsi:type="dcterms:W3CDTF">2022-05-16T08:08:32Z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0x010100E2D4905E87F76949B6571138ABACB129</vt:lpwstr>
  </property>
</Properties>
</file>