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0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65" r:id="rId11"/>
    <p:sldId id="266" r:id="rId12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139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9396" y="1330324"/>
            <a:ext cx="10986007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57225" y="533476"/>
            <a:ext cx="11777254" cy="1254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54905" y="1000124"/>
            <a:ext cx="4094988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66469" y="1974850"/>
            <a:ext cx="10669905" cy="6718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-hub.tw/https:/ieeexplore.ieee.org/document/8920871" TargetMode="External"/><Relationship Id="rId2" Type="http://schemas.openxmlformats.org/officeDocument/2006/relationships/hyperlink" Target="https://ieeexplore.ieee.org/document/791798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document/8212837" TargetMode="External"/><Relationship Id="rId4" Type="http://schemas.openxmlformats.org/officeDocument/2006/relationships/hyperlink" Target="https://sci-hub.tw/https:/ieeexplore.ieee.org/document/6650185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7588" y="1931987"/>
            <a:ext cx="9921875" cy="10871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7329" algn="ctr">
              <a:lnSpc>
                <a:spcPct val="100000"/>
              </a:lnSpc>
              <a:spcBef>
                <a:spcPts val="125"/>
              </a:spcBef>
            </a:pPr>
            <a:r>
              <a:rPr sz="1850" spc="15" dirty="0">
                <a:latin typeface="Times New Roman"/>
                <a:cs typeface="Times New Roman"/>
              </a:rPr>
              <a:t>Aushapur(V), </a:t>
            </a:r>
            <a:r>
              <a:rPr sz="1850" dirty="0">
                <a:latin typeface="Times New Roman"/>
                <a:cs typeface="Times New Roman"/>
              </a:rPr>
              <a:t>Ghatkesar(M) </a:t>
            </a:r>
            <a:r>
              <a:rPr sz="1850" spc="5" dirty="0">
                <a:latin typeface="Times New Roman"/>
                <a:cs typeface="Times New Roman"/>
              </a:rPr>
              <a:t>, </a:t>
            </a:r>
            <a:r>
              <a:rPr sz="1850" spc="10" dirty="0">
                <a:latin typeface="Times New Roman"/>
                <a:cs typeface="Times New Roman"/>
              </a:rPr>
              <a:t>R.R</a:t>
            </a:r>
            <a:r>
              <a:rPr sz="1850" spc="-140" dirty="0">
                <a:latin typeface="Times New Roman"/>
                <a:cs typeface="Times New Roman"/>
              </a:rPr>
              <a:t> </a:t>
            </a:r>
            <a:r>
              <a:rPr sz="1850" spc="-15" dirty="0">
                <a:latin typeface="Times New Roman"/>
                <a:cs typeface="Times New Roman"/>
              </a:rPr>
              <a:t>Dist-50130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50" b="1" spc="-114" dirty="0">
                <a:solidFill>
                  <a:srgbClr val="003300"/>
                </a:solidFill>
                <a:latin typeface="Times New Roman"/>
                <a:cs typeface="Times New Roman"/>
              </a:rPr>
              <a:t>DEPARTMENT OF </a:t>
            </a:r>
            <a:r>
              <a:rPr sz="2150" b="1" spc="-10" dirty="0">
                <a:solidFill>
                  <a:srgbClr val="003300"/>
                </a:solidFill>
                <a:latin typeface="Times New Roman"/>
                <a:cs typeface="Times New Roman"/>
              </a:rPr>
              <a:t>ELECTRONICS AND </a:t>
            </a:r>
            <a:r>
              <a:rPr sz="2150" b="1" spc="-5" dirty="0">
                <a:solidFill>
                  <a:srgbClr val="003300"/>
                </a:solidFill>
                <a:latin typeface="Times New Roman"/>
                <a:cs typeface="Times New Roman"/>
              </a:rPr>
              <a:t>COMMUNICATION</a:t>
            </a:r>
            <a:r>
              <a:rPr sz="2150" b="1" spc="5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2150" b="1" spc="-10" dirty="0">
                <a:solidFill>
                  <a:srgbClr val="003300"/>
                </a:solidFill>
                <a:latin typeface="Times New Roman"/>
                <a:cs typeface="Times New Roman"/>
              </a:rPr>
              <a:t>ENGINEERING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8550" y="3515614"/>
            <a:ext cx="5934075" cy="524510"/>
          </a:xfrm>
          <a:prstGeom prst="rect">
            <a:avLst/>
          </a:prstGeom>
          <a:solidFill>
            <a:srgbClr val="6CD552">
              <a:alpha val="60391"/>
            </a:srgbClr>
          </a:solidFill>
        </p:spPr>
        <p:txBody>
          <a:bodyPr vert="horz" wrap="square" lIns="0" tIns="43180" rIns="0" bIns="0" rtlCol="0">
            <a:spAutoFit/>
          </a:bodyPr>
          <a:lstStyle/>
          <a:p>
            <a:pPr marL="465455">
              <a:lnSpc>
                <a:spcPct val="100000"/>
              </a:lnSpc>
              <a:spcBef>
                <a:spcPts val="340"/>
              </a:spcBef>
            </a:pPr>
            <a:r>
              <a:rPr sz="2750" spc="30" dirty="0">
                <a:solidFill>
                  <a:srgbClr val="181818"/>
                </a:solidFill>
                <a:latin typeface="Arial"/>
                <a:cs typeface="Arial"/>
              </a:rPr>
              <a:t>MAJOR PROJECT</a:t>
            </a:r>
            <a:r>
              <a:rPr sz="2750" spc="-10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750" spc="35" dirty="0">
                <a:solidFill>
                  <a:srgbClr val="181818"/>
                </a:solidFill>
                <a:latin typeface="Arial"/>
                <a:cs typeface="Arial"/>
              </a:rPr>
              <a:t>ABSTRACT</a:t>
            </a:r>
            <a:endParaRPr sz="2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2675" y="6829742"/>
            <a:ext cx="2911475" cy="130253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750" smtClean="0">
                <a:latin typeface="Times New Roman"/>
                <a:cs typeface="Times New Roman"/>
              </a:rPr>
              <a:t>AG1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02299"/>
              </a:lnSpc>
              <a:spcBef>
                <a:spcPts val="5"/>
              </a:spcBef>
            </a:pPr>
            <a:r>
              <a:rPr lang="en-US" sz="2750" spc="10" smtClean="0">
                <a:latin typeface="Times New Roman"/>
                <a:cs typeface="Times New Roman"/>
              </a:rPr>
              <a:t>Cheela Shashank</a:t>
            </a:r>
            <a:r>
              <a:rPr sz="2750" smtClean="0">
                <a:latin typeface="Times New Roman"/>
                <a:cs typeface="Times New Roman"/>
              </a:rPr>
              <a:t>  </a:t>
            </a:r>
            <a:r>
              <a:rPr lang="en-US" sz="2750" spc="-15" smtClean="0">
                <a:latin typeface="Times New Roman"/>
                <a:cs typeface="Times New Roman"/>
              </a:rPr>
              <a:t>Akkaldevi Hemanth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2400" y="7259002"/>
            <a:ext cx="2327655" cy="8697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19050">
              <a:lnSpc>
                <a:spcPct val="102299"/>
              </a:lnSpc>
              <a:spcBef>
                <a:spcPts val="50"/>
              </a:spcBef>
            </a:pPr>
            <a:r>
              <a:rPr sz="2750" spc="-20">
                <a:latin typeface="Times New Roman"/>
                <a:cs typeface="Times New Roman"/>
              </a:rPr>
              <a:t>(</a:t>
            </a:r>
            <a:r>
              <a:rPr sz="2750" spc="40" smtClean="0">
                <a:latin typeface="Times New Roman"/>
                <a:cs typeface="Times New Roman"/>
              </a:rPr>
              <a:t>1</a:t>
            </a:r>
            <a:r>
              <a:rPr lang="en-US" sz="2750" spc="40" smtClean="0">
                <a:latin typeface="Times New Roman"/>
                <a:cs typeface="Times New Roman"/>
              </a:rPr>
              <a:t>7P61A0429</a:t>
            </a:r>
            <a:r>
              <a:rPr sz="2750" spc="5" smtClean="0">
                <a:latin typeface="Times New Roman"/>
                <a:cs typeface="Times New Roman"/>
              </a:rPr>
              <a:t>)  </a:t>
            </a:r>
            <a:r>
              <a:rPr sz="2750" spc="20">
                <a:latin typeface="Times New Roman"/>
                <a:cs typeface="Times New Roman"/>
              </a:rPr>
              <a:t>(</a:t>
            </a:r>
            <a:r>
              <a:rPr sz="2750" spc="20" smtClean="0">
                <a:latin typeface="Times New Roman"/>
                <a:cs typeface="Times New Roman"/>
              </a:rPr>
              <a:t>1</a:t>
            </a:r>
            <a:r>
              <a:rPr lang="en-US" sz="2750" spc="20" smtClean="0">
                <a:latin typeface="Times New Roman"/>
                <a:cs typeface="Times New Roman"/>
              </a:rPr>
              <a:t>7P61A0403</a:t>
            </a:r>
            <a:r>
              <a:rPr sz="2750" spc="20" smtClean="0">
                <a:latin typeface="Times New Roman"/>
                <a:cs typeface="Times New Roman"/>
              </a:rPr>
              <a:t>)</a:t>
            </a:r>
            <a:r>
              <a:rPr lang="en-US" sz="2750" spc="20" smtClean="0">
                <a:latin typeface="Times New Roman"/>
                <a:cs typeface="Times New Roman"/>
              </a:rPr>
              <a:t> 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62675" y="8107616"/>
            <a:ext cx="6509384" cy="8752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750" spc="-10" smtClean="0">
                <a:latin typeface="Times New Roman"/>
                <a:cs typeface="Times New Roman"/>
              </a:rPr>
              <a:t>E. Bhanu Prakash Goud          </a:t>
            </a:r>
            <a:r>
              <a:rPr sz="2750" spc="25" smtClean="0">
                <a:latin typeface="Times New Roman"/>
                <a:cs typeface="Times New Roman"/>
              </a:rPr>
              <a:t>(1</a:t>
            </a:r>
            <a:r>
              <a:rPr lang="en-US" sz="2750" spc="25" smtClean="0">
                <a:latin typeface="Times New Roman"/>
                <a:cs typeface="Times New Roman"/>
              </a:rPr>
              <a:t>7P61A0442</a:t>
            </a:r>
            <a:r>
              <a:rPr sz="2750" spc="25" smtClean="0">
                <a:latin typeface="Times New Roman"/>
                <a:cs typeface="Times New Roman"/>
              </a:rPr>
              <a:t>)</a:t>
            </a:r>
            <a:endParaRPr lang="en-US" sz="2750" spc="25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750" spc="25" smtClean="0">
                <a:latin typeface="Times New Roman"/>
                <a:cs typeface="Times New Roman"/>
              </a:rPr>
              <a:t>K. Sai Prasad                         (17C21A0411)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9267" y="6821897"/>
            <a:ext cx="2805430" cy="1324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spc="-20" dirty="0">
                <a:latin typeface="Times New Roman"/>
                <a:cs typeface="Times New Roman"/>
              </a:rPr>
              <a:t>Guided</a:t>
            </a:r>
            <a:r>
              <a:rPr sz="2750" spc="240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Times New Roman"/>
                <a:cs typeface="Times New Roman"/>
              </a:rPr>
              <a:t>By: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ts val="3379"/>
              </a:lnSpc>
              <a:spcBef>
                <a:spcPts val="125"/>
              </a:spcBef>
            </a:pPr>
            <a:r>
              <a:rPr sz="2750" spc="5" smtClean="0">
                <a:latin typeface="Times New Roman"/>
                <a:cs typeface="Times New Roman"/>
              </a:rPr>
              <a:t>Mr</a:t>
            </a:r>
            <a:r>
              <a:rPr lang="en-US" sz="2750" spc="5" smtClean="0">
                <a:latin typeface="Times New Roman"/>
                <a:cs typeface="Times New Roman"/>
              </a:rPr>
              <a:t>s. S. Preethi </a:t>
            </a:r>
            <a:r>
              <a:rPr sz="2750" spc="-20" smtClean="0">
                <a:latin typeface="Times New Roman"/>
                <a:cs typeface="Times New Roman"/>
              </a:rPr>
              <a:t>  Ass</a:t>
            </a:r>
            <a:r>
              <a:rPr lang="en-US" sz="2750" spc="-20" smtClean="0">
                <a:latin typeface="Times New Roman"/>
                <a:cs typeface="Times New Roman"/>
              </a:rPr>
              <a:t>istant</a:t>
            </a:r>
            <a:r>
              <a:rPr sz="2750" spc="290" smtClean="0">
                <a:latin typeface="Times New Roman"/>
                <a:cs typeface="Times New Roman"/>
              </a:rPr>
              <a:t> </a:t>
            </a:r>
            <a:r>
              <a:rPr sz="2750" spc="-15" dirty="0">
                <a:latin typeface="Times New Roman"/>
                <a:cs typeface="Times New Roman"/>
              </a:rPr>
              <a:t>Professor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214850" y="4639418"/>
            <a:ext cx="12567350" cy="1003480"/>
          </a:xfrm>
          <a:prstGeom prst="rect">
            <a:avLst/>
          </a:prstGeom>
          <a:solidFill>
            <a:srgbClr val="D2D2D2"/>
          </a:solidFill>
        </p:spPr>
        <p:txBody>
          <a:bodyPr vert="horz" wrap="square" lIns="0" tIns="28575" rIns="0" bIns="0" rtlCol="0">
            <a:spAutoFit/>
          </a:bodyPr>
          <a:lstStyle/>
          <a:p>
            <a:pPr marL="4745355" marR="790575" indent="-3937000">
              <a:lnSpc>
                <a:spcPts val="3829"/>
              </a:lnSpc>
              <a:spcBef>
                <a:spcPts val="225"/>
              </a:spcBef>
            </a:pPr>
            <a:r>
              <a:rPr lang="en-US" sz="2800" b="1" spc="15" dirty="0" smtClean="0">
                <a:latin typeface="Times New Roman"/>
                <a:cs typeface="Times New Roman"/>
              </a:rPr>
              <a:t>COVID-19 DETECTION AND SAFETY MEASURE AUTOMATION USING ARDUINO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8800" y="990600"/>
            <a:ext cx="310769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617" y="2420556"/>
            <a:ext cx="11595735" cy="592245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Nath</a:t>
            </a:r>
            <a:r>
              <a:rPr lang="en-US" sz="2400" dirty="0" smtClean="0"/>
              <a:t>, S., Banerjee, P., Biswas, R. N., </a:t>
            </a:r>
            <a:r>
              <a:rPr lang="en-US" sz="2400" dirty="0" err="1" smtClean="0"/>
              <a:t>Mitra</a:t>
            </a:r>
            <a:r>
              <a:rPr lang="en-US" sz="2400" dirty="0" smtClean="0"/>
              <a:t>, S. K., &amp; </a:t>
            </a:r>
            <a:r>
              <a:rPr lang="en-US" sz="2400" dirty="0" err="1" smtClean="0"/>
              <a:t>Naskar</a:t>
            </a:r>
            <a:r>
              <a:rPr lang="en-US" sz="2400" dirty="0" smtClean="0"/>
              <a:t>, M. K. (2016). Arduino based door unlocking system.(</a:t>
            </a:r>
            <a:r>
              <a:rPr lang="en-US" sz="2400" dirty="0" smtClean="0">
                <a:hlinkClick r:id="rId2"/>
              </a:rPr>
              <a:t>https://ieeexplore.ieee.org/document/7917989</a:t>
            </a:r>
            <a:r>
              <a:rPr lang="en-US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Bakht</a:t>
            </a:r>
            <a:r>
              <a:rPr lang="en-US" sz="2400" dirty="0" smtClean="0"/>
              <a:t>, K., Din, A. U., </a:t>
            </a:r>
            <a:r>
              <a:rPr lang="en-US" sz="2400" dirty="0" err="1" smtClean="0"/>
              <a:t>Shehzadi</a:t>
            </a:r>
            <a:r>
              <a:rPr lang="en-US" sz="2400" dirty="0" smtClean="0"/>
              <a:t>, A., &amp; </a:t>
            </a:r>
            <a:r>
              <a:rPr lang="en-US" sz="2400" dirty="0" err="1" smtClean="0"/>
              <a:t>Aftab</a:t>
            </a:r>
            <a:r>
              <a:rPr lang="en-US" sz="2400" dirty="0" smtClean="0"/>
              <a:t>, M. (2019). Design of an Efficient Authentication and Access Control System Using RFID. 2019 3rd International Conference on Energy Conservation and Efficiency (ICECE).(</a:t>
            </a:r>
            <a:r>
              <a:rPr lang="en-US" sz="2400" dirty="0" smtClean="0">
                <a:hlinkClick r:id="rId3"/>
              </a:rPr>
              <a:t>https://ieeexplore.ieee.org/document/8920871</a:t>
            </a:r>
            <a:r>
              <a:rPr lang="en-US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Kassim</a:t>
            </a:r>
            <a:r>
              <a:rPr lang="en-US" sz="2400" dirty="0" smtClean="0"/>
              <a:t>, A. M., </a:t>
            </a:r>
            <a:r>
              <a:rPr lang="en-US" sz="2400" dirty="0" err="1" smtClean="0"/>
              <a:t>Jaafar</a:t>
            </a:r>
            <a:r>
              <a:rPr lang="en-US" sz="2400" dirty="0" smtClean="0"/>
              <a:t>, H. I., </a:t>
            </a:r>
            <a:r>
              <a:rPr lang="en-US" sz="2400" dirty="0" err="1" smtClean="0"/>
              <a:t>Azam</a:t>
            </a:r>
            <a:r>
              <a:rPr lang="en-US" sz="2400" dirty="0" smtClean="0"/>
              <a:t>, M. A., Abas, N., &amp; </a:t>
            </a:r>
            <a:r>
              <a:rPr lang="en-US" sz="2400" dirty="0" err="1" smtClean="0"/>
              <a:t>Yasuno</a:t>
            </a:r>
            <a:r>
              <a:rPr lang="en-US" sz="2400" dirty="0" smtClean="0"/>
              <a:t>, T. (2013). Performances study of distance measurement sensor with different object materials and properties. 2013 IEEE 3rd International Conference on System Engineering and Technology. (</a:t>
            </a:r>
            <a:r>
              <a:rPr lang="en-US" sz="2400" dirty="0" smtClean="0">
                <a:hlinkClick r:id="rId4"/>
              </a:rPr>
              <a:t>https://ieeexplore.ieee.org/document/6650185</a:t>
            </a:r>
            <a:r>
              <a:rPr lang="en-US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Bhargava, A., &amp; Kumar, A. (2017). Arduino controlled robotic arm. 2017 International Conference of Electronics, Communication and Aerospace Technology (ICECA).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ieeexplore.ieee.org/document/8212837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27050" marR="5080" indent="-514984" algn="just">
              <a:lnSpc>
                <a:spcPct val="102400"/>
              </a:lnSpc>
              <a:spcBef>
                <a:spcPts val="45"/>
              </a:spcBef>
              <a:buFont typeface="Times New Roman"/>
              <a:buAutoNum type="arabicPeriod"/>
              <a:tabLst>
                <a:tab pos="614045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4069" y="4428236"/>
            <a:ext cx="313499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/>
              <a:t>THANK</a:t>
            </a:r>
            <a:r>
              <a:rPr sz="3950" spc="114" dirty="0"/>
              <a:t> </a:t>
            </a:r>
            <a:r>
              <a:rPr sz="3950" spc="5" dirty="0"/>
              <a:t>YOU</a:t>
            </a:r>
            <a:endParaRPr sz="39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762000"/>
            <a:ext cx="4094988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15" smtClean="0"/>
              <a:t>      </a:t>
            </a:r>
            <a:r>
              <a:rPr sz="3200" spc="15" smtClean="0"/>
              <a:t>ABSTRACT</a:t>
            </a:r>
            <a:endParaRPr sz="3200" spc="15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25094" y="1676400"/>
            <a:ext cx="11734800" cy="602761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pandemic requires utmost safety for each and every person to be safe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healthy.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we analyze the present situation, the count of affected persons is increasing in high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will help people to detect Covid-19 affected persons to provide safe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entrances and sanitization which is completely contactless and safe.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prototype consists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Two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 boards and RFID kit which are the main components in building a complete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project. Temperature sensor,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sensors, Servo motors are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been used in our prototype. Our prototype can be used as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“Two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security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system”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help of temperature sensors and buzzers which are integrated to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 part that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constructure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“Robotic Arm”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helps to deliver the goods or products to the customers without any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Servo motors and Potentiometers are used to build the robotic arm. We also introduced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“Smart Bin”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stores used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tissue papers after dispensing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keep the place neat and clean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5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1806" y="2514600"/>
            <a:ext cx="11277600" cy="3019416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algn="just">
              <a:lnSpc>
                <a:spcPct val="102400"/>
              </a:lnSpc>
              <a:spcBef>
                <a:spcPts val="45"/>
              </a:spcBef>
              <a:buSzPct val="96363"/>
              <a:buFont typeface="Arial"/>
              <a:buChar char="•"/>
              <a:tabLst>
                <a:tab pos="137160" algn="l"/>
                <a:tab pos="3053080" algn="l"/>
                <a:tab pos="3310254" algn="l"/>
              </a:tabLst>
            </a:pPr>
            <a:r>
              <a:rPr lang="en-US" sz="2400" spc="30" dirty="0" smtClean="0">
                <a:latin typeface="Times New Roman"/>
                <a:cs typeface="Times New Roman"/>
              </a:rPr>
              <a:t> </a:t>
            </a:r>
            <a:r>
              <a:rPr sz="2400" spc="30" dirty="0" smtClean="0">
                <a:latin typeface="Times New Roman"/>
                <a:cs typeface="Times New Roman"/>
              </a:rPr>
              <a:t>Our</a:t>
            </a:r>
            <a:r>
              <a:rPr sz="2400" spc="19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main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lang="en-US" sz="2400" spc="5" dirty="0" smtClean="0">
                <a:latin typeface="Times New Roman"/>
                <a:cs typeface="Times New Roman"/>
              </a:rPr>
              <a:t>intention is to reduce the spread of this deadly virus and to ensure a safe environment .</a:t>
            </a:r>
          </a:p>
          <a:p>
            <a:pPr marL="12700" marR="5080" algn="just">
              <a:lnSpc>
                <a:spcPct val="102400"/>
              </a:lnSpc>
              <a:spcBef>
                <a:spcPts val="45"/>
              </a:spcBef>
              <a:buSzPct val="96363"/>
              <a:buFont typeface="Arial"/>
              <a:buChar char="•"/>
              <a:tabLst>
                <a:tab pos="137160" algn="l"/>
                <a:tab pos="3053080" algn="l"/>
                <a:tab pos="3310254" algn="l"/>
              </a:tabLst>
            </a:pPr>
            <a:endParaRPr lang="en-US" sz="2400" spc="5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400"/>
              </a:lnSpc>
              <a:spcBef>
                <a:spcPts val="45"/>
              </a:spcBef>
              <a:buSzPct val="96363"/>
              <a:buFont typeface="Arial"/>
              <a:buChar char="•"/>
              <a:tabLst>
                <a:tab pos="137160" algn="l"/>
                <a:tab pos="3053080" algn="l"/>
                <a:tab pos="3310254" algn="l"/>
              </a:tabLst>
            </a:pPr>
            <a:r>
              <a:rPr lang="en-US" sz="2400" spc="5" dirty="0" smtClean="0">
                <a:latin typeface="Times New Roman"/>
                <a:cs typeface="Times New Roman"/>
              </a:rPr>
              <a:t> To make sure that Covid-19 affected persons with no external help can get things done with proper protection.</a:t>
            </a:r>
          </a:p>
          <a:p>
            <a:pPr marL="12700" marR="5080" algn="just">
              <a:lnSpc>
                <a:spcPct val="102400"/>
              </a:lnSpc>
              <a:spcBef>
                <a:spcPts val="45"/>
              </a:spcBef>
              <a:buSzPct val="96363"/>
              <a:buFont typeface="Arial"/>
              <a:buChar char="•"/>
              <a:tabLst>
                <a:tab pos="137160" algn="l"/>
                <a:tab pos="3053080" algn="l"/>
                <a:tab pos="3310254" algn="l"/>
              </a:tabLst>
            </a:pPr>
            <a:endParaRPr lang="en-US" sz="2400" spc="5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400"/>
              </a:lnSpc>
              <a:spcBef>
                <a:spcPts val="45"/>
              </a:spcBef>
              <a:buSzPct val="96363"/>
              <a:buFont typeface="Arial"/>
              <a:buChar char="•"/>
              <a:tabLst>
                <a:tab pos="137160" algn="l"/>
                <a:tab pos="3053080" algn="l"/>
                <a:tab pos="3310254" algn="l"/>
              </a:tabLst>
            </a:pPr>
            <a:r>
              <a:rPr lang="en-US" sz="2400" spc="5" dirty="0" smtClean="0">
                <a:latin typeface="Times New Roman"/>
                <a:cs typeface="Times New Roman"/>
              </a:rPr>
              <a:t>To make sure everyone around the place is safe and not in contact with the </a:t>
            </a:r>
            <a:r>
              <a:rPr lang="en-US" sz="2400" spc="5" dirty="0" err="1" smtClean="0">
                <a:latin typeface="Times New Roman"/>
                <a:cs typeface="Times New Roman"/>
              </a:rPr>
              <a:t>covid</a:t>
            </a:r>
            <a:r>
              <a:rPr lang="en-US" sz="2400" spc="5" dirty="0" smtClean="0">
                <a:latin typeface="Times New Roman"/>
                <a:cs typeface="Times New Roman"/>
              </a:rPr>
              <a:t> effected person so as to take appropriate measures in case an effected person tries to enter the space. 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88534" y="1158239"/>
            <a:ext cx="268414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/>
              <a:t>OBJECTIVE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4905" y="1000124"/>
            <a:ext cx="4094988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5"/>
              </a:spcBef>
            </a:pPr>
            <a:r>
              <a:rPr sz="3200" spc="10" dirty="0"/>
              <a:t>BLOCK</a:t>
            </a:r>
            <a:r>
              <a:rPr sz="3200" spc="-155" dirty="0"/>
              <a:t> </a:t>
            </a:r>
            <a:r>
              <a:rPr sz="3200" spc="10" dirty="0"/>
              <a:t>DIAGRAM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2209800"/>
            <a:ext cx="8153399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2600" y="1371600"/>
            <a:ext cx="408305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/>
              <a:t>BLOCK</a:t>
            </a:r>
            <a:r>
              <a:rPr sz="3200" spc="-160" dirty="0"/>
              <a:t> </a:t>
            </a:r>
            <a:r>
              <a:rPr sz="3200" spc="5" dirty="0"/>
              <a:t>DIAGRAM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2667000"/>
            <a:ext cx="9108907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099834"/>
              </p:ext>
            </p:extLst>
          </p:nvPr>
        </p:nvGraphicFramePr>
        <p:xfrm>
          <a:off x="1397000" y="2209800"/>
          <a:ext cx="8867775" cy="56388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9235">
                <a:tc>
                  <a:txBody>
                    <a:bodyPr/>
                    <a:lstStyle/>
                    <a:p>
                      <a:r>
                        <a:rPr lang="en-US" sz="3600" b="1" smtClean="0">
                          <a:solidFill>
                            <a:schemeClr val="tx1"/>
                          </a:solidFill>
                        </a:rPr>
                        <a:t>     PRC</a:t>
                      </a:r>
                      <a:endParaRPr lang="en-US" sz="36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3600" b="0" smtClean="0"/>
                        <a:t>                    </a:t>
                      </a:r>
                      <a:r>
                        <a:rPr lang="en-US" sz="3600" b="1" smtClean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en-US" sz="36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700">
                <a:tc>
                  <a:txBody>
                    <a:bodyPr/>
                    <a:lstStyle/>
                    <a:p>
                      <a:r>
                        <a:rPr lang="en-US" sz="2800" smtClean="0"/>
                        <a:t>        </a:t>
                      </a:r>
                    </a:p>
                    <a:p>
                      <a:r>
                        <a:rPr lang="en-US" sz="2800" baseline="0" smtClean="0"/>
                        <a:t>      </a:t>
                      </a:r>
                      <a:r>
                        <a:rPr lang="en-US" sz="2800" smtClean="0"/>
                        <a:t>PRC 1</a:t>
                      </a:r>
                      <a:endParaRPr lang="en-US" sz="2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Based on our idea and realizing the current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situation, prepared the abstract and analyzed</a:t>
                      </a:r>
                      <a:r>
                        <a:rPr lang="en-US" sz="2400" baseline="0" dirty="0" smtClean="0"/>
                        <a:t> the details.</a:t>
                      </a:r>
                      <a:endParaRPr lang="en-US" sz="2400" dirty="0"/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4318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endParaRPr lang="en-US" smtClean="0"/>
                    </a:p>
                    <a:p>
                      <a:r>
                        <a:rPr lang="en-US" baseline="0" smtClean="0"/>
                        <a:t>         </a:t>
                      </a:r>
                      <a:r>
                        <a:rPr lang="en-US" sz="2800" smtClean="0"/>
                        <a:t>PRC 2</a:t>
                      </a:r>
                      <a:endParaRPr lang="en-US" sz="2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Design of circuit with required components like RFID, Arduino, proximity sensor</a:t>
                      </a:r>
                      <a:r>
                        <a:rPr lang="en-US" sz="2400" baseline="0" dirty="0" smtClean="0"/>
                        <a:t>, servomotors, potentiometers and buzzers. Temperature sensor and liquid disinfectants are also used.</a:t>
                      </a:r>
                      <a:endParaRPr lang="en-US" sz="2400" dirty="0"/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5547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baseline="0" dirty="0" smtClean="0"/>
                        <a:t>    </a:t>
                      </a:r>
                    </a:p>
                    <a:p>
                      <a:r>
                        <a:rPr lang="en-US" sz="2800" baseline="0" dirty="0" smtClean="0"/>
                        <a:t>       </a:t>
                      </a:r>
                      <a:r>
                        <a:rPr lang="en-US" sz="2800" dirty="0" smtClean="0"/>
                        <a:t>PRC 3</a:t>
                      </a:r>
                      <a:endParaRPr lang="en-US" sz="2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Design and implementation</a:t>
                      </a:r>
                      <a:r>
                        <a:rPr lang="en-US" sz="2400" baseline="0" dirty="0" smtClean="0"/>
                        <a:t> of Covid-19 Detection and Safety Measure Automation using Arduino is done.</a:t>
                      </a:r>
                      <a:endParaRPr lang="en-US" sz="2400" dirty="0"/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28515" y="711581"/>
            <a:ext cx="3967479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PLAN </a:t>
            </a:r>
            <a:r>
              <a:rPr spc="-10" dirty="0"/>
              <a:t>OF</a:t>
            </a:r>
            <a:r>
              <a:rPr spc="-85" dirty="0"/>
              <a:t> </a:t>
            </a:r>
            <a:r>
              <a:rPr spc="5" dirty="0"/>
              <a:t>ACTION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735" y="2628582"/>
            <a:ext cx="10448925" cy="2164054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469900" marR="5080" indent="-457200">
              <a:lnSpc>
                <a:spcPct val="102400"/>
              </a:lnSpc>
              <a:spcBef>
                <a:spcPts val="45"/>
              </a:spcBef>
              <a:buFont typeface="Arial" panose="020B0604020202020204" pitchFamily="34" charset="0"/>
              <a:buChar char="•"/>
              <a:tabLst>
                <a:tab pos="879475" algn="l"/>
                <a:tab pos="2499995" algn="l"/>
                <a:tab pos="3329304" algn="l"/>
                <a:tab pos="5207000" algn="l"/>
                <a:tab pos="5760085" algn="l"/>
                <a:tab pos="7066280" algn="l"/>
                <a:tab pos="7828280" algn="l"/>
                <a:tab pos="8924925" algn="l"/>
              </a:tabLst>
            </a:pPr>
            <a:r>
              <a:rPr lang="en-US" sz="2750" spc="40" dirty="0" smtClean="0">
                <a:latin typeface="Times New Roman"/>
                <a:cs typeface="Times New Roman"/>
              </a:rPr>
              <a:t>The simulation is carried out using Proteus 8.9 Professional and Arduino IDE 1.8.13</a:t>
            </a:r>
          </a:p>
          <a:p>
            <a:pPr marL="469900" marR="5080" indent="-457200">
              <a:lnSpc>
                <a:spcPct val="102400"/>
              </a:lnSpc>
              <a:spcBef>
                <a:spcPts val="45"/>
              </a:spcBef>
              <a:buFont typeface="Arial" panose="020B0604020202020204" pitchFamily="34" charset="0"/>
              <a:buChar char="•"/>
              <a:tabLst>
                <a:tab pos="879475" algn="l"/>
                <a:tab pos="2499995" algn="l"/>
                <a:tab pos="3329304" algn="l"/>
                <a:tab pos="5207000" algn="l"/>
                <a:tab pos="5760085" algn="l"/>
                <a:tab pos="7066280" algn="l"/>
                <a:tab pos="7828280" algn="l"/>
                <a:tab pos="8924925" algn="l"/>
              </a:tabLst>
            </a:pPr>
            <a:endParaRPr lang="en-US" sz="2750" spc="40" dirty="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2400"/>
              </a:lnSpc>
              <a:spcBef>
                <a:spcPts val="45"/>
              </a:spcBef>
              <a:buFont typeface="Arial" panose="020B0604020202020204" pitchFamily="34" charset="0"/>
              <a:buChar char="•"/>
              <a:tabLst>
                <a:tab pos="879475" algn="l"/>
                <a:tab pos="2499995" algn="l"/>
                <a:tab pos="3329304" algn="l"/>
                <a:tab pos="5207000" algn="l"/>
                <a:tab pos="5760085" algn="l"/>
                <a:tab pos="7066280" algn="l"/>
                <a:tab pos="7828280" algn="l"/>
                <a:tab pos="8924925" algn="l"/>
              </a:tabLst>
            </a:pPr>
            <a:r>
              <a:rPr lang="en-US" sz="2750" spc="40" dirty="0" smtClean="0">
                <a:latin typeface="Times New Roman"/>
                <a:cs typeface="Times New Roman"/>
              </a:rPr>
              <a:t>RC522 RFID Kit, Arduino Uno, Temperature sensor, Buzzers, Potentiometers, Servo motor(SG-90).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1009396" y="1330324"/>
            <a:ext cx="1098600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6884">
              <a:lnSpc>
                <a:spcPct val="100000"/>
              </a:lnSpc>
              <a:spcBef>
                <a:spcPts val="105"/>
              </a:spcBef>
            </a:pPr>
            <a:r>
              <a:rPr lang="en-US" sz="3200" spc="10" smtClean="0"/>
              <a:t>  </a:t>
            </a:r>
            <a:r>
              <a:rPr sz="3200" spc="10" smtClean="0"/>
              <a:t>HARDWARE </a:t>
            </a:r>
            <a:r>
              <a:rPr sz="3200" spc="15" dirty="0"/>
              <a:t>AND </a:t>
            </a:r>
            <a:r>
              <a:rPr sz="3200" dirty="0"/>
              <a:t>SOFTWARE</a:t>
            </a:r>
            <a:r>
              <a:rPr sz="3200" spc="-280" dirty="0"/>
              <a:t> </a:t>
            </a:r>
            <a:r>
              <a:rPr sz="3200" spc="10" dirty="0"/>
              <a:t>REQUIREMENTS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7116" y="2408555"/>
            <a:ext cx="9028684" cy="21839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55625" indent="-457200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750" spc="-5" dirty="0" smtClean="0">
                <a:latin typeface="Times New Roman"/>
                <a:cs typeface="Times New Roman"/>
              </a:rPr>
              <a:t>Easy detection of </a:t>
            </a:r>
            <a:r>
              <a:rPr lang="en-US" sz="2750" spc="-5" dirty="0" err="1" smtClean="0">
                <a:latin typeface="Times New Roman"/>
                <a:cs typeface="Times New Roman"/>
              </a:rPr>
              <a:t>Covid</a:t>
            </a:r>
            <a:r>
              <a:rPr lang="en-US" sz="2750" spc="-5" dirty="0" smtClean="0">
                <a:latin typeface="Times New Roman"/>
                <a:cs typeface="Times New Roman"/>
              </a:rPr>
              <a:t> affected persons.</a:t>
            </a:r>
          </a:p>
          <a:p>
            <a:pPr marL="555625" indent="-457200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endParaRPr lang="en-US" sz="2750" spc="-5" dirty="0">
              <a:latin typeface="Times New Roman"/>
              <a:cs typeface="Times New Roman"/>
            </a:endParaRPr>
          </a:p>
          <a:p>
            <a:pPr marL="555625" indent="-457200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750" spc="-5" dirty="0" smtClean="0">
                <a:latin typeface="Times New Roman"/>
                <a:cs typeface="Times New Roman"/>
              </a:rPr>
              <a:t>Highly compatible and a low cost equipment .</a:t>
            </a:r>
          </a:p>
          <a:p>
            <a:pPr marL="555625" indent="-457200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endParaRPr lang="en-US" sz="2750" spc="-5" dirty="0">
              <a:latin typeface="Times New Roman"/>
              <a:cs typeface="Times New Roman"/>
            </a:endParaRPr>
          </a:p>
          <a:p>
            <a:pPr marL="555625" indent="-457200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750" spc="-5" dirty="0" smtClean="0">
                <a:latin typeface="Times New Roman"/>
                <a:cs typeface="Times New Roman"/>
              </a:rPr>
              <a:t>Highly accurate and can be operated without any contact . </a:t>
            </a:r>
            <a:endParaRPr sz="27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66665" y="1014983"/>
            <a:ext cx="324294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" dirty="0"/>
              <a:t>ADVAN</a:t>
            </a:r>
            <a:r>
              <a:rPr dirty="0"/>
              <a:t>T</a:t>
            </a:r>
            <a:r>
              <a:rPr spc="15" dirty="0"/>
              <a:t>A</a:t>
            </a:r>
            <a:r>
              <a:rPr spc="-30" dirty="0"/>
              <a:t>G</a:t>
            </a:r>
            <a:r>
              <a:rPr dirty="0"/>
              <a:t>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4905" y="1000124"/>
            <a:ext cx="4094988" cy="492443"/>
          </a:xfrm>
        </p:spPr>
        <p:txBody>
          <a:bodyPr/>
          <a:lstStyle/>
          <a:p>
            <a:r>
              <a:rPr lang="en-US" sz="3200" smtClean="0"/>
              <a:t>APPLICATIONS </a:t>
            </a:r>
            <a:endParaRPr lang="en-US" sz="32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6469" y="1974850"/>
            <a:ext cx="10669905" cy="4062651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Ensures two level security system using RFID and Temperature sensor.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Used to deliver the products to the customers without any contact using the Robotic Arm.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It also helps to sanitize using liquid disinfectants, ultrasonic proximity sensors and servo motors.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The Smart Bin is used to throw away the dispensed tissue papers after use .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just"/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8020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</TotalTime>
  <Words>720</Words>
  <Application>Microsoft Office PowerPoint</Application>
  <PresentationFormat>Custom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PowerPoint Presentation</vt:lpstr>
      <vt:lpstr>      ABSTRACT</vt:lpstr>
      <vt:lpstr>OBJECTIVE</vt:lpstr>
      <vt:lpstr>BLOCK DIAGRAM</vt:lpstr>
      <vt:lpstr>BLOCK DIAGRAM</vt:lpstr>
      <vt:lpstr>PLAN OF ACTION</vt:lpstr>
      <vt:lpstr>  HARDWARE AND SOFTWARE REQUIREMENTS</vt:lpstr>
      <vt:lpstr>ADVANTAGES</vt:lpstr>
      <vt:lpstr>APPLICATIONS 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Hemanth</cp:lastModifiedBy>
  <cp:revision>24</cp:revision>
  <dcterms:created xsi:type="dcterms:W3CDTF">2021-04-14T06:49:00Z</dcterms:created>
  <dcterms:modified xsi:type="dcterms:W3CDTF">2021-04-15T10:18:23Z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2020-08-04T00:00:00Z</vt:filetime>
  </property>
  <property fmtid="{D5CDD505-2E9C-101B-9397-08002B2CF9AE}" pid="3" name="LastSaved">
    <vt:filetime>2021-04-14T00:00:00Z</vt:filetime>
  </property>
</Properties>
</file>