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6.jpg" ContentType="image/jpeg"/>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1" r:id="rId3"/>
    <p:sldId id="257" r:id="rId4"/>
    <p:sldId id="259" r:id="rId5"/>
    <p:sldId id="272" r:id="rId6"/>
    <p:sldId id="260" r:id="rId7"/>
    <p:sldId id="261" r:id="rId8"/>
    <p:sldId id="262" r:id="rId9"/>
    <p:sldId id="277" r:id="rId10"/>
    <p:sldId id="263" r:id="rId11"/>
    <p:sldId id="275" r:id="rId12"/>
    <p:sldId id="278" r:id="rId13"/>
    <p:sldId id="279" r:id="rId14"/>
    <p:sldId id="280" r:id="rId15"/>
    <p:sldId id="281" r:id="rId16"/>
    <p:sldId id="264" r:id="rId17"/>
    <p:sldId id="269" r:id="rId18"/>
    <p:sldId id="276" r:id="rId19"/>
    <p:sldId id="282" r:id="rId20"/>
    <p:sldId id="265" r:id="rId21"/>
    <p:sldId id="266" r:id="rId22"/>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varScale="1">
        <p:scale>
          <a:sx n="48" d="100"/>
          <a:sy n="48" d="100"/>
        </p:scale>
        <p:origin x="143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09396" y="1330324"/>
            <a:ext cx="10986007" cy="57531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57225" y="533476"/>
            <a:ext cx="11777254" cy="125458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54905" y="1000124"/>
            <a:ext cx="4094988" cy="57531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466469" y="1974850"/>
            <a:ext cx="10669905" cy="6718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5/21/2021</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7586" y="1905354"/>
            <a:ext cx="9921875" cy="1087120"/>
          </a:xfrm>
          <a:prstGeom prst="rect">
            <a:avLst/>
          </a:prstGeom>
        </p:spPr>
        <p:txBody>
          <a:bodyPr vert="horz" wrap="square" lIns="0" tIns="15875" rIns="0" bIns="0" rtlCol="0">
            <a:spAutoFit/>
          </a:bodyPr>
          <a:lstStyle/>
          <a:p>
            <a:pPr marL="227329" algn="ctr">
              <a:lnSpc>
                <a:spcPct val="100000"/>
              </a:lnSpc>
              <a:spcBef>
                <a:spcPts val="125"/>
              </a:spcBef>
            </a:pPr>
            <a:r>
              <a:rPr sz="1850" spc="15" dirty="0">
                <a:latin typeface="Times New Roman"/>
                <a:cs typeface="Times New Roman"/>
              </a:rPr>
              <a:t>Aushapur(V), </a:t>
            </a:r>
            <a:r>
              <a:rPr sz="1850" dirty="0">
                <a:latin typeface="Times New Roman"/>
                <a:cs typeface="Times New Roman"/>
              </a:rPr>
              <a:t>Ghatkesar(M) </a:t>
            </a:r>
            <a:r>
              <a:rPr sz="1850" spc="5" dirty="0">
                <a:latin typeface="Times New Roman"/>
                <a:cs typeface="Times New Roman"/>
              </a:rPr>
              <a:t>, </a:t>
            </a:r>
            <a:r>
              <a:rPr sz="1850" spc="10" dirty="0">
                <a:latin typeface="Times New Roman"/>
                <a:cs typeface="Times New Roman"/>
              </a:rPr>
              <a:t>R.R</a:t>
            </a:r>
            <a:r>
              <a:rPr sz="1850" spc="-140" dirty="0">
                <a:latin typeface="Times New Roman"/>
                <a:cs typeface="Times New Roman"/>
              </a:rPr>
              <a:t> </a:t>
            </a:r>
            <a:r>
              <a:rPr sz="1850" spc="-15" dirty="0">
                <a:latin typeface="Times New Roman"/>
                <a:cs typeface="Times New Roman"/>
              </a:rPr>
              <a:t>Dist-50130</a:t>
            </a:r>
            <a:endParaRPr sz="1850" dirty="0">
              <a:latin typeface="Times New Roman"/>
              <a:cs typeface="Times New Roman"/>
            </a:endParaRPr>
          </a:p>
          <a:p>
            <a:pPr>
              <a:lnSpc>
                <a:spcPct val="100000"/>
              </a:lnSpc>
              <a:spcBef>
                <a:spcPts val="20"/>
              </a:spcBef>
            </a:pPr>
            <a:endParaRPr sz="3050" dirty="0">
              <a:latin typeface="Times New Roman"/>
              <a:cs typeface="Times New Roman"/>
            </a:endParaRPr>
          </a:p>
          <a:p>
            <a:pPr marL="12700">
              <a:lnSpc>
                <a:spcPct val="100000"/>
              </a:lnSpc>
            </a:pPr>
            <a:r>
              <a:rPr sz="2150" b="1" spc="-114" dirty="0">
                <a:solidFill>
                  <a:srgbClr val="003300"/>
                </a:solidFill>
                <a:latin typeface="Times New Roman"/>
                <a:cs typeface="Times New Roman"/>
              </a:rPr>
              <a:t>DEPARTMENT OF </a:t>
            </a:r>
            <a:r>
              <a:rPr sz="2150" b="1" spc="-10" dirty="0">
                <a:solidFill>
                  <a:srgbClr val="003300"/>
                </a:solidFill>
                <a:latin typeface="Times New Roman"/>
                <a:cs typeface="Times New Roman"/>
              </a:rPr>
              <a:t>ELECTRONICS AND </a:t>
            </a:r>
            <a:r>
              <a:rPr sz="2150" b="1" spc="-5" dirty="0">
                <a:solidFill>
                  <a:srgbClr val="003300"/>
                </a:solidFill>
                <a:latin typeface="Times New Roman"/>
                <a:cs typeface="Times New Roman"/>
              </a:rPr>
              <a:t>COMMUNICATION</a:t>
            </a:r>
            <a:r>
              <a:rPr sz="2150" b="1" spc="50" dirty="0">
                <a:solidFill>
                  <a:srgbClr val="003300"/>
                </a:solidFill>
                <a:latin typeface="Times New Roman"/>
                <a:cs typeface="Times New Roman"/>
              </a:rPr>
              <a:t> </a:t>
            </a:r>
            <a:r>
              <a:rPr sz="2150" b="1" spc="-10" dirty="0">
                <a:solidFill>
                  <a:srgbClr val="003300"/>
                </a:solidFill>
                <a:latin typeface="Times New Roman"/>
                <a:cs typeface="Times New Roman"/>
              </a:rPr>
              <a:t>ENGINEERING</a:t>
            </a:r>
            <a:endParaRPr sz="2150" dirty="0">
              <a:latin typeface="Times New Roman"/>
              <a:cs typeface="Times New Roman"/>
            </a:endParaRPr>
          </a:p>
        </p:txBody>
      </p:sp>
      <p:sp>
        <p:nvSpPr>
          <p:cNvPr id="3" name="object 3"/>
          <p:cNvSpPr txBox="1"/>
          <p:nvPr/>
        </p:nvSpPr>
        <p:spPr>
          <a:xfrm>
            <a:off x="3942316" y="3551275"/>
            <a:ext cx="5112417" cy="466794"/>
          </a:xfrm>
          <a:prstGeom prst="rect">
            <a:avLst/>
          </a:prstGeom>
          <a:solidFill>
            <a:srgbClr val="6CD552">
              <a:alpha val="60391"/>
            </a:srgbClr>
          </a:solidFill>
        </p:spPr>
        <p:txBody>
          <a:bodyPr vert="horz" wrap="square" lIns="0" tIns="43180" rIns="0" bIns="0" rtlCol="0">
            <a:spAutoFit/>
          </a:bodyPr>
          <a:lstStyle/>
          <a:p>
            <a:pPr marL="465455" algn="ctr">
              <a:lnSpc>
                <a:spcPct val="100000"/>
              </a:lnSpc>
              <a:spcBef>
                <a:spcPts val="340"/>
              </a:spcBef>
            </a:pPr>
            <a:r>
              <a:rPr sz="2750" spc="30" dirty="0">
                <a:solidFill>
                  <a:srgbClr val="181818"/>
                </a:solidFill>
                <a:latin typeface="Arial"/>
                <a:cs typeface="Arial"/>
              </a:rPr>
              <a:t>MAJOR PROJECT</a:t>
            </a:r>
            <a:r>
              <a:rPr sz="2750" spc="-105" dirty="0">
                <a:solidFill>
                  <a:srgbClr val="181818"/>
                </a:solidFill>
                <a:latin typeface="Arial"/>
                <a:cs typeface="Arial"/>
              </a:rPr>
              <a:t> </a:t>
            </a:r>
            <a:r>
              <a:rPr lang="en-US" sz="2750" spc="35" dirty="0">
                <a:solidFill>
                  <a:srgbClr val="181818"/>
                </a:solidFill>
                <a:latin typeface="Arial"/>
                <a:cs typeface="Arial"/>
              </a:rPr>
              <a:t>ON</a:t>
            </a:r>
            <a:endParaRPr sz="2750" dirty="0">
              <a:latin typeface="Arial"/>
              <a:cs typeface="Arial"/>
            </a:endParaRPr>
          </a:p>
        </p:txBody>
      </p:sp>
      <p:sp>
        <p:nvSpPr>
          <p:cNvPr id="5" name="object 5"/>
          <p:cNvSpPr txBox="1"/>
          <p:nvPr/>
        </p:nvSpPr>
        <p:spPr>
          <a:xfrm>
            <a:off x="6162675" y="6829742"/>
            <a:ext cx="2911475" cy="1302536"/>
          </a:xfrm>
          <a:prstGeom prst="rect">
            <a:avLst/>
          </a:prstGeom>
        </p:spPr>
        <p:txBody>
          <a:bodyPr vert="horz" wrap="square" lIns="0" tIns="15875" rIns="0" bIns="0" rtlCol="0">
            <a:spAutoFit/>
          </a:bodyPr>
          <a:lstStyle/>
          <a:p>
            <a:pPr marL="12700">
              <a:lnSpc>
                <a:spcPct val="100000"/>
              </a:lnSpc>
              <a:spcBef>
                <a:spcPts val="125"/>
              </a:spcBef>
            </a:pPr>
            <a:r>
              <a:rPr lang="en-US" sz="2750">
                <a:latin typeface="Times New Roman"/>
                <a:cs typeface="Times New Roman"/>
              </a:rPr>
              <a:t>AG1</a:t>
            </a:r>
            <a:endParaRPr sz="2750">
              <a:latin typeface="Times New Roman"/>
              <a:cs typeface="Times New Roman"/>
            </a:endParaRPr>
          </a:p>
          <a:p>
            <a:pPr marL="12700" marR="5080">
              <a:lnSpc>
                <a:spcPct val="102299"/>
              </a:lnSpc>
              <a:spcBef>
                <a:spcPts val="5"/>
              </a:spcBef>
            </a:pPr>
            <a:r>
              <a:rPr lang="en-US" sz="2750" spc="10">
                <a:latin typeface="Times New Roman"/>
                <a:cs typeface="Times New Roman"/>
              </a:rPr>
              <a:t>Cheela Shashank</a:t>
            </a:r>
            <a:r>
              <a:rPr sz="2750">
                <a:latin typeface="Times New Roman"/>
                <a:cs typeface="Times New Roman"/>
              </a:rPr>
              <a:t>  </a:t>
            </a:r>
            <a:r>
              <a:rPr lang="en-US" sz="2750" spc="-15">
                <a:latin typeface="Times New Roman"/>
                <a:cs typeface="Times New Roman"/>
              </a:rPr>
              <a:t>Akkaldevi Hemanth</a:t>
            </a:r>
            <a:endParaRPr sz="2750">
              <a:latin typeface="Times New Roman"/>
              <a:cs typeface="Times New Roman"/>
            </a:endParaRPr>
          </a:p>
        </p:txBody>
      </p:sp>
      <p:sp>
        <p:nvSpPr>
          <p:cNvPr id="6" name="object 6"/>
          <p:cNvSpPr txBox="1"/>
          <p:nvPr/>
        </p:nvSpPr>
        <p:spPr>
          <a:xfrm>
            <a:off x="10312400" y="7259002"/>
            <a:ext cx="2327655" cy="869725"/>
          </a:xfrm>
          <a:prstGeom prst="rect">
            <a:avLst/>
          </a:prstGeom>
        </p:spPr>
        <p:txBody>
          <a:bodyPr vert="horz" wrap="square" lIns="0" tIns="6350" rIns="0" bIns="0" rtlCol="0">
            <a:spAutoFit/>
          </a:bodyPr>
          <a:lstStyle/>
          <a:p>
            <a:pPr marL="12700" marR="5080" indent="19050">
              <a:lnSpc>
                <a:spcPct val="102299"/>
              </a:lnSpc>
              <a:spcBef>
                <a:spcPts val="50"/>
              </a:spcBef>
            </a:pPr>
            <a:r>
              <a:rPr sz="2750" spc="-20">
                <a:latin typeface="Times New Roman"/>
                <a:cs typeface="Times New Roman"/>
              </a:rPr>
              <a:t>(</a:t>
            </a:r>
            <a:r>
              <a:rPr sz="2750" spc="40">
                <a:latin typeface="Times New Roman"/>
                <a:cs typeface="Times New Roman"/>
              </a:rPr>
              <a:t>1</a:t>
            </a:r>
            <a:r>
              <a:rPr lang="en-US" sz="2750" spc="40">
                <a:latin typeface="Times New Roman"/>
                <a:cs typeface="Times New Roman"/>
              </a:rPr>
              <a:t>7P61A0429</a:t>
            </a:r>
            <a:r>
              <a:rPr sz="2750" spc="5">
                <a:latin typeface="Times New Roman"/>
                <a:cs typeface="Times New Roman"/>
              </a:rPr>
              <a:t>)  </a:t>
            </a:r>
            <a:r>
              <a:rPr sz="2750" spc="20">
                <a:latin typeface="Times New Roman"/>
                <a:cs typeface="Times New Roman"/>
              </a:rPr>
              <a:t>(1</a:t>
            </a:r>
            <a:r>
              <a:rPr lang="en-US" sz="2750" spc="20">
                <a:latin typeface="Times New Roman"/>
                <a:cs typeface="Times New Roman"/>
              </a:rPr>
              <a:t>7P61A0403</a:t>
            </a:r>
            <a:r>
              <a:rPr sz="2750" spc="20">
                <a:latin typeface="Times New Roman"/>
                <a:cs typeface="Times New Roman"/>
              </a:rPr>
              <a:t>)</a:t>
            </a:r>
            <a:r>
              <a:rPr lang="en-US" sz="2750" spc="20">
                <a:latin typeface="Times New Roman"/>
                <a:cs typeface="Times New Roman"/>
              </a:rPr>
              <a:t> </a:t>
            </a:r>
            <a:endParaRPr sz="2750">
              <a:latin typeface="Times New Roman"/>
              <a:cs typeface="Times New Roman"/>
            </a:endParaRPr>
          </a:p>
        </p:txBody>
      </p:sp>
      <p:sp>
        <p:nvSpPr>
          <p:cNvPr id="7" name="object 7"/>
          <p:cNvSpPr txBox="1"/>
          <p:nvPr/>
        </p:nvSpPr>
        <p:spPr>
          <a:xfrm>
            <a:off x="6162675" y="8107616"/>
            <a:ext cx="6509384" cy="875240"/>
          </a:xfrm>
          <a:prstGeom prst="rect">
            <a:avLst/>
          </a:prstGeom>
        </p:spPr>
        <p:txBody>
          <a:bodyPr vert="horz" wrap="square" lIns="0" tIns="15875" rIns="0" bIns="0" rtlCol="0">
            <a:spAutoFit/>
          </a:bodyPr>
          <a:lstStyle/>
          <a:p>
            <a:pPr marL="12700">
              <a:lnSpc>
                <a:spcPct val="100000"/>
              </a:lnSpc>
              <a:spcBef>
                <a:spcPts val="125"/>
              </a:spcBef>
            </a:pPr>
            <a:r>
              <a:rPr lang="en-US" sz="2750" spc="-10">
                <a:latin typeface="Times New Roman"/>
                <a:cs typeface="Times New Roman"/>
              </a:rPr>
              <a:t>E. Bhanu Prakash Goud          </a:t>
            </a:r>
            <a:r>
              <a:rPr sz="2750" spc="25">
                <a:latin typeface="Times New Roman"/>
                <a:cs typeface="Times New Roman"/>
              </a:rPr>
              <a:t>(1</a:t>
            </a:r>
            <a:r>
              <a:rPr lang="en-US" sz="2750" spc="25">
                <a:latin typeface="Times New Roman"/>
                <a:cs typeface="Times New Roman"/>
              </a:rPr>
              <a:t>7P61A0442</a:t>
            </a:r>
            <a:r>
              <a:rPr sz="2750" spc="25">
                <a:latin typeface="Times New Roman"/>
                <a:cs typeface="Times New Roman"/>
              </a:rPr>
              <a:t>)</a:t>
            </a:r>
            <a:endParaRPr lang="en-US" sz="2750" spc="25">
              <a:latin typeface="Times New Roman"/>
              <a:cs typeface="Times New Roman"/>
            </a:endParaRPr>
          </a:p>
          <a:p>
            <a:pPr marL="12700">
              <a:lnSpc>
                <a:spcPct val="100000"/>
              </a:lnSpc>
              <a:spcBef>
                <a:spcPts val="125"/>
              </a:spcBef>
            </a:pPr>
            <a:r>
              <a:rPr lang="en-US" sz="2750" spc="25">
                <a:latin typeface="Times New Roman"/>
                <a:cs typeface="Times New Roman"/>
              </a:rPr>
              <a:t>K. Sai Prasad                         (17C21A0411)</a:t>
            </a:r>
            <a:endParaRPr sz="2750">
              <a:latin typeface="Times New Roman"/>
              <a:cs typeface="Times New Roman"/>
            </a:endParaRPr>
          </a:p>
        </p:txBody>
      </p:sp>
      <p:sp>
        <p:nvSpPr>
          <p:cNvPr id="8" name="object 8"/>
          <p:cNvSpPr txBox="1"/>
          <p:nvPr/>
        </p:nvSpPr>
        <p:spPr>
          <a:xfrm>
            <a:off x="749267" y="6821897"/>
            <a:ext cx="2805430" cy="1324080"/>
          </a:xfrm>
          <a:prstGeom prst="rect">
            <a:avLst/>
          </a:prstGeom>
        </p:spPr>
        <p:txBody>
          <a:bodyPr vert="horz" wrap="square" lIns="0" tIns="15875" rIns="0" bIns="0" rtlCol="0">
            <a:spAutoFit/>
          </a:bodyPr>
          <a:lstStyle/>
          <a:p>
            <a:pPr marL="12700">
              <a:lnSpc>
                <a:spcPct val="100000"/>
              </a:lnSpc>
              <a:spcBef>
                <a:spcPts val="125"/>
              </a:spcBef>
            </a:pPr>
            <a:r>
              <a:rPr sz="2750" spc="-20" dirty="0">
                <a:latin typeface="Times New Roman"/>
                <a:cs typeface="Times New Roman"/>
              </a:rPr>
              <a:t>Guided</a:t>
            </a:r>
            <a:r>
              <a:rPr sz="2750" spc="240" dirty="0">
                <a:latin typeface="Times New Roman"/>
                <a:cs typeface="Times New Roman"/>
              </a:rPr>
              <a:t> </a:t>
            </a:r>
            <a:r>
              <a:rPr sz="2750" spc="-20" dirty="0">
                <a:latin typeface="Times New Roman"/>
                <a:cs typeface="Times New Roman"/>
              </a:rPr>
              <a:t>By:</a:t>
            </a:r>
            <a:endParaRPr sz="2750">
              <a:latin typeface="Times New Roman"/>
              <a:cs typeface="Times New Roman"/>
            </a:endParaRPr>
          </a:p>
          <a:p>
            <a:pPr marL="12700" marR="5080">
              <a:lnSpc>
                <a:spcPts val="3379"/>
              </a:lnSpc>
              <a:spcBef>
                <a:spcPts val="125"/>
              </a:spcBef>
            </a:pPr>
            <a:r>
              <a:rPr sz="2750" spc="5">
                <a:latin typeface="Times New Roman"/>
                <a:cs typeface="Times New Roman"/>
              </a:rPr>
              <a:t>Mr</a:t>
            </a:r>
            <a:r>
              <a:rPr lang="en-US" sz="2750" spc="5">
                <a:latin typeface="Times New Roman"/>
                <a:cs typeface="Times New Roman"/>
              </a:rPr>
              <a:t>s. S. Preethi </a:t>
            </a:r>
            <a:r>
              <a:rPr sz="2750" spc="-20">
                <a:latin typeface="Times New Roman"/>
                <a:cs typeface="Times New Roman"/>
              </a:rPr>
              <a:t>  Ass</a:t>
            </a:r>
            <a:r>
              <a:rPr lang="en-US" sz="2750" spc="-20">
                <a:latin typeface="Times New Roman"/>
                <a:cs typeface="Times New Roman"/>
              </a:rPr>
              <a:t>istant</a:t>
            </a:r>
            <a:r>
              <a:rPr sz="2750" spc="290">
                <a:latin typeface="Times New Roman"/>
                <a:cs typeface="Times New Roman"/>
              </a:rPr>
              <a:t> </a:t>
            </a:r>
            <a:r>
              <a:rPr sz="2750" spc="-15" dirty="0">
                <a:latin typeface="Times New Roman"/>
                <a:cs typeface="Times New Roman"/>
              </a:rPr>
              <a:t>Professor</a:t>
            </a:r>
            <a:endParaRPr sz="2750">
              <a:latin typeface="Times New Roman"/>
              <a:cs typeface="Times New Roman"/>
            </a:endParaRPr>
          </a:p>
        </p:txBody>
      </p:sp>
      <p:sp>
        <p:nvSpPr>
          <p:cNvPr id="9" name="object 4"/>
          <p:cNvSpPr txBox="1"/>
          <p:nvPr/>
        </p:nvSpPr>
        <p:spPr>
          <a:xfrm>
            <a:off x="214850" y="4639418"/>
            <a:ext cx="12567350" cy="1003480"/>
          </a:xfrm>
          <a:prstGeom prst="rect">
            <a:avLst/>
          </a:prstGeom>
          <a:solidFill>
            <a:srgbClr val="D2D2D2"/>
          </a:solidFill>
        </p:spPr>
        <p:txBody>
          <a:bodyPr vert="horz" wrap="square" lIns="0" tIns="28575" rIns="0" bIns="0" rtlCol="0">
            <a:spAutoFit/>
          </a:bodyPr>
          <a:lstStyle/>
          <a:p>
            <a:pPr marL="4745355" marR="790575" indent="-3937000">
              <a:lnSpc>
                <a:spcPts val="3829"/>
              </a:lnSpc>
              <a:spcBef>
                <a:spcPts val="225"/>
              </a:spcBef>
            </a:pPr>
            <a:r>
              <a:rPr lang="en-US" sz="2800" b="1" spc="15" dirty="0">
                <a:latin typeface="Times New Roman"/>
                <a:cs typeface="Times New Roman"/>
              </a:rPr>
              <a:t>COVID-19 DETECTION AND SAFETY MEASURE AUTOMATION USING ARDUINO</a:t>
            </a:r>
            <a:endParaRPr sz="2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35735" y="2628582"/>
            <a:ext cx="10448925" cy="4728730"/>
          </a:xfrm>
          <a:prstGeom prst="rect">
            <a:avLst/>
          </a:prstGeom>
        </p:spPr>
        <p:txBody>
          <a:bodyPr vert="horz" wrap="square" lIns="0" tIns="5715" rIns="0" bIns="0" rtlCol="0">
            <a:spAutoFit/>
          </a:bodyPr>
          <a:lstStyle/>
          <a:p>
            <a:pPr marL="469900" marR="5080" indent="-457200">
              <a:lnSpc>
                <a:spcPct val="102400"/>
              </a:lnSpc>
              <a:spcBef>
                <a:spcPts val="45"/>
              </a:spcBef>
              <a:buFont typeface="Arial" panose="020B0604020202020204" pitchFamily="34" charset="0"/>
              <a:buChar char="•"/>
              <a:tabLst>
                <a:tab pos="879475" algn="l"/>
                <a:tab pos="2499995" algn="l"/>
                <a:tab pos="3329304" algn="l"/>
                <a:tab pos="5207000" algn="l"/>
                <a:tab pos="5760085" algn="l"/>
                <a:tab pos="7066280" algn="l"/>
                <a:tab pos="7828280" algn="l"/>
                <a:tab pos="8924925" algn="l"/>
              </a:tabLst>
            </a:pPr>
            <a:r>
              <a:rPr lang="en-US" sz="2750" spc="40" dirty="0">
                <a:latin typeface="Times New Roman"/>
                <a:cs typeface="Times New Roman"/>
              </a:rPr>
              <a:t>Arduino UNO</a:t>
            </a:r>
          </a:p>
          <a:p>
            <a:pPr marL="469900" marR="5080" indent="-457200">
              <a:lnSpc>
                <a:spcPct val="102400"/>
              </a:lnSpc>
              <a:spcBef>
                <a:spcPts val="45"/>
              </a:spcBef>
              <a:buFont typeface="Arial" panose="020B0604020202020204" pitchFamily="34" charset="0"/>
              <a:buChar char="•"/>
              <a:tabLst>
                <a:tab pos="879475" algn="l"/>
                <a:tab pos="2499995" algn="l"/>
                <a:tab pos="3329304" algn="l"/>
                <a:tab pos="5207000" algn="l"/>
                <a:tab pos="5760085" algn="l"/>
                <a:tab pos="7066280" algn="l"/>
                <a:tab pos="7828280" algn="l"/>
                <a:tab pos="8924925" algn="l"/>
              </a:tabLst>
            </a:pPr>
            <a:r>
              <a:rPr lang="en-US" sz="2750" spc="40" dirty="0">
                <a:latin typeface="Times New Roman"/>
                <a:cs typeface="Times New Roman"/>
              </a:rPr>
              <a:t>RFID Reader and Tag</a:t>
            </a:r>
          </a:p>
          <a:p>
            <a:pPr marL="469900" marR="5080" indent="-457200">
              <a:lnSpc>
                <a:spcPct val="102400"/>
              </a:lnSpc>
              <a:spcBef>
                <a:spcPts val="45"/>
              </a:spcBef>
              <a:buFont typeface="Arial" panose="020B0604020202020204" pitchFamily="34" charset="0"/>
              <a:buChar char="•"/>
              <a:tabLst>
                <a:tab pos="879475" algn="l"/>
                <a:tab pos="2499995" algn="l"/>
                <a:tab pos="3329304" algn="l"/>
                <a:tab pos="5207000" algn="l"/>
                <a:tab pos="5760085" algn="l"/>
                <a:tab pos="7066280" algn="l"/>
                <a:tab pos="7828280" algn="l"/>
                <a:tab pos="8924925" algn="l"/>
              </a:tabLst>
            </a:pPr>
            <a:r>
              <a:rPr lang="en-US" sz="2750" spc="40" dirty="0">
                <a:latin typeface="Times New Roman"/>
                <a:cs typeface="Times New Roman"/>
              </a:rPr>
              <a:t>Ultrasonic sensors </a:t>
            </a:r>
          </a:p>
          <a:p>
            <a:pPr marL="469900" marR="5080" indent="-457200">
              <a:lnSpc>
                <a:spcPct val="102400"/>
              </a:lnSpc>
              <a:spcBef>
                <a:spcPts val="45"/>
              </a:spcBef>
              <a:buFont typeface="Arial" panose="020B0604020202020204" pitchFamily="34" charset="0"/>
              <a:buChar char="•"/>
              <a:tabLst>
                <a:tab pos="879475" algn="l"/>
                <a:tab pos="2499995" algn="l"/>
                <a:tab pos="3329304" algn="l"/>
                <a:tab pos="5207000" algn="l"/>
                <a:tab pos="5760085" algn="l"/>
                <a:tab pos="7066280" algn="l"/>
                <a:tab pos="7828280" algn="l"/>
                <a:tab pos="8924925" algn="l"/>
              </a:tabLst>
            </a:pPr>
            <a:r>
              <a:rPr lang="en-US" sz="2750" spc="40" dirty="0">
                <a:latin typeface="Times New Roman"/>
                <a:cs typeface="Times New Roman"/>
              </a:rPr>
              <a:t>Servo motors</a:t>
            </a:r>
          </a:p>
          <a:p>
            <a:pPr marL="469900" marR="5080" indent="-457200">
              <a:lnSpc>
                <a:spcPct val="102400"/>
              </a:lnSpc>
              <a:spcBef>
                <a:spcPts val="45"/>
              </a:spcBef>
              <a:buFont typeface="Arial" panose="020B0604020202020204" pitchFamily="34" charset="0"/>
              <a:buChar char="•"/>
              <a:tabLst>
                <a:tab pos="879475" algn="l"/>
                <a:tab pos="2499995" algn="l"/>
                <a:tab pos="3329304" algn="l"/>
                <a:tab pos="5207000" algn="l"/>
                <a:tab pos="5760085" algn="l"/>
                <a:tab pos="7066280" algn="l"/>
                <a:tab pos="7828280" algn="l"/>
                <a:tab pos="8924925" algn="l"/>
              </a:tabLst>
            </a:pPr>
            <a:r>
              <a:rPr lang="en-US" sz="2750" spc="40" dirty="0">
                <a:latin typeface="Times New Roman"/>
                <a:cs typeface="Times New Roman"/>
              </a:rPr>
              <a:t>10K Potentiometers</a:t>
            </a:r>
          </a:p>
          <a:p>
            <a:pPr marL="469900" marR="5080" indent="-457200">
              <a:lnSpc>
                <a:spcPct val="102400"/>
              </a:lnSpc>
              <a:spcBef>
                <a:spcPts val="45"/>
              </a:spcBef>
              <a:buFont typeface="Arial" panose="020B0604020202020204" pitchFamily="34" charset="0"/>
              <a:buChar char="•"/>
              <a:tabLst>
                <a:tab pos="879475" algn="l"/>
                <a:tab pos="2499995" algn="l"/>
                <a:tab pos="3329304" algn="l"/>
                <a:tab pos="5207000" algn="l"/>
                <a:tab pos="5760085" algn="l"/>
                <a:tab pos="7066280" algn="l"/>
                <a:tab pos="7828280" algn="l"/>
                <a:tab pos="8924925" algn="l"/>
              </a:tabLst>
            </a:pPr>
            <a:r>
              <a:rPr lang="en-US" sz="2750" spc="40" dirty="0">
                <a:latin typeface="Times New Roman"/>
                <a:cs typeface="Times New Roman"/>
              </a:rPr>
              <a:t>MLX90614 Contactless temperature sensor</a:t>
            </a:r>
          </a:p>
          <a:p>
            <a:pPr marL="469900" marR="5080" indent="-457200">
              <a:lnSpc>
                <a:spcPct val="102400"/>
              </a:lnSpc>
              <a:spcBef>
                <a:spcPts val="45"/>
              </a:spcBef>
              <a:buFont typeface="Arial" panose="020B0604020202020204" pitchFamily="34" charset="0"/>
              <a:buChar char="•"/>
              <a:tabLst>
                <a:tab pos="879475" algn="l"/>
                <a:tab pos="2499995" algn="l"/>
                <a:tab pos="3329304" algn="l"/>
                <a:tab pos="5207000" algn="l"/>
                <a:tab pos="5760085" algn="l"/>
                <a:tab pos="7066280" algn="l"/>
                <a:tab pos="7828280" algn="l"/>
                <a:tab pos="8924925" algn="l"/>
              </a:tabLst>
            </a:pPr>
            <a:r>
              <a:rPr lang="en-US" sz="2750" spc="40" dirty="0">
                <a:latin typeface="Times New Roman"/>
                <a:cs typeface="Times New Roman"/>
              </a:rPr>
              <a:t>Buzzers</a:t>
            </a:r>
          </a:p>
          <a:p>
            <a:pPr marL="469900" marR="5080" indent="-457200">
              <a:lnSpc>
                <a:spcPct val="102400"/>
              </a:lnSpc>
              <a:spcBef>
                <a:spcPts val="45"/>
              </a:spcBef>
              <a:buFont typeface="Arial" panose="020B0604020202020204" pitchFamily="34" charset="0"/>
              <a:buChar char="•"/>
              <a:tabLst>
                <a:tab pos="879475" algn="l"/>
                <a:tab pos="2499995" algn="l"/>
                <a:tab pos="3329304" algn="l"/>
                <a:tab pos="5207000" algn="l"/>
                <a:tab pos="5760085" algn="l"/>
                <a:tab pos="7066280" algn="l"/>
                <a:tab pos="7828280" algn="l"/>
                <a:tab pos="8924925" algn="l"/>
              </a:tabLst>
            </a:pPr>
            <a:r>
              <a:rPr lang="en-US" sz="2750" spc="40" dirty="0">
                <a:latin typeface="Times New Roman"/>
                <a:cs typeface="Times New Roman"/>
              </a:rPr>
              <a:t>Arduino IDE</a:t>
            </a:r>
          </a:p>
          <a:p>
            <a:pPr marL="469900" marR="5080" indent="-457200">
              <a:lnSpc>
                <a:spcPct val="102400"/>
              </a:lnSpc>
              <a:spcBef>
                <a:spcPts val="45"/>
              </a:spcBef>
              <a:buFont typeface="Arial" panose="020B0604020202020204" pitchFamily="34" charset="0"/>
              <a:buChar char="•"/>
              <a:tabLst>
                <a:tab pos="879475" algn="l"/>
                <a:tab pos="2499995" algn="l"/>
                <a:tab pos="3329304" algn="l"/>
                <a:tab pos="5207000" algn="l"/>
                <a:tab pos="5760085" algn="l"/>
                <a:tab pos="7066280" algn="l"/>
                <a:tab pos="7828280" algn="l"/>
                <a:tab pos="8924925" algn="l"/>
              </a:tabLst>
            </a:pPr>
            <a:r>
              <a:rPr lang="en-US" sz="2750" spc="40" dirty="0">
                <a:latin typeface="Times New Roman"/>
                <a:cs typeface="Times New Roman"/>
              </a:rPr>
              <a:t>EasyEDA Circuit Designer</a:t>
            </a:r>
          </a:p>
          <a:p>
            <a:pPr marL="469900" marR="5080" indent="-457200">
              <a:lnSpc>
                <a:spcPct val="102400"/>
              </a:lnSpc>
              <a:spcBef>
                <a:spcPts val="45"/>
              </a:spcBef>
              <a:buFont typeface="Arial" panose="020B0604020202020204" pitchFamily="34" charset="0"/>
              <a:buChar char="•"/>
              <a:tabLst>
                <a:tab pos="879475" algn="l"/>
                <a:tab pos="2499995" algn="l"/>
                <a:tab pos="3329304" algn="l"/>
                <a:tab pos="5207000" algn="l"/>
                <a:tab pos="5760085" algn="l"/>
                <a:tab pos="7066280" algn="l"/>
                <a:tab pos="7828280" algn="l"/>
                <a:tab pos="8924925" algn="l"/>
              </a:tabLst>
            </a:pPr>
            <a:r>
              <a:rPr lang="en-US" sz="2750" spc="40" dirty="0">
                <a:latin typeface="Times New Roman"/>
                <a:cs typeface="Times New Roman"/>
              </a:rPr>
              <a:t>Proteus Design Suite 8.10 </a:t>
            </a:r>
          </a:p>
          <a:p>
            <a:pPr marL="12700" marR="5080">
              <a:lnSpc>
                <a:spcPct val="102400"/>
              </a:lnSpc>
              <a:spcBef>
                <a:spcPts val="45"/>
              </a:spcBef>
              <a:tabLst>
                <a:tab pos="879475" algn="l"/>
                <a:tab pos="2499995" algn="l"/>
                <a:tab pos="3329304" algn="l"/>
                <a:tab pos="5207000" algn="l"/>
                <a:tab pos="5760085" algn="l"/>
                <a:tab pos="7066280" algn="l"/>
                <a:tab pos="7828280" algn="l"/>
                <a:tab pos="8924925" algn="l"/>
              </a:tabLst>
            </a:pPr>
            <a:endParaRPr lang="en-US" sz="2750" spc="40" dirty="0">
              <a:latin typeface="Times New Roman"/>
              <a:cs typeface="Times New Roman"/>
            </a:endParaRPr>
          </a:p>
        </p:txBody>
      </p:sp>
      <p:sp>
        <p:nvSpPr>
          <p:cNvPr id="3" name="object 3"/>
          <p:cNvSpPr txBox="1">
            <a:spLocks noGrp="1"/>
          </p:cNvSpPr>
          <p:nvPr>
            <p:ph type="ctrTitle"/>
          </p:nvPr>
        </p:nvSpPr>
        <p:spPr>
          <a:xfrm>
            <a:off x="898653" y="685800"/>
            <a:ext cx="10986007" cy="505908"/>
          </a:xfrm>
          <a:prstGeom prst="rect">
            <a:avLst/>
          </a:prstGeom>
        </p:spPr>
        <p:txBody>
          <a:bodyPr vert="horz" wrap="square" lIns="0" tIns="13335" rIns="0" bIns="0" rtlCol="0">
            <a:spAutoFit/>
          </a:bodyPr>
          <a:lstStyle/>
          <a:p>
            <a:pPr marL="476884" algn="ctr">
              <a:lnSpc>
                <a:spcPct val="100000"/>
              </a:lnSpc>
              <a:spcBef>
                <a:spcPts val="105"/>
              </a:spcBef>
            </a:pPr>
            <a:r>
              <a:rPr lang="en-US" sz="3200" spc="10" dirty="0"/>
              <a:t>  </a:t>
            </a:r>
            <a:r>
              <a:rPr sz="3200" spc="10" dirty="0"/>
              <a:t>HARDWARE </a:t>
            </a:r>
            <a:r>
              <a:rPr sz="3200" spc="15" dirty="0"/>
              <a:t>AND </a:t>
            </a:r>
            <a:r>
              <a:rPr sz="3200" dirty="0"/>
              <a:t>SOFTWARE</a:t>
            </a:r>
            <a:r>
              <a:rPr sz="3200" spc="-280" dirty="0"/>
              <a:t> </a:t>
            </a:r>
            <a:r>
              <a:rPr sz="3200" spc="10" dirty="0"/>
              <a:t>REQUIREMENTS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952" y="457200"/>
            <a:ext cx="5628895" cy="1107996"/>
          </a:xfrm>
        </p:spPr>
        <p:txBody>
          <a:bodyPr/>
          <a:lstStyle/>
          <a:p>
            <a:pPr algn="ctr"/>
            <a:r>
              <a:rPr lang="en-US" dirty="0"/>
              <a:t>PROTOTYPE </a:t>
            </a:r>
            <a:br>
              <a:rPr lang="en-US" dirty="0"/>
            </a:br>
            <a:r>
              <a:rPr lang="en-US" dirty="0"/>
              <a:t>(MINI PROJECT) </a:t>
            </a:r>
          </a:p>
        </p:txBody>
      </p:sp>
      <p:pic>
        <p:nvPicPr>
          <p:cNvPr id="5" name="Picture 4">
            <a:extLst>
              <a:ext uri="{FF2B5EF4-FFF2-40B4-BE49-F238E27FC236}">
                <a16:creationId xmlns:a16="http://schemas.microsoft.com/office/drawing/2014/main" id="{B56777C8-E6AF-4A4B-8819-A5D1D57BC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566" y="1877236"/>
            <a:ext cx="9285668" cy="7059783"/>
          </a:xfrm>
          <a:prstGeom prst="rect">
            <a:avLst/>
          </a:prstGeom>
        </p:spPr>
      </p:pic>
    </p:spTree>
    <p:extLst>
      <p:ext uri="{BB962C8B-B14F-4D97-AF65-F5344CB8AC3E}">
        <p14:creationId xmlns:p14="http://schemas.microsoft.com/office/powerpoint/2010/main" val="367027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952" y="459802"/>
            <a:ext cx="5628895" cy="1107996"/>
          </a:xfrm>
        </p:spPr>
        <p:txBody>
          <a:bodyPr/>
          <a:lstStyle/>
          <a:p>
            <a:pPr algn="ctr"/>
            <a:r>
              <a:rPr lang="en-US" dirty="0"/>
              <a:t>PROTOTYPE</a:t>
            </a:r>
            <a:br>
              <a:rPr lang="en-US" dirty="0"/>
            </a:br>
            <a:r>
              <a:rPr lang="en-US" dirty="0"/>
              <a:t>(MAJOR PROJECT) </a:t>
            </a:r>
          </a:p>
        </p:txBody>
      </p:sp>
      <p:pic>
        <p:nvPicPr>
          <p:cNvPr id="4" name="Picture 3">
            <a:extLst>
              <a:ext uri="{FF2B5EF4-FFF2-40B4-BE49-F238E27FC236}">
                <a16:creationId xmlns:a16="http://schemas.microsoft.com/office/drawing/2014/main" id="{B9F4EA02-5897-46CA-9E66-D0AB04BBD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1915690"/>
            <a:ext cx="10083800" cy="6824110"/>
          </a:xfrm>
          <a:prstGeom prst="rect">
            <a:avLst/>
          </a:prstGeom>
        </p:spPr>
      </p:pic>
    </p:spTree>
    <p:extLst>
      <p:ext uri="{BB962C8B-B14F-4D97-AF65-F5344CB8AC3E}">
        <p14:creationId xmlns:p14="http://schemas.microsoft.com/office/powerpoint/2010/main" val="336323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E62F-8693-49E8-808D-F1E132635A87}"/>
              </a:ext>
            </a:extLst>
          </p:cNvPr>
          <p:cNvSpPr>
            <a:spLocks noGrp="1"/>
          </p:cNvSpPr>
          <p:nvPr>
            <p:ph type="title"/>
          </p:nvPr>
        </p:nvSpPr>
        <p:spPr>
          <a:xfrm>
            <a:off x="4193540" y="533400"/>
            <a:ext cx="4617720" cy="609600"/>
          </a:xfrm>
        </p:spPr>
        <p:txBody>
          <a:bodyPr>
            <a:normAutofit/>
          </a:bodyPr>
          <a:lstStyle/>
          <a:p>
            <a:pPr algn="ctr"/>
            <a:r>
              <a:rPr lang="en-IN"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DC3B0BB2-00BF-46EE-B0A4-742661E0EE67}"/>
              </a:ext>
            </a:extLst>
          </p:cNvPr>
          <p:cNvSpPr>
            <a:spLocks noGrp="1"/>
          </p:cNvSpPr>
          <p:nvPr>
            <p:ph idx="1"/>
          </p:nvPr>
        </p:nvSpPr>
        <p:spPr>
          <a:xfrm>
            <a:off x="894080" y="1371600"/>
            <a:ext cx="11216640" cy="7620000"/>
          </a:xfrm>
        </p:spPr>
        <p:txBody>
          <a:bodyPr>
            <a:normAutofit/>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previous mini project consisted of the RFID tag which provides access to the when the Tag reads as “Negative” and denies access if it reads otherwise and alarms the authorities with the help of the buzzer.</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also consisted of Sanitizer dispenser and the tissue paper dispensers as a part of it which dispense when the person puts his hands in front of the ultrasonic sensors and the servo motors.</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For the extension of the project we have used MLX90614 contactless temperature sensor which receives the infrared waves transmitted from a body.</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buzzer has been interfaced with the temperature sensor, when the temperature of the body is above 101</a:t>
            </a:r>
            <a:r>
              <a:rPr lang="en-IN" sz="2400" b="0" i="0" dirty="0">
                <a:solidFill>
                  <a:srgbClr val="333333"/>
                </a:solidFill>
                <a:effectLst/>
                <a:latin typeface="Times New Roman" panose="02020603050405020304" pitchFamily="18" charset="0"/>
                <a:cs typeface="Times New Roman" panose="02020603050405020304" pitchFamily="18" charset="0"/>
              </a:rPr>
              <a:t>°F,</a:t>
            </a:r>
            <a:r>
              <a:rPr lang="en-IN" sz="2400" dirty="0">
                <a:latin typeface="Times New Roman" panose="02020603050405020304" pitchFamily="18" charset="0"/>
                <a:cs typeface="Times New Roman" panose="02020603050405020304" pitchFamily="18" charset="0"/>
              </a:rPr>
              <a:t> then the buzzer alarms the authorities to take precautions.</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Robotic Arm is the major addition to the prototype and is a combination of 10K Potentiometers and servo motors, which helps the delivery of the products to the customers without contact.</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When the potentiometer is turned, the resistance is increased and the data is sent to the Arduino via analog inputs which control the rotation of the servo motors.</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56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07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2D41C8-FAA3-4123-A794-92203CD495C0}"/>
              </a:ext>
            </a:extLst>
          </p:cNvPr>
          <p:cNvSpPr>
            <a:spLocks noGrp="1"/>
          </p:cNvSpPr>
          <p:nvPr>
            <p:ph type="body" idx="1"/>
          </p:nvPr>
        </p:nvSpPr>
        <p:spPr>
          <a:xfrm>
            <a:off x="1167447" y="685800"/>
            <a:ext cx="10669905" cy="3323987"/>
          </a:xfrm>
        </p:spPr>
        <p:txBody>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addition to the mini project, we have built a contactless dustbin which works with the combination of ultrasonic sensor and a servo motor.</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person needs to place his hands in front of the sensor, when the distance between the sensor and the hand is less than 10CM then the sensor sends the signal to the servo motor.</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servo motor receives the signal, it opens the mouth of the dustbin so that the person can throw the used tissue papers or the waste materials in the bin.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73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3D0ECA-40BB-4390-BE24-A3B96736A858}"/>
              </a:ext>
            </a:extLst>
          </p:cNvPr>
          <p:cNvPicPr>
            <a:picLocks noChangeAspect="1"/>
          </p:cNvPicPr>
          <p:nvPr/>
        </p:nvPicPr>
        <p:blipFill rotWithShape="1">
          <a:blip r:embed="rId2">
            <a:extLst>
              <a:ext uri="{28A0092B-C50C-407E-A947-70E740481C1C}">
                <a14:useLocalDpi xmlns:a14="http://schemas.microsoft.com/office/drawing/2010/main" val="0"/>
              </a:ext>
            </a:extLst>
          </a:blip>
          <a:srcRect l="1" t="-271" r="69979"/>
          <a:stretch/>
        </p:blipFill>
        <p:spPr>
          <a:xfrm>
            <a:off x="6479858" y="5334000"/>
            <a:ext cx="2569941" cy="3696107"/>
          </a:xfrm>
          <a:prstGeom prst="rect">
            <a:avLst/>
          </a:prstGeom>
        </p:spPr>
      </p:pic>
      <p:pic>
        <p:nvPicPr>
          <p:cNvPr id="6" name="Picture 5">
            <a:extLst>
              <a:ext uri="{FF2B5EF4-FFF2-40B4-BE49-F238E27FC236}">
                <a16:creationId xmlns:a16="http://schemas.microsoft.com/office/drawing/2014/main" id="{E879B153-7F14-497C-8B8E-9E1127C8AB66}"/>
              </a:ext>
            </a:extLst>
          </p:cNvPr>
          <p:cNvPicPr>
            <a:picLocks noChangeAspect="1"/>
          </p:cNvPicPr>
          <p:nvPr/>
        </p:nvPicPr>
        <p:blipFill rotWithShape="1">
          <a:blip r:embed="rId3">
            <a:extLst>
              <a:ext uri="{28A0092B-C50C-407E-A947-70E740481C1C}">
                <a14:useLocalDpi xmlns:a14="http://schemas.microsoft.com/office/drawing/2010/main" val="0"/>
              </a:ext>
            </a:extLst>
          </a:blip>
          <a:srcRect r="65466"/>
          <a:stretch/>
        </p:blipFill>
        <p:spPr>
          <a:xfrm>
            <a:off x="9093200" y="1116496"/>
            <a:ext cx="2819400" cy="3524742"/>
          </a:xfrm>
          <a:prstGeom prst="rect">
            <a:avLst/>
          </a:prstGeom>
        </p:spPr>
      </p:pic>
      <p:pic>
        <p:nvPicPr>
          <p:cNvPr id="8" name="Picture 7">
            <a:extLst>
              <a:ext uri="{FF2B5EF4-FFF2-40B4-BE49-F238E27FC236}">
                <a16:creationId xmlns:a16="http://schemas.microsoft.com/office/drawing/2014/main" id="{DAB69E88-83D3-4F7A-B9B5-C3CC93CBF7B8}"/>
              </a:ext>
            </a:extLst>
          </p:cNvPr>
          <p:cNvPicPr>
            <a:picLocks noChangeAspect="1"/>
          </p:cNvPicPr>
          <p:nvPr/>
        </p:nvPicPr>
        <p:blipFill rotWithShape="1">
          <a:blip r:embed="rId4">
            <a:extLst>
              <a:ext uri="{28A0092B-C50C-407E-A947-70E740481C1C}">
                <a14:useLocalDpi xmlns:a14="http://schemas.microsoft.com/office/drawing/2010/main" val="0"/>
              </a:ext>
            </a:extLst>
          </a:blip>
          <a:srcRect r="45250"/>
          <a:stretch/>
        </p:blipFill>
        <p:spPr>
          <a:xfrm>
            <a:off x="4912691" y="1116496"/>
            <a:ext cx="3124200" cy="3515216"/>
          </a:xfrm>
          <a:prstGeom prst="rect">
            <a:avLst/>
          </a:prstGeom>
        </p:spPr>
      </p:pic>
      <p:pic>
        <p:nvPicPr>
          <p:cNvPr id="10" name="Picture 9">
            <a:extLst>
              <a:ext uri="{FF2B5EF4-FFF2-40B4-BE49-F238E27FC236}">
                <a16:creationId xmlns:a16="http://schemas.microsoft.com/office/drawing/2014/main" id="{634178A4-C2C2-4487-B947-233551A0F968}"/>
              </a:ext>
            </a:extLst>
          </p:cNvPr>
          <p:cNvPicPr>
            <a:picLocks noChangeAspect="1"/>
          </p:cNvPicPr>
          <p:nvPr/>
        </p:nvPicPr>
        <p:blipFill rotWithShape="1">
          <a:blip r:embed="rId5">
            <a:extLst>
              <a:ext uri="{28A0092B-C50C-407E-A947-70E740481C1C}">
                <a14:useLocalDpi xmlns:a14="http://schemas.microsoft.com/office/drawing/2010/main" val="0"/>
              </a:ext>
            </a:extLst>
          </a:blip>
          <a:srcRect r="45598"/>
          <a:stretch/>
        </p:blipFill>
        <p:spPr>
          <a:xfrm>
            <a:off x="732181" y="1116496"/>
            <a:ext cx="3124201" cy="3542857"/>
          </a:xfrm>
          <a:prstGeom prst="rect">
            <a:avLst/>
          </a:prstGeom>
        </p:spPr>
      </p:pic>
      <p:pic>
        <p:nvPicPr>
          <p:cNvPr id="12" name="Picture 11">
            <a:extLst>
              <a:ext uri="{FF2B5EF4-FFF2-40B4-BE49-F238E27FC236}">
                <a16:creationId xmlns:a16="http://schemas.microsoft.com/office/drawing/2014/main" id="{6B2CDED3-0A59-41DA-9552-DA89CDBF53AD}"/>
              </a:ext>
            </a:extLst>
          </p:cNvPr>
          <p:cNvPicPr>
            <a:picLocks noChangeAspect="1"/>
          </p:cNvPicPr>
          <p:nvPr/>
        </p:nvPicPr>
        <p:blipFill rotWithShape="1">
          <a:blip r:embed="rId6">
            <a:extLst>
              <a:ext uri="{28A0092B-C50C-407E-A947-70E740481C1C}">
                <a14:useLocalDpi xmlns:a14="http://schemas.microsoft.com/office/drawing/2010/main" val="0"/>
              </a:ext>
            </a:extLst>
          </a:blip>
          <a:srcRect r="52700"/>
          <a:stretch/>
        </p:blipFill>
        <p:spPr>
          <a:xfrm>
            <a:off x="658529" y="5334000"/>
            <a:ext cx="2827362" cy="3696107"/>
          </a:xfrm>
          <a:prstGeom prst="rect">
            <a:avLst/>
          </a:prstGeom>
        </p:spPr>
      </p:pic>
      <p:pic>
        <p:nvPicPr>
          <p:cNvPr id="14" name="Picture 13">
            <a:extLst>
              <a:ext uri="{FF2B5EF4-FFF2-40B4-BE49-F238E27FC236}">
                <a16:creationId xmlns:a16="http://schemas.microsoft.com/office/drawing/2014/main" id="{EF27481A-2EAC-44A2-92A4-494459BE0663}"/>
              </a:ext>
            </a:extLst>
          </p:cNvPr>
          <p:cNvPicPr>
            <a:picLocks noChangeAspect="1"/>
          </p:cNvPicPr>
          <p:nvPr/>
        </p:nvPicPr>
        <p:blipFill rotWithShape="1">
          <a:blip r:embed="rId7">
            <a:extLst>
              <a:ext uri="{28A0092B-C50C-407E-A947-70E740481C1C}">
                <a14:useLocalDpi xmlns:a14="http://schemas.microsoft.com/office/drawing/2010/main" val="0"/>
              </a:ext>
            </a:extLst>
          </a:blip>
          <a:srcRect r="57663"/>
          <a:stretch/>
        </p:blipFill>
        <p:spPr>
          <a:xfrm>
            <a:off x="3664318" y="5334000"/>
            <a:ext cx="2536845" cy="3682855"/>
          </a:xfrm>
          <a:prstGeom prst="rect">
            <a:avLst/>
          </a:prstGeom>
        </p:spPr>
      </p:pic>
      <p:sp>
        <p:nvSpPr>
          <p:cNvPr id="17" name="Title 1">
            <a:extLst>
              <a:ext uri="{FF2B5EF4-FFF2-40B4-BE49-F238E27FC236}">
                <a16:creationId xmlns:a16="http://schemas.microsoft.com/office/drawing/2014/main" id="{680953A7-8B5F-4BD3-880A-5F6ABC066ED1}"/>
              </a:ext>
            </a:extLst>
          </p:cNvPr>
          <p:cNvSpPr>
            <a:spLocks noGrp="1"/>
          </p:cNvSpPr>
          <p:nvPr>
            <p:ph type="title"/>
          </p:nvPr>
        </p:nvSpPr>
        <p:spPr>
          <a:xfrm>
            <a:off x="4165931" y="241891"/>
            <a:ext cx="4617720" cy="609600"/>
          </a:xfrm>
        </p:spPr>
        <p:txBody>
          <a:bodyPr>
            <a:normAutofit/>
          </a:bodyPr>
          <a:lstStyle/>
          <a:p>
            <a:pPr algn="ctr"/>
            <a:r>
              <a:rPr lang="en-IN" dirty="0">
                <a:latin typeface="Times New Roman" panose="02020603050405020304" pitchFamily="18" charset="0"/>
                <a:cs typeface="Times New Roman" panose="02020603050405020304" pitchFamily="18" charset="0"/>
              </a:rPr>
              <a:t>RESULTS</a:t>
            </a:r>
          </a:p>
        </p:txBody>
      </p:sp>
      <p:sp>
        <p:nvSpPr>
          <p:cNvPr id="19" name="TextBox 18">
            <a:extLst>
              <a:ext uri="{FF2B5EF4-FFF2-40B4-BE49-F238E27FC236}">
                <a16:creationId xmlns:a16="http://schemas.microsoft.com/office/drawing/2014/main" id="{9500C5DB-3313-4CFA-8874-4C4F5447E8C5}"/>
              </a:ext>
            </a:extLst>
          </p:cNvPr>
          <p:cNvSpPr txBox="1"/>
          <p:nvPr/>
        </p:nvSpPr>
        <p:spPr>
          <a:xfrm>
            <a:off x="1216990" y="4659353"/>
            <a:ext cx="215458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Access Granted</a:t>
            </a:r>
            <a:endParaRPr lang="en-IN" sz="2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726B3D8-6B7D-4131-B592-071CAE6DC0D3}"/>
              </a:ext>
            </a:extLst>
          </p:cNvPr>
          <p:cNvSpPr txBox="1"/>
          <p:nvPr/>
        </p:nvSpPr>
        <p:spPr>
          <a:xfrm>
            <a:off x="5397500" y="4631712"/>
            <a:ext cx="215458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Access Denied</a:t>
            </a:r>
            <a:endParaRPr lang="en-IN" sz="2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8BBA1D76-C996-43DF-B8E1-42BB60413064}"/>
              </a:ext>
            </a:extLst>
          </p:cNvPr>
          <p:cNvSpPr txBox="1"/>
          <p:nvPr/>
        </p:nvSpPr>
        <p:spPr>
          <a:xfrm>
            <a:off x="8913191" y="4621773"/>
            <a:ext cx="3179417"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Temperature Sensor</a:t>
            </a:r>
            <a:endParaRPr lang="en-IN" sz="2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0BF66C2-6485-4EBE-B48C-FBDBBFB4C04A}"/>
              </a:ext>
            </a:extLst>
          </p:cNvPr>
          <p:cNvSpPr txBox="1"/>
          <p:nvPr/>
        </p:nvSpPr>
        <p:spPr>
          <a:xfrm>
            <a:off x="501859" y="8987038"/>
            <a:ext cx="263939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Sanitizer Dispenser</a:t>
            </a:r>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8E1291D-6747-4C51-96DE-631CBFD248AF}"/>
              </a:ext>
            </a:extLst>
          </p:cNvPr>
          <p:cNvSpPr txBox="1"/>
          <p:nvPr/>
        </p:nvSpPr>
        <p:spPr>
          <a:xfrm>
            <a:off x="3542199" y="9044342"/>
            <a:ext cx="242077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Tissue Dispenser</a:t>
            </a:r>
            <a:endParaRPr lang="en-IN" sz="2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AF4D7E0-C563-42DE-AC37-4D2409695F09}"/>
              </a:ext>
            </a:extLst>
          </p:cNvPr>
          <p:cNvSpPr txBox="1"/>
          <p:nvPr/>
        </p:nvSpPr>
        <p:spPr>
          <a:xfrm>
            <a:off x="6609005" y="9030107"/>
            <a:ext cx="242077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Garbage Dustbin</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CC14D84-BB56-4D70-9DBF-230701E8CD7B}"/>
              </a:ext>
            </a:extLst>
          </p:cNvPr>
          <p:cNvPicPr>
            <a:picLocks noChangeAspect="1"/>
          </p:cNvPicPr>
          <p:nvPr/>
        </p:nvPicPr>
        <p:blipFill rotWithShape="1">
          <a:blip r:embed="rId8">
            <a:extLst>
              <a:ext uri="{28A0092B-C50C-407E-A947-70E740481C1C}">
                <a14:useLocalDpi xmlns:a14="http://schemas.microsoft.com/office/drawing/2010/main" val="0"/>
              </a:ext>
            </a:extLst>
          </a:blip>
          <a:srcRect r="58349" b="9440"/>
          <a:stretch/>
        </p:blipFill>
        <p:spPr>
          <a:xfrm>
            <a:off x="9430724" y="5334000"/>
            <a:ext cx="2751534" cy="3710342"/>
          </a:xfrm>
          <a:prstGeom prst="rect">
            <a:avLst/>
          </a:prstGeom>
        </p:spPr>
      </p:pic>
      <p:sp>
        <p:nvSpPr>
          <p:cNvPr id="18" name="TextBox 17">
            <a:extLst>
              <a:ext uri="{FF2B5EF4-FFF2-40B4-BE49-F238E27FC236}">
                <a16:creationId xmlns:a16="http://schemas.microsoft.com/office/drawing/2014/main" id="{96218F44-C2D5-4232-8622-1D369193422E}"/>
              </a:ext>
            </a:extLst>
          </p:cNvPr>
          <p:cNvSpPr txBox="1"/>
          <p:nvPr/>
        </p:nvSpPr>
        <p:spPr>
          <a:xfrm>
            <a:off x="9318113" y="9044342"/>
            <a:ext cx="3179417"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Potentiometer Readings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40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7116" y="2408555"/>
            <a:ext cx="9866884" cy="3812582"/>
          </a:xfrm>
          <a:prstGeom prst="rect">
            <a:avLst/>
          </a:prstGeom>
        </p:spPr>
        <p:txBody>
          <a:bodyPr vert="horz" wrap="square" lIns="0" tIns="16510" rIns="0" bIns="0" rtlCol="0">
            <a:spAutoFit/>
          </a:bodyPr>
          <a:lstStyle/>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Easy detection of Covid affected persons</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Increases the security</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Highly compatible and a low cost equipment</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Accurate and can be operated without any contact</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Reduces labor to provide access into the space, hence avoiding the person from being affected by the virus</a:t>
            </a:r>
            <a:endParaRPr lang="en-US" sz="2400" dirty="0">
              <a:latin typeface="Times New Roman"/>
              <a:cs typeface="Times New Roman"/>
            </a:endParaRPr>
          </a:p>
        </p:txBody>
      </p:sp>
      <p:sp>
        <p:nvSpPr>
          <p:cNvPr id="3" name="object 3"/>
          <p:cNvSpPr txBox="1">
            <a:spLocks noGrp="1"/>
          </p:cNvSpPr>
          <p:nvPr>
            <p:ph type="title"/>
          </p:nvPr>
        </p:nvSpPr>
        <p:spPr>
          <a:xfrm>
            <a:off x="4880927" y="990600"/>
            <a:ext cx="3242945" cy="575310"/>
          </a:xfrm>
          <a:prstGeom prst="rect">
            <a:avLst/>
          </a:prstGeom>
        </p:spPr>
        <p:txBody>
          <a:bodyPr vert="horz" wrap="square" lIns="0" tIns="13335" rIns="0" bIns="0" rtlCol="0">
            <a:spAutoFit/>
          </a:bodyPr>
          <a:lstStyle/>
          <a:p>
            <a:pPr marL="12700" algn="ctr">
              <a:lnSpc>
                <a:spcPct val="100000"/>
              </a:lnSpc>
              <a:spcBef>
                <a:spcPts val="105"/>
              </a:spcBef>
            </a:pPr>
            <a:r>
              <a:rPr spc="20" dirty="0"/>
              <a:t>ADVAN</a:t>
            </a:r>
            <a:r>
              <a:rPr dirty="0"/>
              <a:t>T</a:t>
            </a:r>
            <a:r>
              <a:rPr spc="15" dirty="0"/>
              <a:t>A</a:t>
            </a:r>
            <a:r>
              <a:rPr spc="-30" dirty="0"/>
              <a:t>G</a:t>
            </a:r>
            <a:r>
              <a:rPr dirty="0"/>
              <a: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906" y="990600"/>
            <a:ext cx="4094988" cy="492443"/>
          </a:xfrm>
        </p:spPr>
        <p:txBody>
          <a:bodyPr/>
          <a:lstStyle/>
          <a:p>
            <a:pPr algn="ctr"/>
            <a:r>
              <a:rPr lang="en-US" sz="3200" dirty="0"/>
              <a:t>APPLICATIONS </a:t>
            </a:r>
          </a:p>
        </p:txBody>
      </p:sp>
      <p:sp>
        <p:nvSpPr>
          <p:cNvPr id="3" name="Text Placeholder 2"/>
          <p:cNvSpPr>
            <a:spLocks noGrp="1"/>
          </p:cNvSpPr>
          <p:nvPr>
            <p:ph type="body" idx="1"/>
          </p:nvPr>
        </p:nvSpPr>
        <p:spPr>
          <a:xfrm>
            <a:off x="1466469" y="1974850"/>
            <a:ext cx="10669905" cy="4062651"/>
          </a:xfrm>
        </p:spPr>
        <p:txBody>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be used in organizations and stores where the people have access to</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to deliver the products to the customers without any contact using the Robotic Arm</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also helps to sanitize using liquid disinfectants, ultrasonic proximity sensors and servo motors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Smart Bin is used to throw away the dispensed tissue papers after use</a:t>
            </a:r>
          </a:p>
          <a:p>
            <a:pPr marL="342900" indent="-342900" algn="just">
              <a:buFont typeface="Arial" panose="020B0604020202020204" pitchFamily="34" charset="0"/>
              <a:buChar char="•"/>
            </a:pPr>
            <a:endParaRPr lang="en-US" sz="2400" dirty="0"/>
          </a:p>
          <a:p>
            <a:pPr algn="just"/>
            <a:r>
              <a:rPr lang="en-US" sz="2400" dirty="0"/>
              <a:t> </a:t>
            </a:r>
          </a:p>
        </p:txBody>
      </p:sp>
    </p:spTree>
    <p:extLst>
      <p:ext uri="{BB962C8B-B14F-4D97-AF65-F5344CB8AC3E}">
        <p14:creationId xmlns:p14="http://schemas.microsoft.com/office/powerpoint/2010/main" val="3748020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94" y="914400"/>
            <a:ext cx="4094988" cy="575310"/>
          </a:xfrm>
        </p:spPr>
        <p:txBody>
          <a:bodyPr/>
          <a:lstStyle/>
          <a:p>
            <a:pPr algn="ctr"/>
            <a:r>
              <a:rPr lang="en-US" dirty="0"/>
              <a:t>CONCLUSION </a:t>
            </a:r>
          </a:p>
        </p:txBody>
      </p:sp>
      <p:sp>
        <p:nvSpPr>
          <p:cNvPr id="3" name="Text Placeholder 2"/>
          <p:cNvSpPr>
            <a:spLocks noGrp="1"/>
          </p:cNvSpPr>
          <p:nvPr>
            <p:ph type="body" idx="1"/>
          </p:nvPr>
        </p:nvSpPr>
        <p:spPr>
          <a:xfrm>
            <a:off x="939801" y="1974850"/>
            <a:ext cx="11196574" cy="2703625"/>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prototype using Arduino microcontroller and different types of sensors is proposed to ensure the safety of the person at these prior situations prevailing now. With the use of different types of sensors enhances the process of being completely contactless. Being completely contactless, our prototype gets its own importance though we cannot completely destroy the virus but it ensures to decrease the spread of the virus.</a:t>
            </a:r>
          </a:p>
        </p:txBody>
      </p:sp>
    </p:spTree>
    <p:extLst>
      <p:ext uri="{BB962C8B-B14F-4D97-AF65-F5344CB8AC3E}">
        <p14:creationId xmlns:p14="http://schemas.microsoft.com/office/powerpoint/2010/main" val="3815863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2ADE4D-8311-47A9-9A6D-F378FCBBFE78}"/>
              </a:ext>
            </a:extLst>
          </p:cNvPr>
          <p:cNvSpPr>
            <a:spLocks noGrp="1"/>
          </p:cNvSpPr>
          <p:nvPr>
            <p:ph type="body" idx="1"/>
          </p:nvPr>
        </p:nvSpPr>
        <p:spPr>
          <a:xfrm>
            <a:off x="1466469" y="1974850"/>
            <a:ext cx="10669905" cy="3323987"/>
          </a:xfrm>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compact components and low cost equipment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base could be taken from the government such that it could be used pan India</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could be developed such that it can be implemented in every place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Robotic Arm, a set of wheels could be added for its movement.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applications could be added to the system depending on the situation</a:t>
            </a:r>
          </a:p>
        </p:txBody>
      </p:sp>
      <p:sp>
        <p:nvSpPr>
          <p:cNvPr id="4" name="object 3">
            <a:extLst>
              <a:ext uri="{FF2B5EF4-FFF2-40B4-BE49-F238E27FC236}">
                <a16:creationId xmlns:a16="http://schemas.microsoft.com/office/drawing/2014/main" id="{F379A4BF-C0E8-43F7-9FA7-FFE89027A6C2}"/>
              </a:ext>
            </a:extLst>
          </p:cNvPr>
          <p:cNvSpPr txBox="1">
            <a:spLocks noGrp="1"/>
          </p:cNvSpPr>
          <p:nvPr>
            <p:ph type="title"/>
          </p:nvPr>
        </p:nvSpPr>
        <p:spPr>
          <a:xfrm>
            <a:off x="4454525" y="762000"/>
            <a:ext cx="4095750" cy="574675"/>
          </a:xfrm>
          <a:prstGeom prst="rect">
            <a:avLst/>
          </a:prstGeom>
        </p:spPr>
        <p:txBody>
          <a:bodyPr vert="horz" wrap="square" lIns="0" tIns="13335" rIns="0" bIns="0" rtlCol="0">
            <a:spAutoFit/>
          </a:bodyPr>
          <a:lstStyle/>
          <a:p>
            <a:pPr marL="12700" algn="ctr">
              <a:lnSpc>
                <a:spcPct val="100000"/>
              </a:lnSpc>
              <a:spcBef>
                <a:spcPts val="105"/>
              </a:spcBef>
            </a:pPr>
            <a:r>
              <a:rPr lang="en-US" dirty="0"/>
              <a:t>FUTURE SCOPE</a:t>
            </a:r>
            <a:endParaRPr dirty="0"/>
          </a:p>
        </p:txBody>
      </p:sp>
    </p:spTree>
    <p:extLst>
      <p:ext uri="{BB962C8B-B14F-4D97-AF65-F5344CB8AC3E}">
        <p14:creationId xmlns:p14="http://schemas.microsoft.com/office/powerpoint/2010/main" val="325826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396" y="762000"/>
            <a:ext cx="10986007" cy="575310"/>
          </a:xfrm>
        </p:spPr>
        <p:txBody>
          <a:bodyPr/>
          <a:lstStyle/>
          <a:p>
            <a:pPr algn="ctr"/>
            <a:r>
              <a:rPr lang="en-US" dirty="0"/>
              <a:t>CONTENTS </a:t>
            </a:r>
          </a:p>
        </p:txBody>
      </p:sp>
      <p:sp>
        <p:nvSpPr>
          <p:cNvPr id="3" name="Subtitle 2"/>
          <p:cNvSpPr>
            <a:spLocks noGrp="1"/>
          </p:cNvSpPr>
          <p:nvPr>
            <p:ph type="subTitle" idx="4"/>
          </p:nvPr>
        </p:nvSpPr>
        <p:spPr>
          <a:xfrm>
            <a:off x="1016000" y="2209800"/>
            <a:ext cx="11201400" cy="5539978"/>
          </a:xfrm>
        </p:spPr>
        <p:txBody>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Literature survey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Block diagram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Circuit diagram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Hardware components / software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Prototype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Advantages and Applications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scope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97326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8555" y="990600"/>
            <a:ext cx="3107690" cy="505908"/>
          </a:xfrm>
          <a:prstGeom prst="rect">
            <a:avLst/>
          </a:prstGeom>
        </p:spPr>
        <p:txBody>
          <a:bodyPr vert="horz" wrap="square" lIns="0" tIns="13335" rIns="0" bIns="0" rtlCol="0">
            <a:spAutoFit/>
          </a:bodyPr>
          <a:lstStyle/>
          <a:p>
            <a:pPr marL="12700" algn="ctr">
              <a:lnSpc>
                <a:spcPct val="100000"/>
              </a:lnSpc>
              <a:spcBef>
                <a:spcPts val="105"/>
              </a:spcBef>
            </a:pPr>
            <a:r>
              <a:rPr sz="3200" dirty="0"/>
              <a:t>REFERENCES</a:t>
            </a:r>
          </a:p>
        </p:txBody>
      </p:sp>
      <p:sp>
        <p:nvSpPr>
          <p:cNvPr id="3" name="object 3"/>
          <p:cNvSpPr txBox="1"/>
          <p:nvPr/>
        </p:nvSpPr>
        <p:spPr>
          <a:xfrm>
            <a:off x="749617" y="2420556"/>
            <a:ext cx="11595735" cy="4807085"/>
          </a:xfrm>
          <a:prstGeom prst="rect">
            <a:avLst/>
          </a:prstGeom>
        </p:spPr>
        <p:txBody>
          <a:bodyPr vert="horz" wrap="square" lIns="0" tIns="5715" rIns="0" bIns="0"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Nath, S., Banerjee, P., Biswas, R. N., </a:t>
            </a:r>
            <a:r>
              <a:rPr lang="en-US" sz="2400" dirty="0" err="1">
                <a:latin typeface="Times New Roman" panose="02020603050405020304" pitchFamily="18" charset="0"/>
                <a:cs typeface="Times New Roman" panose="02020603050405020304" pitchFamily="18" charset="0"/>
              </a:rPr>
              <a:t>Mitra</a:t>
            </a:r>
            <a:r>
              <a:rPr lang="en-US" sz="2400" dirty="0">
                <a:latin typeface="Times New Roman" panose="02020603050405020304" pitchFamily="18" charset="0"/>
                <a:cs typeface="Times New Roman" panose="02020603050405020304" pitchFamily="18" charset="0"/>
              </a:rPr>
              <a:t>, S. K., &amp; </a:t>
            </a:r>
            <a:r>
              <a:rPr lang="en-US" sz="2400" dirty="0" err="1">
                <a:latin typeface="Times New Roman" panose="02020603050405020304" pitchFamily="18" charset="0"/>
                <a:cs typeface="Times New Roman" panose="02020603050405020304" pitchFamily="18" charset="0"/>
              </a:rPr>
              <a:t>Naskar</a:t>
            </a:r>
            <a:r>
              <a:rPr lang="en-US" sz="2400" dirty="0">
                <a:latin typeface="Times New Roman" panose="02020603050405020304" pitchFamily="18" charset="0"/>
                <a:cs typeface="Times New Roman" panose="02020603050405020304" pitchFamily="18" charset="0"/>
              </a:rPr>
              <a:t>, M. K. (2016). Arduino based door unlocking system.</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Bakht, K., Din, A. U., </a:t>
            </a:r>
            <a:r>
              <a:rPr lang="en-US" sz="2400" dirty="0" err="1">
                <a:latin typeface="Times New Roman" panose="02020603050405020304" pitchFamily="18" charset="0"/>
                <a:cs typeface="Times New Roman" panose="02020603050405020304" pitchFamily="18" charset="0"/>
              </a:rPr>
              <a:t>Shehzadi</a:t>
            </a:r>
            <a:r>
              <a:rPr lang="en-US" sz="2400" dirty="0">
                <a:latin typeface="Times New Roman" panose="02020603050405020304" pitchFamily="18" charset="0"/>
                <a:cs typeface="Times New Roman" panose="02020603050405020304" pitchFamily="18" charset="0"/>
              </a:rPr>
              <a:t>, A., &amp; Aftab, M. (2019). Design of an Efficient Authentication and Access Control System Using RFID. 2019 3rd International Conference on Energy Conservation and Efficiency (ICECE).</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Kassim</a:t>
            </a:r>
            <a:r>
              <a:rPr lang="en-US" sz="2400" dirty="0">
                <a:latin typeface="Times New Roman" panose="02020603050405020304" pitchFamily="18" charset="0"/>
                <a:cs typeface="Times New Roman" panose="02020603050405020304" pitchFamily="18" charset="0"/>
              </a:rPr>
              <a:t>, A. M., Jaafar, H. I., Azam, M. A., Abas, N., &amp; </a:t>
            </a:r>
            <a:r>
              <a:rPr lang="en-US" sz="2400" dirty="0" err="1">
                <a:latin typeface="Times New Roman" panose="02020603050405020304" pitchFamily="18" charset="0"/>
                <a:cs typeface="Times New Roman" panose="02020603050405020304" pitchFamily="18" charset="0"/>
              </a:rPr>
              <a:t>Yasuno</a:t>
            </a:r>
            <a:r>
              <a:rPr lang="en-US" sz="2400" dirty="0">
                <a:latin typeface="Times New Roman" panose="02020603050405020304" pitchFamily="18" charset="0"/>
                <a:cs typeface="Times New Roman" panose="02020603050405020304" pitchFamily="18" charset="0"/>
              </a:rPr>
              <a:t>, T. (2013). Performances study of distance measurement sensor with different object materials and properties. 2013 IEEE 3rd International Conference on System Engineering and Technology.</a:t>
            </a:r>
          </a:p>
          <a:p>
            <a:pPr marL="457200" indent="-457200">
              <a:buFont typeface="+mj-lt"/>
              <a:buAutoNum type="arabicPeriod"/>
            </a:pPr>
            <a:endParaRPr lang="en-US" sz="2400" dirty="0"/>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Bhargava, A., &amp; Kumar, A. (2017). Arduino controlled robotic arm. 2017 International Conference of Electronics, Communication and Aerospace Technology (ICECA).</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4069" y="4428236"/>
            <a:ext cx="3134995" cy="632460"/>
          </a:xfrm>
          <a:prstGeom prst="rect">
            <a:avLst/>
          </a:prstGeom>
        </p:spPr>
        <p:txBody>
          <a:bodyPr vert="horz" wrap="square" lIns="0" tIns="16510" rIns="0" bIns="0" rtlCol="0">
            <a:spAutoFit/>
          </a:bodyPr>
          <a:lstStyle/>
          <a:p>
            <a:pPr marL="12700">
              <a:lnSpc>
                <a:spcPct val="100000"/>
              </a:lnSpc>
              <a:spcBef>
                <a:spcPts val="130"/>
              </a:spcBef>
            </a:pPr>
            <a:r>
              <a:rPr sz="3950" dirty="0"/>
              <a:t>THANK</a:t>
            </a:r>
            <a:r>
              <a:rPr sz="3950" spc="114" dirty="0"/>
              <a:t> </a:t>
            </a:r>
            <a:r>
              <a:rPr sz="3950" spc="5" dirty="0"/>
              <a:t>YOU</a:t>
            </a:r>
            <a:endParaRPr sz="39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54906" y="685800"/>
            <a:ext cx="4094988" cy="505908"/>
          </a:xfrm>
          <a:prstGeom prst="rect">
            <a:avLst/>
          </a:prstGeom>
        </p:spPr>
        <p:txBody>
          <a:bodyPr vert="horz" wrap="square" lIns="0" tIns="13335" rIns="0" bIns="0" rtlCol="0">
            <a:spAutoFit/>
          </a:bodyPr>
          <a:lstStyle/>
          <a:p>
            <a:pPr marL="12700" algn="ctr">
              <a:lnSpc>
                <a:spcPct val="100000"/>
              </a:lnSpc>
              <a:spcBef>
                <a:spcPts val="105"/>
              </a:spcBef>
            </a:pPr>
            <a:r>
              <a:rPr sz="3200" spc="15" dirty="0"/>
              <a:t>ABSTRACT</a:t>
            </a:r>
          </a:p>
        </p:txBody>
      </p:sp>
      <p:sp>
        <p:nvSpPr>
          <p:cNvPr id="5" name="Text Placeholder 4"/>
          <p:cNvSpPr>
            <a:spLocks noGrp="1"/>
          </p:cNvSpPr>
          <p:nvPr>
            <p:ph type="body" idx="1"/>
          </p:nvPr>
        </p:nvSpPr>
        <p:spPr>
          <a:xfrm>
            <a:off x="787400" y="1981200"/>
            <a:ext cx="11734800" cy="6647974"/>
          </a:xfrm>
        </p:spPr>
        <p:txBody>
          <a:bodyPr/>
          <a:lstStyle/>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will help people to detect Covid-19 affected persons to provide safe entrances.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consists of Arduino Uno boards and RFID kit which are the main components in building a complete project. We used different types of sensors by realizing their concept where they work precisely and accurately.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also be used as a ‘Two level security system’ with the help of temperature sensors and buzzers which are integrated to the Arduino.</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major part that constitute is the ‘Robotic Arm’ which helps to deliver the goods or products to the customers without any contact.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combination of ultrasonic sensors and servo motors which help dispensing the liquid sanitizer and the tissue papers.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also introduced a ‘Smart Bin’ which stores the tissue papers after dispensing, that helps to keep the place neat and clean.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3600" y="1447800"/>
            <a:ext cx="11277600" cy="10531537"/>
          </a:xfrm>
          <a:prstGeom prst="rect">
            <a:avLst/>
          </a:prstGeom>
        </p:spPr>
        <p:txBody>
          <a:bodyPr vert="horz" wrap="square" lIns="0" tIns="5715" rIns="0" bIns="0" rtlCol="0">
            <a:spAutoFit/>
          </a:bodyPr>
          <a:lstStyle/>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panose="02020603050405020304" pitchFamily="18" charset="0"/>
                <a:cs typeface="Times New Roman" panose="02020603050405020304" pitchFamily="18" charset="0"/>
              </a:rPr>
              <a:t>This pandemic requires utmost safety for each and every person to be safe and healthy . As we analyze the present situation, the count of affected persons is increasing in high rate.</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b="0" i="0" dirty="0">
                <a:effectLst/>
                <a:latin typeface="Times New Roman" panose="02020603050405020304" pitchFamily="18" charset="0"/>
                <a:cs typeface="Times New Roman" panose="02020603050405020304" pitchFamily="18" charset="0"/>
              </a:rPr>
              <a:t>Within a short span of the COVID-19 pandemic, many researchers have shared their works on teaching and learning in different ways.</a:t>
            </a:r>
            <a:endParaRPr lang="en-US" sz="2400" dirty="0">
              <a:latin typeface="Times New Roman" panose="02020603050405020304" pitchFamily="18" charset="0"/>
              <a:cs typeface="Times New Roman" panose="02020603050405020304" pitchFamily="18" charset="0"/>
            </a:endParaRPr>
          </a:p>
          <a:p>
            <a:pPr marL="12700" marR="5080" algn="just">
              <a:spcBef>
                <a:spcPts val="45"/>
              </a:spcBef>
              <a:buSzPct val="96363"/>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We are currently now in a situation where we cannot step out of our homes without taking at most precautions to protect ourselves form this deadly virus.</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Number of articles and research papers have been published regarding the seriousness of the situation as well as the precautions that needs to be taken to make sure everyone is safe.</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So our prototype is completely contactless which helps people to detect covid-19 affected persons to provide safe entrances and sanitization.</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Various concepts of sensors and their uses have been studied and their functionality has been learnt.</a:t>
            </a:r>
          </a:p>
          <a:p>
            <a:pPr marL="12700" marR="5080" algn="just">
              <a:lnSpc>
                <a:spcPct val="102400"/>
              </a:lnSpc>
              <a:spcBef>
                <a:spcPts val="45"/>
              </a:spcBef>
              <a:buSzPct val="96363"/>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12700" marR="5080" algn="just">
              <a:lnSpc>
                <a:spcPct val="102400"/>
              </a:lnSpc>
              <a:spcBef>
                <a:spcPts val="45"/>
              </a:spcBef>
              <a:buSzPct val="96363"/>
              <a:buFont typeface="Arial"/>
              <a:buChar char="•"/>
              <a:tabLst>
                <a:tab pos="137160" algn="l"/>
                <a:tab pos="3053080" algn="l"/>
                <a:tab pos="3310254" algn="l"/>
              </a:tabLst>
            </a:pPr>
            <a:endParaRPr lang="en-US" sz="2400" dirty="0">
              <a:latin typeface="Times New Roman"/>
              <a:cs typeface="Times New Roman"/>
            </a:endParaRPr>
          </a:p>
          <a:p>
            <a:pPr marL="12700" marR="5080" algn="just">
              <a:lnSpc>
                <a:spcPct val="102400"/>
              </a:lnSpc>
              <a:spcBef>
                <a:spcPts val="45"/>
              </a:spcBef>
              <a:buSzPct val="96363"/>
              <a:buFont typeface="Arial"/>
              <a:buChar char="•"/>
              <a:tabLst>
                <a:tab pos="137160" algn="l"/>
                <a:tab pos="3053080" algn="l"/>
                <a:tab pos="3310254" algn="l"/>
              </a:tabLst>
            </a:pPr>
            <a:endParaRPr lang="en-US" sz="2400" dirty="0">
              <a:latin typeface="Times New Roman"/>
              <a:cs typeface="Times New Roman"/>
            </a:endParaRPr>
          </a:p>
          <a:p>
            <a:pPr marL="12700" marR="5080" algn="just">
              <a:lnSpc>
                <a:spcPct val="102400"/>
              </a:lnSpc>
              <a:spcBef>
                <a:spcPts val="45"/>
              </a:spcBef>
              <a:buSzPct val="96363"/>
              <a:buFont typeface="Arial"/>
              <a:buChar char="•"/>
              <a:tabLst>
                <a:tab pos="137160" algn="l"/>
                <a:tab pos="3053080" algn="l"/>
                <a:tab pos="3310254" algn="l"/>
              </a:tabLst>
            </a:pPr>
            <a:endParaRPr sz="2400" dirty="0">
              <a:latin typeface="Times New Roman"/>
              <a:cs typeface="Times New Roman"/>
            </a:endParaRPr>
          </a:p>
        </p:txBody>
      </p:sp>
      <p:sp>
        <p:nvSpPr>
          <p:cNvPr id="3" name="object 3"/>
          <p:cNvSpPr txBox="1">
            <a:spLocks noGrp="1"/>
          </p:cNvSpPr>
          <p:nvPr>
            <p:ph type="title"/>
          </p:nvPr>
        </p:nvSpPr>
        <p:spPr>
          <a:xfrm>
            <a:off x="4219067" y="609600"/>
            <a:ext cx="4566666"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10" dirty="0"/>
              <a:t>LITERATURE SURVEY </a:t>
            </a:r>
            <a:endParaRPr sz="3200"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3600" y="1295400"/>
            <a:ext cx="11353800" cy="3442289"/>
          </a:xfrm>
        </p:spPr>
        <p:txBody>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current system and the components have been used after a brief study and checking the compatibility of the various sensors and software.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Multiple research papers have been taken as reference study and with the knowledge gained from the papers have been put to use for the building of this prototype.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Different scenarios and conditions of a space have been taken under consideration so as to build a resourceful project.</a:t>
            </a:r>
          </a:p>
          <a:p>
            <a:pPr algn="just">
              <a:lnSpc>
                <a:spcPct val="150000"/>
              </a:lnSpc>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2250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4906" y="533400"/>
            <a:ext cx="4094988" cy="505908"/>
          </a:xfrm>
          <a:prstGeom prst="rect">
            <a:avLst/>
          </a:prstGeom>
        </p:spPr>
        <p:txBody>
          <a:bodyPr vert="horz" wrap="square" lIns="0" tIns="13335" rIns="0" bIns="0" rtlCol="0">
            <a:spAutoFit/>
          </a:bodyPr>
          <a:lstStyle/>
          <a:p>
            <a:pPr marL="20320" algn="ctr">
              <a:lnSpc>
                <a:spcPct val="100000"/>
              </a:lnSpc>
              <a:spcBef>
                <a:spcPts val="105"/>
              </a:spcBef>
            </a:pPr>
            <a:r>
              <a:rPr sz="3200" spc="10" dirty="0"/>
              <a:t>BLOCK</a:t>
            </a:r>
            <a:r>
              <a:rPr sz="3200" spc="-155" dirty="0"/>
              <a:t> </a:t>
            </a:r>
            <a:r>
              <a:rPr sz="3200" spc="10" dirty="0"/>
              <a:t>DIAGRAM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2209800"/>
            <a:ext cx="8153399"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0875" y="560892"/>
            <a:ext cx="4083050" cy="505908"/>
          </a:xfrm>
          <a:prstGeom prst="rect">
            <a:avLst/>
          </a:prstGeom>
        </p:spPr>
        <p:txBody>
          <a:bodyPr vert="horz" wrap="square" lIns="0" tIns="13335" rIns="0" bIns="0" rtlCol="0">
            <a:spAutoFit/>
          </a:bodyPr>
          <a:lstStyle/>
          <a:p>
            <a:pPr marL="12700" algn="ctr">
              <a:lnSpc>
                <a:spcPct val="100000"/>
              </a:lnSpc>
              <a:spcBef>
                <a:spcPts val="105"/>
              </a:spcBef>
            </a:pPr>
            <a:r>
              <a:rPr sz="3200" spc="10" dirty="0"/>
              <a:t>BLOCK</a:t>
            </a:r>
            <a:r>
              <a:rPr sz="3200" spc="-160" dirty="0"/>
              <a:t> </a:t>
            </a:r>
            <a:r>
              <a:rPr sz="3200" spc="5" dirty="0"/>
              <a:t>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0" y="2667000"/>
            <a:ext cx="9108907"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93857" y="577574"/>
            <a:ext cx="4617085" cy="567463"/>
          </a:xfrm>
          <a:prstGeom prst="rect">
            <a:avLst/>
          </a:prstGeom>
        </p:spPr>
        <p:txBody>
          <a:bodyPr vert="horz" wrap="square" lIns="0" tIns="13335" rIns="0" bIns="0" rtlCol="0">
            <a:spAutoFit/>
          </a:bodyPr>
          <a:lstStyle/>
          <a:p>
            <a:pPr marL="12700">
              <a:lnSpc>
                <a:spcPct val="100000"/>
              </a:lnSpc>
              <a:spcBef>
                <a:spcPts val="105"/>
              </a:spcBef>
            </a:pPr>
            <a:r>
              <a:rPr lang="en-US" dirty="0"/>
              <a:t>CIRCUIT DIAGRAM</a:t>
            </a:r>
            <a:endParaRPr spc="5" dirty="0"/>
          </a:p>
        </p:txBody>
      </p:sp>
      <p:pic>
        <p:nvPicPr>
          <p:cNvPr id="4" name="Picture 3">
            <a:extLst>
              <a:ext uri="{FF2B5EF4-FFF2-40B4-BE49-F238E27FC236}">
                <a16:creationId xmlns:a16="http://schemas.microsoft.com/office/drawing/2014/main" id="{84767E53-6B00-4350-83D6-971F09AAE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2133600"/>
            <a:ext cx="8813800" cy="7035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93856" y="523461"/>
            <a:ext cx="4617085" cy="567463"/>
          </a:xfrm>
          <a:prstGeom prst="rect">
            <a:avLst/>
          </a:prstGeom>
        </p:spPr>
        <p:txBody>
          <a:bodyPr vert="horz" wrap="square" lIns="0" tIns="13335" rIns="0" bIns="0" rtlCol="0">
            <a:spAutoFit/>
          </a:bodyPr>
          <a:lstStyle/>
          <a:p>
            <a:pPr marL="12700">
              <a:lnSpc>
                <a:spcPct val="100000"/>
              </a:lnSpc>
              <a:spcBef>
                <a:spcPts val="105"/>
              </a:spcBef>
            </a:pPr>
            <a:r>
              <a:rPr lang="en-US" dirty="0"/>
              <a:t>CIRCUIT DIAGRAM</a:t>
            </a:r>
            <a:endParaRPr spc="5" dirty="0"/>
          </a:p>
        </p:txBody>
      </p:sp>
      <p:pic>
        <p:nvPicPr>
          <p:cNvPr id="7" name="Picture 6">
            <a:extLst>
              <a:ext uri="{FF2B5EF4-FFF2-40B4-BE49-F238E27FC236}">
                <a16:creationId xmlns:a16="http://schemas.microsoft.com/office/drawing/2014/main" id="{50FA1B95-DC96-49DC-86F6-2B3B5C6F8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367" y="1226759"/>
            <a:ext cx="7674064" cy="8003380"/>
          </a:xfrm>
          <a:prstGeom prst="rect">
            <a:avLst/>
          </a:prstGeom>
        </p:spPr>
      </p:pic>
    </p:spTree>
    <p:extLst>
      <p:ext uri="{BB962C8B-B14F-4D97-AF65-F5344CB8AC3E}">
        <p14:creationId xmlns:p14="http://schemas.microsoft.com/office/powerpoint/2010/main" val="3400869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1394</TotalTime>
  <Words>1243</Words>
  <Application>Microsoft Office PowerPoint</Application>
  <PresentationFormat>Custom</PresentationFormat>
  <Paragraphs>153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PowerPoint Presentation</vt:lpstr>
      <vt:lpstr>CONTENTS </vt:lpstr>
      <vt:lpstr>ABSTRACT</vt:lpstr>
      <vt:lpstr>LITERATURE SURVEY </vt:lpstr>
      <vt:lpstr>PowerPoint Presentation</vt:lpstr>
      <vt:lpstr>BLOCK DIAGRAM</vt:lpstr>
      <vt:lpstr>BLOCK DIAGRAM</vt:lpstr>
      <vt:lpstr>CIRCUIT DIAGRAM</vt:lpstr>
      <vt:lpstr>CIRCUIT DIAGRAM</vt:lpstr>
      <vt:lpstr>  HARDWARE AND SOFTWARE REQUIREMENTS</vt:lpstr>
      <vt:lpstr>PROTOTYPE  (MINI PROJECT) </vt:lpstr>
      <vt:lpstr>PROTOTYPE (MAJOR PROJECT) </vt:lpstr>
      <vt:lpstr>WORKING</vt:lpstr>
      <vt:lpstr>PowerPoint Presentation</vt:lpstr>
      <vt:lpstr>RESULTS</vt:lpstr>
      <vt:lpstr>ADVANTAGES</vt:lpstr>
      <vt:lpstr>APPLICATIONS </vt:lpstr>
      <vt:lpstr>CONCLUSION </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Akkaldevi Hemanth</cp:lastModifiedBy>
  <cp:revision>78</cp:revision>
  <dcterms:created xsi:type="dcterms:W3CDTF">2021-04-14T06:49:00Z</dcterms:created>
  <dcterms:modified xsi:type="dcterms:W3CDTF">2021-05-21T09:49:44Z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2020-08-04T00:00:00Z</vt:filetime>
  </property>
  <property fmtid="{D5CDD505-2E9C-101B-9397-08002B2CF9AE}" pid="3" name="LastSaved">
    <vt:filetime>2021-04-14T00:00:00Z</vt:filetime>
  </property>
</Properties>
</file>