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81" r:id="rId5"/>
    <p:sldId id="282" r:id="rId6"/>
    <p:sldId id="283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E3AEF-4796-E6FA-2E74-2C00FE70F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D565D0-4D0A-38A3-5C5F-D0C69E72B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AF3B9-104F-E8BA-A0BA-AD2B9AC6B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51D6-D1F3-46A2-9D9E-76A52C5646F2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51ED4-33B6-B3E6-9472-97417818E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5E4C0-56CC-C70E-2F05-237A6F96A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5F000-A327-4219-994C-E18F169D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47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70430-8BF1-FD47-E392-64AABACF0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16B693-F340-1C15-8524-83ED8AF075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CF91B-106A-ACDE-462E-A9B09F208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51D6-D1F3-46A2-9D9E-76A52C5646F2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F8780-0965-2DC9-4017-211894573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3AA0A-CF8D-D3E5-DD66-24F94029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5F000-A327-4219-994C-E18F169D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28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B07CC1-9701-A269-AD6F-153E63E139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2FB092-B01A-B258-9425-A95F0FB47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687D7-7976-6CEE-F6C9-2176B95E2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51D6-D1F3-46A2-9D9E-76A52C5646F2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D66A6-084F-CE22-5ED6-E441F6D40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30DF5-D13B-9154-FB8F-5A518C800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5F000-A327-4219-994C-E18F169D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37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7F174-1C21-D49E-1CB6-A4788BC3E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B25FA-8FB6-634C-BA80-A457F61B7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160FB-9839-397B-C126-6D9D90799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51D6-D1F3-46A2-9D9E-76A52C5646F2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0B6FE-2BA5-76C2-69F6-6D4EA4220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276E6-3CE7-30E9-3357-672ED823C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5F000-A327-4219-994C-E18F169D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5134E-0858-59FC-9EA9-D619AFCCA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5660C-D189-1F33-D416-6E1DD0CF9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37BD6-EB2A-CF44-7BE1-073B599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51D6-D1F3-46A2-9D9E-76A52C5646F2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5756C-2156-4BA9-C647-5E6E8C7F8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B285A-9EF2-AD77-B56F-0D6D96B71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5F000-A327-4219-994C-E18F169D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91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D6E37-D147-7971-8600-952AC93C6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3681E-61E8-EA2E-D73B-B0905FCD0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B4CFD5-B21C-EB52-F193-DE4FD9DD3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FC68FF-A496-ED15-F015-24C573BF7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51D6-D1F3-46A2-9D9E-76A52C5646F2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DCA7C-2642-4971-FA24-46D7DCF36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EBF5C-8F6F-8D32-FD81-5D54F02E9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5F000-A327-4219-994C-E18F169D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466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24980-A79F-9192-FC5E-3EAC4AA74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CFBD6-CB59-F8FF-2780-C48FF1B6A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66616B-5DE3-EEFC-D405-F39A3C5D0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D8AC9E-11FE-1C91-9252-237B7765A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EAAC18-ED27-40A8-2C0B-9B02E47269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5B6B20-EF11-807F-7754-08FC9099A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51D6-D1F3-46A2-9D9E-76A52C5646F2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023A11-F1A7-2CDE-BA9C-C5179287F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D5F1AB-8B9A-E541-CE33-F30265212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5F000-A327-4219-994C-E18F169D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84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EFF92-FBDC-73EA-1152-1DED94F60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7EF1D8-A462-FF30-A020-3B131EBD5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51D6-D1F3-46A2-9D9E-76A52C5646F2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1995F6-690C-4998-E25D-509A078AF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0A534B-899F-4DEE-6709-9461CBC71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5F000-A327-4219-994C-E18F169D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70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4D5232-C2C2-16F2-6103-A8595AFD5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51D6-D1F3-46A2-9D9E-76A52C5646F2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7CC3EA-A2FA-BE0A-DE13-B6897CC39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82C080-0F48-DEE6-CB57-F06D1437E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5F000-A327-4219-994C-E18F169D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29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78B52-927D-1508-113D-26AEAA9A5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74D34-11D4-474A-191E-B31D670CD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FA79A0-7D7F-AB3A-3DD8-F7023353BC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4EA620-AA49-29D2-819C-380A2AE68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51D6-D1F3-46A2-9D9E-76A52C5646F2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9250A-3CCF-E937-033F-91F513D96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8801E3-ABA5-8A9F-6BD0-BF7D9A8C6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5F000-A327-4219-994C-E18F169D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16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D0946-013A-7A8A-F9EF-9FE0F77DD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C3EAD8-E38C-EF23-949E-1430E7A8E4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249BB2-75D5-C065-0A12-D04EC7CF1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2E47FD-1D93-BE97-4398-03122C628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51D6-D1F3-46A2-9D9E-76A52C5646F2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B7711-BED6-ADF0-2CC4-F32062B6C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3A7A2A-0348-1C21-49EF-A14F14351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5F000-A327-4219-994C-E18F169D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43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073182-7D0E-CE35-4EEE-8A2C317F8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6B2D0-3556-CA7F-01E5-396D29442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E4229-057A-A013-F046-D6E6068397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851D6-D1F3-46A2-9D9E-76A52C5646F2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DD833-B5C1-2800-98C0-3CDB1F1117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9E877-4EB2-F147-8DFC-C1237149D1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5F000-A327-4219-994C-E18F169D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692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88E33-A3C4-2F74-1D9D-961D17D528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HOTEL RESERVATION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5B93F9-CC39-31E3-6627-72B4107B49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BY- Hemanth </a:t>
            </a:r>
            <a:r>
              <a:rPr lang="en-US" dirty="0" err="1"/>
              <a:t>Basapuram</a:t>
            </a:r>
            <a:r>
              <a:rPr lang="en-US" dirty="0"/>
              <a:t> </a:t>
            </a:r>
            <a:r>
              <a:rPr lang="en-US" dirty="0" err="1"/>
              <a:t>Gandla</a:t>
            </a:r>
            <a:endParaRPr lang="en-US" dirty="0"/>
          </a:p>
          <a:p>
            <a:r>
              <a:rPr lang="en-US" dirty="0">
                <a:latin typeface="Calibri "/>
              </a:rPr>
              <a:t>BATCH- 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alibri "/>
              </a:rPr>
              <a:t>MIP-DA-08</a:t>
            </a:r>
            <a:endParaRPr lang="en-US" dirty="0">
              <a:latin typeface="Calibri "/>
            </a:endParaRPr>
          </a:p>
        </p:txBody>
      </p:sp>
    </p:spTree>
    <p:extLst>
      <p:ext uri="{BB962C8B-B14F-4D97-AF65-F5344CB8AC3E}">
        <p14:creationId xmlns:p14="http://schemas.microsoft.com/office/powerpoint/2010/main" val="1572618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0A6A-25C7-2D07-6B62-ECAC96492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How many reservations were made for the year 20XX (replace XX with the desired year)?</a:t>
            </a:r>
            <a:b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8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C453264-F222-0BC5-0E56-96B0A1E7420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1638" y="4160650"/>
            <a:ext cx="10517738" cy="1573522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EA2BA0-CA76-DA38-93B9-F73ABDBC7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638" y="61690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Total bookings in 2018 are 577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9DE1A2-04F3-59D9-A3FD-A7DF95922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907" y="1883830"/>
            <a:ext cx="8764403" cy="154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517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09914-42DC-2740-DA0E-6D9012131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What is the most commonly booked room type?</a:t>
            </a:r>
            <a:b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8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7140904-8492-E53D-77A9-9EE13C52FE7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71487" y="1516841"/>
            <a:ext cx="8334375" cy="3824318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A9616E-904A-7508-4B9F-F6D10CC6B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5468937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Most common room type is Room_Type_1 with a count of 534 rooms</a:t>
            </a:r>
          </a:p>
        </p:txBody>
      </p:sp>
    </p:spTree>
    <p:extLst>
      <p:ext uri="{BB962C8B-B14F-4D97-AF65-F5344CB8AC3E}">
        <p14:creationId xmlns:p14="http://schemas.microsoft.com/office/powerpoint/2010/main" val="476376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06DF9-0126-EE50-0723-EB1265C3A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How many reservations fall on a weekend (</a:t>
            </a:r>
            <a:r>
              <a:rPr lang="en-US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no_of_weekend_nights</a:t>
            </a: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&gt; 0)?</a:t>
            </a:r>
            <a:b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8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A1AB40D-24C5-5CBC-50C4-E07281E4826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936539"/>
            <a:ext cx="7435685" cy="2235411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B2ACC4-E6C2-4943-B346-2EA58B9E6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8685" y="4682331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383 reservations were done where weekend nights were more than 0 </a:t>
            </a:r>
          </a:p>
        </p:txBody>
      </p:sp>
    </p:spTree>
    <p:extLst>
      <p:ext uri="{BB962C8B-B14F-4D97-AF65-F5344CB8AC3E}">
        <p14:creationId xmlns:p14="http://schemas.microsoft.com/office/powerpoint/2010/main" val="633252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8B791-A0A7-0283-E7B9-6D32777F3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 What is the highest and lowest lead time for reservations?</a:t>
            </a:r>
            <a:b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8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410163D-C25B-7E84-644B-715B4602F51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56940" y="1825625"/>
            <a:ext cx="4629796" cy="2048161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0CD960-6D46-8952-3152-458D3C25E5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443 is the highest lead time for reservation</a:t>
            </a:r>
          </a:p>
          <a:p>
            <a:r>
              <a:rPr lang="en-US" dirty="0"/>
              <a:t>0 is the lowest lead time for reservation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EC01DB-D112-645A-CA13-634950376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227" y="4247883"/>
            <a:ext cx="4725059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802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84805-8B7B-287D-B143-E9936D1CC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8. What is the most common market segment type for reservations?</a:t>
            </a:r>
            <a:b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8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89204BB-2BA9-A7B9-A81C-6187D9E642F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602067"/>
            <a:ext cx="5181600" cy="2998508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71EA60-EDFD-C68F-9579-7140C279D9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most </a:t>
            </a:r>
            <a:r>
              <a:rPr lang="en-US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</a:t>
            </a: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common market segment type for reservations is online with 518 reservations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134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5B021-4BF7-B5AF-ED16-1024AE7CC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 How many reservations have a booking status of "Confirmed"?</a:t>
            </a:r>
            <a:b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8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48DFB3E-963E-1A1A-BC8B-4A6EA5514F7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093749" cy="274721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65E589-B9C4-F01F-1A02-2414F1A529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493 bookings stand confirmed</a:t>
            </a:r>
          </a:p>
        </p:txBody>
      </p:sp>
    </p:spTree>
    <p:extLst>
      <p:ext uri="{BB962C8B-B14F-4D97-AF65-F5344CB8AC3E}">
        <p14:creationId xmlns:p14="http://schemas.microsoft.com/office/powerpoint/2010/main" val="58349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24A29-659D-18EF-C51E-1AABBE253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10. What is the total number of adults and children across all reservations?</a:t>
            </a:r>
            <a:b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8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7A7D543-4358-E4AE-9834-4ACEC79B755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5181600" cy="1996412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CBBB9B-1773-A695-DC4F-DF8A9D93B4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1316+69 = 1385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CFCCC1-B491-CCD2-406E-8E7007D83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208" y="4301819"/>
            <a:ext cx="6344535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851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09FA6-7103-6AE9-43AB-FF36DBBC4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11. What is the average number of weekend nights for reservations involving children?</a:t>
            </a:r>
            <a:b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8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FCB6EB3-120C-D083-01F1-917177F48FD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23863" y="1978284"/>
            <a:ext cx="7232756" cy="2358507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C8D37-2E7F-7A50-557D-897E4CA09A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0 children 0.8405 is the average price</a:t>
            </a:r>
          </a:p>
          <a:p>
            <a:r>
              <a:rPr lang="en-US" dirty="0"/>
              <a:t>1 child 0.889 is the average price</a:t>
            </a:r>
          </a:p>
          <a:p>
            <a:r>
              <a:rPr lang="en-US" dirty="0"/>
              <a:t>2 children 1.1429 is the average price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671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ABD89-F387-9A36-DFB3-9761A5208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12. How many reservations were made in each month of the year?</a:t>
            </a:r>
            <a:b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8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5081E5C-AE05-8DAA-F3AC-4CA367E6300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85808" y="3265280"/>
            <a:ext cx="4715005" cy="304662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5C2D92-BD5B-4B2F-F8AA-CBB5F010A99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D99F08-E4F5-0A4E-4F55-15EACEB4D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848" y="1690688"/>
            <a:ext cx="8106906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919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B0BDC-B3D3-8D7C-2877-F445A21EC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13. What is the average number of nights (both weekend and weekday) spent by guests for each room</a:t>
            </a:r>
            <a:b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type?</a:t>
            </a:r>
            <a:b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8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692ADA8-4EAA-0CAA-4176-7E724FEB95B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5800" y="2017583"/>
            <a:ext cx="4991797" cy="1857634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6577A8B-4B6E-3BBC-7D45-39B5D736F39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0898" y="4202112"/>
            <a:ext cx="5181600" cy="1580967"/>
          </a:xfrm>
        </p:spPr>
      </p:pic>
    </p:spTree>
    <p:extLst>
      <p:ext uri="{BB962C8B-B14F-4D97-AF65-F5344CB8AC3E}">
        <p14:creationId xmlns:p14="http://schemas.microsoft.com/office/powerpoint/2010/main" val="3088009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2076" y="834367"/>
            <a:ext cx="5232713" cy="5132697"/>
          </a:xfrm>
          <a:prstGeom prst="rect">
            <a:avLst/>
          </a:prstGeom>
        </p:spPr>
        <p:txBody>
          <a:bodyPr vert="horz" wrap="square" lIns="0" tIns="9725" rIns="0" bIns="0" rtlCol="0">
            <a:spAutoFit/>
          </a:bodyPr>
          <a:lstStyle/>
          <a:p>
            <a:pPr marL="8033" marR="3382" algn="ctr">
              <a:lnSpc>
                <a:spcPct val="100200"/>
              </a:lnSpc>
              <a:spcBef>
                <a:spcPts val="77"/>
              </a:spcBef>
            </a:pPr>
            <a:r>
              <a:rPr sz="6658" b="1" dirty="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sz="6658" b="1" spc="113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658" b="1" spc="33" dirty="0">
                <a:solidFill>
                  <a:srgbClr val="FFFFFF"/>
                </a:solidFill>
                <a:latin typeface="Cambria"/>
                <a:cs typeface="Cambria"/>
              </a:rPr>
              <a:t>Strategic </a:t>
            </a:r>
            <a:r>
              <a:rPr sz="6658" b="1" spc="-383" dirty="0">
                <a:solidFill>
                  <a:srgbClr val="FFFFFF"/>
                </a:solidFill>
                <a:latin typeface="Cambria"/>
                <a:cs typeface="Cambria"/>
              </a:rPr>
              <a:t>V</a:t>
            </a:r>
            <a:r>
              <a:rPr sz="6658" b="1" spc="73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6658" b="1" spc="76" dirty="0">
                <a:solidFill>
                  <a:srgbClr val="FFFFFF"/>
                </a:solidFill>
                <a:latin typeface="Cambria"/>
                <a:cs typeface="Cambria"/>
              </a:rPr>
              <a:t>lu</a:t>
            </a:r>
            <a:r>
              <a:rPr sz="6658" b="1" spc="8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658" b="1" spc="-123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658" b="1" spc="63" dirty="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sz="6658" b="1" spc="-1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658" b="1" spc="-13" dirty="0">
                <a:solidFill>
                  <a:srgbClr val="FFFFFF"/>
                </a:solidFill>
                <a:latin typeface="Cambria"/>
                <a:cs typeface="Cambria"/>
              </a:rPr>
              <a:t>Data </a:t>
            </a:r>
            <a:r>
              <a:rPr sz="6658" b="1" dirty="0">
                <a:solidFill>
                  <a:srgbClr val="FFFFFF"/>
                </a:solidFill>
                <a:latin typeface="Cambria"/>
                <a:cs typeface="Cambria"/>
              </a:rPr>
              <a:t>Analysis</a:t>
            </a:r>
            <a:r>
              <a:rPr sz="6658" b="1" spc="57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658" b="1" spc="13" dirty="0">
                <a:solidFill>
                  <a:srgbClr val="FFFFFF"/>
                </a:solidFill>
                <a:latin typeface="Cambria"/>
                <a:cs typeface="Cambria"/>
              </a:rPr>
              <a:t>in </a:t>
            </a:r>
            <a:r>
              <a:rPr sz="6658" b="1" spc="-7" dirty="0">
                <a:solidFill>
                  <a:srgbClr val="FFFFFF"/>
                </a:solidFill>
                <a:latin typeface="Cambria"/>
                <a:cs typeface="Cambria"/>
              </a:rPr>
              <a:t>Business </a:t>
            </a:r>
            <a:r>
              <a:rPr sz="6658" b="1" spc="23" dirty="0">
                <a:solidFill>
                  <a:srgbClr val="FFFFFF"/>
                </a:solidFill>
                <a:latin typeface="Cambria"/>
                <a:cs typeface="Cambria"/>
              </a:rPr>
              <a:t>Operations</a:t>
            </a:r>
            <a:endParaRPr sz="6658" dirty="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2190" y="761061"/>
            <a:ext cx="3410506" cy="53274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12D603-E91D-967B-42FB-1454B6978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7873" y="1"/>
            <a:ext cx="70736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192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C6471-D7C6-82AE-DC25-879298662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14. For reservations involving children, what is the most common room type, and what is the average</a:t>
            </a:r>
            <a:b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price for that room type?</a:t>
            </a:r>
            <a:b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8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7A6A078-6282-F30A-B06D-4255115E49F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95324" y="2547168"/>
            <a:ext cx="7790301" cy="2439169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4A4BBF-6C0E-9AA7-E4A2-BA679F44146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109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53129-2C10-D9D0-C5A7-53C43B465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15. Find the market segment type that generates the highest average price per room.</a:t>
            </a:r>
            <a:b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8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09FA400-CFF9-462E-7554-2AFB18EBA61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46100" y="1690688"/>
            <a:ext cx="8705850" cy="293056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4A969C-3C58-40FF-EB33-4A8F235A4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57400" y="48863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Online generates the highest average price per room of 112.4552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843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89" y="0"/>
            <a:ext cx="5409871" cy="684954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14656" y="955680"/>
            <a:ext cx="5758691" cy="755228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54326" rIns="0" bIns="0" rtlCol="0" anchor="ctr">
            <a:spAutoFit/>
          </a:bodyPr>
          <a:lstStyle/>
          <a:p>
            <a:pPr marR="19025" algn="ctr">
              <a:lnSpc>
                <a:spcPct val="100000"/>
              </a:lnSpc>
              <a:spcBef>
                <a:spcPts val="1215"/>
              </a:spcBef>
            </a:pPr>
            <a:r>
              <a:rPr sz="3895" spc="-7" dirty="0">
                <a:solidFill>
                  <a:srgbClr val="FFFFFF"/>
                </a:solidFill>
              </a:rPr>
              <a:t>Introduction</a:t>
            </a:r>
            <a:endParaRPr sz="3895"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5524328" y="2071256"/>
            <a:ext cx="6664384" cy="2713927"/>
          </a:xfrm>
          <a:prstGeom prst="rect">
            <a:avLst/>
          </a:prstGeom>
        </p:spPr>
        <p:txBody>
          <a:bodyPr vert="horz" wrap="square" lIns="0" tIns="51160" rIns="0" bIns="0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605"/>
              </a:spcBef>
              <a:buNone/>
            </a:pPr>
            <a:r>
              <a:rPr lang="en-US" spc="85" dirty="0"/>
              <a:t>Welcome</a:t>
            </a:r>
            <a:r>
              <a:rPr lang="en-US" spc="-145" dirty="0"/>
              <a:t> </a:t>
            </a:r>
            <a:r>
              <a:rPr lang="en-US" dirty="0"/>
              <a:t>to</a:t>
            </a:r>
            <a:r>
              <a:rPr lang="en-US" spc="-140" dirty="0"/>
              <a:t> </a:t>
            </a:r>
            <a:r>
              <a:rPr lang="en-US" spc="50" dirty="0"/>
              <a:t>the</a:t>
            </a:r>
            <a:r>
              <a:rPr lang="en-US" spc="-140" dirty="0"/>
              <a:t> </a:t>
            </a:r>
            <a:r>
              <a:rPr lang="en-US" dirty="0"/>
              <a:t>presentation</a:t>
            </a:r>
            <a:r>
              <a:rPr lang="en-US" spc="-140" dirty="0"/>
              <a:t> </a:t>
            </a:r>
            <a:r>
              <a:rPr lang="en-US" spc="90" dirty="0"/>
              <a:t>on</a:t>
            </a:r>
            <a:r>
              <a:rPr lang="en-US" spc="-140" dirty="0"/>
              <a:t> </a:t>
            </a:r>
            <a:r>
              <a:rPr lang="en-US" spc="25" dirty="0"/>
              <a:t>the strategic value of data analysis </a:t>
            </a:r>
            <a:r>
              <a:rPr lang="en-US" spc="55" dirty="0"/>
              <a:t>in</a:t>
            </a:r>
            <a:r>
              <a:rPr lang="en-US" spc="-165" dirty="0"/>
              <a:t> </a:t>
            </a:r>
            <a:r>
              <a:rPr lang="en-US" dirty="0"/>
              <a:t>business</a:t>
            </a:r>
            <a:r>
              <a:rPr lang="en-US" spc="-160" dirty="0"/>
              <a:t> </a:t>
            </a:r>
            <a:r>
              <a:rPr lang="en-US" spc="-10" dirty="0"/>
              <a:t>operations.</a:t>
            </a:r>
          </a:p>
          <a:p>
            <a:pPr marL="0" indent="0">
              <a:lnSpc>
                <a:spcPct val="100000"/>
              </a:lnSpc>
              <a:spcBef>
                <a:spcPts val="605"/>
              </a:spcBef>
              <a:buNone/>
            </a:pPr>
            <a:r>
              <a:rPr lang="en-US" spc="-20" dirty="0"/>
              <a:t>This</a:t>
            </a:r>
            <a:r>
              <a:rPr lang="en-US" spc="-120" dirty="0"/>
              <a:t> </a:t>
            </a:r>
            <a:r>
              <a:rPr lang="en-US" dirty="0"/>
              <a:t>presentation</a:t>
            </a:r>
            <a:r>
              <a:rPr lang="en-US" spc="-120" dirty="0"/>
              <a:t> </a:t>
            </a:r>
            <a:r>
              <a:rPr lang="en-US" dirty="0"/>
              <a:t>will</a:t>
            </a:r>
            <a:r>
              <a:rPr lang="en-US" spc="-120" dirty="0"/>
              <a:t> </a:t>
            </a:r>
            <a:r>
              <a:rPr lang="en-US" spc="-10" dirty="0"/>
              <a:t>explore</a:t>
            </a:r>
            <a:r>
              <a:rPr lang="en-US" spc="-120" dirty="0"/>
              <a:t> </a:t>
            </a:r>
            <a:r>
              <a:rPr lang="en-US" spc="50" dirty="0"/>
              <a:t>the</a:t>
            </a:r>
            <a:r>
              <a:rPr lang="en-US" spc="-120" dirty="0"/>
              <a:t> </a:t>
            </a:r>
            <a:r>
              <a:rPr lang="en-US" dirty="0"/>
              <a:t>critical</a:t>
            </a:r>
            <a:r>
              <a:rPr lang="en-US" spc="-120" dirty="0"/>
              <a:t> </a:t>
            </a:r>
            <a:r>
              <a:rPr lang="en-US" spc="-10" dirty="0"/>
              <a:t>role</a:t>
            </a:r>
            <a:r>
              <a:rPr lang="en-US" spc="-120" dirty="0"/>
              <a:t> </a:t>
            </a:r>
            <a:r>
              <a:rPr lang="en-US" spc="-25" dirty="0"/>
              <a:t>of </a:t>
            </a:r>
            <a:r>
              <a:rPr lang="en-US" dirty="0"/>
              <a:t>data</a:t>
            </a:r>
            <a:r>
              <a:rPr lang="en-US" spc="-135" dirty="0"/>
              <a:t> </a:t>
            </a:r>
            <a:r>
              <a:rPr lang="en-US" spc="-40" dirty="0"/>
              <a:t>analysis</a:t>
            </a:r>
            <a:r>
              <a:rPr lang="en-US" spc="-135" dirty="0"/>
              <a:t> </a:t>
            </a:r>
            <a:r>
              <a:rPr lang="en-US" spc="55" dirty="0"/>
              <a:t>in</a:t>
            </a:r>
            <a:r>
              <a:rPr lang="en-US" spc="-135" dirty="0"/>
              <a:t> </a:t>
            </a:r>
            <a:r>
              <a:rPr lang="en-US" spc="-10" dirty="0"/>
              <a:t>driving strategic decision making </a:t>
            </a:r>
            <a:r>
              <a:rPr lang="en-US" spc="75" dirty="0"/>
              <a:t>and</a:t>
            </a:r>
            <a:r>
              <a:rPr lang="en-US" spc="-130" dirty="0"/>
              <a:t> </a:t>
            </a:r>
            <a:r>
              <a:rPr lang="en-US" dirty="0"/>
              <a:t>operational</a:t>
            </a:r>
            <a:r>
              <a:rPr lang="en-US" spc="-125" dirty="0"/>
              <a:t> </a:t>
            </a:r>
            <a:r>
              <a:rPr lang="en-US" dirty="0"/>
              <a:t>efﬁciency</a:t>
            </a:r>
            <a:r>
              <a:rPr lang="en-US" spc="-125" dirty="0"/>
              <a:t> </a:t>
            </a:r>
            <a:r>
              <a:rPr lang="en-US" spc="55" dirty="0"/>
              <a:t>in</a:t>
            </a:r>
            <a:r>
              <a:rPr lang="en-US" spc="-130" dirty="0"/>
              <a:t> </a:t>
            </a:r>
            <a:r>
              <a:rPr lang="en-US" spc="-10" dirty="0"/>
              <a:t>today’s </a:t>
            </a:r>
            <a:r>
              <a:rPr lang="en-US" dirty="0"/>
              <a:t>business</a:t>
            </a:r>
            <a:r>
              <a:rPr lang="en-US" spc="-110" dirty="0"/>
              <a:t> </a:t>
            </a:r>
            <a:r>
              <a:rPr lang="en-US" spc="-10" dirty="0"/>
              <a:t>landscape.</a:t>
            </a:r>
            <a:endParaRPr spc="-7" dirty="0"/>
          </a:p>
        </p:txBody>
      </p:sp>
    </p:spTree>
    <p:extLst>
      <p:ext uri="{BB962C8B-B14F-4D97-AF65-F5344CB8AC3E}">
        <p14:creationId xmlns:p14="http://schemas.microsoft.com/office/powerpoint/2010/main" val="2758954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5795" y="953918"/>
            <a:ext cx="4170188" cy="438785"/>
          </a:xfrm>
          <a:prstGeom prst="rect">
            <a:avLst/>
          </a:prstGeom>
        </p:spPr>
        <p:txBody>
          <a:bodyPr vert="horz" wrap="square" lIns="0" tIns="8456" rIns="0" bIns="0" rtlCol="0" anchor="ctr">
            <a:spAutoFit/>
          </a:bodyPr>
          <a:lstStyle/>
          <a:p>
            <a:pPr marL="8456">
              <a:lnSpc>
                <a:spcPct val="100000"/>
              </a:lnSpc>
              <a:spcBef>
                <a:spcPts val="67"/>
              </a:spcBef>
            </a:pPr>
            <a:r>
              <a:rPr sz="2796" dirty="0"/>
              <a:t>Data</a:t>
            </a:r>
            <a:r>
              <a:rPr sz="2796" spc="-110" dirty="0"/>
              <a:t> </a:t>
            </a:r>
            <a:r>
              <a:rPr sz="2796" dirty="0"/>
              <a:t>Analysis</a:t>
            </a:r>
            <a:r>
              <a:rPr sz="2796" spc="7" dirty="0"/>
              <a:t> </a:t>
            </a:r>
            <a:r>
              <a:rPr sz="2796" dirty="0"/>
              <a:t>in</a:t>
            </a:r>
            <a:r>
              <a:rPr sz="2796" spc="10" dirty="0"/>
              <a:t> </a:t>
            </a:r>
            <a:r>
              <a:rPr sz="2796" spc="-7" dirty="0"/>
              <a:t>Business</a:t>
            </a:r>
            <a:endParaRPr sz="2796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0134" y="2242261"/>
            <a:ext cx="1852759" cy="20668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35876" y="2556174"/>
            <a:ext cx="1043245" cy="14389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47582" y="2535075"/>
            <a:ext cx="2217789" cy="20561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33599" y="2242261"/>
            <a:ext cx="1161852" cy="20668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860351" y="3124897"/>
            <a:ext cx="1246828" cy="20458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19021" y="3416637"/>
            <a:ext cx="1106802" cy="20561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047005" y="3416637"/>
            <a:ext cx="2005318" cy="205613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946986" y="1857224"/>
            <a:ext cx="4169343" cy="1770976"/>
          </a:xfrm>
          <a:prstGeom prst="rect">
            <a:avLst/>
          </a:prstGeom>
        </p:spPr>
        <p:txBody>
          <a:bodyPr vert="horz" wrap="square" lIns="0" tIns="51160" rIns="0" bIns="0" rtlCol="0">
            <a:spAutoFit/>
          </a:bodyPr>
          <a:lstStyle/>
          <a:p>
            <a:pPr marL="563993">
              <a:spcBef>
                <a:spcPts val="403"/>
              </a:spcBef>
            </a:pPr>
            <a:r>
              <a:rPr sz="1631" dirty="0">
                <a:latin typeface="Verdana"/>
                <a:cs typeface="Verdana"/>
              </a:rPr>
              <a:t>Data</a:t>
            </a:r>
            <a:r>
              <a:rPr sz="1631" spc="-97" dirty="0">
                <a:latin typeface="Verdana"/>
                <a:cs typeface="Verdana"/>
              </a:rPr>
              <a:t> </a:t>
            </a:r>
            <a:r>
              <a:rPr sz="1631" spc="-27" dirty="0">
                <a:latin typeface="Verdana"/>
                <a:cs typeface="Verdana"/>
              </a:rPr>
              <a:t>analysis</a:t>
            </a:r>
            <a:r>
              <a:rPr sz="1631" spc="-97" dirty="0">
                <a:latin typeface="Verdana"/>
                <a:cs typeface="Verdana"/>
              </a:rPr>
              <a:t> </a:t>
            </a:r>
            <a:r>
              <a:rPr sz="1631" spc="-20" dirty="0">
                <a:latin typeface="Verdana"/>
                <a:cs typeface="Verdana"/>
              </a:rPr>
              <a:t>plays</a:t>
            </a:r>
            <a:r>
              <a:rPr sz="1631" spc="-97" dirty="0">
                <a:latin typeface="Verdana"/>
                <a:cs typeface="Verdana"/>
              </a:rPr>
              <a:t> </a:t>
            </a:r>
            <a:r>
              <a:rPr sz="1631" spc="-13" dirty="0">
                <a:latin typeface="Verdana"/>
                <a:cs typeface="Verdana"/>
              </a:rPr>
              <a:t>a</a:t>
            </a:r>
            <a:r>
              <a:rPr sz="1631" spc="-97" dirty="0">
                <a:latin typeface="Verdana"/>
                <a:cs typeface="Verdana"/>
              </a:rPr>
              <a:t> </a:t>
            </a:r>
            <a:r>
              <a:rPr sz="1631" dirty="0">
                <a:latin typeface="Verdana"/>
                <a:cs typeface="Verdana"/>
              </a:rPr>
              <a:t>crucial</a:t>
            </a:r>
            <a:r>
              <a:rPr sz="1631" spc="-97" dirty="0">
                <a:latin typeface="Verdana"/>
                <a:cs typeface="Verdana"/>
              </a:rPr>
              <a:t> </a:t>
            </a:r>
            <a:r>
              <a:rPr sz="1631" spc="-7" dirty="0">
                <a:latin typeface="Verdana"/>
                <a:cs typeface="Verdana"/>
              </a:rPr>
              <a:t>role</a:t>
            </a:r>
            <a:r>
              <a:rPr sz="1631" spc="-97" dirty="0">
                <a:latin typeface="Verdana"/>
                <a:cs typeface="Verdana"/>
              </a:rPr>
              <a:t> </a:t>
            </a:r>
            <a:r>
              <a:rPr sz="1631" spc="20" dirty="0">
                <a:latin typeface="Verdana"/>
                <a:cs typeface="Verdana"/>
              </a:rPr>
              <a:t>in</a:t>
            </a:r>
            <a:endParaRPr sz="1631">
              <a:latin typeface="Verdana"/>
              <a:cs typeface="Verdana"/>
            </a:endParaRPr>
          </a:p>
          <a:p>
            <a:pPr marL="2883380">
              <a:spcBef>
                <a:spcPts val="339"/>
              </a:spcBef>
            </a:pPr>
            <a:r>
              <a:rPr sz="1631" spc="-276" dirty="0">
                <a:latin typeface="Verdana"/>
                <a:cs typeface="Verdana"/>
              </a:rPr>
              <a:t>,</a:t>
            </a:r>
            <a:endParaRPr sz="1631">
              <a:latin typeface="Verdana"/>
              <a:cs typeface="Verdana"/>
            </a:endParaRPr>
          </a:p>
          <a:p>
            <a:pPr marL="1329653">
              <a:spcBef>
                <a:spcPts val="339"/>
              </a:spcBef>
              <a:tabLst>
                <a:tab pos="4115793" algn="l"/>
              </a:tabLst>
            </a:pPr>
            <a:r>
              <a:rPr sz="1631" spc="-243" dirty="0">
                <a:latin typeface="Verdana"/>
                <a:cs typeface="Verdana"/>
              </a:rPr>
              <a:t>,</a:t>
            </a:r>
            <a:r>
              <a:rPr sz="1631" spc="-143" dirty="0">
                <a:latin typeface="Verdana"/>
                <a:cs typeface="Verdana"/>
              </a:rPr>
              <a:t> </a:t>
            </a:r>
            <a:r>
              <a:rPr sz="1631" spc="33" dirty="0">
                <a:latin typeface="Verdana"/>
                <a:cs typeface="Verdana"/>
              </a:rPr>
              <a:t>and</a:t>
            </a:r>
            <a:r>
              <a:rPr sz="1631" dirty="0">
                <a:latin typeface="Verdana"/>
                <a:cs typeface="Verdana"/>
              </a:rPr>
              <a:t>	</a:t>
            </a:r>
            <a:r>
              <a:rPr sz="1631" spc="-276" dirty="0">
                <a:latin typeface="Verdana"/>
                <a:cs typeface="Verdana"/>
              </a:rPr>
              <a:t>.</a:t>
            </a:r>
            <a:endParaRPr sz="1631">
              <a:latin typeface="Verdana"/>
              <a:cs typeface="Verdana"/>
            </a:endParaRPr>
          </a:p>
          <a:p>
            <a:pPr marL="247751" marR="3382" indent="-239718">
              <a:lnSpc>
                <a:spcPct val="117300"/>
              </a:lnSpc>
              <a:spcBef>
                <a:spcPts val="50"/>
              </a:spcBef>
            </a:pPr>
            <a:r>
              <a:rPr sz="1631" dirty="0">
                <a:latin typeface="Verdana"/>
                <a:cs typeface="Verdana"/>
              </a:rPr>
              <a:t>By</a:t>
            </a:r>
            <a:r>
              <a:rPr sz="1631" spc="-100" dirty="0">
                <a:latin typeface="Verdana"/>
                <a:cs typeface="Verdana"/>
              </a:rPr>
              <a:t> </a:t>
            </a:r>
            <a:r>
              <a:rPr sz="1631" dirty="0">
                <a:latin typeface="Verdana"/>
                <a:cs typeface="Verdana"/>
              </a:rPr>
              <a:t>leveraging</a:t>
            </a:r>
            <a:r>
              <a:rPr sz="1631" spc="-97" dirty="0">
                <a:latin typeface="Verdana"/>
                <a:cs typeface="Verdana"/>
              </a:rPr>
              <a:t> </a:t>
            </a:r>
            <a:r>
              <a:rPr sz="1631" spc="-40" dirty="0">
                <a:latin typeface="Verdana"/>
                <a:cs typeface="Verdana"/>
              </a:rPr>
              <a:t>data,</a:t>
            </a:r>
            <a:r>
              <a:rPr sz="1631" spc="-100" dirty="0">
                <a:latin typeface="Verdana"/>
                <a:cs typeface="Verdana"/>
              </a:rPr>
              <a:t> </a:t>
            </a:r>
            <a:r>
              <a:rPr sz="1631" dirty="0">
                <a:latin typeface="Verdana"/>
                <a:cs typeface="Verdana"/>
              </a:rPr>
              <a:t>businesses</a:t>
            </a:r>
            <a:r>
              <a:rPr sz="1631" spc="-97" dirty="0">
                <a:latin typeface="Verdana"/>
                <a:cs typeface="Verdana"/>
              </a:rPr>
              <a:t> </a:t>
            </a:r>
            <a:r>
              <a:rPr sz="1631" spc="47" dirty="0">
                <a:latin typeface="Verdana"/>
                <a:cs typeface="Verdana"/>
              </a:rPr>
              <a:t>can</a:t>
            </a:r>
            <a:r>
              <a:rPr sz="1631" spc="-100" dirty="0">
                <a:latin typeface="Verdana"/>
                <a:cs typeface="Verdana"/>
              </a:rPr>
              <a:t> </a:t>
            </a:r>
            <a:r>
              <a:rPr sz="1631" spc="30" dirty="0">
                <a:latin typeface="Verdana"/>
                <a:cs typeface="Verdana"/>
              </a:rPr>
              <a:t>gain </a:t>
            </a:r>
            <a:r>
              <a:rPr sz="1631" dirty="0">
                <a:latin typeface="Verdana"/>
                <a:cs typeface="Verdana"/>
              </a:rPr>
              <a:t>valuable</a:t>
            </a:r>
            <a:r>
              <a:rPr sz="1631" spc="-67" dirty="0">
                <a:latin typeface="Verdana"/>
                <a:cs typeface="Verdana"/>
              </a:rPr>
              <a:t> </a:t>
            </a:r>
            <a:r>
              <a:rPr sz="1631" dirty="0">
                <a:latin typeface="Verdana"/>
                <a:cs typeface="Verdana"/>
              </a:rPr>
              <a:t>insights</a:t>
            </a:r>
            <a:r>
              <a:rPr sz="1631" spc="-63" dirty="0">
                <a:latin typeface="Verdana"/>
                <a:cs typeface="Verdana"/>
              </a:rPr>
              <a:t> </a:t>
            </a:r>
            <a:r>
              <a:rPr sz="1631" dirty="0">
                <a:latin typeface="Verdana"/>
                <a:cs typeface="Verdana"/>
              </a:rPr>
              <a:t>to</a:t>
            </a:r>
            <a:r>
              <a:rPr sz="1631" spc="-67" dirty="0">
                <a:latin typeface="Verdana"/>
                <a:cs typeface="Verdana"/>
              </a:rPr>
              <a:t> </a:t>
            </a:r>
            <a:r>
              <a:rPr sz="1631" spc="-7" dirty="0">
                <a:latin typeface="Verdana"/>
                <a:cs typeface="Verdana"/>
              </a:rPr>
              <a:t>drive</a:t>
            </a:r>
            <a:endParaRPr sz="1631">
              <a:latin typeface="Verdana"/>
              <a:cs typeface="Verdana"/>
            </a:endParaRPr>
          </a:p>
          <a:p>
            <a:pPr marL="1633634">
              <a:spcBef>
                <a:spcPts val="339"/>
              </a:spcBef>
              <a:tabLst>
                <a:tab pos="4115793" algn="l"/>
              </a:tabLst>
            </a:pPr>
            <a:r>
              <a:rPr sz="1631" spc="33" dirty="0">
                <a:latin typeface="Verdana"/>
                <a:cs typeface="Verdana"/>
              </a:rPr>
              <a:t>and</a:t>
            </a:r>
            <a:r>
              <a:rPr sz="1631" dirty="0">
                <a:latin typeface="Verdana"/>
                <a:cs typeface="Verdana"/>
              </a:rPr>
              <a:t>	</a:t>
            </a:r>
            <a:r>
              <a:rPr sz="1631" spc="-276" dirty="0">
                <a:latin typeface="Verdana"/>
                <a:cs typeface="Verdana"/>
              </a:rPr>
              <a:t>.</a:t>
            </a:r>
            <a:endParaRPr sz="1631">
              <a:latin typeface="Verdana"/>
              <a:cs typeface="Verdan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091772" y="1"/>
            <a:ext cx="6088381" cy="684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421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91772" y="-1"/>
            <a:ext cx="6088483" cy="6849544"/>
            <a:chOff x="9144000" y="-1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9144000" y="-1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9144000" y="0"/>
                  </a:moveTo>
                  <a:lnTo>
                    <a:pt x="0" y="0"/>
                  </a:lnTo>
                  <a:lnTo>
                    <a:pt x="0" y="10287000"/>
                  </a:lnTo>
                  <a:lnTo>
                    <a:pt x="9144000" y="10287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198"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53192" y="1142997"/>
              <a:ext cx="6496049" cy="79629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92257" y="935901"/>
            <a:ext cx="4217966" cy="500340"/>
          </a:xfrm>
          <a:prstGeom prst="rect">
            <a:avLst/>
          </a:prstGeom>
        </p:spPr>
        <p:txBody>
          <a:bodyPr vert="horz" wrap="square" lIns="0" tIns="8456" rIns="0" bIns="0" rtlCol="0" anchor="ctr">
            <a:spAutoFit/>
          </a:bodyPr>
          <a:lstStyle/>
          <a:p>
            <a:pPr marL="8456">
              <a:lnSpc>
                <a:spcPct val="100000"/>
              </a:lnSpc>
              <a:spcBef>
                <a:spcPts val="67"/>
              </a:spcBef>
            </a:pPr>
            <a:r>
              <a:rPr sz="3196" dirty="0"/>
              <a:t>Operational</a:t>
            </a:r>
            <a:r>
              <a:rPr sz="3196" spc="80" dirty="0"/>
              <a:t> </a:t>
            </a:r>
            <a:r>
              <a:rPr lang="en-US" sz="3196" spc="80" dirty="0"/>
              <a:t>Effi</a:t>
            </a:r>
            <a:r>
              <a:rPr sz="3196" spc="270" dirty="0"/>
              <a:t>ciency</a:t>
            </a:r>
            <a:endParaRPr sz="3196" dirty="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6849" y="2779426"/>
            <a:ext cx="1305227" cy="16499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60521" y="2779427"/>
            <a:ext cx="2236037" cy="20561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282833" y="3660989"/>
            <a:ext cx="2236342" cy="20458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75712" y="3951662"/>
            <a:ext cx="995982" cy="20667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957641" y="2101584"/>
            <a:ext cx="3810799" cy="565315"/>
          </a:xfrm>
          <a:prstGeom prst="rect">
            <a:avLst/>
          </a:prstGeom>
        </p:spPr>
        <p:txBody>
          <a:bodyPr vert="horz" wrap="square" lIns="0" tIns="8033" rIns="0" bIns="0" rtlCol="0">
            <a:spAutoFit/>
          </a:bodyPr>
          <a:lstStyle/>
          <a:p>
            <a:pPr marL="8456" marR="3382">
              <a:lnSpc>
                <a:spcPct val="117300"/>
              </a:lnSpc>
              <a:spcBef>
                <a:spcPts val="63"/>
              </a:spcBef>
            </a:pPr>
            <a:r>
              <a:rPr sz="1631" dirty="0">
                <a:latin typeface="Verdana"/>
                <a:cs typeface="Verdana"/>
              </a:rPr>
              <a:t>Effective</a:t>
            </a:r>
            <a:r>
              <a:rPr sz="1631" spc="-76" dirty="0">
                <a:latin typeface="Verdana"/>
                <a:cs typeface="Verdana"/>
              </a:rPr>
              <a:t> </a:t>
            </a:r>
            <a:r>
              <a:rPr sz="1631" dirty="0">
                <a:latin typeface="Verdana"/>
                <a:cs typeface="Verdana"/>
              </a:rPr>
              <a:t>data</a:t>
            </a:r>
            <a:r>
              <a:rPr sz="1631" spc="-73" dirty="0">
                <a:latin typeface="Verdana"/>
                <a:cs typeface="Verdana"/>
              </a:rPr>
              <a:t> </a:t>
            </a:r>
            <a:r>
              <a:rPr sz="1631" spc="-27" dirty="0">
                <a:latin typeface="Verdana"/>
                <a:cs typeface="Verdana"/>
              </a:rPr>
              <a:t>analysis</a:t>
            </a:r>
            <a:r>
              <a:rPr sz="1631" spc="-73" dirty="0">
                <a:latin typeface="Verdana"/>
                <a:cs typeface="Verdana"/>
              </a:rPr>
              <a:t> </a:t>
            </a:r>
            <a:r>
              <a:rPr sz="1631" spc="-7" dirty="0">
                <a:latin typeface="Verdana"/>
                <a:cs typeface="Verdana"/>
              </a:rPr>
              <a:t>enables </a:t>
            </a:r>
            <a:r>
              <a:rPr sz="1631" dirty="0">
                <a:latin typeface="Verdana"/>
                <a:cs typeface="Verdana"/>
              </a:rPr>
              <a:t>businesses</a:t>
            </a:r>
            <a:r>
              <a:rPr sz="1631" spc="-63" dirty="0">
                <a:latin typeface="Verdana"/>
                <a:cs typeface="Verdana"/>
              </a:rPr>
              <a:t> </a:t>
            </a:r>
            <a:r>
              <a:rPr sz="1631" dirty="0">
                <a:latin typeface="Verdana"/>
                <a:cs typeface="Verdana"/>
              </a:rPr>
              <a:t>to</a:t>
            </a:r>
            <a:r>
              <a:rPr sz="1631" spc="-63" dirty="0">
                <a:latin typeface="Verdana"/>
                <a:cs typeface="Verdana"/>
              </a:rPr>
              <a:t> </a:t>
            </a:r>
            <a:r>
              <a:rPr sz="1631" dirty="0">
                <a:latin typeface="Verdana"/>
                <a:cs typeface="Verdana"/>
              </a:rPr>
              <a:t>streamline</a:t>
            </a:r>
            <a:r>
              <a:rPr sz="1631" spc="-60" dirty="0">
                <a:latin typeface="Verdana"/>
                <a:cs typeface="Verdana"/>
              </a:rPr>
              <a:t> </a:t>
            </a:r>
            <a:r>
              <a:rPr sz="1631" spc="-7" dirty="0">
                <a:latin typeface="Verdana"/>
                <a:cs typeface="Verdana"/>
              </a:rPr>
              <a:t>operations,</a:t>
            </a:r>
            <a:endParaRPr sz="1631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77279" y="2725653"/>
            <a:ext cx="61308" cy="261639"/>
          </a:xfrm>
          <a:prstGeom prst="rect">
            <a:avLst/>
          </a:prstGeom>
        </p:spPr>
        <p:txBody>
          <a:bodyPr vert="horz" wrap="square" lIns="0" tIns="10570" rIns="0" bIns="0" rtlCol="0">
            <a:spAutoFit/>
          </a:bodyPr>
          <a:lstStyle/>
          <a:p>
            <a:pPr marL="8456">
              <a:spcBef>
                <a:spcPts val="83"/>
              </a:spcBef>
            </a:pPr>
            <a:r>
              <a:rPr sz="1631" spc="-276" dirty="0">
                <a:latin typeface="Verdana"/>
                <a:cs typeface="Verdana"/>
              </a:rPr>
              <a:t>.</a:t>
            </a:r>
            <a:endParaRPr sz="1631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7641" y="2678721"/>
            <a:ext cx="4028546" cy="1759876"/>
          </a:xfrm>
          <a:prstGeom prst="rect">
            <a:avLst/>
          </a:prstGeom>
        </p:spPr>
        <p:txBody>
          <a:bodyPr vert="horz" wrap="square" lIns="0" tIns="57502" rIns="0" bIns="0" rtlCol="0">
            <a:spAutoFit/>
          </a:bodyPr>
          <a:lstStyle/>
          <a:p>
            <a:pPr marL="1332189">
              <a:spcBef>
                <a:spcPts val="453"/>
              </a:spcBef>
            </a:pPr>
            <a:r>
              <a:rPr sz="1631" spc="-243" dirty="0">
                <a:latin typeface="Verdana"/>
                <a:cs typeface="Verdana"/>
              </a:rPr>
              <a:t>,</a:t>
            </a:r>
            <a:r>
              <a:rPr sz="1631" spc="-143" dirty="0">
                <a:latin typeface="Verdana"/>
                <a:cs typeface="Verdana"/>
              </a:rPr>
              <a:t> </a:t>
            </a:r>
            <a:r>
              <a:rPr sz="1631" spc="33" dirty="0">
                <a:latin typeface="Verdana"/>
                <a:cs typeface="Verdana"/>
              </a:rPr>
              <a:t>and</a:t>
            </a:r>
            <a:endParaRPr sz="1631" dirty="0">
              <a:latin typeface="Verdana"/>
              <a:cs typeface="Verdana"/>
            </a:endParaRPr>
          </a:p>
          <a:p>
            <a:pPr marL="8456" marR="392343">
              <a:lnSpc>
                <a:spcPct val="117300"/>
              </a:lnSpc>
              <a:spcBef>
                <a:spcPts val="50"/>
              </a:spcBef>
            </a:pPr>
            <a:r>
              <a:rPr sz="1631" dirty="0">
                <a:latin typeface="Verdana"/>
                <a:cs typeface="Verdana"/>
              </a:rPr>
              <a:t>By</a:t>
            </a:r>
            <a:r>
              <a:rPr sz="1631" spc="-100" dirty="0">
                <a:latin typeface="Verdana"/>
                <a:cs typeface="Verdana"/>
              </a:rPr>
              <a:t> </a:t>
            </a:r>
            <a:r>
              <a:rPr sz="1631" dirty="0">
                <a:latin typeface="Verdana"/>
                <a:cs typeface="Verdana"/>
              </a:rPr>
              <a:t>leveraging</a:t>
            </a:r>
            <a:r>
              <a:rPr sz="1631" spc="-100" dirty="0">
                <a:latin typeface="Verdana"/>
                <a:cs typeface="Verdana"/>
              </a:rPr>
              <a:t> </a:t>
            </a:r>
            <a:r>
              <a:rPr sz="1631" spc="-7" dirty="0">
                <a:latin typeface="Verdana"/>
                <a:cs typeface="Verdana"/>
              </a:rPr>
              <a:t>data-</a:t>
            </a:r>
            <a:r>
              <a:rPr sz="1631" dirty="0">
                <a:latin typeface="Verdana"/>
                <a:cs typeface="Verdana"/>
              </a:rPr>
              <a:t>driven</a:t>
            </a:r>
            <a:r>
              <a:rPr sz="1631" spc="-100" dirty="0">
                <a:latin typeface="Verdana"/>
                <a:cs typeface="Verdana"/>
              </a:rPr>
              <a:t> </a:t>
            </a:r>
            <a:r>
              <a:rPr sz="1631" spc="-7" dirty="0">
                <a:latin typeface="Verdana"/>
                <a:cs typeface="Verdana"/>
              </a:rPr>
              <a:t>insights, </a:t>
            </a:r>
            <a:r>
              <a:rPr sz="1631" dirty="0">
                <a:latin typeface="Verdana"/>
                <a:cs typeface="Verdana"/>
              </a:rPr>
              <a:t>organizations</a:t>
            </a:r>
            <a:r>
              <a:rPr sz="1631" spc="-47" dirty="0">
                <a:latin typeface="Verdana"/>
                <a:cs typeface="Verdana"/>
              </a:rPr>
              <a:t> </a:t>
            </a:r>
            <a:r>
              <a:rPr sz="1631" spc="47" dirty="0">
                <a:latin typeface="Verdana"/>
                <a:cs typeface="Verdana"/>
              </a:rPr>
              <a:t>can</a:t>
            </a:r>
            <a:r>
              <a:rPr sz="1631" spc="-47" dirty="0">
                <a:latin typeface="Verdana"/>
                <a:cs typeface="Verdana"/>
              </a:rPr>
              <a:t> </a:t>
            </a:r>
            <a:r>
              <a:rPr sz="1631" dirty="0">
                <a:latin typeface="Verdana"/>
                <a:cs typeface="Verdana"/>
              </a:rPr>
              <a:t>make</a:t>
            </a:r>
            <a:r>
              <a:rPr sz="1631" spc="-47" dirty="0">
                <a:latin typeface="Verdana"/>
                <a:cs typeface="Verdana"/>
              </a:rPr>
              <a:t> </a:t>
            </a:r>
            <a:r>
              <a:rPr sz="1631" spc="-7" dirty="0">
                <a:latin typeface="Verdana"/>
                <a:cs typeface="Verdana"/>
              </a:rPr>
              <a:t>informed </a:t>
            </a:r>
            <a:r>
              <a:rPr sz="1631" dirty="0">
                <a:latin typeface="Verdana"/>
                <a:cs typeface="Verdana"/>
              </a:rPr>
              <a:t>decisions</a:t>
            </a:r>
            <a:r>
              <a:rPr sz="1631" spc="37" dirty="0">
                <a:latin typeface="Verdana"/>
                <a:cs typeface="Verdana"/>
              </a:rPr>
              <a:t> </a:t>
            </a:r>
            <a:r>
              <a:rPr sz="1631" spc="-23" dirty="0">
                <a:latin typeface="Verdana"/>
                <a:cs typeface="Verdana"/>
              </a:rPr>
              <a:t>to</a:t>
            </a:r>
            <a:endParaRPr sz="1631" dirty="0">
              <a:latin typeface="Verdana"/>
              <a:cs typeface="Verdana"/>
            </a:endParaRPr>
          </a:p>
          <a:p>
            <a:pPr marL="8456" marR="3382" indent="1049347">
              <a:lnSpc>
                <a:spcPct val="117300"/>
              </a:lnSpc>
            </a:pPr>
            <a:r>
              <a:rPr sz="1631" spc="50" dirty="0">
                <a:latin typeface="Verdana"/>
                <a:cs typeface="Verdana"/>
              </a:rPr>
              <a:t>and</a:t>
            </a:r>
            <a:r>
              <a:rPr sz="1631" spc="-113" dirty="0">
                <a:latin typeface="Verdana"/>
                <a:cs typeface="Verdana"/>
              </a:rPr>
              <a:t> </a:t>
            </a:r>
            <a:r>
              <a:rPr sz="1631" spc="-7" dirty="0">
                <a:latin typeface="Verdana"/>
                <a:cs typeface="Verdana"/>
              </a:rPr>
              <a:t>deliver</a:t>
            </a:r>
            <a:r>
              <a:rPr sz="1631" spc="-110" dirty="0">
                <a:latin typeface="Verdana"/>
                <a:cs typeface="Verdana"/>
              </a:rPr>
              <a:t> </a:t>
            </a:r>
            <a:r>
              <a:rPr sz="1631" dirty="0">
                <a:latin typeface="Verdana"/>
                <a:cs typeface="Verdana"/>
              </a:rPr>
              <a:t>superior</a:t>
            </a:r>
            <a:r>
              <a:rPr sz="1631" spc="-110" dirty="0">
                <a:latin typeface="Verdana"/>
                <a:cs typeface="Verdana"/>
              </a:rPr>
              <a:t> </a:t>
            </a:r>
            <a:r>
              <a:rPr sz="1631" spc="-13" dirty="0">
                <a:latin typeface="Verdana"/>
                <a:cs typeface="Verdana"/>
              </a:rPr>
              <a:t>value</a:t>
            </a:r>
            <a:r>
              <a:rPr sz="1631" spc="-110" dirty="0">
                <a:latin typeface="Verdana"/>
                <a:cs typeface="Verdana"/>
              </a:rPr>
              <a:t> </a:t>
            </a:r>
            <a:r>
              <a:rPr sz="1631" spc="-17" dirty="0">
                <a:latin typeface="Verdana"/>
                <a:cs typeface="Verdana"/>
              </a:rPr>
              <a:t>to </a:t>
            </a:r>
            <a:r>
              <a:rPr sz="1631" spc="-7" dirty="0">
                <a:latin typeface="Verdana"/>
                <a:cs typeface="Verdana"/>
              </a:rPr>
              <a:t>customers.</a:t>
            </a:r>
            <a:endParaRPr sz="1631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909590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91772" y="-1"/>
            <a:ext cx="6088483" cy="6849544"/>
            <a:chOff x="9144000" y="-1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9144000" y="-1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9144000" y="0"/>
                  </a:moveTo>
                  <a:lnTo>
                    <a:pt x="0" y="0"/>
                  </a:lnTo>
                  <a:lnTo>
                    <a:pt x="0" y="10287000"/>
                  </a:lnTo>
                  <a:lnTo>
                    <a:pt x="9144000" y="10287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198"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53192" y="1142997"/>
              <a:ext cx="6496049" cy="79629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60838" y="1289958"/>
            <a:ext cx="3119502" cy="843148"/>
          </a:xfrm>
          <a:prstGeom prst="rect">
            <a:avLst/>
          </a:prstGeom>
        </p:spPr>
        <p:txBody>
          <a:bodyPr vert="horz" wrap="square" lIns="0" tIns="8033" rIns="0" bIns="0" rtlCol="0" anchor="ctr">
            <a:spAutoFit/>
          </a:bodyPr>
          <a:lstStyle/>
          <a:p>
            <a:pPr marL="8456" marR="3382">
              <a:lnSpc>
                <a:spcPct val="100600"/>
              </a:lnSpc>
              <a:spcBef>
                <a:spcPts val="63"/>
              </a:spcBef>
            </a:pPr>
            <a:r>
              <a:rPr sz="2730" dirty="0"/>
              <a:t>Strategic</a:t>
            </a:r>
            <a:r>
              <a:rPr sz="2730" spc="243" dirty="0"/>
              <a:t> </a:t>
            </a:r>
            <a:r>
              <a:rPr sz="2730" spc="60" dirty="0"/>
              <a:t>Decision- </a:t>
            </a:r>
            <a:r>
              <a:rPr sz="2730" spc="30" dirty="0"/>
              <a:t>Making</a:t>
            </a:r>
            <a:endParaRPr sz="273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5712" y="2487687"/>
            <a:ext cx="1742667" cy="20561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68501" y="2195946"/>
            <a:ext cx="907226" cy="20561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297242" y="3952729"/>
            <a:ext cx="1299197" cy="20458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75712" y="4244468"/>
            <a:ext cx="1419124" cy="20458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957641" y="2101583"/>
            <a:ext cx="4062371" cy="2366524"/>
          </a:xfrm>
          <a:prstGeom prst="rect">
            <a:avLst/>
          </a:prstGeom>
        </p:spPr>
        <p:txBody>
          <a:bodyPr vert="horz" wrap="square" lIns="0" tIns="51160" rIns="0" bIns="0" rtlCol="0">
            <a:spAutoFit/>
          </a:bodyPr>
          <a:lstStyle/>
          <a:p>
            <a:pPr marL="8456">
              <a:spcBef>
                <a:spcPts val="403"/>
              </a:spcBef>
            </a:pPr>
            <a:r>
              <a:rPr sz="1631" dirty="0">
                <a:latin typeface="Verdana"/>
                <a:cs typeface="Verdana"/>
              </a:rPr>
              <a:t>Data</a:t>
            </a:r>
            <a:r>
              <a:rPr sz="1631" spc="-80" dirty="0">
                <a:latin typeface="Verdana"/>
                <a:cs typeface="Verdana"/>
              </a:rPr>
              <a:t> </a:t>
            </a:r>
            <a:r>
              <a:rPr sz="1631" spc="-27" dirty="0">
                <a:latin typeface="Verdana"/>
                <a:cs typeface="Verdana"/>
              </a:rPr>
              <a:t>analysis</a:t>
            </a:r>
            <a:r>
              <a:rPr sz="1631" spc="-80" dirty="0">
                <a:latin typeface="Verdana"/>
                <a:cs typeface="Verdana"/>
              </a:rPr>
              <a:t> </a:t>
            </a:r>
            <a:r>
              <a:rPr sz="1631" spc="30" dirty="0">
                <a:latin typeface="Verdana"/>
                <a:cs typeface="Verdana"/>
              </a:rPr>
              <a:t>empowers</a:t>
            </a:r>
            <a:endParaRPr sz="1631">
              <a:latin typeface="Verdana"/>
              <a:cs typeface="Verdana"/>
            </a:endParaRPr>
          </a:p>
          <a:p>
            <a:pPr marL="8456" marR="3382" indent="1818812">
              <a:lnSpc>
                <a:spcPct val="117300"/>
              </a:lnSpc>
            </a:pPr>
            <a:r>
              <a:rPr sz="1631" spc="-7" dirty="0">
                <a:latin typeface="Verdana"/>
                <a:cs typeface="Verdana"/>
              </a:rPr>
              <a:t>by</a:t>
            </a:r>
            <a:r>
              <a:rPr sz="1631" spc="-133" dirty="0">
                <a:latin typeface="Verdana"/>
                <a:cs typeface="Verdana"/>
              </a:rPr>
              <a:t> </a:t>
            </a:r>
            <a:r>
              <a:rPr sz="1631" spc="-7" dirty="0">
                <a:latin typeface="Verdana"/>
                <a:cs typeface="Verdana"/>
              </a:rPr>
              <a:t>providing </a:t>
            </a:r>
            <a:r>
              <a:rPr sz="1631" dirty="0">
                <a:latin typeface="Verdana"/>
                <a:cs typeface="Verdana"/>
              </a:rPr>
              <a:t>actionable</a:t>
            </a:r>
            <a:r>
              <a:rPr sz="1631" spc="13" dirty="0">
                <a:latin typeface="Verdana"/>
                <a:cs typeface="Verdana"/>
              </a:rPr>
              <a:t> </a:t>
            </a:r>
            <a:r>
              <a:rPr sz="1631" dirty="0">
                <a:latin typeface="Verdana"/>
                <a:cs typeface="Verdana"/>
              </a:rPr>
              <a:t>insights</a:t>
            </a:r>
            <a:r>
              <a:rPr sz="1631" spc="20" dirty="0">
                <a:latin typeface="Verdana"/>
                <a:cs typeface="Verdana"/>
              </a:rPr>
              <a:t> </a:t>
            </a:r>
            <a:r>
              <a:rPr sz="1631" dirty="0">
                <a:latin typeface="Verdana"/>
                <a:cs typeface="Verdana"/>
              </a:rPr>
              <a:t>into</a:t>
            </a:r>
            <a:r>
              <a:rPr sz="1631" spc="20" dirty="0">
                <a:latin typeface="Verdana"/>
                <a:cs typeface="Verdana"/>
              </a:rPr>
              <a:t> </a:t>
            </a:r>
            <a:r>
              <a:rPr sz="1631" dirty="0">
                <a:latin typeface="Verdana"/>
                <a:cs typeface="Verdana"/>
              </a:rPr>
              <a:t>market</a:t>
            </a:r>
            <a:r>
              <a:rPr sz="1631" spc="23" dirty="0">
                <a:latin typeface="Verdana"/>
                <a:cs typeface="Verdana"/>
              </a:rPr>
              <a:t> </a:t>
            </a:r>
            <a:r>
              <a:rPr sz="1631" spc="-7" dirty="0">
                <a:latin typeface="Verdana"/>
                <a:cs typeface="Verdana"/>
              </a:rPr>
              <a:t>trends,</a:t>
            </a:r>
            <a:endParaRPr sz="1631">
              <a:latin typeface="Verdana"/>
              <a:cs typeface="Verdana"/>
            </a:endParaRPr>
          </a:p>
          <a:p>
            <a:pPr marL="8456" marR="256629">
              <a:lnSpc>
                <a:spcPct val="117300"/>
              </a:lnSpc>
              <a:spcBef>
                <a:spcPts val="50"/>
              </a:spcBef>
            </a:pPr>
            <a:r>
              <a:rPr sz="1631" spc="33" dirty="0">
                <a:latin typeface="Verdana"/>
                <a:cs typeface="Verdana"/>
              </a:rPr>
              <a:t>customer</a:t>
            </a:r>
            <a:r>
              <a:rPr sz="1631" spc="-133" dirty="0">
                <a:latin typeface="Verdana"/>
                <a:cs typeface="Verdana"/>
              </a:rPr>
              <a:t> </a:t>
            </a:r>
            <a:r>
              <a:rPr sz="1631" spc="-27" dirty="0">
                <a:latin typeface="Verdana"/>
                <a:cs typeface="Verdana"/>
              </a:rPr>
              <a:t>behavior,</a:t>
            </a:r>
            <a:r>
              <a:rPr sz="1631" spc="-130" dirty="0">
                <a:latin typeface="Verdana"/>
                <a:cs typeface="Verdana"/>
              </a:rPr>
              <a:t> </a:t>
            </a:r>
            <a:r>
              <a:rPr sz="1631" spc="50" dirty="0">
                <a:latin typeface="Verdana"/>
                <a:cs typeface="Verdana"/>
              </a:rPr>
              <a:t>and</a:t>
            </a:r>
            <a:r>
              <a:rPr sz="1631" spc="-130" dirty="0">
                <a:latin typeface="Verdana"/>
                <a:cs typeface="Verdana"/>
              </a:rPr>
              <a:t> </a:t>
            </a:r>
            <a:r>
              <a:rPr sz="1631" spc="-7" dirty="0">
                <a:latin typeface="Verdana"/>
                <a:cs typeface="Verdana"/>
              </a:rPr>
              <a:t>competitive </a:t>
            </a:r>
            <a:r>
              <a:rPr sz="1631" dirty="0">
                <a:latin typeface="Verdana"/>
                <a:cs typeface="Verdana"/>
              </a:rPr>
              <a:t>landscape.</a:t>
            </a:r>
            <a:r>
              <a:rPr sz="1631" spc="-136" dirty="0">
                <a:latin typeface="Verdana"/>
                <a:cs typeface="Verdana"/>
              </a:rPr>
              <a:t> </a:t>
            </a:r>
            <a:r>
              <a:rPr sz="1631" spc="63" dirty="0">
                <a:latin typeface="Verdana"/>
                <a:cs typeface="Verdana"/>
              </a:rPr>
              <a:t>With</a:t>
            </a:r>
            <a:r>
              <a:rPr sz="1631" spc="-136" dirty="0">
                <a:latin typeface="Verdana"/>
                <a:cs typeface="Verdana"/>
              </a:rPr>
              <a:t> </a:t>
            </a:r>
            <a:r>
              <a:rPr sz="1631" spc="-7" dirty="0">
                <a:latin typeface="Verdana"/>
                <a:cs typeface="Verdana"/>
              </a:rPr>
              <a:t>data-driven </a:t>
            </a:r>
            <a:r>
              <a:rPr sz="1631" dirty="0">
                <a:latin typeface="Verdana"/>
                <a:cs typeface="Verdana"/>
              </a:rPr>
              <a:t>intelligence,</a:t>
            </a:r>
            <a:r>
              <a:rPr sz="1631" spc="-97" dirty="0">
                <a:latin typeface="Verdana"/>
                <a:cs typeface="Verdana"/>
              </a:rPr>
              <a:t> </a:t>
            </a:r>
            <a:r>
              <a:rPr sz="1631" dirty="0">
                <a:latin typeface="Verdana"/>
                <a:cs typeface="Verdana"/>
              </a:rPr>
              <a:t>businesses</a:t>
            </a:r>
            <a:r>
              <a:rPr sz="1631" spc="-97" dirty="0">
                <a:latin typeface="Verdana"/>
                <a:cs typeface="Verdana"/>
              </a:rPr>
              <a:t> </a:t>
            </a:r>
            <a:r>
              <a:rPr sz="1631" spc="47" dirty="0">
                <a:latin typeface="Verdana"/>
                <a:cs typeface="Verdana"/>
              </a:rPr>
              <a:t>can</a:t>
            </a:r>
            <a:r>
              <a:rPr sz="1631" spc="-97" dirty="0">
                <a:latin typeface="Verdana"/>
                <a:cs typeface="Verdana"/>
              </a:rPr>
              <a:t> </a:t>
            </a:r>
            <a:r>
              <a:rPr sz="1631" spc="-13" dirty="0">
                <a:latin typeface="Verdana"/>
                <a:cs typeface="Verdana"/>
              </a:rPr>
              <a:t>make </a:t>
            </a:r>
            <a:r>
              <a:rPr sz="1631" dirty="0">
                <a:latin typeface="Verdana"/>
                <a:cs typeface="Verdana"/>
              </a:rPr>
              <a:t>informed</a:t>
            </a:r>
            <a:r>
              <a:rPr sz="1631" spc="80" dirty="0">
                <a:latin typeface="Verdana"/>
                <a:cs typeface="Verdana"/>
              </a:rPr>
              <a:t> </a:t>
            </a:r>
            <a:r>
              <a:rPr sz="1631" dirty="0">
                <a:latin typeface="Verdana"/>
                <a:cs typeface="Verdana"/>
              </a:rPr>
              <a:t>decisions</a:t>
            </a:r>
            <a:r>
              <a:rPr sz="1631" spc="80" dirty="0">
                <a:latin typeface="Verdana"/>
                <a:cs typeface="Verdana"/>
              </a:rPr>
              <a:t> </a:t>
            </a:r>
            <a:r>
              <a:rPr sz="1631" spc="-17" dirty="0">
                <a:latin typeface="Verdana"/>
                <a:cs typeface="Verdana"/>
              </a:rPr>
              <a:t>to</a:t>
            </a:r>
            <a:endParaRPr sz="1631">
              <a:latin typeface="Verdana"/>
              <a:cs typeface="Verdana"/>
            </a:endParaRPr>
          </a:p>
          <a:p>
            <a:pPr marL="1489465">
              <a:spcBef>
                <a:spcPts val="339"/>
              </a:spcBef>
            </a:pPr>
            <a:r>
              <a:rPr sz="1631" spc="50" dirty="0">
                <a:latin typeface="Verdana"/>
                <a:cs typeface="Verdana"/>
              </a:rPr>
              <a:t>and</a:t>
            </a:r>
            <a:r>
              <a:rPr sz="1631" spc="-140" dirty="0">
                <a:latin typeface="Verdana"/>
                <a:cs typeface="Verdana"/>
              </a:rPr>
              <a:t> </a:t>
            </a:r>
            <a:r>
              <a:rPr sz="1631" spc="33" dirty="0">
                <a:latin typeface="Verdana"/>
                <a:cs typeface="Verdana"/>
              </a:rPr>
              <a:t>mitigate</a:t>
            </a:r>
            <a:r>
              <a:rPr sz="1631" spc="-140" dirty="0">
                <a:latin typeface="Verdana"/>
                <a:cs typeface="Verdana"/>
              </a:rPr>
              <a:t> </a:t>
            </a:r>
            <a:r>
              <a:rPr sz="1631" spc="-7" dirty="0">
                <a:latin typeface="Verdana"/>
                <a:cs typeface="Verdana"/>
              </a:rPr>
              <a:t>risks.</a:t>
            </a:r>
            <a:endParaRPr sz="1631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613874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A09C0-EB08-A745-830F-2BA662E7E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What is the total number of reservations in the dataset?</a:t>
            </a:r>
            <a:b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8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FDCC45A-AAEF-CF54-0D53-EEEB96980D3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237903"/>
            <a:ext cx="8677275" cy="345406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3B7168-A6F1-0BD7-7123-37D1FB5F7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3437" y="4954588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Total Reservations 700</a:t>
            </a:r>
          </a:p>
        </p:txBody>
      </p:sp>
    </p:spTree>
    <p:extLst>
      <p:ext uri="{BB962C8B-B14F-4D97-AF65-F5344CB8AC3E}">
        <p14:creationId xmlns:p14="http://schemas.microsoft.com/office/powerpoint/2010/main" val="3238291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C3038-844A-A9AA-FDD8-876FC253D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Which meal plan is the most popular among guests?</a:t>
            </a:r>
            <a:b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8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824BF75-1AA5-96A1-8AFF-2A7CDA45023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2438" y="1344045"/>
            <a:ext cx="10091738" cy="3399971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91C63-26E9-CEA3-152F-89273E5B1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0075" y="4744016"/>
            <a:ext cx="5181600" cy="4351338"/>
          </a:xfrm>
        </p:spPr>
        <p:txBody>
          <a:bodyPr/>
          <a:lstStyle/>
          <a:p>
            <a:r>
              <a:rPr lang="en-US" dirty="0"/>
              <a:t>Meal plan is the most popular plan with 527 meals taken </a:t>
            </a:r>
          </a:p>
          <a:p>
            <a:r>
              <a:rPr lang="en-US" dirty="0"/>
              <a:t>Followed by no meal and meal 2 selectively</a:t>
            </a:r>
          </a:p>
        </p:txBody>
      </p:sp>
    </p:spTree>
    <p:extLst>
      <p:ext uri="{BB962C8B-B14F-4D97-AF65-F5344CB8AC3E}">
        <p14:creationId xmlns:p14="http://schemas.microsoft.com/office/powerpoint/2010/main" val="1955217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C3038-844A-A9AA-FDD8-876FC253D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What is the average price per room for reservations involving children?</a:t>
            </a:r>
            <a:b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8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9AF180D-A0AD-5BB0-2D7B-E634D2DEBC9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367930" cy="3147464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91C63-26E9-CEA3-152F-89273E5B1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2925" y="4838152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Average price of the room without children is 144.5683 </a:t>
            </a:r>
          </a:p>
        </p:txBody>
      </p:sp>
    </p:spTree>
    <p:extLst>
      <p:ext uri="{BB962C8B-B14F-4D97-AF65-F5344CB8AC3E}">
        <p14:creationId xmlns:p14="http://schemas.microsoft.com/office/powerpoint/2010/main" val="1726903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1100</TotalTime>
  <Words>542</Words>
  <Application>Microsoft Office PowerPoint</Application>
  <PresentationFormat>Widescreen</PresentationFormat>
  <Paragraphs>55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</vt:lpstr>
      <vt:lpstr>Calibri Light</vt:lpstr>
      <vt:lpstr>Cambria</vt:lpstr>
      <vt:lpstr>Verdana</vt:lpstr>
      <vt:lpstr>Office Theme</vt:lpstr>
      <vt:lpstr>HOTEL RESERVATION DATA ANALYSIS</vt:lpstr>
      <vt:lpstr>PowerPoint Presentation</vt:lpstr>
      <vt:lpstr>Introduction</vt:lpstr>
      <vt:lpstr>Data Analysis in Business</vt:lpstr>
      <vt:lpstr>Operational Efficiency</vt:lpstr>
      <vt:lpstr>Strategic Decision- Making</vt:lpstr>
      <vt:lpstr>1. What is the total number of reservations in the dataset? </vt:lpstr>
      <vt:lpstr>2. Which meal plan is the most popular among guests? </vt:lpstr>
      <vt:lpstr>3. What is the average price per room for reservations involving children? </vt:lpstr>
      <vt:lpstr>4. How many reservations were made for the year 20XX (replace XX with the desired year)? </vt:lpstr>
      <vt:lpstr>5. What is the most commonly booked room type? </vt:lpstr>
      <vt:lpstr>6. How many reservations fall on a weekend (no_of_weekend_nights &gt; 0)? </vt:lpstr>
      <vt:lpstr>7. What is the highest and lowest lead time for reservations? </vt:lpstr>
      <vt:lpstr>8. What is the most common market segment type for reservations? </vt:lpstr>
      <vt:lpstr>9. How many reservations have a booking status of "Confirmed"? </vt:lpstr>
      <vt:lpstr>10. What is the total number of adults and children across all reservations? </vt:lpstr>
      <vt:lpstr>11. What is the average number of weekend nights for reservations involving children? </vt:lpstr>
      <vt:lpstr>12. How many reservations were made in each month of the year? </vt:lpstr>
      <vt:lpstr>13. What is the average number of nights (both weekend and weekday) spent by guests for each room type? </vt:lpstr>
      <vt:lpstr>14. For reservations involving children, what is the most common room type, and what is the average price for that room type? </vt:lpstr>
      <vt:lpstr>15. Find the market segment type that generates the highest average price per room.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RESERVATION DATA ANALYSIS</dc:title>
  <dc:creator>Tanish BG</dc:creator>
  <cp:lastModifiedBy>Tanish BG</cp:lastModifiedBy>
  <cp:revision>3</cp:revision>
  <dcterms:created xsi:type="dcterms:W3CDTF">2024-05-20T19:17:26Z</dcterms:created>
  <dcterms:modified xsi:type="dcterms:W3CDTF">2024-05-21T13:37:40Z</dcterms:modified>
</cp:coreProperties>
</file>