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57" r:id="rId4"/>
    <p:sldId id="259" r:id="rId5"/>
    <p:sldId id="267" r:id="rId6"/>
    <p:sldId id="272" r:id="rId7"/>
    <p:sldId id="273" r:id="rId8"/>
    <p:sldId id="268" r:id="rId9"/>
    <p:sldId id="269" r:id="rId10"/>
    <p:sldId id="261" r:id="rId11"/>
    <p:sldId id="262" r:id="rId12"/>
    <p:sldId id="270" r:id="rId13"/>
    <p:sldId id="333" r:id="rId14"/>
    <p:sldId id="334" r:id="rId15"/>
    <p:sldId id="335" r:id="rId16"/>
    <p:sldId id="287" r:id="rId17"/>
    <p:sldId id="310" r:id="rId18"/>
    <p:sldId id="308" r:id="rId19"/>
    <p:sldId id="309" r:id="rId20"/>
    <p:sldId id="314" r:id="rId21"/>
    <p:sldId id="315" r:id="rId22"/>
    <p:sldId id="282" r:id="rId23"/>
    <p:sldId id="304" r:id="rId24"/>
    <p:sldId id="316" r:id="rId25"/>
    <p:sldId id="279" r:id="rId26"/>
    <p:sldId id="317" r:id="rId27"/>
    <p:sldId id="283" r:id="rId28"/>
    <p:sldId id="318" r:id="rId29"/>
    <p:sldId id="319" r:id="rId30"/>
    <p:sldId id="320" r:id="rId31"/>
    <p:sldId id="321" r:id="rId32"/>
    <p:sldId id="322" r:id="rId33"/>
    <p:sldId id="323" r:id="rId34"/>
    <p:sldId id="301" r:id="rId35"/>
    <p:sldId id="298" r:id="rId36"/>
    <p:sldId id="299" r:id="rId37"/>
    <p:sldId id="300" r:id="rId38"/>
    <p:sldId id="329" r:id="rId39"/>
    <p:sldId id="271" r:id="rId40"/>
    <p:sldId id="266" r:id="rId41"/>
  </p:sldIdLst>
  <p:sldSz cx="12192000" cy="6858000"/>
  <p:notesSz cx="6858000" cy="9144000"/>
  <p:defaultTextStyle>
    <a:defPPr>
      <a:defRPr lang="en-A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460CB2-D80B-4341-A4DE-C11BC57FCF14}">
          <p14:sldIdLst>
            <p14:sldId id="256"/>
            <p14:sldId id="258"/>
            <p14:sldId id="257"/>
            <p14:sldId id="259"/>
            <p14:sldId id="267"/>
            <p14:sldId id="272"/>
            <p14:sldId id="273"/>
            <p14:sldId id="268"/>
            <p14:sldId id="269"/>
            <p14:sldId id="261"/>
            <p14:sldId id="262"/>
            <p14:sldId id="270"/>
            <p14:sldId id="333"/>
            <p14:sldId id="334"/>
            <p14:sldId id="335"/>
            <p14:sldId id="287"/>
            <p14:sldId id="310"/>
            <p14:sldId id="308"/>
            <p14:sldId id="309"/>
            <p14:sldId id="314"/>
            <p14:sldId id="315"/>
            <p14:sldId id="282"/>
            <p14:sldId id="304"/>
            <p14:sldId id="316"/>
            <p14:sldId id="279"/>
            <p14:sldId id="317"/>
            <p14:sldId id="283"/>
            <p14:sldId id="318"/>
            <p14:sldId id="319"/>
            <p14:sldId id="320"/>
            <p14:sldId id="321"/>
            <p14:sldId id="322"/>
            <p14:sldId id="323"/>
            <p14:sldId id="301"/>
            <p14:sldId id="298"/>
            <p14:sldId id="299"/>
            <p14:sldId id="300"/>
            <p14:sldId id="329"/>
            <p14:sldId id="27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64"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12031-893F-4C20-8CBD-ED436817775E}" type="datetimeFigureOut">
              <a:rPr lang="en-AS" smtClean="0"/>
              <a:t>5/15/2025</a:t>
            </a:fld>
            <a:endParaRPr lang="en-A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20529-5B79-4D35-ADD4-3094ACE56473}" type="slidenum">
              <a:rPr lang="en-AS" smtClean="0"/>
              <a:t>‹#›</a:t>
            </a:fld>
            <a:endParaRPr lang="en-AS"/>
          </a:p>
        </p:txBody>
      </p:sp>
    </p:spTree>
    <p:extLst>
      <p:ext uri="{BB962C8B-B14F-4D97-AF65-F5344CB8AC3E}">
        <p14:creationId xmlns:p14="http://schemas.microsoft.com/office/powerpoint/2010/main" val="141938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A7520529-5B79-4D35-ADD4-3094ACE56473}" type="slidenum">
              <a:rPr lang="en-AS" smtClean="0"/>
              <a:t>2</a:t>
            </a:fld>
            <a:endParaRPr lang="en-AS"/>
          </a:p>
        </p:txBody>
      </p:sp>
    </p:spTree>
    <p:extLst>
      <p:ext uri="{BB962C8B-B14F-4D97-AF65-F5344CB8AC3E}">
        <p14:creationId xmlns:p14="http://schemas.microsoft.com/office/powerpoint/2010/main" val="300578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A7520529-5B79-4D35-ADD4-3094ACE56473}" type="slidenum">
              <a:rPr lang="en-AS" smtClean="0"/>
              <a:t>5</a:t>
            </a:fld>
            <a:endParaRPr lang="en-AS"/>
          </a:p>
        </p:txBody>
      </p:sp>
    </p:spTree>
    <p:extLst>
      <p:ext uri="{BB962C8B-B14F-4D97-AF65-F5344CB8AC3E}">
        <p14:creationId xmlns:p14="http://schemas.microsoft.com/office/powerpoint/2010/main" val="4023196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D2A8-B6B4-36E8-310D-F7BD444EA4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S"/>
          </a:p>
        </p:txBody>
      </p:sp>
      <p:sp>
        <p:nvSpPr>
          <p:cNvPr id="3" name="Subtitle 2">
            <a:extLst>
              <a:ext uri="{FF2B5EF4-FFF2-40B4-BE49-F238E27FC236}">
                <a16:creationId xmlns:a16="http://schemas.microsoft.com/office/drawing/2014/main" id="{A5D87D42-BE7C-A443-F5E9-5B37D28980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S"/>
          </a:p>
        </p:txBody>
      </p:sp>
      <p:sp>
        <p:nvSpPr>
          <p:cNvPr id="4" name="Date Placeholder 3">
            <a:extLst>
              <a:ext uri="{FF2B5EF4-FFF2-40B4-BE49-F238E27FC236}">
                <a16:creationId xmlns:a16="http://schemas.microsoft.com/office/drawing/2014/main" id="{651D05CE-6202-15CC-1A1A-E4DF655180D4}"/>
              </a:ext>
            </a:extLst>
          </p:cNvPr>
          <p:cNvSpPr>
            <a:spLocks noGrp="1"/>
          </p:cNvSpPr>
          <p:nvPr>
            <p:ph type="dt" sz="half" idx="10"/>
          </p:nvPr>
        </p:nvSpPr>
        <p:spPr/>
        <p:txBody>
          <a:bodyPr/>
          <a:lstStyle/>
          <a:p>
            <a:fld id="{2D76D9E9-9DE9-4BC5-8F20-4FB436B94072}" type="datetimeFigureOut">
              <a:rPr lang="en-AS" smtClean="0"/>
              <a:t>5/15/2025</a:t>
            </a:fld>
            <a:endParaRPr lang="en-AS"/>
          </a:p>
        </p:txBody>
      </p:sp>
      <p:sp>
        <p:nvSpPr>
          <p:cNvPr id="5" name="Footer Placeholder 4">
            <a:extLst>
              <a:ext uri="{FF2B5EF4-FFF2-40B4-BE49-F238E27FC236}">
                <a16:creationId xmlns:a16="http://schemas.microsoft.com/office/drawing/2014/main" id="{55FF6821-DEB7-C33D-AFD4-F15CB6E7311B}"/>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56FC6E6C-06B9-7EDD-F2EC-467842BD2834}"/>
              </a:ext>
            </a:extLst>
          </p:cNvPr>
          <p:cNvSpPr>
            <a:spLocks noGrp="1"/>
          </p:cNvSpPr>
          <p:nvPr>
            <p:ph type="sldNum" sz="quarter" idx="12"/>
          </p:nvPr>
        </p:nvSpPr>
        <p:spPr/>
        <p:txBody>
          <a:bodyPr/>
          <a:lstStyle/>
          <a:p>
            <a:fld id="{69F88A0F-AB5D-4EF6-BBC0-B0CCB6274C33}" type="slidenum">
              <a:rPr lang="en-AS" smtClean="0"/>
              <a:t>‹#›</a:t>
            </a:fld>
            <a:endParaRPr lang="en-AS"/>
          </a:p>
        </p:txBody>
      </p:sp>
    </p:spTree>
    <p:extLst>
      <p:ext uri="{BB962C8B-B14F-4D97-AF65-F5344CB8AC3E}">
        <p14:creationId xmlns:p14="http://schemas.microsoft.com/office/powerpoint/2010/main" val="370046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5E43-580F-C8AE-4AD0-BB2AD0FBACB4}"/>
              </a:ext>
            </a:extLst>
          </p:cNvPr>
          <p:cNvSpPr>
            <a:spLocks noGrp="1"/>
          </p:cNvSpPr>
          <p:nvPr>
            <p:ph type="title"/>
          </p:nvPr>
        </p:nvSpPr>
        <p:spPr/>
        <p:txBody>
          <a:bodyPr/>
          <a:lstStyle/>
          <a:p>
            <a:r>
              <a:rPr lang="en-US"/>
              <a:t>Click to edit Master title style</a:t>
            </a:r>
            <a:endParaRPr lang="en-AS"/>
          </a:p>
        </p:txBody>
      </p:sp>
      <p:sp>
        <p:nvSpPr>
          <p:cNvPr id="3" name="Vertical Text Placeholder 2">
            <a:extLst>
              <a:ext uri="{FF2B5EF4-FFF2-40B4-BE49-F238E27FC236}">
                <a16:creationId xmlns:a16="http://schemas.microsoft.com/office/drawing/2014/main" id="{38B65416-9ADB-EC94-D65A-9885BC548B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2B5F7EE6-2608-7364-3E64-CE59CDE9676D}"/>
              </a:ext>
            </a:extLst>
          </p:cNvPr>
          <p:cNvSpPr>
            <a:spLocks noGrp="1"/>
          </p:cNvSpPr>
          <p:nvPr>
            <p:ph type="dt" sz="half" idx="10"/>
          </p:nvPr>
        </p:nvSpPr>
        <p:spPr/>
        <p:txBody>
          <a:bodyPr/>
          <a:lstStyle/>
          <a:p>
            <a:fld id="{2D76D9E9-9DE9-4BC5-8F20-4FB436B94072}" type="datetimeFigureOut">
              <a:rPr lang="en-AS" smtClean="0"/>
              <a:t>5/15/2025</a:t>
            </a:fld>
            <a:endParaRPr lang="en-AS"/>
          </a:p>
        </p:txBody>
      </p:sp>
      <p:sp>
        <p:nvSpPr>
          <p:cNvPr id="5" name="Footer Placeholder 4">
            <a:extLst>
              <a:ext uri="{FF2B5EF4-FFF2-40B4-BE49-F238E27FC236}">
                <a16:creationId xmlns:a16="http://schemas.microsoft.com/office/drawing/2014/main" id="{D5DBDC3C-9325-F7BF-A736-21FA3C190FDC}"/>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4714A9F3-A6DA-4F43-26DD-164AE78B0601}"/>
              </a:ext>
            </a:extLst>
          </p:cNvPr>
          <p:cNvSpPr>
            <a:spLocks noGrp="1"/>
          </p:cNvSpPr>
          <p:nvPr>
            <p:ph type="sldNum" sz="quarter" idx="12"/>
          </p:nvPr>
        </p:nvSpPr>
        <p:spPr/>
        <p:txBody>
          <a:bodyPr/>
          <a:lstStyle/>
          <a:p>
            <a:fld id="{69F88A0F-AB5D-4EF6-BBC0-B0CCB6274C33}" type="slidenum">
              <a:rPr lang="en-AS" smtClean="0"/>
              <a:t>‹#›</a:t>
            </a:fld>
            <a:endParaRPr lang="en-AS"/>
          </a:p>
        </p:txBody>
      </p:sp>
    </p:spTree>
    <p:extLst>
      <p:ext uri="{BB962C8B-B14F-4D97-AF65-F5344CB8AC3E}">
        <p14:creationId xmlns:p14="http://schemas.microsoft.com/office/powerpoint/2010/main" val="3326379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BB8923-F88A-C112-3E00-C3ADAD025F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S"/>
          </a:p>
        </p:txBody>
      </p:sp>
      <p:sp>
        <p:nvSpPr>
          <p:cNvPr id="3" name="Vertical Text Placeholder 2">
            <a:extLst>
              <a:ext uri="{FF2B5EF4-FFF2-40B4-BE49-F238E27FC236}">
                <a16:creationId xmlns:a16="http://schemas.microsoft.com/office/drawing/2014/main" id="{9B14C79F-2E7B-10FB-1398-E18A35ACDE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B0329A87-305B-BBB1-B60F-B56E3B39E46E}"/>
              </a:ext>
            </a:extLst>
          </p:cNvPr>
          <p:cNvSpPr>
            <a:spLocks noGrp="1"/>
          </p:cNvSpPr>
          <p:nvPr>
            <p:ph type="dt" sz="half" idx="10"/>
          </p:nvPr>
        </p:nvSpPr>
        <p:spPr/>
        <p:txBody>
          <a:bodyPr/>
          <a:lstStyle/>
          <a:p>
            <a:fld id="{2D76D9E9-9DE9-4BC5-8F20-4FB436B94072}" type="datetimeFigureOut">
              <a:rPr lang="en-AS" smtClean="0"/>
              <a:t>5/15/2025</a:t>
            </a:fld>
            <a:endParaRPr lang="en-AS"/>
          </a:p>
        </p:txBody>
      </p:sp>
      <p:sp>
        <p:nvSpPr>
          <p:cNvPr id="5" name="Footer Placeholder 4">
            <a:extLst>
              <a:ext uri="{FF2B5EF4-FFF2-40B4-BE49-F238E27FC236}">
                <a16:creationId xmlns:a16="http://schemas.microsoft.com/office/drawing/2014/main" id="{B1C6E9D9-8802-BEE9-2B27-E7B095E76723}"/>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94AD467B-5355-355E-C6BD-C7C43AE6836D}"/>
              </a:ext>
            </a:extLst>
          </p:cNvPr>
          <p:cNvSpPr>
            <a:spLocks noGrp="1"/>
          </p:cNvSpPr>
          <p:nvPr>
            <p:ph type="sldNum" sz="quarter" idx="12"/>
          </p:nvPr>
        </p:nvSpPr>
        <p:spPr/>
        <p:txBody>
          <a:bodyPr/>
          <a:lstStyle/>
          <a:p>
            <a:fld id="{69F88A0F-AB5D-4EF6-BBC0-B0CCB6274C33}" type="slidenum">
              <a:rPr lang="en-AS" smtClean="0"/>
              <a:t>‹#›</a:t>
            </a:fld>
            <a:endParaRPr lang="en-AS"/>
          </a:p>
        </p:txBody>
      </p:sp>
    </p:spTree>
    <p:extLst>
      <p:ext uri="{BB962C8B-B14F-4D97-AF65-F5344CB8AC3E}">
        <p14:creationId xmlns:p14="http://schemas.microsoft.com/office/powerpoint/2010/main" val="22215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5A10-E3A4-6CAD-F2A2-4D01AD8D6718}"/>
              </a:ext>
            </a:extLst>
          </p:cNvPr>
          <p:cNvSpPr>
            <a:spLocks noGrp="1"/>
          </p:cNvSpPr>
          <p:nvPr>
            <p:ph type="title"/>
          </p:nvPr>
        </p:nvSpPr>
        <p:spPr/>
        <p:txBody>
          <a:bodyPr/>
          <a:lstStyle/>
          <a:p>
            <a:r>
              <a:rPr lang="en-US"/>
              <a:t>Click to edit Master title style</a:t>
            </a:r>
            <a:endParaRPr lang="en-AS"/>
          </a:p>
        </p:txBody>
      </p:sp>
      <p:sp>
        <p:nvSpPr>
          <p:cNvPr id="3" name="Content Placeholder 2">
            <a:extLst>
              <a:ext uri="{FF2B5EF4-FFF2-40B4-BE49-F238E27FC236}">
                <a16:creationId xmlns:a16="http://schemas.microsoft.com/office/drawing/2014/main" id="{EB095EB6-8062-FC34-4F7B-9FB4315818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8FC487B3-C821-B672-0F98-2C35CD94F016}"/>
              </a:ext>
            </a:extLst>
          </p:cNvPr>
          <p:cNvSpPr>
            <a:spLocks noGrp="1"/>
          </p:cNvSpPr>
          <p:nvPr>
            <p:ph type="dt" sz="half" idx="10"/>
          </p:nvPr>
        </p:nvSpPr>
        <p:spPr/>
        <p:txBody>
          <a:bodyPr/>
          <a:lstStyle/>
          <a:p>
            <a:fld id="{2D76D9E9-9DE9-4BC5-8F20-4FB436B94072}" type="datetimeFigureOut">
              <a:rPr lang="en-AS" smtClean="0"/>
              <a:t>5/15/2025</a:t>
            </a:fld>
            <a:endParaRPr lang="en-AS"/>
          </a:p>
        </p:txBody>
      </p:sp>
      <p:sp>
        <p:nvSpPr>
          <p:cNvPr id="5" name="Footer Placeholder 4">
            <a:extLst>
              <a:ext uri="{FF2B5EF4-FFF2-40B4-BE49-F238E27FC236}">
                <a16:creationId xmlns:a16="http://schemas.microsoft.com/office/drawing/2014/main" id="{58D9E7AA-1E4F-7261-298C-AAF6A2C8EC1E}"/>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90538A43-178E-7AC5-474C-61DCB39DF3AA}"/>
              </a:ext>
            </a:extLst>
          </p:cNvPr>
          <p:cNvSpPr>
            <a:spLocks noGrp="1"/>
          </p:cNvSpPr>
          <p:nvPr>
            <p:ph type="sldNum" sz="quarter" idx="12"/>
          </p:nvPr>
        </p:nvSpPr>
        <p:spPr/>
        <p:txBody>
          <a:bodyPr/>
          <a:lstStyle/>
          <a:p>
            <a:fld id="{69F88A0F-AB5D-4EF6-BBC0-B0CCB6274C33}" type="slidenum">
              <a:rPr lang="en-AS" smtClean="0"/>
              <a:t>‹#›</a:t>
            </a:fld>
            <a:endParaRPr lang="en-AS"/>
          </a:p>
        </p:txBody>
      </p:sp>
    </p:spTree>
    <p:extLst>
      <p:ext uri="{BB962C8B-B14F-4D97-AF65-F5344CB8AC3E}">
        <p14:creationId xmlns:p14="http://schemas.microsoft.com/office/powerpoint/2010/main" val="251017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8085-AE1F-9FCB-5344-340522FFB2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S"/>
          </a:p>
        </p:txBody>
      </p:sp>
      <p:sp>
        <p:nvSpPr>
          <p:cNvPr id="3" name="Text Placeholder 2">
            <a:extLst>
              <a:ext uri="{FF2B5EF4-FFF2-40B4-BE49-F238E27FC236}">
                <a16:creationId xmlns:a16="http://schemas.microsoft.com/office/drawing/2014/main" id="{DEADD258-357B-706F-1354-8F5DC1803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A38A43-68B4-6A31-8B73-3FFF19DE810D}"/>
              </a:ext>
            </a:extLst>
          </p:cNvPr>
          <p:cNvSpPr>
            <a:spLocks noGrp="1"/>
          </p:cNvSpPr>
          <p:nvPr>
            <p:ph type="dt" sz="half" idx="10"/>
          </p:nvPr>
        </p:nvSpPr>
        <p:spPr/>
        <p:txBody>
          <a:bodyPr/>
          <a:lstStyle/>
          <a:p>
            <a:fld id="{2D76D9E9-9DE9-4BC5-8F20-4FB436B94072}" type="datetimeFigureOut">
              <a:rPr lang="en-AS" smtClean="0"/>
              <a:t>5/15/2025</a:t>
            </a:fld>
            <a:endParaRPr lang="en-AS"/>
          </a:p>
        </p:txBody>
      </p:sp>
      <p:sp>
        <p:nvSpPr>
          <p:cNvPr id="5" name="Footer Placeholder 4">
            <a:extLst>
              <a:ext uri="{FF2B5EF4-FFF2-40B4-BE49-F238E27FC236}">
                <a16:creationId xmlns:a16="http://schemas.microsoft.com/office/drawing/2014/main" id="{999FD6C9-4DC5-177C-963F-C590E34FACC1}"/>
              </a:ext>
            </a:extLst>
          </p:cNvPr>
          <p:cNvSpPr>
            <a:spLocks noGrp="1"/>
          </p:cNvSpPr>
          <p:nvPr>
            <p:ph type="ftr" sz="quarter" idx="11"/>
          </p:nvPr>
        </p:nvSpPr>
        <p:spPr/>
        <p:txBody>
          <a:bodyPr/>
          <a:lstStyle/>
          <a:p>
            <a:endParaRPr lang="en-AS"/>
          </a:p>
        </p:txBody>
      </p:sp>
      <p:sp>
        <p:nvSpPr>
          <p:cNvPr id="6" name="Slide Number Placeholder 5">
            <a:extLst>
              <a:ext uri="{FF2B5EF4-FFF2-40B4-BE49-F238E27FC236}">
                <a16:creationId xmlns:a16="http://schemas.microsoft.com/office/drawing/2014/main" id="{5F732C65-4991-3E16-186C-0F93C5604231}"/>
              </a:ext>
            </a:extLst>
          </p:cNvPr>
          <p:cNvSpPr>
            <a:spLocks noGrp="1"/>
          </p:cNvSpPr>
          <p:nvPr>
            <p:ph type="sldNum" sz="quarter" idx="12"/>
          </p:nvPr>
        </p:nvSpPr>
        <p:spPr/>
        <p:txBody>
          <a:bodyPr/>
          <a:lstStyle/>
          <a:p>
            <a:fld id="{69F88A0F-AB5D-4EF6-BBC0-B0CCB6274C33}" type="slidenum">
              <a:rPr lang="en-AS" smtClean="0"/>
              <a:t>‹#›</a:t>
            </a:fld>
            <a:endParaRPr lang="en-AS"/>
          </a:p>
        </p:txBody>
      </p:sp>
    </p:spTree>
    <p:extLst>
      <p:ext uri="{BB962C8B-B14F-4D97-AF65-F5344CB8AC3E}">
        <p14:creationId xmlns:p14="http://schemas.microsoft.com/office/powerpoint/2010/main" val="931904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D8050-0BAF-0AB5-5D1F-F33E29843363}"/>
              </a:ext>
            </a:extLst>
          </p:cNvPr>
          <p:cNvSpPr>
            <a:spLocks noGrp="1"/>
          </p:cNvSpPr>
          <p:nvPr>
            <p:ph type="title"/>
          </p:nvPr>
        </p:nvSpPr>
        <p:spPr/>
        <p:txBody>
          <a:bodyPr/>
          <a:lstStyle/>
          <a:p>
            <a:r>
              <a:rPr lang="en-US"/>
              <a:t>Click to edit Master title style</a:t>
            </a:r>
            <a:endParaRPr lang="en-AS"/>
          </a:p>
        </p:txBody>
      </p:sp>
      <p:sp>
        <p:nvSpPr>
          <p:cNvPr id="3" name="Content Placeholder 2">
            <a:extLst>
              <a:ext uri="{FF2B5EF4-FFF2-40B4-BE49-F238E27FC236}">
                <a16:creationId xmlns:a16="http://schemas.microsoft.com/office/drawing/2014/main" id="{92523B9B-1306-5F47-632A-C022C191B2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Content Placeholder 3">
            <a:extLst>
              <a:ext uri="{FF2B5EF4-FFF2-40B4-BE49-F238E27FC236}">
                <a16:creationId xmlns:a16="http://schemas.microsoft.com/office/drawing/2014/main" id="{E0A0F523-3BCD-F12D-F62D-48743AEEF2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5" name="Date Placeholder 4">
            <a:extLst>
              <a:ext uri="{FF2B5EF4-FFF2-40B4-BE49-F238E27FC236}">
                <a16:creationId xmlns:a16="http://schemas.microsoft.com/office/drawing/2014/main" id="{519EB853-BBF3-BBF0-A9D6-935F775C7554}"/>
              </a:ext>
            </a:extLst>
          </p:cNvPr>
          <p:cNvSpPr>
            <a:spLocks noGrp="1"/>
          </p:cNvSpPr>
          <p:nvPr>
            <p:ph type="dt" sz="half" idx="10"/>
          </p:nvPr>
        </p:nvSpPr>
        <p:spPr/>
        <p:txBody>
          <a:bodyPr/>
          <a:lstStyle/>
          <a:p>
            <a:fld id="{2D76D9E9-9DE9-4BC5-8F20-4FB436B94072}" type="datetimeFigureOut">
              <a:rPr lang="en-AS" smtClean="0"/>
              <a:t>5/15/2025</a:t>
            </a:fld>
            <a:endParaRPr lang="en-AS"/>
          </a:p>
        </p:txBody>
      </p:sp>
      <p:sp>
        <p:nvSpPr>
          <p:cNvPr id="6" name="Footer Placeholder 5">
            <a:extLst>
              <a:ext uri="{FF2B5EF4-FFF2-40B4-BE49-F238E27FC236}">
                <a16:creationId xmlns:a16="http://schemas.microsoft.com/office/drawing/2014/main" id="{E6C6BDBA-7A41-6DE2-CA5B-331F780C6D8B}"/>
              </a:ext>
            </a:extLst>
          </p:cNvPr>
          <p:cNvSpPr>
            <a:spLocks noGrp="1"/>
          </p:cNvSpPr>
          <p:nvPr>
            <p:ph type="ftr" sz="quarter" idx="11"/>
          </p:nvPr>
        </p:nvSpPr>
        <p:spPr/>
        <p:txBody>
          <a:bodyPr/>
          <a:lstStyle/>
          <a:p>
            <a:endParaRPr lang="en-AS"/>
          </a:p>
        </p:txBody>
      </p:sp>
      <p:sp>
        <p:nvSpPr>
          <p:cNvPr id="7" name="Slide Number Placeholder 6">
            <a:extLst>
              <a:ext uri="{FF2B5EF4-FFF2-40B4-BE49-F238E27FC236}">
                <a16:creationId xmlns:a16="http://schemas.microsoft.com/office/drawing/2014/main" id="{293B66F6-DF84-1C48-F059-3D666AF8D0E2}"/>
              </a:ext>
            </a:extLst>
          </p:cNvPr>
          <p:cNvSpPr>
            <a:spLocks noGrp="1"/>
          </p:cNvSpPr>
          <p:nvPr>
            <p:ph type="sldNum" sz="quarter" idx="12"/>
          </p:nvPr>
        </p:nvSpPr>
        <p:spPr/>
        <p:txBody>
          <a:bodyPr/>
          <a:lstStyle/>
          <a:p>
            <a:fld id="{69F88A0F-AB5D-4EF6-BBC0-B0CCB6274C33}" type="slidenum">
              <a:rPr lang="en-AS" smtClean="0"/>
              <a:t>‹#›</a:t>
            </a:fld>
            <a:endParaRPr lang="en-AS"/>
          </a:p>
        </p:txBody>
      </p:sp>
    </p:spTree>
    <p:extLst>
      <p:ext uri="{BB962C8B-B14F-4D97-AF65-F5344CB8AC3E}">
        <p14:creationId xmlns:p14="http://schemas.microsoft.com/office/powerpoint/2010/main" val="85241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F241-2AEC-CA35-8D4E-C986D27FF8D9}"/>
              </a:ext>
            </a:extLst>
          </p:cNvPr>
          <p:cNvSpPr>
            <a:spLocks noGrp="1"/>
          </p:cNvSpPr>
          <p:nvPr>
            <p:ph type="title"/>
          </p:nvPr>
        </p:nvSpPr>
        <p:spPr>
          <a:xfrm>
            <a:off x="839788" y="365125"/>
            <a:ext cx="10515600" cy="1325563"/>
          </a:xfrm>
        </p:spPr>
        <p:txBody>
          <a:bodyPr/>
          <a:lstStyle/>
          <a:p>
            <a:r>
              <a:rPr lang="en-US"/>
              <a:t>Click to edit Master title style</a:t>
            </a:r>
            <a:endParaRPr lang="en-AS"/>
          </a:p>
        </p:txBody>
      </p:sp>
      <p:sp>
        <p:nvSpPr>
          <p:cNvPr id="3" name="Text Placeholder 2">
            <a:extLst>
              <a:ext uri="{FF2B5EF4-FFF2-40B4-BE49-F238E27FC236}">
                <a16:creationId xmlns:a16="http://schemas.microsoft.com/office/drawing/2014/main" id="{31209BAB-E0F3-A1DA-B547-8670304D3C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EB8141-BA15-5E30-56F9-77DB1317C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5" name="Text Placeholder 4">
            <a:extLst>
              <a:ext uri="{FF2B5EF4-FFF2-40B4-BE49-F238E27FC236}">
                <a16:creationId xmlns:a16="http://schemas.microsoft.com/office/drawing/2014/main" id="{10EC0E67-C00C-0364-236F-7E1F45727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C41A2-5A0D-3D52-8B0A-B8E4FD02FA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7" name="Date Placeholder 6">
            <a:extLst>
              <a:ext uri="{FF2B5EF4-FFF2-40B4-BE49-F238E27FC236}">
                <a16:creationId xmlns:a16="http://schemas.microsoft.com/office/drawing/2014/main" id="{1092E52E-C57F-7279-8B88-A54436338505}"/>
              </a:ext>
            </a:extLst>
          </p:cNvPr>
          <p:cNvSpPr>
            <a:spLocks noGrp="1"/>
          </p:cNvSpPr>
          <p:nvPr>
            <p:ph type="dt" sz="half" idx="10"/>
          </p:nvPr>
        </p:nvSpPr>
        <p:spPr/>
        <p:txBody>
          <a:bodyPr/>
          <a:lstStyle/>
          <a:p>
            <a:fld id="{2D76D9E9-9DE9-4BC5-8F20-4FB436B94072}" type="datetimeFigureOut">
              <a:rPr lang="en-AS" smtClean="0"/>
              <a:t>5/15/2025</a:t>
            </a:fld>
            <a:endParaRPr lang="en-AS"/>
          </a:p>
        </p:txBody>
      </p:sp>
      <p:sp>
        <p:nvSpPr>
          <p:cNvPr id="8" name="Footer Placeholder 7">
            <a:extLst>
              <a:ext uri="{FF2B5EF4-FFF2-40B4-BE49-F238E27FC236}">
                <a16:creationId xmlns:a16="http://schemas.microsoft.com/office/drawing/2014/main" id="{F1C48FDC-103D-BD99-BB2D-4FAE0B240AE6}"/>
              </a:ext>
            </a:extLst>
          </p:cNvPr>
          <p:cNvSpPr>
            <a:spLocks noGrp="1"/>
          </p:cNvSpPr>
          <p:nvPr>
            <p:ph type="ftr" sz="quarter" idx="11"/>
          </p:nvPr>
        </p:nvSpPr>
        <p:spPr/>
        <p:txBody>
          <a:bodyPr/>
          <a:lstStyle/>
          <a:p>
            <a:endParaRPr lang="en-AS"/>
          </a:p>
        </p:txBody>
      </p:sp>
      <p:sp>
        <p:nvSpPr>
          <p:cNvPr id="9" name="Slide Number Placeholder 8">
            <a:extLst>
              <a:ext uri="{FF2B5EF4-FFF2-40B4-BE49-F238E27FC236}">
                <a16:creationId xmlns:a16="http://schemas.microsoft.com/office/drawing/2014/main" id="{FAA0F726-ADD4-3982-B149-A45E60315AD0}"/>
              </a:ext>
            </a:extLst>
          </p:cNvPr>
          <p:cNvSpPr>
            <a:spLocks noGrp="1"/>
          </p:cNvSpPr>
          <p:nvPr>
            <p:ph type="sldNum" sz="quarter" idx="12"/>
          </p:nvPr>
        </p:nvSpPr>
        <p:spPr/>
        <p:txBody>
          <a:bodyPr/>
          <a:lstStyle/>
          <a:p>
            <a:fld id="{69F88A0F-AB5D-4EF6-BBC0-B0CCB6274C33}" type="slidenum">
              <a:rPr lang="en-AS" smtClean="0"/>
              <a:t>‹#›</a:t>
            </a:fld>
            <a:endParaRPr lang="en-AS"/>
          </a:p>
        </p:txBody>
      </p:sp>
    </p:spTree>
    <p:extLst>
      <p:ext uri="{BB962C8B-B14F-4D97-AF65-F5344CB8AC3E}">
        <p14:creationId xmlns:p14="http://schemas.microsoft.com/office/powerpoint/2010/main" val="179889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41D2-5D41-2A77-36DC-6544EB62F6A2}"/>
              </a:ext>
            </a:extLst>
          </p:cNvPr>
          <p:cNvSpPr>
            <a:spLocks noGrp="1"/>
          </p:cNvSpPr>
          <p:nvPr>
            <p:ph type="title"/>
          </p:nvPr>
        </p:nvSpPr>
        <p:spPr/>
        <p:txBody>
          <a:bodyPr/>
          <a:lstStyle/>
          <a:p>
            <a:r>
              <a:rPr lang="en-US"/>
              <a:t>Click to edit Master title style</a:t>
            </a:r>
            <a:endParaRPr lang="en-AS"/>
          </a:p>
        </p:txBody>
      </p:sp>
      <p:sp>
        <p:nvSpPr>
          <p:cNvPr id="3" name="Date Placeholder 2">
            <a:extLst>
              <a:ext uri="{FF2B5EF4-FFF2-40B4-BE49-F238E27FC236}">
                <a16:creationId xmlns:a16="http://schemas.microsoft.com/office/drawing/2014/main" id="{8A351674-BE5F-CBE3-91F5-5448935B6DBD}"/>
              </a:ext>
            </a:extLst>
          </p:cNvPr>
          <p:cNvSpPr>
            <a:spLocks noGrp="1"/>
          </p:cNvSpPr>
          <p:nvPr>
            <p:ph type="dt" sz="half" idx="10"/>
          </p:nvPr>
        </p:nvSpPr>
        <p:spPr/>
        <p:txBody>
          <a:bodyPr/>
          <a:lstStyle/>
          <a:p>
            <a:fld id="{2D76D9E9-9DE9-4BC5-8F20-4FB436B94072}" type="datetimeFigureOut">
              <a:rPr lang="en-AS" smtClean="0"/>
              <a:t>5/15/2025</a:t>
            </a:fld>
            <a:endParaRPr lang="en-AS"/>
          </a:p>
        </p:txBody>
      </p:sp>
      <p:sp>
        <p:nvSpPr>
          <p:cNvPr id="4" name="Footer Placeholder 3">
            <a:extLst>
              <a:ext uri="{FF2B5EF4-FFF2-40B4-BE49-F238E27FC236}">
                <a16:creationId xmlns:a16="http://schemas.microsoft.com/office/drawing/2014/main" id="{3FA9FAFC-4D0F-D4D3-B464-DEF83E71D331}"/>
              </a:ext>
            </a:extLst>
          </p:cNvPr>
          <p:cNvSpPr>
            <a:spLocks noGrp="1"/>
          </p:cNvSpPr>
          <p:nvPr>
            <p:ph type="ftr" sz="quarter" idx="11"/>
          </p:nvPr>
        </p:nvSpPr>
        <p:spPr/>
        <p:txBody>
          <a:bodyPr/>
          <a:lstStyle/>
          <a:p>
            <a:endParaRPr lang="en-AS"/>
          </a:p>
        </p:txBody>
      </p:sp>
      <p:sp>
        <p:nvSpPr>
          <p:cNvPr id="5" name="Slide Number Placeholder 4">
            <a:extLst>
              <a:ext uri="{FF2B5EF4-FFF2-40B4-BE49-F238E27FC236}">
                <a16:creationId xmlns:a16="http://schemas.microsoft.com/office/drawing/2014/main" id="{6CEF3FB4-BE2A-EFC4-E9E1-4834C0FA8423}"/>
              </a:ext>
            </a:extLst>
          </p:cNvPr>
          <p:cNvSpPr>
            <a:spLocks noGrp="1"/>
          </p:cNvSpPr>
          <p:nvPr>
            <p:ph type="sldNum" sz="quarter" idx="12"/>
          </p:nvPr>
        </p:nvSpPr>
        <p:spPr/>
        <p:txBody>
          <a:bodyPr/>
          <a:lstStyle/>
          <a:p>
            <a:fld id="{69F88A0F-AB5D-4EF6-BBC0-B0CCB6274C33}" type="slidenum">
              <a:rPr lang="en-AS" smtClean="0"/>
              <a:t>‹#›</a:t>
            </a:fld>
            <a:endParaRPr lang="en-AS"/>
          </a:p>
        </p:txBody>
      </p:sp>
    </p:spTree>
    <p:extLst>
      <p:ext uri="{BB962C8B-B14F-4D97-AF65-F5344CB8AC3E}">
        <p14:creationId xmlns:p14="http://schemas.microsoft.com/office/powerpoint/2010/main" val="99328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0A851-7343-C7F4-0E61-06A8A53642DA}"/>
              </a:ext>
            </a:extLst>
          </p:cNvPr>
          <p:cNvSpPr>
            <a:spLocks noGrp="1"/>
          </p:cNvSpPr>
          <p:nvPr>
            <p:ph type="dt" sz="half" idx="10"/>
          </p:nvPr>
        </p:nvSpPr>
        <p:spPr/>
        <p:txBody>
          <a:bodyPr/>
          <a:lstStyle/>
          <a:p>
            <a:fld id="{2D76D9E9-9DE9-4BC5-8F20-4FB436B94072}" type="datetimeFigureOut">
              <a:rPr lang="en-AS" smtClean="0"/>
              <a:t>5/15/2025</a:t>
            </a:fld>
            <a:endParaRPr lang="en-AS"/>
          </a:p>
        </p:txBody>
      </p:sp>
      <p:sp>
        <p:nvSpPr>
          <p:cNvPr id="3" name="Footer Placeholder 2">
            <a:extLst>
              <a:ext uri="{FF2B5EF4-FFF2-40B4-BE49-F238E27FC236}">
                <a16:creationId xmlns:a16="http://schemas.microsoft.com/office/drawing/2014/main" id="{104D4B7A-FBBF-5271-ABFA-4A0770948850}"/>
              </a:ext>
            </a:extLst>
          </p:cNvPr>
          <p:cNvSpPr>
            <a:spLocks noGrp="1"/>
          </p:cNvSpPr>
          <p:nvPr>
            <p:ph type="ftr" sz="quarter" idx="11"/>
          </p:nvPr>
        </p:nvSpPr>
        <p:spPr/>
        <p:txBody>
          <a:bodyPr/>
          <a:lstStyle/>
          <a:p>
            <a:endParaRPr lang="en-AS"/>
          </a:p>
        </p:txBody>
      </p:sp>
      <p:sp>
        <p:nvSpPr>
          <p:cNvPr id="4" name="Slide Number Placeholder 3">
            <a:extLst>
              <a:ext uri="{FF2B5EF4-FFF2-40B4-BE49-F238E27FC236}">
                <a16:creationId xmlns:a16="http://schemas.microsoft.com/office/drawing/2014/main" id="{3F6FF65D-0C90-81F3-C5DE-A8CB02AEF55E}"/>
              </a:ext>
            </a:extLst>
          </p:cNvPr>
          <p:cNvSpPr>
            <a:spLocks noGrp="1"/>
          </p:cNvSpPr>
          <p:nvPr>
            <p:ph type="sldNum" sz="quarter" idx="12"/>
          </p:nvPr>
        </p:nvSpPr>
        <p:spPr/>
        <p:txBody>
          <a:bodyPr/>
          <a:lstStyle/>
          <a:p>
            <a:fld id="{69F88A0F-AB5D-4EF6-BBC0-B0CCB6274C33}" type="slidenum">
              <a:rPr lang="en-AS" smtClean="0"/>
              <a:t>‹#›</a:t>
            </a:fld>
            <a:endParaRPr lang="en-AS"/>
          </a:p>
        </p:txBody>
      </p:sp>
    </p:spTree>
    <p:extLst>
      <p:ext uri="{BB962C8B-B14F-4D97-AF65-F5344CB8AC3E}">
        <p14:creationId xmlns:p14="http://schemas.microsoft.com/office/powerpoint/2010/main" val="333458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6DFA6-3FEE-C526-8F3C-A3B1B67E1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S"/>
          </a:p>
        </p:txBody>
      </p:sp>
      <p:sp>
        <p:nvSpPr>
          <p:cNvPr id="3" name="Content Placeholder 2">
            <a:extLst>
              <a:ext uri="{FF2B5EF4-FFF2-40B4-BE49-F238E27FC236}">
                <a16:creationId xmlns:a16="http://schemas.microsoft.com/office/drawing/2014/main" id="{66C0BF5D-62A8-656F-E65D-D4F951811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Text Placeholder 3">
            <a:extLst>
              <a:ext uri="{FF2B5EF4-FFF2-40B4-BE49-F238E27FC236}">
                <a16:creationId xmlns:a16="http://schemas.microsoft.com/office/drawing/2014/main" id="{BBF4DB36-A6C7-909A-354D-49BEC36EC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E03E-2174-4D23-7F91-08265D60D471}"/>
              </a:ext>
            </a:extLst>
          </p:cNvPr>
          <p:cNvSpPr>
            <a:spLocks noGrp="1"/>
          </p:cNvSpPr>
          <p:nvPr>
            <p:ph type="dt" sz="half" idx="10"/>
          </p:nvPr>
        </p:nvSpPr>
        <p:spPr/>
        <p:txBody>
          <a:bodyPr/>
          <a:lstStyle/>
          <a:p>
            <a:fld id="{2D76D9E9-9DE9-4BC5-8F20-4FB436B94072}" type="datetimeFigureOut">
              <a:rPr lang="en-AS" smtClean="0"/>
              <a:t>5/15/2025</a:t>
            </a:fld>
            <a:endParaRPr lang="en-AS"/>
          </a:p>
        </p:txBody>
      </p:sp>
      <p:sp>
        <p:nvSpPr>
          <p:cNvPr id="6" name="Footer Placeholder 5">
            <a:extLst>
              <a:ext uri="{FF2B5EF4-FFF2-40B4-BE49-F238E27FC236}">
                <a16:creationId xmlns:a16="http://schemas.microsoft.com/office/drawing/2014/main" id="{3FC68F8A-7D72-81DB-571D-25BA3FC998B6}"/>
              </a:ext>
            </a:extLst>
          </p:cNvPr>
          <p:cNvSpPr>
            <a:spLocks noGrp="1"/>
          </p:cNvSpPr>
          <p:nvPr>
            <p:ph type="ftr" sz="quarter" idx="11"/>
          </p:nvPr>
        </p:nvSpPr>
        <p:spPr/>
        <p:txBody>
          <a:bodyPr/>
          <a:lstStyle/>
          <a:p>
            <a:endParaRPr lang="en-AS"/>
          </a:p>
        </p:txBody>
      </p:sp>
      <p:sp>
        <p:nvSpPr>
          <p:cNvPr id="7" name="Slide Number Placeholder 6">
            <a:extLst>
              <a:ext uri="{FF2B5EF4-FFF2-40B4-BE49-F238E27FC236}">
                <a16:creationId xmlns:a16="http://schemas.microsoft.com/office/drawing/2014/main" id="{30217630-DA0D-5339-2673-BC40F52FCA5C}"/>
              </a:ext>
            </a:extLst>
          </p:cNvPr>
          <p:cNvSpPr>
            <a:spLocks noGrp="1"/>
          </p:cNvSpPr>
          <p:nvPr>
            <p:ph type="sldNum" sz="quarter" idx="12"/>
          </p:nvPr>
        </p:nvSpPr>
        <p:spPr/>
        <p:txBody>
          <a:bodyPr/>
          <a:lstStyle/>
          <a:p>
            <a:fld id="{69F88A0F-AB5D-4EF6-BBC0-B0CCB6274C33}" type="slidenum">
              <a:rPr lang="en-AS" smtClean="0"/>
              <a:t>‹#›</a:t>
            </a:fld>
            <a:endParaRPr lang="en-AS"/>
          </a:p>
        </p:txBody>
      </p:sp>
    </p:spTree>
    <p:extLst>
      <p:ext uri="{BB962C8B-B14F-4D97-AF65-F5344CB8AC3E}">
        <p14:creationId xmlns:p14="http://schemas.microsoft.com/office/powerpoint/2010/main" val="29153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8897-1FF2-EBCC-FCF9-A0B168D4DC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S"/>
          </a:p>
        </p:txBody>
      </p:sp>
      <p:sp>
        <p:nvSpPr>
          <p:cNvPr id="3" name="Picture Placeholder 2">
            <a:extLst>
              <a:ext uri="{FF2B5EF4-FFF2-40B4-BE49-F238E27FC236}">
                <a16:creationId xmlns:a16="http://schemas.microsoft.com/office/drawing/2014/main" id="{C986F679-1110-4E8A-F19A-C05DCF090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S"/>
          </a:p>
        </p:txBody>
      </p:sp>
      <p:sp>
        <p:nvSpPr>
          <p:cNvPr id="4" name="Text Placeholder 3">
            <a:extLst>
              <a:ext uri="{FF2B5EF4-FFF2-40B4-BE49-F238E27FC236}">
                <a16:creationId xmlns:a16="http://schemas.microsoft.com/office/drawing/2014/main" id="{39892656-D803-99EA-F4BF-1CE64C84A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071F5-D80C-B0F6-CC4F-A06DF591CED6}"/>
              </a:ext>
            </a:extLst>
          </p:cNvPr>
          <p:cNvSpPr>
            <a:spLocks noGrp="1"/>
          </p:cNvSpPr>
          <p:nvPr>
            <p:ph type="dt" sz="half" idx="10"/>
          </p:nvPr>
        </p:nvSpPr>
        <p:spPr/>
        <p:txBody>
          <a:bodyPr/>
          <a:lstStyle/>
          <a:p>
            <a:fld id="{2D76D9E9-9DE9-4BC5-8F20-4FB436B94072}" type="datetimeFigureOut">
              <a:rPr lang="en-AS" smtClean="0"/>
              <a:t>5/15/2025</a:t>
            </a:fld>
            <a:endParaRPr lang="en-AS"/>
          </a:p>
        </p:txBody>
      </p:sp>
      <p:sp>
        <p:nvSpPr>
          <p:cNvPr id="6" name="Footer Placeholder 5">
            <a:extLst>
              <a:ext uri="{FF2B5EF4-FFF2-40B4-BE49-F238E27FC236}">
                <a16:creationId xmlns:a16="http://schemas.microsoft.com/office/drawing/2014/main" id="{38457FA2-5380-D565-A3E9-8F4F852CD752}"/>
              </a:ext>
            </a:extLst>
          </p:cNvPr>
          <p:cNvSpPr>
            <a:spLocks noGrp="1"/>
          </p:cNvSpPr>
          <p:nvPr>
            <p:ph type="ftr" sz="quarter" idx="11"/>
          </p:nvPr>
        </p:nvSpPr>
        <p:spPr/>
        <p:txBody>
          <a:bodyPr/>
          <a:lstStyle/>
          <a:p>
            <a:endParaRPr lang="en-AS"/>
          </a:p>
        </p:txBody>
      </p:sp>
      <p:sp>
        <p:nvSpPr>
          <p:cNvPr id="7" name="Slide Number Placeholder 6">
            <a:extLst>
              <a:ext uri="{FF2B5EF4-FFF2-40B4-BE49-F238E27FC236}">
                <a16:creationId xmlns:a16="http://schemas.microsoft.com/office/drawing/2014/main" id="{243CE034-F552-4F14-1D86-E16E67F8B209}"/>
              </a:ext>
            </a:extLst>
          </p:cNvPr>
          <p:cNvSpPr>
            <a:spLocks noGrp="1"/>
          </p:cNvSpPr>
          <p:nvPr>
            <p:ph type="sldNum" sz="quarter" idx="12"/>
          </p:nvPr>
        </p:nvSpPr>
        <p:spPr/>
        <p:txBody>
          <a:bodyPr/>
          <a:lstStyle/>
          <a:p>
            <a:fld id="{69F88A0F-AB5D-4EF6-BBC0-B0CCB6274C33}" type="slidenum">
              <a:rPr lang="en-AS" smtClean="0"/>
              <a:t>‹#›</a:t>
            </a:fld>
            <a:endParaRPr lang="en-AS"/>
          </a:p>
        </p:txBody>
      </p:sp>
    </p:spTree>
    <p:extLst>
      <p:ext uri="{BB962C8B-B14F-4D97-AF65-F5344CB8AC3E}">
        <p14:creationId xmlns:p14="http://schemas.microsoft.com/office/powerpoint/2010/main" val="6674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3222F6-A23E-9948-800A-B006CE32F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S"/>
          </a:p>
        </p:txBody>
      </p:sp>
      <p:sp>
        <p:nvSpPr>
          <p:cNvPr id="3" name="Text Placeholder 2">
            <a:extLst>
              <a:ext uri="{FF2B5EF4-FFF2-40B4-BE49-F238E27FC236}">
                <a16:creationId xmlns:a16="http://schemas.microsoft.com/office/drawing/2014/main" id="{DD859CE1-B7AA-E89E-5767-8803F7DEDB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S"/>
          </a:p>
        </p:txBody>
      </p:sp>
      <p:sp>
        <p:nvSpPr>
          <p:cNvPr id="4" name="Date Placeholder 3">
            <a:extLst>
              <a:ext uri="{FF2B5EF4-FFF2-40B4-BE49-F238E27FC236}">
                <a16:creationId xmlns:a16="http://schemas.microsoft.com/office/drawing/2014/main" id="{947E89E0-26E5-4503-AC9A-5F9E70D1B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76D9E9-9DE9-4BC5-8F20-4FB436B94072}" type="datetimeFigureOut">
              <a:rPr lang="en-AS" smtClean="0"/>
              <a:t>5/15/2025</a:t>
            </a:fld>
            <a:endParaRPr lang="en-AS"/>
          </a:p>
        </p:txBody>
      </p:sp>
      <p:sp>
        <p:nvSpPr>
          <p:cNvPr id="5" name="Footer Placeholder 4">
            <a:extLst>
              <a:ext uri="{FF2B5EF4-FFF2-40B4-BE49-F238E27FC236}">
                <a16:creationId xmlns:a16="http://schemas.microsoft.com/office/drawing/2014/main" id="{7E392260-9948-3ABA-D4DE-F347C23795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S"/>
          </a:p>
        </p:txBody>
      </p:sp>
      <p:sp>
        <p:nvSpPr>
          <p:cNvPr id="6" name="Slide Number Placeholder 5">
            <a:extLst>
              <a:ext uri="{FF2B5EF4-FFF2-40B4-BE49-F238E27FC236}">
                <a16:creationId xmlns:a16="http://schemas.microsoft.com/office/drawing/2014/main" id="{4C48FE5E-D17C-DE35-4A99-4E0C94F5EA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F88A0F-AB5D-4EF6-BBC0-B0CCB6274C33}" type="slidenum">
              <a:rPr lang="en-AS" smtClean="0"/>
              <a:t>‹#›</a:t>
            </a:fld>
            <a:endParaRPr lang="en-AS"/>
          </a:p>
        </p:txBody>
      </p:sp>
    </p:spTree>
    <p:extLst>
      <p:ext uri="{BB962C8B-B14F-4D97-AF65-F5344CB8AC3E}">
        <p14:creationId xmlns:p14="http://schemas.microsoft.com/office/powerpoint/2010/main" val="640331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0171-2B3C-755A-BD27-BC0B050292B9}"/>
              </a:ext>
            </a:extLst>
          </p:cNvPr>
          <p:cNvSpPr>
            <a:spLocks noGrp="1"/>
          </p:cNvSpPr>
          <p:nvPr>
            <p:ph type="ctrTitle"/>
          </p:nvPr>
        </p:nvSpPr>
        <p:spPr>
          <a:xfrm>
            <a:off x="1524000" y="658762"/>
            <a:ext cx="9144000" cy="1504336"/>
          </a:xfrm>
        </p:spPr>
        <p:txBody>
          <a:bodyPr>
            <a:normAutofit/>
          </a:bodyPr>
          <a:lstStyle/>
          <a:p>
            <a:r>
              <a:rPr lang="en-AS" sz="3000" b="1" dirty="0">
                <a:effectLst/>
                <a:latin typeface="Times New Roman" panose="02020603050405020304" pitchFamily="18" charset="0"/>
                <a:ea typeface="Aptos" panose="020B0004020202020204" pitchFamily="34" charset="0"/>
              </a:rPr>
              <a:t>INTELLIGENT SHOPPING EXPERIENCES: AI-DRIVEN INSIGHTS FOR PERSONALIZED RECOMMENDATIONS</a:t>
            </a:r>
            <a:endParaRPr lang="en-AS" sz="3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410C306-0F48-3465-D244-57C2AB6037B5}"/>
              </a:ext>
            </a:extLst>
          </p:cNvPr>
          <p:cNvSpPr>
            <a:spLocks noGrp="1"/>
          </p:cNvSpPr>
          <p:nvPr>
            <p:ph type="subTitle" idx="1"/>
          </p:nvPr>
        </p:nvSpPr>
        <p:spPr>
          <a:xfrm>
            <a:off x="5161936" y="3061251"/>
            <a:ext cx="6676103" cy="2690619"/>
          </a:xfrm>
        </p:spPr>
        <p:txBody>
          <a:bodyPr>
            <a:noAutofit/>
          </a:bodyPr>
          <a:lstStyle/>
          <a:p>
            <a:r>
              <a:rPr lang="en-US" sz="2200" b="1" dirty="0">
                <a:latin typeface="Times New Roman" panose="02020603050405020304" pitchFamily="18" charset="0"/>
                <a:cs typeface="Times New Roman" panose="02020603050405020304" pitchFamily="18" charset="0"/>
              </a:rPr>
              <a:t>   Presented by:</a:t>
            </a:r>
          </a:p>
          <a:p>
            <a:r>
              <a:rPr lang="en-US" sz="2200" dirty="0">
                <a:latin typeface="Times New Roman" panose="02020603050405020304" pitchFamily="18" charset="0"/>
                <a:cs typeface="Times New Roman" panose="02020603050405020304" pitchFamily="18" charset="0"/>
              </a:rPr>
              <a:t>T. Hemanth Babu                                      (21JR1A05I3)</a:t>
            </a:r>
          </a:p>
          <a:p>
            <a:r>
              <a:rPr lang="en-US" sz="2200" dirty="0">
                <a:latin typeface="Times New Roman" panose="02020603050405020304" pitchFamily="18" charset="0"/>
                <a:cs typeface="Times New Roman" panose="02020603050405020304" pitchFamily="18" charset="0"/>
              </a:rPr>
              <a:t>R. Niranjan                                               (21JR1A05G8)</a:t>
            </a:r>
          </a:p>
          <a:p>
            <a:r>
              <a:rPr lang="en-US" sz="2200" dirty="0">
                <a:latin typeface="Times New Roman" panose="02020603050405020304" pitchFamily="18" charset="0"/>
                <a:cs typeface="Times New Roman" panose="02020603050405020304" pitchFamily="18" charset="0"/>
              </a:rPr>
              <a:t>SK. Akram                                                (21JR1A05H2)</a:t>
            </a:r>
          </a:p>
          <a:p>
            <a:r>
              <a:rPr lang="en-US" sz="2200" dirty="0">
                <a:latin typeface="Times New Roman" panose="02020603050405020304" pitchFamily="18" charset="0"/>
                <a:cs typeface="Times New Roman" panose="02020603050405020304" pitchFamily="18" charset="0"/>
              </a:rPr>
              <a:t>V. Kiran Sai                                               (21JR1A05J1)</a:t>
            </a:r>
          </a:p>
        </p:txBody>
      </p:sp>
      <p:sp>
        <p:nvSpPr>
          <p:cNvPr id="4" name="TextBox 3">
            <a:extLst>
              <a:ext uri="{FF2B5EF4-FFF2-40B4-BE49-F238E27FC236}">
                <a16:creationId xmlns:a16="http://schemas.microsoft.com/office/drawing/2014/main" id="{8FA79661-4B32-4EDD-9321-154994B0BA6C}"/>
              </a:ext>
            </a:extLst>
          </p:cNvPr>
          <p:cNvSpPr txBox="1"/>
          <p:nvPr/>
        </p:nvSpPr>
        <p:spPr>
          <a:xfrm>
            <a:off x="685800" y="3586907"/>
            <a:ext cx="3816626" cy="1107996"/>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Under the Guidance of </a:t>
            </a:r>
          </a:p>
          <a:p>
            <a:pPr algn="ctr"/>
            <a:r>
              <a:rPr lang="en-US" sz="2200" dirty="0">
                <a:latin typeface="Times New Roman" panose="02020603050405020304" pitchFamily="18" charset="0"/>
                <a:cs typeface="Times New Roman" panose="02020603050405020304" pitchFamily="18" charset="0"/>
              </a:rPr>
              <a:t>Dr. S. Radhakrishnan</a:t>
            </a:r>
          </a:p>
          <a:p>
            <a:pPr algn="ctr"/>
            <a:r>
              <a:rPr lang="en-US" sz="2200" dirty="0">
                <a:latin typeface="Times New Roman" panose="02020603050405020304" pitchFamily="18" charset="0"/>
                <a:cs typeface="Times New Roman" panose="02020603050405020304" pitchFamily="18" charset="0"/>
              </a:rPr>
              <a:t>Professor, Dept of CSE</a:t>
            </a:r>
            <a:endParaRPr lang="en-A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5397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3755-CE25-51D1-30DD-F6FA6FC2CC9E}"/>
              </a:ext>
            </a:extLst>
          </p:cNvPr>
          <p:cNvSpPr>
            <a:spLocks noGrp="1"/>
          </p:cNvSpPr>
          <p:nvPr>
            <p:ph type="title"/>
          </p:nvPr>
        </p:nvSpPr>
        <p:spPr>
          <a:xfrm>
            <a:off x="1141771" y="231060"/>
            <a:ext cx="9908458" cy="1120876"/>
          </a:xfrm>
        </p:spPr>
        <p:txBody>
          <a:bodyPr>
            <a:normAutofit/>
          </a:bodyPr>
          <a:lstStyle/>
          <a:p>
            <a:pPr algn="ctr"/>
            <a:r>
              <a:rPr lang="en-US" sz="3500" b="1" dirty="0">
                <a:latin typeface="Times New Roman" panose="02020603050405020304" pitchFamily="18" charset="0"/>
                <a:cs typeface="Times New Roman" panose="02020603050405020304" pitchFamily="18" charset="0"/>
              </a:rPr>
              <a:t>Proposed System</a:t>
            </a:r>
            <a:endParaRPr lang="en-AS"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D30804-BF9A-E4AE-BD54-C0EA58D3F990}"/>
              </a:ext>
            </a:extLst>
          </p:cNvPr>
          <p:cNvSpPr>
            <a:spLocks noGrp="1"/>
          </p:cNvSpPr>
          <p:nvPr>
            <p:ph idx="1"/>
          </p:nvPr>
        </p:nvSpPr>
        <p:spPr>
          <a:xfrm>
            <a:off x="838200" y="1610138"/>
            <a:ext cx="10515600" cy="4456363"/>
          </a:xfrm>
        </p:spPr>
        <p:txBody>
          <a:bodyPr>
            <a:no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Personalized User Experience</a:t>
            </a:r>
          </a:p>
          <a:p>
            <a:pPr>
              <a:lnSpc>
                <a:spcPct val="100000"/>
              </a:lnSpc>
            </a:pPr>
            <a:r>
              <a:rPr lang="en-US" sz="2000" b="1" dirty="0">
                <a:latin typeface="Times New Roman" panose="02020603050405020304" pitchFamily="18" charset="0"/>
                <a:cs typeface="Times New Roman" panose="02020603050405020304" pitchFamily="18" charset="0"/>
              </a:rPr>
              <a:t>Machine Learning Recommendations</a:t>
            </a:r>
            <a:r>
              <a:rPr lang="en-US" sz="2000" dirty="0">
                <a:latin typeface="Times New Roman" panose="02020603050405020304" pitchFamily="18" charset="0"/>
                <a:cs typeface="Times New Roman" panose="02020603050405020304" pitchFamily="18" charset="0"/>
              </a:rPr>
              <a:t>: The platform utilizes machine learning algorithms to offer personalized product recommendations based on user behavior, past interactions, and preferences. This ensures that users are consistently presented with relevant and engaging products.</a:t>
            </a:r>
          </a:p>
          <a:p>
            <a:pPr>
              <a:lnSpc>
                <a:spcPct val="100000"/>
              </a:lnSpc>
            </a:pPr>
            <a:r>
              <a:rPr lang="en-US" sz="2000" b="1" dirty="0">
                <a:latin typeface="Times New Roman" panose="02020603050405020304" pitchFamily="18" charset="0"/>
                <a:cs typeface="Times New Roman" panose="02020603050405020304" pitchFamily="18" charset="0"/>
              </a:rPr>
              <a:t>User Interaction Data</a:t>
            </a:r>
            <a:r>
              <a:rPr lang="en-US" sz="2000" dirty="0">
                <a:latin typeface="Times New Roman" panose="02020603050405020304" pitchFamily="18" charset="0"/>
                <a:cs typeface="Times New Roman" panose="02020603050405020304" pitchFamily="18" charset="0"/>
              </a:rPr>
              <a:t>: Users can engage with products by liking or saving them, which helps the system understand their preferences better. This interaction feeds into the recommendation system, improving the accuracy of future product suggestions.</a:t>
            </a:r>
          </a:p>
          <a:p>
            <a:pPr marL="0" indent="0">
              <a:lnSpc>
                <a:spcPct val="100000"/>
              </a:lnSpc>
              <a:buNone/>
            </a:pPr>
            <a:r>
              <a:rPr lang="en-US" sz="2000" b="1" dirty="0">
                <a:latin typeface="Times New Roman" panose="02020603050405020304" pitchFamily="18" charset="0"/>
                <a:cs typeface="Times New Roman" panose="02020603050405020304" pitchFamily="18" charset="0"/>
              </a:rPr>
              <a:t>Advanced Product Categorization</a:t>
            </a:r>
          </a:p>
          <a:p>
            <a:pPr>
              <a:lnSpc>
                <a:spcPct val="100000"/>
              </a:lnSpc>
            </a:pPr>
            <a:r>
              <a:rPr lang="en-US" sz="2000" b="1" dirty="0">
                <a:latin typeface="Times New Roman" panose="02020603050405020304" pitchFamily="18" charset="0"/>
                <a:cs typeface="Times New Roman" panose="02020603050405020304" pitchFamily="18" charset="0"/>
              </a:rPr>
              <a:t>Attribute-Based Tagging</a:t>
            </a:r>
            <a:r>
              <a:rPr lang="en-US" sz="2000" dirty="0">
                <a:latin typeface="Times New Roman" panose="02020603050405020304" pitchFamily="18" charset="0"/>
                <a:cs typeface="Times New Roman" panose="02020603050405020304" pitchFamily="18" charset="0"/>
              </a:rPr>
              <a:t>: Products are dynamically categorized using detailed attributes such as color, brand, size, and style. This allows users to search and discover products that closely align with their preferences.</a:t>
            </a:r>
          </a:p>
        </p:txBody>
      </p:sp>
    </p:spTree>
    <p:extLst>
      <p:ext uri="{BB962C8B-B14F-4D97-AF65-F5344CB8AC3E}">
        <p14:creationId xmlns:p14="http://schemas.microsoft.com/office/powerpoint/2010/main" val="146671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22AA97-6191-03BF-1A03-4CE378AECFAA}"/>
              </a:ext>
            </a:extLst>
          </p:cNvPr>
          <p:cNvSpPr>
            <a:spLocks noGrp="1"/>
          </p:cNvSpPr>
          <p:nvPr>
            <p:ph idx="1"/>
          </p:nvPr>
        </p:nvSpPr>
        <p:spPr>
          <a:xfrm>
            <a:off x="838200" y="884584"/>
            <a:ext cx="10515600" cy="4909930"/>
          </a:xfrm>
        </p:spPr>
        <p:txBody>
          <a:bodyPr>
            <a:no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Smart Search and Filters: </a:t>
            </a:r>
            <a:r>
              <a:rPr lang="en-US" sz="2000" dirty="0">
                <a:latin typeface="Times New Roman" panose="02020603050405020304" pitchFamily="18" charset="0"/>
                <a:cs typeface="Times New Roman" panose="02020603050405020304" pitchFamily="18" charset="0"/>
              </a:rPr>
              <a:t>The search engine is optimized to offer refined results based on user activity and historical preferences, ensuring users find relevant products quickly and effortlessly.</a:t>
            </a:r>
            <a:endParaRPr lang="en-US" sz="2000" b="1" dirty="0">
              <a:latin typeface="Times New Roman" panose="02020603050405020304" pitchFamily="18" charset="0"/>
              <a:cs typeface="Times New Roman" panose="02020603050405020304" pitchFamily="18" charset="0"/>
            </a:endParaRPr>
          </a:p>
          <a:p>
            <a:pPr marL="0" indent="0">
              <a:lnSpc>
                <a:spcPct val="100000"/>
              </a:lnSpc>
              <a:buNone/>
            </a:pPr>
            <a:r>
              <a:rPr lang="en-US" sz="2000" b="1" dirty="0">
                <a:latin typeface="Times New Roman" panose="02020603050405020304" pitchFamily="18" charset="0"/>
                <a:cs typeface="Times New Roman" panose="02020603050405020304" pitchFamily="18" charset="0"/>
              </a:rPr>
              <a:t>Seller Insights and Analytics</a:t>
            </a:r>
          </a:p>
          <a:p>
            <a:pPr>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Data-Driven Performance</a:t>
            </a:r>
            <a:r>
              <a:rPr lang="en-US" sz="2000" dirty="0">
                <a:latin typeface="Times New Roman" panose="02020603050405020304" pitchFamily="18" charset="0"/>
                <a:cs typeface="Times New Roman" panose="02020603050405020304" pitchFamily="18" charset="0"/>
              </a:rPr>
              <a:t>: Sellers gain access to comprehensive analytics that provide insights into customer preferences and product performance. This helps them refine their offerings to better meet customer needs.</a:t>
            </a:r>
          </a:p>
          <a:p>
            <a:pPr>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Real-Time Reporting</a:t>
            </a:r>
            <a:r>
              <a:rPr lang="en-US" sz="2000" dirty="0">
                <a:latin typeface="Times New Roman" panose="02020603050405020304" pitchFamily="18" charset="0"/>
                <a:cs typeface="Times New Roman" panose="02020603050405020304" pitchFamily="18" charset="0"/>
              </a:rPr>
              <a:t>: Sellers can monitor product engagement and sales trends in real-time, enabling them to adjust marketing strategies and optimize product listings based on up-to-date data.</a:t>
            </a:r>
          </a:p>
          <a:p>
            <a:pPr marL="0" indent="0">
              <a:lnSpc>
                <a:spcPct val="100000"/>
              </a:lnSpc>
              <a:buNone/>
            </a:pPr>
            <a:r>
              <a:rPr lang="en-US" sz="2000" b="1" dirty="0">
                <a:latin typeface="Times New Roman" panose="02020603050405020304" pitchFamily="18" charset="0"/>
                <a:cs typeface="Times New Roman" panose="02020603050405020304" pitchFamily="18" charset="0"/>
              </a:rPr>
              <a:t>Multi-Algorithmic Recommendation Engine</a:t>
            </a:r>
          </a:p>
          <a:p>
            <a:pPr>
              <a:lnSpc>
                <a:spcPct val="1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Collaborative Filtering</a:t>
            </a:r>
            <a:r>
              <a:rPr lang="en-US" sz="2000" dirty="0">
                <a:latin typeface="Times New Roman" panose="02020603050405020304" pitchFamily="18" charset="0"/>
                <a:cs typeface="Times New Roman" panose="02020603050405020304" pitchFamily="18" charset="0"/>
              </a:rPr>
              <a:t>: The platform uses collaborative filtering to recommend products based on the purchasing and browsing habits of similar users, improving the relevance of suggestions.</a:t>
            </a:r>
          </a:p>
        </p:txBody>
      </p:sp>
    </p:spTree>
    <p:extLst>
      <p:ext uri="{BB962C8B-B14F-4D97-AF65-F5344CB8AC3E}">
        <p14:creationId xmlns:p14="http://schemas.microsoft.com/office/powerpoint/2010/main" val="378446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6635FE-CB97-8679-A921-7CFDC5794C78}"/>
              </a:ext>
            </a:extLst>
          </p:cNvPr>
          <p:cNvSpPr>
            <a:spLocks noGrp="1"/>
          </p:cNvSpPr>
          <p:nvPr>
            <p:ph idx="1"/>
          </p:nvPr>
        </p:nvSpPr>
        <p:spPr>
          <a:xfrm>
            <a:off x="838200" y="775253"/>
            <a:ext cx="10515600" cy="5565912"/>
          </a:xfrm>
        </p:spPr>
        <p:txBody>
          <a:bodyPr>
            <a:normAutofit lnSpcReduction="10000"/>
          </a:bodyPr>
          <a:lstStyle/>
          <a:p>
            <a:pPr marL="0" indent="0">
              <a:lnSpc>
                <a:spcPct val="110000"/>
              </a:lnSpc>
              <a:buNone/>
            </a:pPr>
            <a:r>
              <a:rPr lang="en-US" sz="2000" b="1" dirty="0">
                <a:latin typeface="Times New Roman" panose="02020603050405020304" pitchFamily="18" charset="0"/>
                <a:cs typeface="Times New Roman" panose="02020603050405020304" pitchFamily="18" charset="0"/>
              </a:rPr>
              <a:t>Content-Based Filtering</a:t>
            </a:r>
            <a:r>
              <a:rPr lang="en-US" sz="2000" dirty="0">
                <a:latin typeface="Times New Roman" panose="02020603050405020304" pitchFamily="18" charset="0"/>
                <a:cs typeface="Times New Roman" panose="02020603050405020304" pitchFamily="18" charset="0"/>
              </a:rPr>
              <a:t>: By analyzing product attributes and user interests, content-based filtering ensures that the recommendations are tailored to the user's previous behaviors and preferences, offering a more personalized experience.</a:t>
            </a:r>
            <a:endParaRPr lang="en-US" sz="2000" b="1" dirty="0">
              <a:latin typeface="Times New Roman" panose="02020603050405020304" pitchFamily="18" charset="0"/>
              <a:cs typeface="Times New Roman" panose="02020603050405020304" pitchFamily="18" charset="0"/>
            </a:endParaRPr>
          </a:p>
          <a:p>
            <a:pPr marL="0" indent="0">
              <a:lnSpc>
                <a:spcPct val="110000"/>
              </a:lnSpc>
              <a:buNone/>
            </a:pPr>
            <a:r>
              <a:rPr lang="en-US" sz="2000" b="1" dirty="0">
                <a:latin typeface="Times New Roman" panose="02020603050405020304" pitchFamily="18" charset="0"/>
                <a:cs typeface="Times New Roman" panose="02020603050405020304" pitchFamily="18" charset="0"/>
              </a:rPr>
              <a:t>Seamless Shopping Experience</a:t>
            </a:r>
          </a:p>
          <a:p>
            <a:pPr>
              <a:lnSpc>
                <a:spcPct val="11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Intuitive User Interface</a:t>
            </a:r>
            <a:r>
              <a:rPr lang="en-US" sz="2000" dirty="0">
                <a:latin typeface="Times New Roman" panose="02020603050405020304" pitchFamily="18" charset="0"/>
                <a:cs typeface="Times New Roman" panose="02020603050405020304" pitchFamily="18" charset="0"/>
              </a:rPr>
              <a:t>: The platform is designed with an intuitive, easy-to-navigate interface that makes it simple for users to browse, shop, and interact with personalized content.</a:t>
            </a:r>
          </a:p>
          <a:p>
            <a:pPr>
              <a:lnSpc>
                <a:spcPct val="11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Responsive Design</a:t>
            </a:r>
            <a:r>
              <a:rPr lang="en-US" sz="2000" dirty="0">
                <a:latin typeface="Times New Roman" panose="02020603050405020304" pitchFamily="18" charset="0"/>
                <a:cs typeface="Times New Roman" panose="02020603050405020304" pitchFamily="18" charset="0"/>
              </a:rPr>
              <a:t>: The system is optimized for both mobile and desktop devices, ensuring a smooth and consistent shopping experience across different screen sizes and platforms.</a:t>
            </a:r>
          </a:p>
          <a:p>
            <a:pPr marL="0" indent="0">
              <a:lnSpc>
                <a:spcPct val="110000"/>
              </a:lnSpc>
              <a:buNone/>
            </a:pPr>
            <a:r>
              <a:rPr lang="en-US" sz="2000" b="1" dirty="0">
                <a:latin typeface="Times New Roman" panose="02020603050405020304" pitchFamily="18" charset="0"/>
                <a:cs typeface="Times New Roman" panose="02020603050405020304" pitchFamily="18" charset="0"/>
              </a:rPr>
              <a:t>Targeted Marketing and Promotions</a:t>
            </a:r>
          </a:p>
          <a:p>
            <a:pPr>
              <a:lnSpc>
                <a:spcPct val="11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Customized Advertising</a:t>
            </a:r>
            <a:r>
              <a:rPr lang="en-US" sz="2000" dirty="0">
                <a:latin typeface="Times New Roman" panose="02020603050405020304" pitchFamily="18" charset="0"/>
                <a:cs typeface="Times New Roman" panose="02020603050405020304" pitchFamily="18" charset="0"/>
              </a:rPr>
              <a:t>: Sellers can create highly targeted ads based on the data collected from user interactions. This allows them to focus their advertising efforts on segments of customers most likely to convert.</a:t>
            </a:r>
          </a:p>
          <a:p>
            <a:pPr>
              <a:lnSpc>
                <a:spcPct val="11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Behavioral Targeting</a:t>
            </a:r>
            <a:r>
              <a:rPr lang="en-US" sz="2000" dirty="0">
                <a:latin typeface="Times New Roman" panose="02020603050405020304" pitchFamily="18" charset="0"/>
                <a:cs typeface="Times New Roman" panose="02020603050405020304" pitchFamily="18" charset="0"/>
              </a:rPr>
              <a:t>: By analyzing user behavior and preferences, the platform delivers personalized promotions and offers that are relevant to individual customers, increasing the chances of a purchase.</a:t>
            </a:r>
          </a:p>
        </p:txBody>
      </p:sp>
    </p:spTree>
    <p:extLst>
      <p:ext uri="{BB962C8B-B14F-4D97-AF65-F5344CB8AC3E}">
        <p14:creationId xmlns:p14="http://schemas.microsoft.com/office/powerpoint/2010/main" val="1630586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24C1-14BD-A47C-34CA-5F0F96632787}"/>
              </a:ext>
            </a:extLst>
          </p:cNvPr>
          <p:cNvSpPr>
            <a:spLocks noGrp="1"/>
          </p:cNvSpPr>
          <p:nvPr>
            <p:ph type="title"/>
          </p:nvPr>
        </p:nvSpPr>
        <p:spPr>
          <a:xfrm>
            <a:off x="838200" y="202648"/>
            <a:ext cx="10515600" cy="956778"/>
          </a:xfrm>
        </p:spPr>
        <p:txBody>
          <a:bodyPr>
            <a:normAutofit/>
          </a:bodyPr>
          <a:lstStyle/>
          <a:p>
            <a:pPr algn="ctr"/>
            <a:r>
              <a:rPr lang="en-US" sz="3500" b="1" dirty="0">
                <a:latin typeface="Times New Roman" panose="02020603050405020304" pitchFamily="18" charset="0"/>
                <a:cs typeface="Times New Roman" panose="02020603050405020304" pitchFamily="18" charset="0"/>
              </a:rPr>
              <a:t>Requirement Analysis</a:t>
            </a:r>
            <a:endParaRPr lang="en-AS"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88FA08-52B3-F5AE-2243-FA41F4BAC2E4}"/>
              </a:ext>
            </a:extLst>
          </p:cNvPr>
          <p:cNvSpPr>
            <a:spLocks noGrp="1"/>
          </p:cNvSpPr>
          <p:nvPr>
            <p:ph idx="1"/>
          </p:nvPr>
        </p:nvSpPr>
        <p:spPr>
          <a:xfrm>
            <a:off x="838200" y="1159426"/>
            <a:ext cx="10515600" cy="5132044"/>
          </a:xfrm>
        </p:spPr>
        <p:txBody>
          <a:bodyPr>
            <a:noAutofit/>
          </a:bodyPr>
          <a:lstStyle/>
          <a:p>
            <a:pPr>
              <a:buNone/>
            </a:pPr>
            <a:r>
              <a:rPr lang="en-US" sz="2000" b="1" dirty="0">
                <a:latin typeface="Times New Roman" panose="02020603050405020304" pitchFamily="18" charset="0"/>
                <a:cs typeface="Times New Roman" panose="02020603050405020304" pitchFamily="18" charset="0"/>
              </a:rPr>
              <a:t> User Requirements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Personalized Shopping Experience:</a:t>
            </a:r>
            <a:r>
              <a:rPr lang="en-US" sz="2000" dirty="0">
                <a:latin typeface="Times New Roman" panose="02020603050405020304" pitchFamily="18" charset="0"/>
                <a:cs typeface="Times New Roman" panose="02020603050405020304" pitchFamily="18" charset="0"/>
              </a:rPr>
              <a:t> The system should cater to individual user preferences.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Efficient Product Discovery:</a:t>
            </a:r>
            <a:r>
              <a:rPr lang="en-US" sz="2000" dirty="0">
                <a:latin typeface="Times New Roman" panose="02020603050405020304" pitchFamily="18" charset="0"/>
                <a:cs typeface="Times New Roman" panose="02020603050405020304" pitchFamily="18" charset="0"/>
              </a:rPr>
              <a:t> Users should be able to find products easily.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Seamless Navigation:</a:t>
            </a:r>
            <a:r>
              <a:rPr lang="en-US" sz="2000" dirty="0">
                <a:latin typeface="Times New Roman" panose="02020603050405020304" pitchFamily="18" charset="0"/>
                <a:cs typeface="Times New Roman" panose="02020603050405020304" pitchFamily="18" charset="0"/>
              </a:rPr>
              <a:t> The system should be easy to move around in.</a:t>
            </a:r>
          </a:p>
          <a:p>
            <a:pPr>
              <a:buNone/>
            </a:pPr>
            <a:r>
              <a:rPr lang="en-US" sz="2000" b="1" dirty="0">
                <a:latin typeface="Times New Roman" panose="02020603050405020304" pitchFamily="18" charset="0"/>
                <a:cs typeface="Times New Roman" panose="02020603050405020304" pitchFamily="18" charset="0"/>
              </a:rPr>
              <a:t>Functional Requirements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Personalized Recommendations:</a:t>
            </a:r>
            <a:r>
              <a:rPr lang="en-US" sz="2000" dirty="0">
                <a:latin typeface="Times New Roman" panose="02020603050405020304" pitchFamily="18" charset="0"/>
                <a:cs typeface="Times New Roman" panose="02020603050405020304" pitchFamily="18" charset="0"/>
              </a:rPr>
              <a:t> The system should suggest products to users.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Dynamic Product Categorization:</a:t>
            </a:r>
            <a:r>
              <a:rPr lang="en-US" sz="2000" dirty="0">
                <a:latin typeface="Times New Roman" panose="02020603050405020304" pitchFamily="18" charset="0"/>
                <a:cs typeface="Times New Roman" panose="02020603050405020304" pitchFamily="18" charset="0"/>
              </a:rPr>
              <a:t> The system should automatically organize products.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Real-Time Analytics for Sellers:</a:t>
            </a:r>
            <a:r>
              <a:rPr lang="en-US" sz="2000" dirty="0">
                <a:latin typeface="Times New Roman" panose="02020603050405020304" pitchFamily="18" charset="0"/>
                <a:cs typeface="Times New Roman" panose="02020603050405020304" pitchFamily="18" charset="0"/>
              </a:rPr>
              <a:t> The system should provide sellers with up-to-date information.</a:t>
            </a:r>
          </a:p>
          <a:p>
            <a:pPr>
              <a:buNone/>
            </a:pPr>
            <a:r>
              <a:rPr lang="en-US" sz="2000" b="1">
                <a:latin typeface="Times New Roman" panose="02020603050405020304" pitchFamily="18" charset="0"/>
                <a:cs typeface="Times New Roman" panose="02020603050405020304" pitchFamily="18" charset="0"/>
              </a:rPr>
              <a:t>Non-Functional </a:t>
            </a:r>
            <a:r>
              <a:rPr lang="en-US" sz="2000" b="1" dirty="0">
                <a:latin typeface="Times New Roman" panose="02020603050405020304" pitchFamily="18" charset="0"/>
                <a:cs typeface="Times New Roman" panose="02020603050405020304" pitchFamily="18" charset="0"/>
              </a:rPr>
              <a:t>Requirements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Scalability and Performance:</a:t>
            </a:r>
            <a:r>
              <a:rPr lang="en-US" sz="2000" dirty="0">
                <a:latin typeface="Times New Roman" panose="02020603050405020304" pitchFamily="18" charset="0"/>
                <a:cs typeface="Times New Roman" panose="02020603050405020304" pitchFamily="18" charset="0"/>
              </a:rPr>
              <a:t> The system should be able to handle a large number of users and data, and it should be fast.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Privacy and Security:</a:t>
            </a:r>
            <a:r>
              <a:rPr lang="en-US" sz="2000" dirty="0">
                <a:latin typeface="Times New Roman" panose="02020603050405020304" pitchFamily="18" charset="0"/>
                <a:cs typeface="Times New Roman" panose="02020603050405020304" pitchFamily="18" charset="0"/>
              </a:rPr>
              <a:t> The system should protect user data.</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327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9659-2CF7-590B-5453-85471CB810A6}"/>
              </a:ext>
            </a:extLst>
          </p:cNvPr>
          <p:cNvSpPr>
            <a:spLocks noGrp="1"/>
          </p:cNvSpPr>
          <p:nvPr>
            <p:ph type="title"/>
          </p:nvPr>
        </p:nvSpPr>
        <p:spPr>
          <a:xfrm>
            <a:off x="838200" y="375064"/>
            <a:ext cx="10515600" cy="936901"/>
          </a:xfrm>
        </p:spPr>
        <p:txBody>
          <a:bodyPr>
            <a:normAutofit/>
          </a:bodyPr>
          <a:lstStyle/>
          <a:p>
            <a:pPr algn="ctr"/>
            <a:r>
              <a:rPr lang="en-US" sz="3500" b="1" dirty="0">
                <a:latin typeface="Times New Roman" panose="02020603050405020304" pitchFamily="18" charset="0"/>
                <a:cs typeface="Times New Roman" panose="02020603050405020304" pitchFamily="18" charset="0"/>
              </a:rPr>
              <a:t>Module Description </a:t>
            </a:r>
            <a:endParaRPr lang="en-AS"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D17EB4-DC36-95E8-699E-F523683F234D}"/>
              </a:ext>
            </a:extLst>
          </p:cNvPr>
          <p:cNvSpPr>
            <a:spLocks noGrp="1"/>
          </p:cNvSpPr>
          <p:nvPr>
            <p:ph idx="1"/>
          </p:nvPr>
        </p:nvSpPr>
        <p:spPr>
          <a:xfrm>
            <a:off x="838200" y="1520687"/>
            <a:ext cx="10515600" cy="4780722"/>
          </a:xfrm>
        </p:spPr>
        <p:txBody>
          <a:bodyPr>
            <a:noAutofit/>
          </a:bodyPr>
          <a:lstStyle/>
          <a:p>
            <a:pPr>
              <a:lnSpc>
                <a:spcPct val="100000"/>
              </a:lnSpc>
              <a:buNone/>
            </a:pPr>
            <a:r>
              <a:rPr lang="en-US" sz="2000" b="1" dirty="0">
                <a:latin typeface="Times New Roman" panose="02020603050405020304" pitchFamily="18" charset="0"/>
                <a:cs typeface="Times New Roman" panose="02020603050405020304" pitchFamily="18" charset="0"/>
              </a:rPr>
              <a:t>User Interaction Module</a:t>
            </a:r>
            <a:endParaRPr lang="en-US" sz="200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Tracks user actions (likes, saves, browsing, purchases).</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Refines personalized recommendations </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Front-end: Angular/React.js </a:t>
            </a:r>
          </a:p>
          <a:p>
            <a:pPr marL="0" indent="0">
              <a:lnSpc>
                <a:spcPct val="100000"/>
              </a:lnSpc>
              <a:buNone/>
            </a:pPr>
            <a:r>
              <a:rPr lang="en-US" sz="2000" b="1" dirty="0">
                <a:latin typeface="Times New Roman" panose="02020603050405020304" pitchFamily="18" charset="0"/>
                <a:cs typeface="Times New Roman" panose="02020603050405020304" pitchFamily="18" charset="0"/>
              </a:rPr>
              <a:t>Recommendation Engine Module</a:t>
            </a:r>
            <a:endParaRPr lang="en-US" sz="200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Uses ML for personalized suggestions.</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Built with Python , integrated with back-end.</a:t>
            </a:r>
          </a:p>
          <a:p>
            <a:pPr>
              <a:lnSpc>
                <a:spcPct val="100000"/>
              </a:lnSpc>
              <a:buNone/>
            </a:pPr>
            <a:r>
              <a:rPr lang="en-US" sz="2000" b="1" dirty="0">
                <a:latin typeface="Times New Roman" panose="02020603050405020304" pitchFamily="18" charset="0"/>
                <a:cs typeface="Times New Roman" panose="02020603050405020304" pitchFamily="18" charset="0"/>
              </a:rPr>
              <a:t>Product Categorization Module</a:t>
            </a:r>
            <a:endParaRPr lang="en-US" sz="200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Dynamic attribute-based tagging.</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Enhances product discoverability &amp; search efficiency.</a:t>
            </a:r>
          </a:p>
        </p:txBody>
      </p:sp>
    </p:spTree>
    <p:extLst>
      <p:ext uri="{BB962C8B-B14F-4D97-AF65-F5344CB8AC3E}">
        <p14:creationId xmlns:p14="http://schemas.microsoft.com/office/powerpoint/2010/main" val="301906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9532F-0860-FF77-A1AA-5D3DB6F74324}"/>
              </a:ext>
            </a:extLst>
          </p:cNvPr>
          <p:cNvSpPr>
            <a:spLocks noGrp="1"/>
          </p:cNvSpPr>
          <p:nvPr>
            <p:ph idx="1"/>
          </p:nvPr>
        </p:nvSpPr>
        <p:spPr>
          <a:xfrm>
            <a:off x="838200" y="685800"/>
            <a:ext cx="10515600" cy="5491163"/>
          </a:xfrm>
        </p:spPr>
        <p:txBody>
          <a:bodyPr>
            <a:noAutofit/>
          </a:bodyPr>
          <a:lstStyle/>
          <a:p>
            <a:pPr>
              <a:lnSpc>
                <a:spcPct val="100000"/>
              </a:lnSpc>
              <a:buNone/>
            </a:pPr>
            <a:r>
              <a:rPr lang="en-US" sz="2000" b="1" dirty="0">
                <a:latin typeface="Times New Roman" panose="02020603050405020304" pitchFamily="18" charset="0"/>
                <a:cs typeface="Times New Roman" panose="02020603050405020304" pitchFamily="18" charset="0"/>
              </a:rPr>
              <a:t> Analytics Module</a:t>
            </a:r>
            <a:endParaRPr lang="en-US" sz="200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insights on user behavior, product performance &amp; sales trends.</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Helps sellers optimize strategies.</a:t>
            </a:r>
          </a:p>
          <a:p>
            <a:pPr>
              <a:lnSpc>
                <a:spcPct val="100000"/>
              </a:lnSpc>
              <a:buNone/>
            </a:pPr>
            <a:r>
              <a:rPr lang="en-US" sz="2000" b="1" dirty="0">
                <a:latin typeface="Times New Roman" panose="02020603050405020304" pitchFamily="18" charset="0"/>
                <a:cs typeface="Times New Roman" panose="02020603050405020304" pitchFamily="18" charset="0"/>
              </a:rPr>
              <a:t>Seller Dashboard Module</a:t>
            </a:r>
            <a:endParaRPr lang="en-US" sz="200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Manages product listings &amp; performance metrics.</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Empowers sellers with data-driven decisions.</a:t>
            </a:r>
          </a:p>
          <a:p>
            <a:pPr marL="0" indent="0">
              <a:lnSpc>
                <a:spcPct val="100000"/>
              </a:lnSpc>
              <a:buNone/>
            </a:pPr>
            <a:r>
              <a:rPr lang="en-US" sz="2000" b="1" dirty="0">
                <a:latin typeface="Times New Roman" panose="02020603050405020304" pitchFamily="18" charset="0"/>
                <a:cs typeface="Times New Roman" panose="02020603050405020304" pitchFamily="18" charset="0"/>
              </a:rPr>
              <a:t>Search and Filter Module</a:t>
            </a:r>
            <a:endParaRPr lang="en-US" sz="200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search with filters by preferences &amp; product attributes.</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Uses </a:t>
            </a:r>
            <a:r>
              <a:rPr lang="en-US" sz="2000" dirty="0" err="1">
                <a:latin typeface="Times New Roman" panose="02020603050405020304" pitchFamily="18" charset="0"/>
                <a:cs typeface="Times New Roman" panose="02020603050405020304" pitchFamily="18" charset="0"/>
              </a:rPr>
              <a:t>Elasticsearchfor</a:t>
            </a:r>
            <a:r>
              <a:rPr lang="en-US" sz="2000" dirty="0">
                <a:latin typeface="Times New Roman" panose="02020603050405020304" pitchFamily="18" charset="0"/>
                <a:cs typeface="Times New Roman" panose="02020603050405020304" pitchFamily="18" charset="0"/>
              </a:rPr>
              <a:t> efficient search.</a:t>
            </a:r>
          </a:p>
          <a:p>
            <a:pPr>
              <a:lnSpc>
                <a:spcPct val="100000"/>
              </a:lnSpc>
              <a:buNone/>
            </a:pPr>
            <a:r>
              <a:rPr lang="en-US" sz="2000" b="1" dirty="0">
                <a:latin typeface="Times New Roman" panose="02020603050405020304" pitchFamily="18" charset="0"/>
                <a:cs typeface="Times New Roman" panose="02020603050405020304" pitchFamily="18" charset="0"/>
              </a:rPr>
              <a:t>Security and Privacy Module</a:t>
            </a:r>
            <a:endParaRPr lang="en-US" sz="2000" dirty="0">
              <a:latin typeface="Times New Roman" panose="02020603050405020304" pitchFamily="18" charset="0"/>
              <a:cs typeface="Times New Roman" panose="02020603050405020304" pitchFamily="18" charset="0"/>
            </a:endParaRP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Ensures data privacy compliance &amp; robust security measures.</a:t>
            </a:r>
          </a:p>
          <a:p>
            <a:pPr>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Focused on data protection &amp; regulatory adherence.</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a:lnSpc>
                <a:spcPct val="100000"/>
              </a:lnSpc>
            </a:pPr>
            <a:endParaRPr lang="en-AS" sz="2000" dirty="0"/>
          </a:p>
        </p:txBody>
      </p:sp>
    </p:spTree>
    <p:extLst>
      <p:ext uri="{BB962C8B-B14F-4D97-AF65-F5344CB8AC3E}">
        <p14:creationId xmlns:p14="http://schemas.microsoft.com/office/powerpoint/2010/main" val="2840743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diagram of a process&#10;&#10;AI-generated content may be incorrect.">
            <a:extLst>
              <a:ext uri="{FF2B5EF4-FFF2-40B4-BE49-F238E27FC236}">
                <a16:creationId xmlns:a16="http://schemas.microsoft.com/office/drawing/2014/main" id="{B67C1872-C9DA-3F00-EA5F-D84813680C4F}"/>
              </a:ext>
            </a:extLst>
          </p:cNvPr>
          <p:cNvPicPr>
            <a:picLocks noChangeAspect="1"/>
          </p:cNvPicPr>
          <p:nvPr/>
        </p:nvPicPr>
        <p:blipFill>
          <a:blip r:embed="rId2">
            <a:extLst>
              <a:ext uri="{28A0092B-C50C-407E-A947-70E740481C1C}">
                <a14:useLocalDpi xmlns:a14="http://schemas.microsoft.com/office/drawing/2010/main" val="0"/>
              </a:ext>
            </a:extLst>
          </a:blip>
          <a:srcRect t="6068" b="12329"/>
          <a:stretch/>
        </p:blipFill>
        <p:spPr>
          <a:xfrm>
            <a:off x="375976" y="1282148"/>
            <a:ext cx="6308066" cy="47289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89384D7-39D7-0806-BC51-0C533B41DF27}"/>
              </a:ext>
            </a:extLst>
          </p:cNvPr>
          <p:cNvSpPr>
            <a:spLocks noGrp="1"/>
          </p:cNvSpPr>
          <p:nvPr>
            <p:ph idx="1"/>
          </p:nvPr>
        </p:nvSpPr>
        <p:spPr>
          <a:xfrm>
            <a:off x="6844779" y="1282148"/>
            <a:ext cx="4971245" cy="4728918"/>
          </a:xfrm>
        </p:spPr>
        <p:txBody>
          <a:bodyPr>
            <a:no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Agile Model:</a:t>
            </a:r>
          </a:p>
          <a:p>
            <a:pPr>
              <a:lnSpc>
                <a:spcPct val="100000"/>
              </a:lnSpc>
            </a:pPr>
            <a:r>
              <a:rPr lang="en-US" sz="2000" dirty="0">
                <a:latin typeface="Times New Roman" panose="02020603050405020304" pitchFamily="18" charset="0"/>
                <a:cs typeface="Times New Roman" panose="02020603050405020304" pitchFamily="18" charset="0"/>
              </a:rPr>
              <a:t>Agile is an iterative approach that delivers software in small, functional increments, ensuring continuous improvement.</a:t>
            </a:r>
          </a:p>
          <a:p>
            <a:pPr>
              <a:lnSpc>
                <a:spcPct val="100000"/>
              </a:lnSpc>
            </a:pPr>
            <a:r>
              <a:rPr lang="en-US" sz="2000" dirty="0">
                <a:latin typeface="Times New Roman" panose="02020603050405020304" pitchFamily="18" charset="0"/>
                <a:cs typeface="Times New Roman" panose="02020603050405020304" pitchFamily="18" charset="0"/>
              </a:rPr>
              <a:t>It emphasizes collaboration, flexibility, and quick adaptation to changing requirements through regular feedback.</a:t>
            </a:r>
          </a:p>
          <a:p>
            <a:pPr>
              <a:lnSpc>
                <a:spcPct val="100000"/>
              </a:lnSpc>
            </a:pPr>
            <a:r>
              <a:rPr lang="en-US" sz="2000" dirty="0">
                <a:latin typeface="Times New Roman" panose="02020603050405020304" pitchFamily="18" charset="0"/>
                <a:cs typeface="Times New Roman" panose="02020603050405020304" pitchFamily="18" charset="0"/>
              </a:rPr>
              <a:t>The focus is on delivering value early and often, ensuring faster time-to-market with high product quality.</a:t>
            </a:r>
          </a:p>
          <a:p>
            <a:pPr>
              <a:lnSpc>
                <a:spcPct val="100000"/>
              </a:lnSpc>
            </a:pPr>
            <a:r>
              <a:rPr lang="en-US" sz="2000" dirty="0">
                <a:latin typeface="Times New Roman" panose="02020603050405020304" pitchFamily="18" charset="0"/>
                <a:cs typeface="Times New Roman" panose="02020603050405020304" pitchFamily="18" charset="0"/>
              </a:rPr>
              <a:t>Agile promotes cross-functional teamwork, empowering teams to self-organize and respond to challenges effectively.</a:t>
            </a:r>
            <a:endParaRPr lang="en-A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E1212F5-0308-587E-0917-44203EBF7FEE}"/>
              </a:ext>
            </a:extLst>
          </p:cNvPr>
          <p:cNvSpPr txBox="1"/>
          <p:nvPr/>
        </p:nvSpPr>
        <p:spPr>
          <a:xfrm>
            <a:off x="1987826" y="330380"/>
            <a:ext cx="7981122" cy="630942"/>
          </a:xfrm>
          <a:prstGeom prst="rect">
            <a:avLst/>
          </a:prstGeom>
          <a:noFill/>
        </p:spPr>
        <p:txBody>
          <a:bodyPr wrap="square" rtlCol="0">
            <a:spAutoFit/>
          </a:bodyPr>
          <a:lstStyle/>
          <a:p>
            <a:pPr algn="ctr"/>
            <a:r>
              <a:rPr lang="en-US" sz="3500" b="1" dirty="0">
                <a:latin typeface="Times New Roman" panose="02020603050405020304" pitchFamily="18" charset="0"/>
                <a:cs typeface="Times New Roman" panose="02020603050405020304" pitchFamily="18" charset="0"/>
              </a:rPr>
              <a:t>Process Model Used</a:t>
            </a:r>
            <a:endParaRPr lang="en-AS"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168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06813A-FAB3-67BE-DB6D-D4D5B9F79AEE}"/>
              </a:ext>
            </a:extLst>
          </p:cNvPr>
          <p:cNvSpPr>
            <a:spLocks noGrp="1"/>
          </p:cNvSpPr>
          <p:nvPr>
            <p:ph idx="1"/>
          </p:nvPr>
        </p:nvSpPr>
        <p:spPr>
          <a:xfrm>
            <a:off x="838200" y="715617"/>
            <a:ext cx="10515600" cy="5461346"/>
          </a:xfrm>
        </p:spPr>
        <p:txBody>
          <a:bodyPr>
            <a:normAutofit/>
          </a:bodyPr>
          <a:lstStyle/>
          <a:p>
            <a:pPr>
              <a:lnSpc>
                <a:spcPct val="150000"/>
              </a:lnSpc>
              <a:buNone/>
            </a:pPr>
            <a:r>
              <a:rPr lang="en-US" sz="2400" b="1" dirty="0">
                <a:latin typeface="Times New Roman" panose="02020603050405020304" pitchFamily="18" charset="0"/>
                <a:cs typeface="Times New Roman" panose="02020603050405020304" pitchFamily="18" charset="0"/>
              </a:rPr>
              <a:t>Implementation Of Agile Model for Our Project </a:t>
            </a:r>
          </a:p>
          <a:p>
            <a:pPr>
              <a:lnSpc>
                <a:spcPct val="150000"/>
              </a:lnSpc>
              <a:buNone/>
            </a:pPr>
            <a:r>
              <a:rPr lang="en-US" sz="2000" b="1" dirty="0">
                <a:latin typeface="Times New Roman" panose="02020603050405020304" pitchFamily="18" charset="0"/>
                <a:cs typeface="Times New Roman" panose="02020603050405020304" pitchFamily="18" charset="0"/>
              </a:rPr>
              <a:t>Plan Phase: </a:t>
            </a:r>
            <a:r>
              <a:rPr lang="en-US" sz="2000" dirty="0">
                <a:latin typeface="Times New Roman" panose="02020603050405020304" pitchFamily="18" charset="0"/>
                <a:cs typeface="Times New Roman" panose="02020603050405020304" pitchFamily="18" charset="0"/>
              </a:rPr>
              <a:t>Define features ,Analyze AI/ML frameworks, cloud feasibility, Identify risks, privacy, scalability, integration</a:t>
            </a:r>
          </a:p>
          <a:p>
            <a:pPr>
              <a:lnSpc>
                <a:spcPct val="150000"/>
              </a:lnSpc>
              <a:buNone/>
            </a:pPr>
            <a:r>
              <a:rPr lang="en-US" sz="2000" b="1" dirty="0">
                <a:latin typeface="Times New Roman" panose="02020603050405020304" pitchFamily="18" charset="0"/>
                <a:cs typeface="Times New Roman" panose="02020603050405020304" pitchFamily="18" charset="0"/>
              </a:rPr>
              <a:t>Design Phase: </a:t>
            </a:r>
            <a:r>
              <a:rPr lang="en-US" sz="2000" dirty="0">
                <a:latin typeface="Times New Roman" panose="02020603050405020304" pitchFamily="18" charset="0"/>
                <a:cs typeface="Times New Roman" panose="02020603050405020304" pitchFamily="18" charset="0"/>
              </a:rPr>
              <a:t>System architecture &amp; database schema, UI/UX wireframes &amp; prototypes</a:t>
            </a:r>
          </a:p>
          <a:p>
            <a:pPr>
              <a:lnSpc>
                <a:spcPct val="150000"/>
              </a:lnSpc>
              <a:buNone/>
            </a:pPr>
            <a:r>
              <a:rPr lang="en-US" sz="2000" b="1" dirty="0">
                <a:latin typeface="Times New Roman" panose="02020603050405020304" pitchFamily="18" charset="0"/>
                <a:cs typeface="Times New Roman" panose="02020603050405020304" pitchFamily="18" charset="0"/>
              </a:rPr>
              <a:t>Develop Phase: </a:t>
            </a:r>
            <a:r>
              <a:rPr lang="en-US" sz="2000" dirty="0">
                <a:latin typeface="Times New Roman" panose="02020603050405020304" pitchFamily="18" charset="0"/>
                <a:cs typeface="Times New Roman" panose="02020603050405020304" pitchFamily="18" charset="0"/>
              </a:rPr>
              <a:t>Iterative module development, RESTful API integration</a:t>
            </a:r>
          </a:p>
          <a:p>
            <a:pPr>
              <a:lnSpc>
                <a:spcPct val="150000"/>
              </a:lnSpc>
              <a:buNone/>
            </a:pPr>
            <a:r>
              <a:rPr lang="en-US" sz="2000" b="1" dirty="0">
                <a:latin typeface="Times New Roman" panose="02020603050405020304" pitchFamily="18" charset="0"/>
                <a:cs typeface="Times New Roman" panose="02020603050405020304" pitchFamily="18" charset="0"/>
              </a:rPr>
              <a:t>Test Phase: </a:t>
            </a:r>
            <a:r>
              <a:rPr lang="en-US" sz="2000" dirty="0">
                <a:latin typeface="Times New Roman" panose="02020603050405020304" pitchFamily="18" charset="0"/>
                <a:cs typeface="Times New Roman" panose="02020603050405020304" pitchFamily="18" charset="0"/>
              </a:rPr>
              <a:t>Validate features ,Unit &amp; integration testing with user/seller simulations</a:t>
            </a:r>
          </a:p>
          <a:p>
            <a:pPr>
              <a:lnSpc>
                <a:spcPct val="150000"/>
              </a:lnSpc>
              <a:buNone/>
            </a:pPr>
            <a:r>
              <a:rPr lang="en-US" sz="2000" b="1" dirty="0">
                <a:latin typeface="Times New Roman" panose="02020603050405020304" pitchFamily="18" charset="0"/>
                <a:cs typeface="Times New Roman" panose="02020603050405020304" pitchFamily="18" charset="0"/>
              </a:rPr>
              <a:t>Deploy Phase: </a:t>
            </a:r>
            <a:r>
              <a:rPr lang="en-US" sz="2000" dirty="0">
                <a:latin typeface="Times New Roman" panose="02020603050405020304" pitchFamily="18" charset="0"/>
                <a:cs typeface="Times New Roman" panose="02020603050405020304" pitchFamily="18" charset="0"/>
              </a:rPr>
              <a:t>MVP launch, performance monitoring, automated deployment &amp; updates</a:t>
            </a:r>
          </a:p>
          <a:p>
            <a:pPr>
              <a:lnSpc>
                <a:spcPct val="150000"/>
              </a:lnSpc>
              <a:buNone/>
            </a:pPr>
            <a:r>
              <a:rPr lang="en-US" sz="2000" b="1" dirty="0">
                <a:latin typeface="Times New Roman" panose="02020603050405020304" pitchFamily="18" charset="0"/>
                <a:cs typeface="Times New Roman" panose="02020603050405020304" pitchFamily="18" charset="0"/>
              </a:rPr>
              <a:t>Review Phase: </a:t>
            </a:r>
            <a:r>
              <a:rPr lang="en-US" sz="2000" dirty="0">
                <a:latin typeface="Times New Roman" panose="02020603050405020304" pitchFamily="18" charset="0"/>
                <a:cs typeface="Times New Roman" panose="02020603050405020304" pitchFamily="18" charset="0"/>
              </a:rPr>
              <a:t>Feedback collection, optimization, Plan next iteration or full-scale deployment</a:t>
            </a:r>
          </a:p>
        </p:txBody>
      </p:sp>
    </p:spTree>
    <p:extLst>
      <p:ext uri="{BB962C8B-B14F-4D97-AF65-F5344CB8AC3E}">
        <p14:creationId xmlns:p14="http://schemas.microsoft.com/office/powerpoint/2010/main" val="193317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ED28-9309-1C55-C151-EECF81073270}"/>
              </a:ext>
            </a:extLst>
          </p:cNvPr>
          <p:cNvSpPr>
            <a:spLocks noGrp="1"/>
          </p:cNvSpPr>
          <p:nvPr>
            <p:ph type="title"/>
          </p:nvPr>
        </p:nvSpPr>
        <p:spPr>
          <a:xfrm>
            <a:off x="838200" y="377227"/>
            <a:ext cx="10515600" cy="907198"/>
          </a:xfrm>
        </p:spPr>
        <p:txBody>
          <a:bodyPr>
            <a:normAutofit/>
          </a:bodyPr>
          <a:lstStyle/>
          <a:p>
            <a:pPr algn="ctr"/>
            <a:r>
              <a:rPr lang="en-US" sz="3500" b="1" dirty="0">
                <a:latin typeface="Times New Roman" panose="02020603050405020304" pitchFamily="18" charset="0"/>
                <a:cs typeface="Times New Roman" panose="02020603050405020304" pitchFamily="18" charset="0"/>
              </a:rPr>
              <a:t>Design Phase</a:t>
            </a:r>
            <a:endParaRPr lang="en-AS"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24B7F4-EC41-6EA2-60D9-1F9CFE9DC0D6}"/>
              </a:ext>
            </a:extLst>
          </p:cNvPr>
          <p:cNvSpPr>
            <a:spLocks noGrp="1"/>
          </p:cNvSpPr>
          <p:nvPr>
            <p:ph idx="1"/>
          </p:nvPr>
        </p:nvSpPr>
        <p:spPr>
          <a:xfrm>
            <a:off x="838200" y="1560442"/>
            <a:ext cx="10515600" cy="4466731"/>
          </a:xfrm>
        </p:spPr>
        <p:txBody>
          <a:bodyPr>
            <a:norm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Design Concepts:</a:t>
            </a:r>
          </a:p>
          <a:p>
            <a:pPr marL="0" indent="0">
              <a:lnSpc>
                <a:spcPct val="100000"/>
              </a:lnSpc>
              <a:buNone/>
            </a:pPr>
            <a:r>
              <a:rPr lang="en-US" sz="2000" b="1" dirty="0">
                <a:latin typeface="Times New Roman" panose="02020603050405020304" pitchFamily="18" charset="0"/>
                <a:cs typeface="Times New Roman" panose="02020603050405020304" pitchFamily="18" charset="0"/>
              </a:rPr>
              <a:t>• Personalized User Experience:</a:t>
            </a:r>
          </a:p>
          <a:p>
            <a:pPr marL="0" indent="0">
              <a:lnSpc>
                <a:spcPct val="100000"/>
              </a:lnSpc>
              <a:buNone/>
            </a:pPr>
            <a:r>
              <a:rPr lang="en-US" sz="2000" dirty="0">
                <a:latin typeface="Times New Roman" panose="02020603050405020304" pitchFamily="18" charset="0"/>
                <a:cs typeface="Times New Roman" panose="02020603050405020304" pitchFamily="18" charset="0"/>
              </a:rPr>
              <a:t>	The platform uses machine learning algorithms to provide tailored product 	recommendations based on user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preferences, and past interactions, ensuring a 	highly personalized shopping experience.</a:t>
            </a:r>
          </a:p>
          <a:p>
            <a:pPr marL="0" indent="0">
              <a:lnSpc>
                <a:spcPct val="100000"/>
              </a:lnSpc>
              <a:buNone/>
            </a:pPr>
            <a:r>
              <a:rPr lang="en-US" sz="2000" b="1" dirty="0">
                <a:latin typeface="Times New Roman" panose="02020603050405020304" pitchFamily="18" charset="0"/>
                <a:cs typeface="Times New Roman" panose="02020603050405020304" pitchFamily="18" charset="0"/>
              </a:rPr>
              <a:t>• Dynamic Product Categorization:</a:t>
            </a:r>
          </a:p>
          <a:p>
            <a:pPr marL="0" indent="0">
              <a:lnSpc>
                <a:spcPct val="100000"/>
              </a:lnSpc>
              <a:buNone/>
            </a:pPr>
            <a:r>
              <a:rPr lang="en-US" sz="2000" dirty="0">
                <a:latin typeface="Times New Roman" panose="02020603050405020304" pitchFamily="18" charset="0"/>
                <a:cs typeface="Times New Roman" panose="02020603050405020304" pitchFamily="18" charset="0"/>
              </a:rPr>
              <a:t>	Products are categorized using attribute-based tagging enabling efficient search and 	discovery of products that match user preferences.</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Multi-Algorithmic Recommendation Engine:</a:t>
            </a:r>
          </a:p>
          <a:p>
            <a:pPr marL="0" indent="0">
              <a:lnSpc>
                <a:spcPct val="100000"/>
              </a:lnSpc>
              <a:buNone/>
            </a:pPr>
            <a:r>
              <a:rPr lang="en-US" sz="2000" dirty="0">
                <a:latin typeface="Times New Roman" panose="02020603050405020304" pitchFamily="18" charset="0"/>
                <a:cs typeface="Times New Roman" panose="02020603050405020304" pitchFamily="18" charset="0"/>
              </a:rPr>
              <a:t>	The platform combines collaborative filtering and content-based filtering to deliver accurate 	and relevant product suggestions, enhancing user engagement and satisfaction.</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A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48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5E69F-4ACB-AB4D-2BC2-851F2DD26003}"/>
              </a:ext>
            </a:extLst>
          </p:cNvPr>
          <p:cNvSpPr>
            <a:spLocks noGrp="1"/>
          </p:cNvSpPr>
          <p:nvPr>
            <p:ph idx="1"/>
          </p:nvPr>
        </p:nvSpPr>
        <p:spPr>
          <a:xfrm>
            <a:off x="838200" y="678426"/>
            <a:ext cx="10515600" cy="5498537"/>
          </a:xfrm>
        </p:spPr>
        <p:txBody>
          <a:bodyPr>
            <a:norm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Design Constraints:</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Data Privacy and Security:</a:t>
            </a:r>
          </a:p>
          <a:p>
            <a:pPr marL="0" indent="0">
              <a:lnSpc>
                <a:spcPct val="100000"/>
              </a:lnSpc>
              <a:buNone/>
            </a:pPr>
            <a:r>
              <a:rPr lang="en-US" sz="2000" dirty="0">
                <a:latin typeface="Times New Roman" panose="02020603050405020304" pitchFamily="18" charset="0"/>
                <a:cs typeface="Times New Roman" panose="02020603050405020304" pitchFamily="18" charset="0"/>
              </a:rPr>
              <a:t>	The platform must comply with data privacy regulations and implement robust security 	measures, such as encryption and secure authentication, to protect user and seller data.</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Scalability:</a:t>
            </a:r>
          </a:p>
          <a:p>
            <a:pPr marL="0" indent="0">
              <a:lnSpc>
                <a:spcPct val="100000"/>
              </a:lnSpc>
              <a:buNone/>
            </a:pPr>
            <a:r>
              <a:rPr lang="en-US" sz="2000" dirty="0">
                <a:latin typeface="Times New Roman" panose="02020603050405020304" pitchFamily="18" charset="0"/>
                <a:cs typeface="Times New Roman" panose="02020603050405020304" pitchFamily="18" charset="0"/>
              </a:rPr>
              <a:t>	The system must handle large datasets and high user traffic efficiently, ensuring consistent 	performance even during peak usage times.</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Real-Time Processing:</a:t>
            </a:r>
          </a:p>
          <a:p>
            <a:pPr marL="0" indent="0">
              <a:lnSpc>
                <a:spcPct val="100000"/>
              </a:lnSpc>
              <a:buNone/>
            </a:pPr>
            <a:r>
              <a:rPr lang="en-US" sz="2000" dirty="0">
                <a:latin typeface="Times New Roman" panose="02020603050405020304" pitchFamily="18" charset="0"/>
                <a:cs typeface="Times New Roman" panose="02020603050405020304" pitchFamily="18" charset="0"/>
              </a:rPr>
              <a:t>	The platform must provide real-time recommendations and analytics, requiring low-latency 	processing and high-performance infrastructure.</a:t>
            </a:r>
          </a:p>
          <a:p>
            <a:pPr marL="0" indent="0">
              <a:lnSpc>
                <a:spcPct val="100000"/>
              </a:lnSpc>
              <a:buNone/>
            </a:pPr>
            <a:r>
              <a:rPr lang="en-US" sz="2000" b="1" dirty="0">
                <a:latin typeface="Times New Roman" panose="02020603050405020304" pitchFamily="18" charset="0"/>
                <a:cs typeface="Times New Roman" panose="02020603050405020304" pitchFamily="18" charset="0"/>
              </a:rPr>
              <a:t>• Integration with Legacy Systems:</a:t>
            </a:r>
          </a:p>
          <a:p>
            <a:pPr marL="0" indent="0">
              <a:lnSpc>
                <a:spcPct val="100000"/>
              </a:lnSpc>
              <a:buNone/>
            </a:pPr>
            <a:r>
              <a:rPr lang="en-US" sz="2000" dirty="0">
                <a:latin typeface="Times New Roman" panose="02020603050405020304" pitchFamily="18" charset="0"/>
                <a:cs typeface="Times New Roman" panose="02020603050405020304" pitchFamily="18" charset="0"/>
              </a:rPr>
              <a:t>	The platform must integrate seamlessly with existing e-commerce systems and databases, 	which may have varying architectures and technologies.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95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93D2-C949-44A0-FA48-57949C1E6E75}"/>
              </a:ext>
            </a:extLst>
          </p:cNvPr>
          <p:cNvSpPr>
            <a:spLocks noGrp="1"/>
          </p:cNvSpPr>
          <p:nvPr>
            <p:ph type="title"/>
          </p:nvPr>
        </p:nvSpPr>
        <p:spPr>
          <a:xfrm>
            <a:off x="838200" y="365125"/>
            <a:ext cx="10515600" cy="922901"/>
          </a:xfrm>
        </p:spPr>
        <p:txBody>
          <a:bodyPr>
            <a:normAutofit/>
          </a:bodyPr>
          <a:lstStyle/>
          <a:p>
            <a:pPr algn="ctr"/>
            <a:r>
              <a:rPr lang="en-US" sz="3500" b="1" dirty="0">
                <a:latin typeface="Times New Roman" panose="02020603050405020304" pitchFamily="18" charset="0"/>
                <a:cs typeface="Times New Roman" panose="02020603050405020304" pitchFamily="18" charset="0"/>
              </a:rPr>
              <a:t>Abstract</a:t>
            </a:r>
            <a:endParaRPr lang="en-AS"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497156-9C68-0039-FFB3-01C22758921B}"/>
              </a:ext>
            </a:extLst>
          </p:cNvPr>
          <p:cNvSpPr>
            <a:spLocks noGrp="1"/>
          </p:cNvSpPr>
          <p:nvPr>
            <p:ph idx="1"/>
          </p:nvPr>
        </p:nvSpPr>
        <p:spPr>
          <a:xfrm>
            <a:off x="838200" y="1592826"/>
            <a:ext cx="10515600" cy="4584137"/>
          </a:xfrm>
        </p:spPr>
        <p:txBody>
          <a:bodyPr>
            <a:normAutofit/>
          </a:bodyPr>
          <a:lstStyle/>
          <a:p>
            <a:pPr>
              <a:lnSpc>
                <a:spcPct val="100000"/>
              </a:lnSpc>
            </a:pPr>
            <a:r>
              <a:rPr lang="en-US" sz="2200" dirty="0">
                <a:latin typeface="Times New Roman" panose="02020603050405020304" pitchFamily="18" charset="0"/>
                <a:cs typeface="Times New Roman" panose="02020603050405020304" pitchFamily="18" charset="0"/>
              </a:rPr>
              <a:t>E-commerce platforms face challenges in delivering personalized product discovery and actionable insights, resulting in a fragmented user and seller experience.</a:t>
            </a:r>
          </a:p>
          <a:p>
            <a:pPr>
              <a:lnSpc>
                <a:spcPct val="100000"/>
              </a:lnSpc>
            </a:pPr>
            <a:r>
              <a:rPr lang="en-US" sz="2200" dirty="0">
                <a:latin typeface="Times New Roman" panose="02020603050405020304" pitchFamily="18" charset="0"/>
                <a:cs typeface="Times New Roman" panose="02020603050405020304" pitchFamily="18" charset="0"/>
              </a:rPr>
              <a:t>This project addresses the issue by integrating AI and machine learning to create a platform that uses dynamic attribute-based tags and multi-algorithmic recommendations.</a:t>
            </a:r>
          </a:p>
          <a:p>
            <a:pPr>
              <a:lnSpc>
                <a:spcPct val="100000"/>
              </a:lnSpc>
            </a:pPr>
            <a:r>
              <a:rPr lang="en-US" sz="2200" dirty="0">
                <a:latin typeface="Times New Roman" panose="02020603050405020304" pitchFamily="18" charset="0"/>
                <a:cs typeface="Times New Roman" panose="02020603050405020304" pitchFamily="18" charset="0"/>
              </a:rPr>
              <a:t>This project includes designing and testing a system that improves product categorization, enhances user engagement, and optimizes seller visibility.</a:t>
            </a:r>
          </a:p>
          <a:p>
            <a:pPr>
              <a:lnSpc>
                <a:spcPct val="100000"/>
              </a:lnSpc>
            </a:pPr>
            <a:r>
              <a:rPr lang="en-US" sz="2200" dirty="0">
                <a:latin typeface="Times New Roman" panose="02020603050405020304" pitchFamily="18" charset="0"/>
                <a:cs typeface="Times New Roman" panose="02020603050405020304" pitchFamily="18" charset="0"/>
              </a:rPr>
              <a:t>Findings indicate that leveraging dynamic tagging and advanced algorithms significantly improves discoverability and satisfaction for both users and sellers.</a:t>
            </a:r>
          </a:p>
          <a:p>
            <a:pPr>
              <a:lnSpc>
                <a:spcPct val="100000"/>
              </a:lnSpc>
            </a:pPr>
            <a:r>
              <a:rPr lang="en-US" sz="2200" dirty="0">
                <a:latin typeface="Times New Roman" panose="02020603050405020304" pitchFamily="18" charset="0"/>
                <a:cs typeface="Times New Roman" panose="02020603050405020304" pitchFamily="18" charset="0"/>
              </a:rPr>
              <a:t>The project concludes that AI-driven personalization is essential for a seamless, efficient, and engaging e-commerce experience.</a:t>
            </a:r>
            <a:endParaRPr lang="en-A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025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0BA1D0-DD4D-B20C-275A-B9AF88FB0D8F}"/>
              </a:ext>
            </a:extLst>
          </p:cNvPr>
          <p:cNvSpPr>
            <a:spLocks noGrp="1"/>
          </p:cNvSpPr>
          <p:nvPr>
            <p:ph idx="1"/>
          </p:nvPr>
        </p:nvSpPr>
        <p:spPr>
          <a:xfrm>
            <a:off x="838200" y="1421296"/>
            <a:ext cx="6268278" cy="4629657"/>
          </a:xfrm>
        </p:spPr>
        <p:txBody>
          <a:bodyPr>
            <a:normAutofit fontScale="92500" lnSpcReduction="20000"/>
          </a:bodyPr>
          <a:lstStyle/>
          <a:p>
            <a:pPr marL="0" lvl="0" indent="0">
              <a:lnSpc>
                <a:spcPct val="120000"/>
              </a:lnSpc>
              <a:buNone/>
              <a:tabLst>
                <a:tab pos="457200" algn="l"/>
              </a:tabLst>
            </a:pPr>
            <a:r>
              <a:rPr lang="en-AS" sz="2000" b="1" kern="100" dirty="0">
                <a:effectLst/>
                <a:latin typeface="Times New Roman" panose="02020603050405020304" pitchFamily="18" charset="0"/>
                <a:ea typeface="DengXian" panose="02010600030101010101" pitchFamily="2" charset="-122"/>
                <a:cs typeface="Times New Roman" panose="02020603050405020304" pitchFamily="18" charset="0"/>
              </a:rPr>
              <a:t>User Interaction</a:t>
            </a:r>
            <a:r>
              <a:rPr lang="en-US" sz="2000" b="1" kern="100" dirty="0">
                <a:latin typeface="Times New Roman" panose="02020603050405020304" pitchFamily="18" charset="0"/>
                <a:ea typeface="DengXian" panose="02010600030101010101" pitchFamily="2" charset="-122"/>
                <a:cs typeface="Times New Roman" panose="02020603050405020304" pitchFamily="18" charset="0"/>
              </a:rPr>
              <a:t>: </a:t>
            </a:r>
            <a:r>
              <a:rPr lang="en-AS" sz="2000" kern="100" dirty="0">
                <a:effectLst/>
                <a:latin typeface="Times New Roman" panose="02020603050405020304" pitchFamily="18" charset="0"/>
                <a:ea typeface="DengXian" panose="02010600030101010101" pitchFamily="2" charset="-122"/>
                <a:cs typeface="Times New Roman" panose="02020603050405020304" pitchFamily="18" charset="0"/>
              </a:rPr>
              <a:t>User browses products and interacts with the platform.</a:t>
            </a:r>
            <a:endParaRPr lang="en-AS" sz="2000" kern="100" dirty="0">
              <a:effectLst/>
              <a:latin typeface="Aptos" panose="020B0004020202020204" pitchFamily="34" charset="0"/>
              <a:ea typeface="DengXian" panose="02010600030101010101" pitchFamily="2" charset="-122"/>
              <a:cs typeface="Times New Roman" panose="02020603050405020304" pitchFamily="18" charset="0"/>
            </a:endParaRPr>
          </a:p>
          <a:p>
            <a:pPr marL="0" lvl="0" indent="0">
              <a:lnSpc>
                <a:spcPct val="120000"/>
              </a:lnSpc>
              <a:buNone/>
              <a:tabLst>
                <a:tab pos="457200" algn="l"/>
              </a:tabLst>
            </a:pPr>
            <a:r>
              <a:rPr lang="en-AS" sz="2000" b="1" kern="100" dirty="0">
                <a:effectLst/>
                <a:latin typeface="Times New Roman" panose="02020603050405020304" pitchFamily="18" charset="0"/>
                <a:ea typeface="DengXian" panose="02010600030101010101" pitchFamily="2" charset="-122"/>
                <a:cs typeface="Times New Roman" panose="02020603050405020304" pitchFamily="18" charset="0"/>
              </a:rPr>
              <a:t>Data Processing</a:t>
            </a:r>
            <a:r>
              <a:rPr lang="en-US" sz="2000" b="1" kern="100" dirty="0">
                <a:latin typeface="Times New Roman" panose="02020603050405020304" pitchFamily="18" charset="0"/>
                <a:ea typeface="DengXian" panose="02010600030101010101" pitchFamily="2" charset="-122"/>
                <a:cs typeface="Times New Roman" panose="02020603050405020304" pitchFamily="18" charset="0"/>
              </a:rPr>
              <a:t>:</a:t>
            </a:r>
            <a:r>
              <a:rPr lang="en-AS" sz="2000" kern="100" dirty="0">
                <a:effectLst/>
                <a:latin typeface="Times New Roman" panose="02020603050405020304" pitchFamily="18" charset="0"/>
                <a:ea typeface="DengXian" panose="02010600030101010101" pitchFamily="2" charset="-122"/>
                <a:cs typeface="Times New Roman" panose="02020603050405020304" pitchFamily="18" charset="0"/>
              </a:rPr>
              <a:t>System analyses user behaviour and preferences.</a:t>
            </a:r>
            <a:endParaRPr lang="en-AS" sz="2000" kern="100" dirty="0">
              <a:effectLst/>
              <a:latin typeface="Aptos" panose="020B0004020202020204" pitchFamily="34" charset="0"/>
              <a:ea typeface="DengXian" panose="02010600030101010101" pitchFamily="2" charset="-122"/>
              <a:cs typeface="Times New Roman" panose="02020603050405020304" pitchFamily="18" charset="0"/>
            </a:endParaRPr>
          </a:p>
          <a:p>
            <a:pPr marL="0" lvl="0" indent="0">
              <a:lnSpc>
                <a:spcPct val="120000"/>
              </a:lnSpc>
              <a:buNone/>
              <a:tabLst>
                <a:tab pos="457200" algn="l"/>
              </a:tabLst>
            </a:pPr>
            <a:r>
              <a:rPr lang="en-AS" sz="2000" b="1" kern="100" dirty="0">
                <a:effectLst/>
                <a:latin typeface="Times New Roman" panose="02020603050405020304" pitchFamily="18" charset="0"/>
                <a:ea typeface="DengXian" panose="02010600030101010101" pitchFamily="2" charset="-122"/>
                <a:cs typeface="Times New Roman" panose="02020603050405020304" pitchFamily="18" charset="0"/>
              </a:rPr>
              <a:t>Dynamic Categorization</a:t>
            </a: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AS" sz="2000" kern="100" dirty="0">
                <a:effectLst/>
                <a:latin typeface="Times New Roman" panose="02020603050405020304" pitchFamily="18" charset="0"/>
                <a:ea typeface="DengXian" panose="02010600030101010101" pitchFamily="2" charset="-122"/>
                <a:cs typeface="Times New Roman" panose="02020603050405020304" pitchFamily="18" charset="0"/>
              </a:rPr>
              <a:t>Products are dynamically tagged for efficient discovery.</a:t>
            </a:r>
            <a:endParaRPr lang="en-AS" sz="2000" kern="100" dirty="0">
              <a:effectLst/>
              <a:latin typeface="Aptos" panose="020B0004020202020204" pitchFamily="34" charset="0"/>
              <a:ea typeface="DengXian" panose="02010600030101010101" pitchFamily="2" charset="-122"/>
              <a:cs typeface="Times New Roman" panose="02020603050405020304" pitchFamily="18" charset="0"/>
            </a:endParaRPr>
          </a:p>
          <a:p>
            <a:pPr marL="0" lvl="0" indent="0">
              <a:lnSpc>
                <a:spcPct val="120000"/>
              </a:lnSpc>
              <a:buNone/>
              <a:tabLst>
                <a:tab pos="457200" algn="l"/>
              </a:tabLst>
            </a:pPr>
            <a:r>
              <a:rPr lang="en-AS" sz="2000" b="1" kern="100" dirty="0">
                <a:effectLst/>
                <a:latin typeface="Times New Roman" panose="02020603050405020304" pitchFamily="18" charset="0"/>
                <a:ea typeface="DengXian" panose="02010600030101010101" pitchFamily="2" charset="-122"/>
                <a:cs typeface="Times New Roman" panose="02020603050405020304" pitchFamily="18" charset="0"/>
              </a:rPr>
              <a:t>Real-Time Analytics</a:t>
            </a:r>
            <a:r>
              <a:rPr lang="en-AS" sz="20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AS" sz="2000" kern="100" dirty="0">
                <a:effectLst/>
                <a:latin typeface="Times New Roman" panose="02020603050405020304" pitchFamily="18" charset="0"/>
                <a:ea typeface="DengXian" panose="02010600030101010101" pitchFamily="2" charset="-122"/>
                <a:cs typeface="Times New Roman" panose="02020603050405020304" pitchFamily="18" charset="0"/>
              </a:rPr>
              <a:t>Seller’s gain insights into customer behaviour and product performance.</a:t>
            </a:r>
            <a:endParaRPr lang="en-AS" sz="2000" kern="100" dirty="0">
              <a:effectLst/>
              <a:latin typeface="Aptos" panose="020B0004020202020204" pitchFamily="34" charset="0"/>
              <a:ea typeface="DengXian" panose="02010600030101010101" pitchFamily="2" charset="-122"/>
              <a:cs typeface="Times New Roman" panose="02020603050405020304" pitchFamily="18" charset="0"/>
            </a:endParaRPr>
          </a:p>
          <a:p>
            <a:pPr marL="0" lvl="0" indent="0">
              <a:lnSpc>
                <a:spcPct val="120000"/>
              </a:lnSpc>
              <a:buNone/>
              <a:tabLst>
                <a:tab pos="457200" algn="l"/>
              </a:tabLst>
            </a:pPr>
            <a:r>
              <a:rPr lang="en-AS" sz="2000" b="1" kern="100" dirty="0">
                <a:effectLst/>
                <a:latin typeface="Times New Roman" panose="02020603050405020304" pitchFamily="18" charset="0"/>
                <a:ea typeface="DengXian" panose="02010600030101010101" pitchFamily="2" charset="-122"/>
                <a:cs typeface="Times New Roman" panose="02020603050405020304" pitchFamily="18" charset="0"/>
              </a:rPr>
              <a:t>Personalized Recommendations</a:t>
            </a:r>
            <a:r>
              <a:rPr lang="en-AS" sz="20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AS" sz="2000" kern="100" dirty="0">
                <a:effectLst/>
                <a:latin typeface="Times New Roman" panose="02020603050405020304" pitchFamily="18" charset="0"/>
                <a:ea typeface="DengXian" panose="02010600030101010101" pitchFamily="2" charset="-122"/>
                <a:cs typeface="Times New Roman" panose="02020603050405020304" pitchFamily="18" charset="0"/>
              </a:rPr>
              <a:t>Users receive tailored product suggestions.</a:t>
            </a:r>
            <a:endParaRPr lang="en-AS" sz="2000" kern="100" dirty="0">
              <a:effectLst/>
              <a:latin typeface="Aptos" panose="020B0004020202020204" pitchFamily="34" charset="0"/>
              <a:ea typeface="DengXian" panose="02010600030101010101" pitchFamily="2" charset="-122"/>
              <a:cs typeface="Times New Roman" panose="02020603050405020304" pitchFamily="18" charset="0"/>
            </a:endParaRPr>
          </a:p>
          <a:p>
            <a:pPr marL="0" lvl="0" indent="0">
              <a:lnSpc>
                <a:spcPct val="120000"/>
              </a:lnSpc>
              <a:buNone/>
              <a:tabLst>
                <a:tab pos="457200" algn="l"/>
              </a:tabLst>
            </a:pPr>
            <a:r>
              <a:rPr lang="en-AS" sz="2000" b="1" kern="100" dirty="0">
                <a:effectLst/>
                <a:latin typeface="Times New Roman" panose="02020603050405020304" pitchFamily="18" charset="0"/>
                <a:ea typeface="DengXian" panose="02010600030101010101" pitchFamily="2" charset="-122"/>
                <a:cs typeface="Times New Roman" panose="02020603050405020304" pitchFamily="18" charset="0"/>
              </a:rPr>
              <a:t>Order Processing</a:t>
            </a:r>
            <a:r>
              <a:rPr lang="en-AS" sz="20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AS" sz="2000" kern="100" dirty="0">
                <a:effectLst/>
                <a:latin typeface="Times New Roman" panose="02020603050405020304" pitchFamily="18" charset="0"/>
                <a:ea typeface="DengXian" panose="02010600030101010101" pitchFamily="2" charset="-122"/>
                <a:cs typeface="Times New Roman" panose="02020603050405020304" pitchFamily="18" charset="0"/>
              </a:rPr>
              <a:t>Users place orders and track their status.</a:t>
            </a:r>
            <a:endParaRPr lang="en-AS" sz="2000" kern="100" dirty="0">
              <a:effectLst/>
              <a:latin typeface="Aptos" panose="020B0004020202020204" pitchFamily="34" charset="0"/>
              <a:ea typeface="DengXian" panose="02010600030101010101" pitchFamily="2" charset="-122"/>
              <a:cs typeface="Times New Roman" panose="02020603050405020304" pitchFamily="18" charset="0"/>
            </a:endParaRPr>
          </a:p>
          <a:p>
            <a:pPr marL="0" lvl="0" indent="0">
              <a:lnSpc>
                <a:spcPct val="120000"/>
              </a:lnSpc>
              <a:spcAft>
                <a:spcPts val="800"/>
              </a:spcAft>
              <a:buNone/>
              <a:tabLst>
                <a:tab pos="457200" algn="l"/>
              </a:tabLst>
            </a:pPr>
            <a:r>
              <a:rPr lang="en-AS" sz="2000" b="1" kern="100" dirty="0">
                <a:effectLst/>
                <a:latin typeface="Times New Roman" panose="02020603050405020304" pitchFamily="18" charset="0"/>
                <a:ea typeface="DengXian" panose="02010600030101010101" pitchFamily="2" charset="-122"/>
                <a:cs typeface="Times New Roman" panose="02020603050405020304" pitchFamily="18" charset="0"/>
              </a:rPr>
              <a:t>Feedback and Improvement</a:t>
            </a:r>
            <a:r>
              <a:rPr lang="en-AS" sz="20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US" sz="20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AS" sz="2000" kern="100" dirty="0">
                <a:effectLst/>
                <a:latin typeface="Times New Roman" panose="02020603050405020304" pitchFamily="18" charset="0"/>
                <a:ea typeface="DengXian" panose="02010600030101010101" pitchFamily="2" charset="-122"/>
                <a:cs typeface="Times New Roman" panose="02020603050405020304" pitchFamily="18" charset="0"/>
              </a:rPr>
              <a:t>System evolves based on user and seller feedback.</a:t>
            </a:r>
            <a:endParaRPr lang="en-AS" sz="20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2" name="TextBox 1">
            <a:extLst>
              <a:ext uri="{FF2B5EF4-FFF2-40B4-BE49-F238E27FC236}">
                <a16:creationId xmlns:a16="http://schemas.microsoft.com/office/drawing/2014/main" id="{641C42BF-1D08-4376-3753-CEFE7253230A}"/>
              </a:ext>
            </a:extLst>
          </p:cNvPr>
          <p:cNvSpPr txBox="1"/>
          <p:nvPr/>
        </p:nvSpPr>
        <p:spPr>
          <a:xfrm>
            <a:off x="824948" y="407504"/>
            <a:ext cx="10495722" cy="630942"/>
          </a:xfrm>
          <a:prstGeom prst="rect">
            <a:avLst/>
          </a:prstGeom>
          <a:noFill/>
        </p:spPr>
        <p:txBody>
          <a:bodyPr wrap="square" rtlCol="0">
            <a:spAutoFit/>
          </a:bodyPr>
          <a:lstStyle/>
          <a:p>
            <a:pPr algn="ctr"/>
            <a:r>
              <a:rPr lang="en-US" sz="3500" b="1" dirty="0">
                <a:latin typeface="Times New Roman" panose="02020603050405020304" pitchFamily="18" charset="0"/>
                <a:cs typeface="Times New Roman" panose="02020603050405020304" pitchFamily="18" charset="0"/>
              </a:rPr>
              <a:t>Logical Design </a:t>
            </a:r>
            <a:endParaRPr lang="en-AS" sz="3500" b="1" dirty="0">
              <a:latin typeface="Times New Roman" panose="02020603050405020304" pitchFamily="18" charset="0"/>
              <a:cs typeface="Times New Roman" panose="02020603050405020304" pitchFamily="18" charset="0"/>
            </a:endParaRPr>
          </a:p>
        </p:txBody>
      </p:sp>
      <p:sp>
        <p:nvSpPr>
          <p:cNvPr id="4" name="AutoShape 2" descr="Image of ">
            <a:extLst>
              <a:ext uri="{FF2B5EF4-FFF2-40B4-BE49-F238E27FC236}">
                <a16:creationId xmlns:a16="http://schemas.microsoft.com/office/drawing/2014/main" id="{6737C278-3C23-C678-E8CC-93B67BB3F6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S"/>
          </a:p>
        </p:txBody>
      </p:sp>
    </p:spTree>
    <p:extLst>
      <p:ext uri="{BB962C8B-B14F-4D97-AF65-F5344CB8AC3E}">
        <p14:creationId xmlns:p14="http://schemas.microsoft.com/office/powerpoint/2010/main" val="2362016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F8A0-B984-FB5F-1E52-A297B1BC88ED}"/>
              </a:ext>
            </a:extLst>
          </p:cNvPr>
          <p:cNvSpPr>
            <a:spLocks noGrp="1"/>
          </p:cNvSpPr>
          <p:nvPr>
            <p:ph type="title"/>
          </p:nvPr>
        </p:nvSpPr>
        <p:spPr>
          <a:xfrm>
            <a:off x="838200" y="18255"/>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Class Diagram</a:t>
            </a:r>
            <a:endParaRPr lang="en-AS" sz="4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DD21EF8-EA85-0A37-DF32-0EA605D06F02}"/>
              </a:ext>
            </a:extLst>
          </p:cNvPr>
          <p:cNvPicPr>
            <a:picLocks noGrp="1" noChangeAspect="1"/>
          </p:cNvPicPr>
          <p:nvPr>
            <p:ph idx="1"/>
          </p:nvPr>
        </p:nvPicPr>
        <p:blipFill>
          <a:blip r:embed="rId2"/>
          <a:stretch>
            <a:fillRect/>
          </a:stretch>
        </p:blipFill>
        <p:spPr>
          <a:xfrm>
            <a:off x="6992748" y="1343818"/>
            <a:ext cx="4361052" cy="4833938"/>
          </a:xfrm>
        </p:spPr>
      </p:pic>
      <p:sp>
        <p:nvSpPr>
          <p:cNvPr id="8" name="TextBox 7">
            <a:extLst>
              <a:ext uri="{FF2B5EF4-FFF2-40B4-BE49-F238E27FC236}">
                <a16:creationId xmlns:a16="http://schemas.microsoft.com/office/drawing/2014/main" id="{4CC39EA3-36B6-3720-EED7-ECD08C61C429}"/>
              </a:ext>
            </a:extLst>
          </p:cNvPr>
          <p:cNvSpPr txBox="1"/>
          <p:nvPr/>
        </p:nvSpPr>
        <p:spPr>
          <a:xfrm>
            <a:off x="730046" y="1536174"/>
            <a:ext cx="5715000" cy="378565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class diagram for the e-commerce platform, featuring User, Order, Product, and </a:t>
            </a:r>
            <a:r>
              <a:rPr lang="en-US" sz="2000" dirty="0" err="1">
                <a:latin typeface="Times New Roman" panose="02020603050405020304" pitchFamily="18" charset="0"/>
                <a:cs typeface="Times New Roman" panose="02020603050405020304" pitchFamily="18" charset="0"/>
              </a:rPr>
              <a:t>RecommendationEngine</a:t>
            </a:r>
            <a:r>
              <a:rPr lang="en-US" sz="2000" dirty="0">
                <a:latin typeface="Times New Roman" panose="02020603050405020304" pitchFamily="18" charset="0"/>
                <a:cs typeface="Times New Roman" panose="02020603050405020304" pitchFamily="18" charset="0"/>
              </a:rPr>
              <a:t> classes. The User class manages user details and actions like login and liking products. The Order class handles order placement and cancellation. The Product class stores product information and supports adding/removing items. The </a:t>
            </a:r>
            <a:r>
              <a:rPr lang="en-US" sz="2000" dirty="0" err="1">
                <a:latin typeface="Times New Roman" panose="02020603050405020304" pitchFamily="18" charset="0"/>
                <a:cs typeface="Times New Roman" panose="02020603050405020304" pitchFamily="18" charset="0"/>
              </a:rPr>
              <a:t>RecommendationEngine</a:t>
            </a:r>
            <a:r>
              <a:rPr lang="en-US" sz="2000" dirty="0">
                <a:latin typeface="Times New Roman" panose="02020603050405020304" pitchFamily="18" charset="0"/>
                <a:cs typeface="Times New Roman" panose="02020603050405020304" pitchFamily="18" charset="0"/>
              </a:rPr>
              <a:t> generates personalized suggestions for users. This structure ensures smooth interactions between users, orders, products, and recommendations, creating a cohesive e-commerce system.</a:t>
            </a: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8701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E1A1CCF-DC6B-CA14-18F9-C84CF92B86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0144" y="1177311"/>
            <a:ext cx="4541121" cy="4879360"/>
          </a:xfrm>
        </p:spPr>
      </p:pic>
      <p:sp>
        <p:nvSpPr>
          <p:cNvPr id="12" name="Title 1">
            <a:extLst>
              <a:ext uri="{FF2B5EF4-FFF2-40B4-BE49-F238E27FC236}">
                <a16:creationId xmlns:a16="http://schemas.microsoft.com/office/drawing/2014/main" id="{8745C0DF-AFFE-9A2D-DCC3-040CE5AE0B89}"/>
              </a:ext>
            </a:extLst>
          </p:cNvPr>
          <p:cNvSpPr txBox="1">
            <a:spLocks/>
          </p:cNvSpPr>
          <p:nvPr/>
        </p:nvSpPr>
        <p:spPr>
          <a:xfrm>
            <a:off x="3707606" y="228601"/>
            <a:ext cx="4776788" cy="9487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atin typeface="Times New Roman" panose="02020603050405020304" pitchFamily="18" charset="0"/>
                <a:cs typeface="Times New Roman" panose="02020603050405020304" pitchFamily="18" charset="0"/>
              </a:rPr>
              <a:t>Use Case Diagram </a:t>
            </a:r>
          </a:p>
        </p:txBody>
      </p:sp>
      <p:sp>
        <p:nvSpPr>
          <p:cNvPr id="5" name="TextBox 4">
            <a:extLst>
              <a:ext uri="{FF2B5EF4-FFF2-40B4-BE49-F238E27FC236}">
                <a16:creationId xmlns:a16="http://schemas.microsoft.com/office/drawing/2014/main" id="{5BCE8BAF-17FD-C8F3-2AE3-1B5688F68A90}"/>
              </a:ext>
            </a:extLst>
          </p:cNvPr>
          <p:cNvSpPr txBox="1"/>
          <p:nvPr/>
        </p:nvSpPr>
        <p:spPr>
          <a:xfrm>
            <a:off x="5201265" y="1279484"/>
            <a:ext cx="6223819"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key functionalities of the AI-driven e-commerce platform, categorized by the roles of User, Seller, and Admin. For Users, the platform offers features such as browsing products, viewing personalized recommendations, liking/saving items, adding products to the cart, and proceeding to checkout. Sellers can optimize product listings, view sales analytics, and add/remove products to manage their inventory effectively. Admins have the ability to manage users, ensuring the platform operates smoothly and securely. This multi-role system ensures a comprehensive e-commerce experience, where users enjoy a personalized shopping journey, sellers gain actionable insights to grow their businesses, and admins maintain the platform’s integrity and functionality.</a:t>
            </a: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864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90A5-5D8C-441A-C2CE-23ACF7878976}"/>
              </a:ext>
            </a:extLst>
          </p:cNvPr>
          <p:cNvSpPr>
            <a:spLocks noGrp="1"/>
          </p:cNvSpPr>
          <p:nvPr>
            <p:ph type="title"/>
          </p:nvPr>
        </p:nvSpPr>
        <p:spPr>
          <a:xfrm>
            <a:off x="769374" y="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Sequence Diagram </a:t>
            </a:r>
            <a:endParaRPr lang="en-IN" sz="4000" dirty="0"/>
          </a:p>
        </p:txBody>
      </p:sp>
      <p:pic>
        <p:nvPicPr>
          <p:cNvPr id="5" name="Content Placeholder 4">
            <a:extLst>
              <a:ext uri="{FF2B5EF4-FFF2-40B4-BE49-F238E27FC236}">
                <a16:creationId xmlns:a16="http://schemas.microsoft.com/office/drawing/2014/main" id="{EA7FB216-D3A2-BDC9-6685-ADDB3821E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55" y="1518802"/>
            <a:ext cx="5933045" cy="4351338"/>
          </a:xfrm>
        </p:spPr>
      </p:pic>
      <p:sp>
        <p:nvSpPr>
          <p:cNvPr id="3" name="TextBox 2">
            <a:extLst>
              <a:ext uri="{FF2B5EF4-FFF2-40B4-BE49-F238E27FC236}">
                <a16:creationId xmlns:a16="http://schemas.microsoft.com/office/drawing/2014/main" id="{7EF68F67-98C1-ACB2-0FB4-D4284F1DB749}"/>
              </a:ext>
            </a:extLst>
          </p:cNvPr>
          <p:cNvSpPr txBox="1"/>
          <p:nvPr/>
        </p:nvSpPr>
        <p:spPr>
          <a:xfrm>
            <a:off x="6277897" y="1843950"/>
            <a:ext cx="5422490"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sequence of actions when a user clicks the "Like" button on the e-commerce platform. The Front-End sends a like request to the Back-End, which updates the Likes Collection in the Database. Once confirmed, the Back-End sends a response, and the Front-End updates the UI to reflect the like confirmation. This seamless interaction ensures a smooth user experience, with real-time updates and efficient data handling across the platform's layers.</a:t>
            </a: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06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5AE7-336C-59DF-049E-D406B1802901}"/>
              </a:ext>
            </a:extLst>
          </p:cNvPr>
          <p:cNvSpPr>
            <a:spLocks noGrp="1"/>
          </p:cNvSpPr>
          <p:nvPr>
            <p:ph type="title"/>
          </p:nvPr>
        </p:nvSpPr>
        <p:spPr>
          <a:xfrm>
            <a:off x="838200" y="99654"/>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Activity Diagram</a:t>
            </a:r>
            <a:endParaRPr lang="en-AS"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7C9AA4A-BCCC-6E4C-CAB6-0CE6030199AA}"/>
              </a:ext>
            </a:extLst>
          </p:cNvPr>
          <p:cNvPicPr>
            <a:picLocks noGrp="1" noChangeAspect="1"/>
          </p:cNvPicPr>
          <p:nvPr>
            <p:ph idx="1"/>
          </p:nvPr>
        </p:nvPicPr>
        <p:blipFill>
          <a:blip r:embed="rId2"/>
          <a:stretch>
            <a:fillRect/>
          </a:stretch>
        </p:blipFill>
        <p:spPr>
          <a:xfrm>
            <a:off x="838199" y="1477971"/>
            <a:ext cx="3995058" cy="4751388"/>
          </a:xfrm>
        </p:spPr>
      </p:pic>
      <p:sp>
        <p:nvSpPr>
          <p:cNvPr id="6" name="TextBox 5">
            <a:extLst>
              <a:ext uri="{FF2B5EF4-FFF2-40B4-BE49-F238E27FC236}">
                <a16:creationId xmlns:a16="http://schemas.microsoft.com/office/drawing/2014/main" id="{134090D6-E2CA-6DCD-2AE3-8FDBD417757E}"/>
              </a:ext>
            </a:extLst>
          </p:cNvPr>
          <p:cNvSpPr txBox="1"/>
          <p:nvPr/>
        </p:nvSpPr>
        <p:spPr>
          <a:xfrm>
            <a:off x="5314282" y="1997839"/>
            <a:ext cx="6189785"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The Activity of the e-commerce platform, starting with browsing products, using search features, and viewing product details. Users can like products, update preferences, and add items to their cart. The process proceeds to checkout, where users enter payment details, validate the request, and confirm the order. The system updates the order database upon successful completion. This workflow ensures a seamless and intuitive shopping experience for users</a:t>
            </a: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858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BC20-AF9D-E330-16D7-9DC0471BF667}"/>
              </a:ext>
            </a:extLst>
          </p:cNvPr>
          <p:cNvSpPr>
            <a:spLocks noGrp="1"/>
          </p:cNvSpPr>
          <p:nvPr>
            <p:ph type="title"/>
          </p:nvPr>
        </p:nvSpPr>
        <p:spPr>
          <a:xfrm>
            <a:off x="707923" y="119954"/>
            <a:ext cx="10974320" cy="951762"/>
          </a:xfrm>
        </p:spPr>
        <p:txBody>
          <a:bodyPr>
            <a:normAutofit/>
          </a:bodyPr>
          <a:lstStyle/>
          <a:p>
            <a:pPr algn="ctr"/>
            <a:r>
              <a:rPr lang="en-IN" b="1" i="0" dirty="0">
                <a:solidFill>
                  <a:srgbClr val="404040"/>
                </a:solidFill>
                <a:effectLst/>
                <a:latin typeface="Times New Roman" panose="02020603050405020304" pitchFamily="18" charset="0"/>
                <a:cs typeface="Times New Roman" panose="02020603050405020304" pitchFamily="18" charset="0"/>
              </a:rPr>
              <a:t> Entity Relationship Diagram</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FED9061-AFDE-785B-075F-95C687AB3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57" y="1071716"/>
            <a:ext cx="4465288" cy="4875006"/>
          </a:xfrm>
          <a:prstGeom prst="rect">
            <a:avLst/>
          </a:prstGeom>
        </p:spPr>
      </p:pic>
      <p:sp>
        <p:nvSpPr>
          <p:cNvPr id="3" name="TextBox 2">
            <a:extLst>
              <a:ext uri="{FF2B5EF4-FFF2-40B4-BE49-F238E27FC236}">
                <a16:creationId xmlns:a16="http://schemas.microsoft.com/office/drawing/2014/main" id="{15540A2F-A3F3-977B-1A5E-797286F53BBD}"/>
              </a:ext>
            </a:extLst>
          </p:cNvPr>
          <p:cNvSpPr txBox="1"/>
          <p:nvPr/>
        </p:nvSpPr>
        <p:spPr>
          <a:xfrm>
            <a:off x="6184570" y="1382286"/>
            <a:ext cx="5014372"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ER for the e-commerce platform, featuring USER, SELLER, PRODUCT, and TRANSACTION tables. The USER table stores user details like ID, preferences, and interaction history. The SELLER table manages seller information and product listings. The PRODUCT table contains product details such as ID, name, brand, and price. The TRANSACTION table records purchase details, linking users and products. This schema ensures efficient data management and supports seamless interactions between users, sellers, products, and transactions.</a:t>
            </a: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228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58EF-75F9-FB94-C765-5C469F1F7657}"/>
              </a:ext>
            </a:extLst>
          </p:cNvPr>
          <p:cNvSpPr>
            <a:spLocks noGrp="1"/>
          </p:cNvSpPr>
          <p:nvPr>
            <p:ph type="title"/>
          </p:nvPr>
        </p:nvSpPr>
        <p:spPr>
          <a:xfrm>
            <a:off x="838200" y="0"/>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Architectural Design </a:t>
            </a:r>
            <a:endParaRPr lang="en-AS" sz="4000" b="1" dirty="0">
              <a:latin typeface="Times New Roman" panose="02020603050405020304" pitchFamily="18" charset="0"/>
              <a:cs typeface="Times New Roman" panose="02020603050405020304" pitchFamily="18" charset="0"/>
            </a:endParaRPr>
          </a:p>
        </p:txBody>
      </p:sp>
      <p:pic>
        <p:nvPicPr>
          <p:cNvPr id="4" name="Content Placeholder 3" descr="A diagram of a process&#10;&#10;AI-generated content may be incorrect.">
            <a:extLst>
              <a:ext uri="{FF2B5EF4-FFF2-40B4-BE49-F238E27FC236}">
                <a16:creationId xmlns:a16="http://schemas.microsoft.com/office/drawing/2014/main" id="{3B7E5372-D6C6-260C-0F61-667EBCA350D2}"/>
              </a:ext>
            </a:extLst>
          </p:cNvPr>
          <p:cNvPicPr>
            <a:picLocks noGrp="1" noChangeAspect="1"/>
          </p:cNvPicPr>
          <p:nvPr>
            <p:ph idx="1"/>
          </p:nvPr>
        </p:nvPicPr>
        <p:blipFill>
          <a:blip r:embed="rId2"/>
          <a:stretch>
            <a:fillRect/>
          </a:stretch>
        </p:blipFill>
        <p:spPr>
          <a:xfrm>
            <a:off x="532979" y="1325563"/>
            <a:ext cx="6327899" cy="4820112"/>
          </a:xfrm>
          <a:prstGeom prst="rect">
            <a:avLst/>
          </a:prstGeom>
        </p:spPr>
      </p:pic>
      <p:sp>
        <p:nvSpPr>
          <p:cNvPr id="6" name="TextBox 5">
            <a:extLst>
              <a:ext uri="{FF2B5EF4-FFF2-40B4-BE49-F238E27FC236}">
                <a16:creationId xmlns:a16="http://schemas.microsoft.com/office/drawing/2014/main" id="{EAFEAA0E-1D65-FF88-44FC-4DEA9F7DB5FF}"/>
              </a:ext>
            </a:extLst>
          </p:cNvPr>
          <p:cNvSpPr txBox="1"/>
          <p:nvPr/>
        </p:nvSpPr>
        <p:spPr>
          <a:xfrm flipH="1">
            <a:off x="6860878" y="1325563"/>
            <a:ext cx="4367561"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image outlines the three-layer architecture of the e-commerce platform: Presentation Layer, Business Logic Layer, and Data Layer. The Presentation Layer includes the web and mobile applications, handling user input and interactions. The Business Logic Layer manages core functionalities like the recommendation engine, analytics module, and product categorization. The Data Layer stores and retrieves user data, product information, and transaction history. This structured architecture ensures a seamless, scalable, and efficient e-commerce experience for users and sellers.</a:t>
            </a: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42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856F-82E7-D099-D9D8-BB37CE5BD2AE}"/>
              </a:ext>
            </a:extLst>
          </p:cNvPr>
          <p:cNvSpPr>
            <a:spLocks noGrp="1"/>
          </p:cNvSpPr>
          <p:nvPr>
            <p:ph type="title"/>
          </p:nvPr>
        </p:nvSpPr>
        <p:spPr>
          <a:xfrm>
            <a:off x="838200" y="0"/>
            <a:ext cx="10515600" cy="1325563"/>
          </a:xfrm>
        </p:spPr>
        <p:txBody>
          <a:bodyPr/>
          <a:lstStyle/>
          <a:p>
            <a:pPr algn="ctr"/>
            <a:r>
              <a:rPr lang="en-US" b="1" dirty="0">
                <a:latin typeface="Times New Roman" panose="02020603050405020304" pitchFamily="18" charset="0"/>
                <a:cs typeface="Times New Roman" panose="02020603050405020304" pitchFamily="18" charset="0"/>
              </a:rPr>
              <a:t>Algorithm Design</a:t>
            </a:r>
            <a:endParaRPr lang="en-A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434CE8-15A5-801E-80AB-A238F368687A}"/>
              </a:ext>
            </a:extLst>
          </p:cNvPr>
          <p:cNvSpPr>
            <a:spLocks noGrp="1"/>
          </p:cNvSpPr>
          <p:nvPr>
            <p:ph idx="1"/>
          </p:nvPr>
        </p:nvSpPr>
        <p:spPr>
          <a:xfrm>
            <a:off x="838200" y="1325562"/>
            <a:ext cx="10515600" cy="4986747"/>
          </a:xfrm>
        </p:spPr>
        <p:txBody>
          <a:bodyPr>
            <a:noAutofit/>
          </a:bodyPr>
          <a:lstStyle/>
          <a:p>
            <a:pPr algn="just">
              <a:lnSpc>
                <a:spcPct val="100000"/>
              </a:lnSpc>
              <a:spcAft>
                <a:spcPts val="800"/>
              </a:spcAft>
              <a:buNone/>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1: Input and Initialization</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0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1.1:</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 Start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0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1.2: Initialize User Database</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0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Load user data, including user ID, preferences, and interaction history.</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0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1.3: Initialize Product Database</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0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Load product data, including product ID, name, brand, colour, size, and price.</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0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1.4: Initialize Recommendation Engine</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0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Set up collaborative filtering and content-based filtering algorithms.</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0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1.5: Set Up Analytics Module</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00000"/>
              </a:lnSpc>
              <a:spcAft>
                <a:spcPts val="800"/>
              </a:spcAft>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Configure tools for real-time data processing and visualization (e.g., Tableau, Power BI).</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0" indent="0">
              <a:lnSpc>
                <a:spcPct val="100000"/>
              </a:lnSpc>
              <a:buNone/>
            </a:pP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74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14D31C-7D9F-10D5-D897-098AD877F14E}"/>
                  </a:ext>
                </a:extLst>
              </p:cNvPr>
              <p:cNvSpPr>
                <a:spLocks noGrp="1"/>
              </p:cNvSpPr>
              <p:nvPr>
                <p:ph idx="1"/>
              </p:nvPr>
            </p:nvSpPr>
            <p:spPr>
              <a:xfrm>
                <a:off x="838200" y="272128"/>
                <a:ext cx="10515600" cy="6040182"/>
              </a:xfrm>
            </p:spPr>
            <p:txBody>
              <a:bodyPr>
                <a:noAutofit/>
              </a:bodyPr>
              <a:lstStyle/>
              <a:p>
                <a:pPr algn="just">
                  <a:lnSpc>
                    <a:spcPct val="120000"/>
                  </a:lnSpc>
                  <a:spcAft>
                    <a:spcPts val="800"/>
                  </a:spcAft>
                  <a:buNone/>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2: Personalized Recommendations (Collaborative &amp; Content-Based Filtering)</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2.1: Collect User Interaction Data</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Gather data on user likes, saves, views, and purchases.</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2.2: Apply Collaborative Filtering</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Identify users with similar preferences and recommend products liked by those users.</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gn="just">
                  <a:lnSpc>
                    <a:spcPct val="120000"/>
                  </a:lnSpc>
                  <a:spcAft>
                    <a:spcPts val="800"/>
                  </a:spcAft>
                  <a:buNone/>
                </a:pPr>
                <a14:m>
                  <m:oMathPara xmlns:m="http://schemas.openxmlformats.org/officeDocument/2006/math">
                    <m:oMathParaPr>
                      <m:jc m:val="centerGroup"/>
                    </m:oMathParaPr>
                    <m:oMath xmlns:m="http://schemas.openxmlformats.org/officeDocument/2006/math">
                      <m:r>
                        <m:rPr>
                          <m:nor/>
                        </m:rPr>
                        <a:rPr lang="en-AS" sz="1800" kern="100">
                          <a:effectLst/>
                          <a:latin typeface="Cambria Math" panose="02040503050406030204" pitchFamily="18" charset="0"/>
                          <a:ea typeface="DengXian" panose="02010600030101010101" pitchFamily="2" charset="-122"/>
                          <a:cs typeface="Times New Roman" panose="02020603050405020304" pitchFamily="18" charset="0"/>
                        </a:rPr>
                        <m:t>Prediction</m:t>
                      </m:r>
                      <m:d>
                        <m:d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𝑢</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𝑖</m:t>
                          </m:r>
                        </m:e>
                      </m:d>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sSub>
                            <m:sSub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𝑟</m:t>
                              </m:r>
                            </m:e>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𝑢</m:t>
                              </m:r>
                            </m:sub>
                          </m:sSub>
                        </m:e>
                      </m:acc>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nary>
                            <m:naryPr>
                              <m:chr m:val="∑"/>
                              <m:supHide m:val="on"/>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𝑣</m:t>
                              </m:r>
                              <m:r>
                                <a:rPr lang="zh-CN" sz="1800" kern="100">
                                  <a:effectLst/>
                                  <a:latin typeface="Cambria Math" panose="02040503050406030204" pitchFamily="18" charset="0"/>
                                  <a:ea typeface="DengXian" panose="02010600030101010101" pitchFamily="2" charset="-122"/>
                                  <a:cs typeface="Times New Roman" panose="02020603050405020304" pitchFamily="18" charset="0"/>
                                </a:rPr>
                                <m:t>∈</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𝑁</m:t>
                              </m:r>
                              <m:d>
                                <m:d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𝑢</m:t>
                                  </m:r>
                                </m:e>
                              </m:d>
                            </m:sub>
                            <m:sup/>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𝑟𝑠𝑖𝑚</m:t>
                              </m:r>
                              <m:d>
                                <m:d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𝑢</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𝑣</m:t>
                                  </m:r>
                                </m:e>
                              </m:d>
                            </m:e>
                          </m:nary>
                          <m:r>
                            <a:rPr lang="en-AS" sz="1800" kern="100">
                              <a:effectLst/>
                              <a:latin typeface="Cambria Math" panose="02040503050406030204" pitchFamily="18" charset="0"/>
                              <a:ea typeface="DengXian" panose="02010600030101010101" pitchFamily="2" charset="-122"/>
                              <a:cs typeface="Times New Roman" panose="02020603050405020304" pitchFamily="18" charset="0"/>
                            </a:rPr>
                            <m:t>⋅</m:t>
                          </m:r>
                          <m:d>
                            <m:d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sSub>
                                <m:sSub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𝑟</m:t>
                                  </m:r>
                                </m:e>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𝑣</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𝑖</m:t>
                                  </m:r>
                                </m:sub>
                              </m:s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accPr>
                                <m:e>
                                  <m:sSub>
                                    <m:sSub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𝑟</m:t>
                                      </m:r>
                                    </m:e>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𝑣</m:t>
                                      </m:r>
                                    </m:sub>
                                  </m:sSub>
                                </m:e>
                              </m:acc>
                            </m:e>
                          </m:d>
                        </m:num>
                        <m:den>
                          <m:nary>
                            <m:naryPr>
                              <m:chr m:val="∑"/>
                              <m:supHide m:val="on"/>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𝑣</m:t>
                              </m:r>
                              <m:r>
                                <a:rPr lang="zh-CN" sz="1800" kern="100">
                                  <a:effectLst/>
                                  <a:latin typeface="Cambria Math" panose="02040503050406030204" pitchFamily="18" charset="0"/>
                                  <a:ea typeface="DengXian" panose="02010600030101010101" pitchFamily="2" charset="-122"/>
                                  <a:cs typeface="Times New Roman" panose="02020603050405020304" pitchFamily="18" charset="0"/>
                                </a:rPr>
                                <m:t>∈</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𝑁</m:t>
                              </m:r>
                              <m:d>
                                <m:d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𝑢</m:t>
                                  </m:r>
                                </m:e>
                              </m:d>
                            </m:sub>
                            <m:sup/>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𝑟𝑠𝑖𝑚</m:t>
                              </m:r>
                              <m:d>
                                <m:d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𝑢</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𝑣</m:t>
                                  </m:r>
                                </m:e>
                              </m:d>
                            </m:e>
                          </m:nary>
                        </m:den>
                      </m:f>
                    </m:oMath>
                  </m:oMathPara>
                </a14:m>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Font typeface="Symbol" panose="05050102010706020507" pitchFamily="18" charset="2"/>
                  <a:buChar char=""/>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2.3: Apply Content-Based Filtering</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Analyse product attributes (e.g., colour, brand, size) and match them with user preferences.</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457200" algn="ctr">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m:rPr>
                        <m:nor/>
                      </m:rPr>
                      <a:rPr lang="en-AS" sz="1800" kern="100">
                        <a:effectLst/>
                        <a:latin typeface="Cambria Math" panose="02040503050406030204" pitchFamily="18" charset="0"/>
                        <a:ea typeface="DengXian" panose="02010600030101010101" pitchFamily="2" charset="-122"/>
                        <a:cs typeface="Times New Roman" panose="02020603050405020304" pitchFamily="18" charset="0"/>
                      </a:rPr>
                      <m:t>Similarity</m:t>
                    </m:r>
                    <m:d>
                      <m:d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d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𝑖</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𝑗</m:t>
                        </m:r>
                      </m:e>
                    </m:d>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f>
                      <m:f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fPr>
                      <m:num>
                        <m:nary>
                          <m:naryPr>
                            <m:chr m:val="∑"/>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𝑘</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=1</m:t>
                            </m:r>
                          </m:sub>
                          <m:sup>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𝑛</m:t>
                            </m:r>
                          </m:sup>
                          <m:e>
                            <m:sSub>
                              <m:sSub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𝑤</m:t>
                                </m:r>
                              </m:e>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𝑖</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e>
                        </m:nary>
                        <m:r>
                          <a:rPr lang="en-AS" sz="1800" kern="100">
                            <a:effectLst/>
                            <a:latin typeface="Cambria Math" panose="02040503050406030204" pitchFamily="18" charset="0"/>
                            <a:ea typeface="DengXian" panose="02010600030101010101" pitchFamily="2" charset="-122"/>
                            <a:cs typeface="Times New Roman" panose="02020603050405020304" pitchFamily="18" charset="0"/>
                          </a:rPr>
                          <m:t>⋅</m:t>
                        </m:r>
                        <m:sSub>
                          <m:sSub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𝑤</m:t>
                            </m:r>
                          </m:e>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𝑗</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Sub>
                      </m:num>
                      <m:den>
                        <m:rad>
                          <m:radPr>
                            <m:degHide m:val="on"/>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radPr>
                          <m:deg/>
                          <m:e>
                            <m:nary>
                              <m:naryPr>
                                <m:chr m:val="∑"/>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𝑘</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=1</m:t>
                                </m:r>
                              </m:sub>
                              <m:sup>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𝑛</m:t>
                                </m:r>
                              </m:sup>
                              <m:e>
                                <m:sSubSup>
                                  <m:sSubSup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𝑤</m:t>
                                    </m:r>
                                  </m:e>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𝑖</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bSup>
                              </m:e>
                            </m:nary>
                          </m:e>
                        </m:rad>
                        <m:r>
                          <a:rPr lang="en-AS" sz="1800" kern="100">
                            <a:effectLst/>
                            <a:latin typeface="Cambria Math" panose="02040503050406030204" pitchFamily="18" charset="0"/>
                            <a:ea typeface="DengXian" panose="02010600030101010101" pitchFamily="2" charset="-122"/>
                            <a:cs typeface="Times New Roman" panose="02020603050405020304" pitchFamily="18" charset="0"/>
                          </a:rPr>
                          <m:t>⋅</m:t>
                        </m:r>
                        <m:rad>
                          <m:radPr>
                            <m:degHide m:val="on"/>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radPr>
                          <m:deg/>
                          <m:e>
                            <m:nary>
                              <m:naryPr>
                                <m:chr m:val="∑"/>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naryPr>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𝑘</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=1</m:t>
                                </m:r>
                              </m:sub>
                              <m:sup>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𝑛</m:t>
                                </m:r>
                              </m:sup>
                              <m:e>
                                <m:sSubSup>
                                  <m:sSubSupPr>
                                    <m:ctrlPr>
                                      <a:rPr lang="en-AS" sz="1800" i="1" kern="100">
                                        <a:effectLst/>
                                        <a:latin typeface="Cambria Math" panose="02040503050406030204" pitchFamily="18" charset="0"/>
                                        <a:ea typeface="DengXian" panose="02010600030101010101" pitchFamily="2" charset="-122"/>
                                        <a:cs typeface="Times New Roman" panose="02020603050405020304" pitchFamily="18" charset="0"/>
                                      </a:rPr>
                                    </m:ctrlPr>
                                  </m:sSubSupPr>
                                  <m:e>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𝑤</m:t>
                                    </m:r>
                                  </m:e>
                                  <m:sub>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𝑗</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𝑘</m:t>
                                    </m:r>
                                  </m:sub>
                                  <m:sup>
                                    <m:r>
                                      <a:rPr lang="en-AS" sz="1800" i="1" kern="100">
                                        <a:effectLst/>
                                        <a:latin typeface="Cambria Math" panose="02040503050406030204" pitchFamily="18" charset="0"/>
                                        <a:ea typeface="DengXian" panose="02010600030101010101" pitchFamily="2" charset="-122"/>
                                        <a:cs typeface="Times New Roman" panose="02020603050405020304" pitchFamily="18" charset="0"/>
                                      </a:rPr>
                                      <m:t>2</m:t>
                                    </m:r>
                                  </m:sup>
                                </m:sSubSup>
                              </m:e>
                            </m:nary>
                          </m:e>
                        </m:rad>
                      </m:den>
                    </m:f>
                  </m:oMath>
                </a14:m>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514D31C-7D9F-10D5-D897-098AD877F14E}"/>
                  </a:ext>
                </a:extLst>
              </p:cNvPr>
              <p:cNvSpPr>
                <a:spLocks noGrp="1" noRot="1" noChangeAspect="1" noMove="1" noResize="1" noEditPoints="1" noAdjustHandles="1" noChangeArrowheads="1" noChangeShapeType="1" noTextEdit="1"/>
              </p:cNvSpPr>
              <p:nvPr>
                <p:ph idx="1"/>
              </p:nvPr>
            </p:nvSpPr>
            <p:spPr>
              <a:xfrm>
                <a:off x="838200" y="272128"/>
                <a:ext cx="10515600" cy="6040182"/>
              </a:xfrm>
              <a:blipFill>
                <a:blip r:embed="rId2"/>
                <a:stretch>
                  <a:fillRect l="-522" t="-101"/>
                </a:stretch>
              </a:blipFill>
            </p:spPr>
            <p:txBody>
              <a:bodyPr/>
              <a:lstStyle/>
              <a:p>
                <a:r>
                  <a:rPr lang="en-AS">
                    <a:noFill/>
                  </a:rPr>
                  <a:t> </a:t>
                </a:r>
              </a:p>
            </p:txBody>
          </p:sp>
        </mc:Fallback>
      </mc:AlternateContent>
    </p:spTree>
    <p:extLst>
      <p:ext uri="{BB962C8B-B14F-4D97-AF65-F5344CB8AC3E}">
        <p14:creationId xmlns:p14="http://schemas.microsoft.com/office/powerpoint/2010/main" val="454481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7EB27-5C1D-959F-CC63-87C1465D51B5}"/>
              </a:ext>
            </a:extLst>
          </p:cNvPr>
          <p:cNvSpPr>
            <a:spLocks noGrp="1"/>
          </p:cNvSpPr>
          <p:nvPr>
            <p:ph idx="1"/>
          </p:nvPr>
        </p:nvSpPr>
        <p:spPr>
          <a:xfrm>
            <a:off x="838200" y="481781"/>
            <a:ext cx="10515600" cy="5695182"/>
          </a:xfrm>
        </p:spPr>
        <p:txBody>
          <a:bodyPr>
            <a:normAutofit fontScale="77500" lnSpcReduction="20000"/>
          </a:bodyPr>
          <a:lstStyle/>
          <a:p>
            <a:pPr marL="342900" lvl="0" indent="-342900" algn="just">
              <a:lnSpc>
                <a:spcPct val="120000"/>
              </a:lnSpc>
              <a:spcAft>
                <a:spcPts val="800"/>
              </a:spcAft>
              <a:buSzPts val="1000"/>
              <a:buFont typeface="Symbol" panose="05050102010706020507" pitchFamily="18" charset="2"/>
              <a:buChar char=""/>
              <a:tabLst>
                <a:tab pos="457200" algn="l"/>
              </a:tabLst>
            </a:pPr>
            <a:r>
              <a:rPr lang="en-AS" sz="2300" b="1" kern="100" dirty="0">
                <a:effectLst/>
                <a:latin typeface="Times New Roman" panose="02020603050405020304" pitchFamily="18" charset="0"/>
                <a:ea typeface="DengXian" panose="02010600030101010101" pitchFamily="2" charset="-122"/>
                <a:cs typeface="Times New Roman" panose="02020603050405020304" pitchFamily="18" charset="0"/>
              </a:rPr>
              <a:t>Step 2.5: Display Recommendations</a:t>
            </a:r>
            <a:r>
              <a:rPr lang="en-AS" sz="23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23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2300" kern="100" dirty="0">
                <a:effectLst/>
                <a:latin typeface="Times New Roman" panose="02020603050405020304" pitchFamily="18" charset="0"/>
                <a:ea typeface="DengXian" panose="02010600030101010101" pitchFamily="2" charset="-122"/>
                <a:cs typeface="Times New Roman" panose="02020603050405020304" pitchFamily="18" charset="0"/>
              </a:rPr>
              <a:t>Show the top recommendations to the user on the platform.</a:t>
            </a:r>
            <a:endParaRPr lang="en-AS" sz="2300" kern="100" dirty="0">
              <a:effectLst/>
              <a:latin typeface="Aptos" panose="020B0004020202020204" pitchFamily="34" charset="0"/>
              <a:ea typeface="DengXian" panose="02010600030101010101" pitchFamily="2" charset="-122"/>
              <a:cs typeface="Times New Roman" panose="02020603050405020304" pitchFamily="18" charset="0"/>
            </a:endParaRPr>
          </a:p>
          <a:p>
            <a:pPr algn="just">
              <a:lnSpc>
                <a:spcPct val="120000"/>
              </a:lnSpc>
              <a:spcAft>
                <a:spcPts val="800"/>
              </a:spcAft>
              <a:buNone/>
            </a:pPr>
            <a:r>
              <a:rPr lang="en-AS" sz="2300" b="1" kern="100" dirty="0">
                <a:effectLst/>
                <a:latin typeface="Times New Roman" panose="02020603050405020304" pitchFamily="18" charset="0"/>
                <a:ea typeface="DengXian" panose="02010600030101010101" pitchFamily="2" charset="-122"/>
                <a:cs typeface="Times New Roman" panose="02020603050405020304" pitchFamily="18" charset="0"/>
              </a:rPr>
              <a:t>Step 3: Product Categorization (Dynamic Attribute-Based Tagging)</a:t>
            </a:r>
            <a:endParaRPr lang="en-AS" sz="23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2300" b="1" kern="100" dirty="0">
                <a:effectLst/>
                <a:latin typeface="Times New Roman" panose="02020603050405020304" pitchFamily="18" charset="0"/>
                <a:ea typeface="DengXian" panose="02010600030101010101" pitchFamily="2" charset="-122"/>
                <a:cs typeface="Times New Roman" panose="02020603050405020304" pitchFamily="18" charset="0"/>
              </a:rPr>
              <a:t>Step 3.1: Extract Product Attributes</a:t>
            </a:r>
            <a:r>
              <a:rPr lang="en-AS" sz="23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23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2300" kern="100" dirty="0">
                <a:effectLst/>
                <a:latin typeface="Times New Roman" panose="02020603050405020304" pitchFamily="18" charset="0"/>
                <a:ea typeface="DengXian" panose="02010600030101010101" pitchFamily="2" charset="-122"/>
                <a:cs typeface="Times New Roman" panose="02020603050405020304" pitchFamily="18" charset="0"/>
              </a:rPr>
              <a:t>Extract attributes such as colour, brand, size, and style from the product database.</a:t>
            </a:r>
            <a:endParaRPr lang="en-AS" sz="23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2300" b="1" kern="100" dirty="0">
                <a:effectLst/>
                <a:latin typeface="Times New Roman" panose="02020603050405020304" pitchFamily="18" charset="0"/>
                <a:ea typeface="DengXian" panose="02010600030101010101" pitchFamily="2" charset="-122"/>
                <a:cs typeface="Times New Roman" panose="02020603050405020304" pitchFamily="18" charset="0"/>
              </a:rPr>
              <a:t>Step 3.2: Apply Dynamic Tagging</a:t>
            </a:r>
            <a:r>
              <a:rPr lang="en-AS" sz="23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23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2300" kern="100" dirty="0">
                <a:effectLst/>
                <a:latin typeface="Times New Roman" panose="02020603050405020304" pitchFamily="18" charset="0"/>
                <a:ea typeface="DengXian" panose="02010600030101010101" pitchFamily="2" charset="-122"/>
                <a:cs typeface="Times New Roman" panose="02020603050405020304" pitchFamily="18" charset="0"/>
              </a:rPr>
              <a:t>Assign tags to products based on their attributes (e.g., "red dress," "sports shoes").</a:t>
            </a:r>
            <a:endParaRPr lang="en-AS" sz="23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2300" b="1" kern="100" dirty="0">
                <a:effectLst/>
                <a:latin typeface="Times New Roman" panose="02020603050405020304" pitchFamily="18" charset="0"/>
                <a:ea typeface="DengXian" panose="02010600030101010101" pitchFamily="2" charset="-122"/>
                <a:cs typeface="Times New Roman" panose="02020603050405020304" pitchFamily="18" charset="0"/>
              </a:rPr>
              <a:t>Step 3.3: Build Search Index</a:t>
            </a:r>
            <a:r>
              <a:rPr lang="en-AS" sz="23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23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2300" kern="100" dirty="0">
                <a:effectLst/>
                <a:latin typeface="Times New Roman" panose="02020603050405020304" pitchFamily="18" charset="0"/>
                <a:ea typeface="DengXian" panose="02010600030101010101" pitchFamily="2" charset="-122"/>
                <a:cs typeface="Times New Roman" panose="02020603050405020304" pitchFamily="18" charset="0"/>
              </a:rPr>
              <a:t>Create an index of products using the assigned tags for efficient search and discovery.</a:t>
            </a:r>
            <a:endParaRPr lang="en-AS" sz="23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2300" b="1" kern="100" dirty="0">
                <a:effectLst/>
                <a:latin typeface="Times New Roman" panose="02020603050405020304" pitchFamily="18" charset="0"/>
                <a:ea typeface="DengXian" panose="02010600030101010101" pitchFamily="2" charset="-122"/>
                <a:cs typeface="Times New Roman" panose="02020603050405020304" pitchFamily="18" charset="0"/>
              </a:rPr>
              <a:t>Step 3.4: Handle User Queries</a:t>
            </a:r>
            <a:r>
              <a:rPr lang="en-AS" sz="23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23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pPr>
            <a:r>
              <a:rPr lang="en-AS" sz="2300" kern="100" dirty="0">
                <a:effectLst/>
                <a:latin typeface="Times New Roman" panose="02020603050405020304" pitchFamily="18" charset="0"/>
                <a:ea typeface="DengXian" panose="02010600030101010101" pitchFamily="2" charset="-122"/>
                <a:cs typeface="Times New Roman" panose="02020603050405020304" pitchFamily="18" charset="0"/>
              </a:rPr>
              <a:t>Match user search queries with the indexed tags to retrieve relevant products.</a:t>
            </a:r>
            <a:endParaRPr lang="en-AS" sz="23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A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0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5012-6BFD-E369-190A-99293A82392D}"/>
              </a:ext>
            </a:extLst>
          </p:cNvPr>
          <p:cNvSpPr>
            <a:spLocks noGrp="1"/>
          </p:cNvSpPr>
          <p:nvPr>
            <p:ph type="title"/>
          </p:nvPr>
        </p:nvSpPr>
        <p:spPr>
          <a:xfrm>
            <a:off x="838200" y="240606"/>
            <a:ext cx="10515600" cy="1101213"/>
          </a:xfrm>
        </p:spPr>
        <p:txBody>
          <a:bodyPr>
            <a:normAutofit/>
          </a:bodyPr>
          <a:lstStyle/>
          <a:p>
            <a:pPr algn="ctr"/>
            <a:r>
              <a:rPr lang="en-US" sz="3500" b="1" dirty="0">
                <a:latin typeface="Times New Roman" panose="02020603050405020304" pitchFamily="18" charset="0"/>
                <a:cs typeface="Times New Roman" panose="02020603050405020304" pitchFamily="18" charset="0"/>
              </a:rPr>
              <a:t>Introduction </a:t>
            </a:r>
            <a:endParaRPr lang="en-AS" sz="35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C865307-1488-8CC6-0417-4E5EA48DEFF4}"/>
              </a:ext>
            </a:extLst>
          </p:cNvPr>
          <p:cNvSpPr>
            <a:spLocks noGrp="1" noChangeArrowheads="1"/>
          </p:cNvSpPr>
          <p:nvPr>
            <p:ph idx="1"/>
          </p:nvPr>
        </p:nvSpPr>
        <p:spPr bwMode="auto">
          <a:xfrm>
            <a:off x="838200" y="1754524"/>
            <a:ext cx="1070487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A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e-commerce platforms face challenges in delivering personalized shopping experiences and ensuring seamless product discoverability. Users often struggle to find products that match their preferences, leading to lower engagement.</a:t>
            </a:r>
          </a:p>
          <a:p>
            <a:pPr marR="0" lvl="0" algn="l" defTabSz="914400" rtl="0" eaLnBrk="0" fontAlgn="base" latinLnBrk="0" hangingPunct="0">
              <a:lnSpc>
                <a:spcPct val="100000"/>
              </a:lnSpc>
              <a:spcBef>
                <a:spcPct val="0"/>
              </a:spcBef>
              <a:spcAft>
                <a:spcPct val="0"/>
              </a:spcAft>
              <a:buClrTx/>
              <a:buSzTx/>
              <a:tabLst/>
            </a:pPr>
            <a:r>
              <a:rPr kumimoji="0" lang="en-US" altLang="en-A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aims to solve these issues by creating an AI-driven e-commerce platform that uses machine learning for personalized recommendations. It incorporates an attribute based tagging system for improved product categorization and discoverability.</a:t>
            </a:r>
          </a:p>
          <a:p>
            <a:pPr marR="0" lvl="0" algn="l" defTabSz="914400" rtl="0" eaLnBrk="0" fontAlgn="base" latinLnBrk="0" hangingPunct="0">
              <a:lnSpc>
                <a:spcPct val="100000"/>
              </a:lnSpc>
              <a:spcBef>
                <a:spcPct val="0"/>
              </a:spcBef>
              <a:spcAft>
                <a:spcPct val="0"/>
              </a:spcAft>
              <a:buClrTx/>
              <a:buSzTx/>
              <a:tabLst/>
            </a:pPr>
            <a:r>
              <a:rPr kumimoji="0" lang="en-US" altLang="en-A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interact with products by liking them, which allows the platform to collect insights and refine recommendations based on their interests. Sellers are provided with valuable analytics to enhance product and sales strategies.</a:t>
            </a:r>
          </a:p>
          <a:p>
            <a:pPr marR="0" lvl="0" algn="l" defTabSz="914400" rtl="0" eaLnBrk="0" fontAlgn="base" latinLnBrk="0" hangingPunct="0">
              <a:lnSpc>
                <a:spcPct val="100000"/>
              </a:lnSpc>
              <a:spcBef>
                <a:spcPct val="0"/>
              </a:spcBef>
              <a:spcAft>
                <a:spcPct val="0"/>
              </a:spcAft>
              <a:buClrTx/>
              <a:buSzTx/>
              <a:tabLst/>
            </a:pPr>
            <a:r>
              <a:rPr kumimoji="0" lang="en-US" altLang="en-A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platform seeks to create a seamless, data-driven shopping experience that bridges the gap between user satisfaction and seller success, ensuring a more engaging and efficient e-commerce environment.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AS" altLang="en-A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311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ED78E4-AF49-C55E-95B0-8FE0CC560F5C}"/>
              </a:ext>
            </a:extLst>
          </p:cNvPr>
          <p:cNvSpPr>
            <a:spLocks noGrp="1"/>
          </p:cNvSpPr>
          <p:nvPr>
            <p:ph idx="1"/>
          </p:nvPr>
        </p:nvSpPr>
        <p:spPr>
          <a:xfrm>
            <a:off x="838200" y="383458"/>
            <a:ext cx="10515600" cy="5879690"/>
          </a:xfrm>
        </p:spPr>
        <p:txBody>
          <a:bodyPr>
            <a:noAutofit/>
          </a:bodyPr>
          <a:lstStyle/>
          <a:p>
            <a:pPr marL="342900" lvl="0" indent="-342900" algn="just">
              <a:lnSpc>
                <a:spcPct val="10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3.5: Display Results</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p>
          <a:p>
            <a:pPr marL="685800" algn="just">
              <a:lnSpc>
                <a:spcPct val="10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Show the categorized search results to the user.</a:t>
            </a:r>
          </a:p>
          <a:p>
            <a:pPr algn="just">
              <a:lnSpc>
                <a:spcPct val="100000"/>
              </a:lnSpc>
              <a:spcAft>
                <a:spcPts val="800"/>
              </a:spcAft>
              <a:buNone/>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4: Real-Time Analytics (Data Processing &amp; Insights Generation)</a:t>
            </a:r>
            <a:endParaRPr lang="en-AS"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lnSpc>
                <a:spcPct val="10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4.1: Collect Data</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p>
          <a:p>
            <a:pPr marL="685800" algn="just">
              <a:lnSpc>
                <a:spcPct val="10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Gather data from user interactions, product performance, and transaction history.</a:t>
            </a:r>
          </a:p>
          <a:p>
            <a:pPr marL="342900" lvl="0" indent="-342900" algn="just">
              <a:lnSpc>
                <a:spcPct val="10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4.2: Preprocess Data</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p>
          <a:p>
            <a:pPr marL="685800" algn="just">
              <a:lnSpc>
                <a:spcPct val="10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Clean and structure the data for analysis (e.g., remove outliers, aggregate data).</a:t>
            </a:r>
          </a:p>
          <a:p>
            <a:pPr marL="342900" lvl="0" indent="-342900" algn="just">
              <a:lnSpc>
                <a:spcPct val="10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4.3: Analyse Trends</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p>
          <a:p>
            <a:pPr marL="685800" algn="just">
              <a:lnSpc>
                <a:spcPct val="10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Use statistical methods and machine learning to identify trends in customer behaviour and sales.</a:t>
            </a:r>
            <a:endParaRPr lang="en-US" sz="1800" kern="100" dirty="0">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lnSpc>
                <a:spcPct val="10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4.4: Generate Insights</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457200" indent="0" algn="just">
              <a:lnSpc>
                <a:spcPct val="10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Create reports and dashboards for sellers, highlighting key metrics such as sales trends, popular products, and customer preferences.</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endParaRPr lang="en-US" sz="1800" kern="100" dirty="0">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14019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070A1-BF9D-3575-41DB-1B18046C062F}"/>
              </a:ext>
            </a:extLst>
          </p:cNvPr>
          <p:cNvSpPr>
            <a:spLocks noGrp="1"/>
          </p:cNvSpPr>
          <p:nvPr>
            <p:ph idx="1"/>
          </p:nvPr>
        </p:nvSpPr>
        <p:spPr>
          <a:xfrm>
            <a:off x="769374" y="381000"/>
            <a:ext cx="10515600" cy="6096000"/>
          </a:xfrm>
        </p:spPr>
        <p:txBody>
          <a:bodyPr>
            <a:noAutofit/>
          </a:bodyPr>
          <a:lstStyle/>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4.5: Update in Real-Time</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Continuously update the analytics dashboard with real-time data to provide actionable insights.</a:t>
            </a:r>
          </a:p>
          <a:p>
            <a:pPr algn="just">
              <a:lnSpc>
                <a:spcPct val="120000"/>
              </a:lnSpc>
              <a:spcAft>
                <a:spcPts val="800"/>
              </a:spcAft>
              <a:buNone/>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5: Transaction Processing (Order Management)</a:t>
            </a:r>
            <a:endParaRPr lang="en-AS" sz="1800" kern="1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5.1: Capture Transaction Data</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Record transaction details, including user ID, product ID, date, and amount.</a:t>
            </a: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5.2: Validate Transaction</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Check for valid payment and sufficient product inventory.</a:t>
            </a: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5.3: Update Inventory</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Reduce the product inventory count after a successful transaction.</a:t>
            </a: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5.4: Store Transaction</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Save the transaction details in the </a:t>
            </a: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Transaction History</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 database.</a:t>
            </a:r>
          </a:p>
        </p:txBody>
      </p:sp>
    </p:spTree>
    <p:extLst>
      <p:ext uri="{BB962C8B-B14F-4D97-AF65-F5344CB8AC3E}">
        <p14:creationId xmlns:p14="http://schemas.microsoft.com/office/powerpoint/2010/main" val="179817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0CB22F-F477-A698-C5A7-139CBFC27792}"/>
              </a:ext>
            </a:extLst>
          </p:cNvPr>
          <p:cNvSpPr>
            <a:spLocks noGrp="1"/>
          </p:cNvSpPr>
          <p:nvPr>
            <p:ph idx="1"/>
          </p:nvPr>
        </p:nvSpPr>
        <p:spPr>
          <a:xfrm>
            <a:off x="838200" y="373626"/>
            <a:ext cx="10515600" cy="5803337"/>
          </a:xfrm>
        </p:spPr>
        <p:txBody>
          <a:bodyPr>
            <a:noAutofit/>
          </a:bodyPr>
          <a:lstStyle/>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5.5: Confirm Transaction</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Send a confirmation message to the user and update the order status.</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gn="just">
              <a:lnSpc>
                <a:spcPct val="120000"/>
              </a:lnSpc>
              <a:spcAft>
                <a:spcPts val="800"/>
              </a:spcAft>
              <a:buNone/>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6: User Interaction Tracking (Behavioural Data Collection)</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6.1: Capture User Actions</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Track user interactions such as likes, saves, views, and purchases.</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6.2: Store Interaction Data</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Save the interaction data in the </a:t>
            </a: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User Database</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 for future analysis.</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6.3: Update User Profile</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Update the user’s preferences and interaction history based on their actions.</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6.4: Refine Recommendations</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Use the updated interaction data to improve personalized recommendations.</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20000"/>
              </a:lnSpc>
            </a:pPr>
            <a:endParaRPr lang="en-AS" sz="1800" dirty="0"/>
          </a:p>
        </p:txBody>
      </p:sp>
    </p:spTree>
    <p:extLst>
      <p:ext uri="{BB962C8B-B14F-4D97-AF65-F5344CB8AC3E}">
        <p14:creationId xmlns:p14="http://schemas.microsoft.com/office/powerpoint/2010/main" val="3914808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68C50F-C0A0-4115-B657-4E30148474C7}"/>
              </a:ext>
            </a:extLst>
          </p:cNvPr>
          <p:cNvSpPr>
            <a:spLocks noGrp="1"/>
          </p:cNvSpPr>
          <p:nvPr>
            <p:ph idx="1"/>
          </p:nvPr>
        </p:nvSpPr>
        <p:spPr>
          <a:xfrm>
            <a:off x="838200" y="334297"/>
            <a:ext cx="10515600" cy="5968180"/>
          </a:xfrm>
        </p:spPr>
        <p:txBody>
          <a:bodyPr>
            <a:normAutofit fontScale="92500" lnSpcReduction="20000"/>
          </a:bodyPr>
          <a:lstStyle/>
          <a:p>
            <a:pPr algn="just">
              <a:lnSpc>
                <a:spcPct val="120000"/>
              </a:lnSpc>
              <a:spcAft>
                <a:spcPts val="800"/>
              </a:spcAft>
              <a:buNone/>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7: Data Verification &amp; Security (Encryption &amp; Compliance)</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7.1: Encrypt User Data</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Use encryption protocols (e.g., AES) to protect user data during storage and transmission.</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7.2: Implement Secure Authentication</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Use OAuth or JWT for secure user authentication and session management.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7.3: Ensure Compliance</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Adhere to data privacy regulations such as GDPR and CCPA.</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7.4: Conduct Security Audits</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Regularly audit the system for vulnerabilities and ensure data integrity.</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gn="just">
              <a:lnSpc>
                <a:spcPct val="120000"/>
              </a:lnSpc>
              <a:spcAft>
                <a:spcPts val="800"/>
              </a:spcAft>
              <a:buNone/>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8: Stop</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342900" lvl="0" indent="-342900" algn="just">
              <a:lnSpc>
                <a:spcPct val="120000"/>
              </a:lnSpc>
              <a:spcAft>
                <a:spcPts val="800"/>
              </a:spcAft>
              <a:buSzPts val="1000"/>
              <a:buFont typeface="Symbol" panose="05050102010706020507" pitchFamily="18" charset="2"/>
              <a:buChar char=""/>
              <a:tabLst>
                <a:tab pos="457200" algn="l"/>
              </a:tabLst>
            </a:pPr>
            <a:r>
              <a:rPr lang="en-AS" sz="1800" b="1" kern="100" dirty="0">
                <a:effectLst/>
                <a:latin typeface="Times New Roman" panose="02020603050405020304" pitchFamily="18" charset="0"/>
                <a:ea typeface="DengXian" panose="02010600030101010101" pitchFamily="2" charset="-122"/>
                <a:cs typeface="Times New Roman" panose="02020603050405020304" pitchFamily="18" charset="0"/>
              </a:rPr>
              <a:t>Step 8.1: Stop when all processes are complete</a:t>
            </a: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a:p>
            <a:pPr marL="685800" algn="just">
              <a:lnSpc>
                <a:spcPct val="120000"/>
              </a:lnSpc>
              <a:spcAft>
                <a:spcPts val="800"/>
              </a:spcAft>
              <a:buNone/>
            </a:pPr>
            <a:r>
              <a:rPr lang="en-AS" sz="1800" kern="100" dirty="0">
                <a:effectLst/>
                <a:latin typeface="Times New Roman" panose="02020603050405020304" pitchFamily="18" charset="0"/>
                <a:ea typeface="DengXian" panose="02010600030101010101" pitchFamily="2" charset="-122"/>
                <a:cs typeface="Times New Roman" panose="02020603050405020304" pitchFamily="18" charset="0"/>
              </a:rPr>
              <a:t>Personalized recommendations are displayed.</a:t>
            </a:r>
            <a:endParaRPr lang="en-AS"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69269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FE7DB4-9D64-36FD-31B2-27967B55D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128" y="1120762"/>
            <a:ext cx="3410426" cy="4819755"/>
          </a:xfrm>
          <a:prstGeom prst="rect">
            <a:avLst/>
          </a:prstGeom>
        </p:spPr>
      </p:pic>
      <p:pic>
        <p:nvPicPr>
          <p:cNvPr id="9" name="Picture 8">
            <a:extLst>
              <a:ext uri="{FF2B5EF4-FFF2-40B4-BE49-F238E27FC236}">
                <a16:creationId xmlns:a16="http://schemas.microsoft.com/office/drawing/2014/main" id="{5BBAE9D4-883A-E824-C39E-459491A12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8555" y="1120762"/>
            <a:ext cx="2934109" cy="3057952"/>
          </a:xfrm>
          <a:prstGeom prst="rect">
            <a:avLst/>
          </a:prstGeom>
        </p:spPr>
      </p:pic>
      <p:sp>
        <p:nvSpPr>
          <p:cNvPr id="15" name="Rectangle 14">
            <a:extLst>
              <a:ext uri="{FF2B5EF4-FFF2-40B4-BE49-F238E27FC236}">
                <a16:creationId xmlns:a16="http://schemas.microsoft.com/office/drawing/2014/main" id="{C55EEA61-306B-4347-8CB8-B214E5253358}"/>
              </a:ext>
            </a:extLst>
          </p:cNvPr>
          <p:cNvSpPr/>
          <p:nvPr/>
        </p:nvSpPr>
        <p:spPr>
          <a:xfrm>
            <a:off x="685559" y="5940517"/>
            <a:ext cx="4119563" cy="6286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Register</a:t>
            </a:r>
          </a:p>
        </p:txBody>
      </p:sp>
      <p:sp>
        <p:nvSpPr>
          <p:cNvPr id="16" name="Rectangle 15">
            <a:extLst>
              <a:ext uri="{FF2B5EF4-FFF2-40B4-BE49-F238E27FC236}">
                <a16:creationId xmlns:a16="http://schemas.microsoft.com/office/drawing/2014/main" id="{97BEB7C2-53F5-AB0D-14A1-32C78FF4B199}"/>
              </a:ext>
            </a:extLst>
          </p:cNvPr>
          <p:cNvSpPr/>
          <p:nvPr/>
        </p:nvSpPr>
        <p:spPr>
          <a:xfrm>
            <a:off x="7563053" y="5940517"/>
            <a:ext cx="2805112" cy="6286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Login</a:t>
            </a:r>
          </a:p>
        </p:txBody>
      </p:sp>
      <p:sp>
        <p:nvSpPr>
          <p:cNvPr id="2" name="TextBox 1">
            <a:extLst>
              <a:ext uri="{FF2B5EF4-FFF2-40B4-BE49-F238E27FC236}">
                <a16:creationId xmlns:a16="http://schemas.microsoft.com/office/drawing/2014/main" id="{826740CA-32F2-D5D1-188D-44574B0CC223}"/>
              </a:ext>
            </a:extLst>
          </p:cNvPr>
          <p:cNvSpPr txBox="1"/>
          <p:nvPr/>
        </p:nvSpPr>
        <p:spPr>
          <a:xfrm>
            <a:off x="4306529" y="138169"/>
            <a:ext cx="3578942"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Output Screens</a:t>
            </a:r>
            <a:endParaRPr lang="en-A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625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A297C5-CF11-4BAA-46D3-C6D824CC37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968" y="655151"/>
            <a:ext cx="5501496" cy="4775200"/>
          </a:xfrm>
        </p:spPr>
      </p:pic>
      <p:pic>
        <p:nvPicPr>
          <p:cNvPr id="7" name="Picture 6">
            <a:extLst>
              <a:ext uri="{FF2B5EF4-FFF2-40B4-BE49-F238E27FC236}">
                <a16:creationId xmlns:a16="http://schemas.microsoft.com/office/drawing/2014/main" id="{2FC1E05E-7BF8-D9BD-0F2F-008117B65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55151"/>
            <a:ext cx="5536335" cy="4646613"/>
          </a:xfrm>
          <a:prstGeom prst="rect">
            <a:avLst/>
          </a:prstGeom>
        </p:spPr>
      </p:pic>
      <p:sp>
        <p:nvSpPr>
          <p:cNvPr id="8" name="Rectangle 7">
            <a:extLst>
              <a:ext uri="{FF2B5EF4-FFF2-40B4-BE49-F238E27FC236}">
                <a16:creationId xmlns:a16="http://schemas.microsoft.com/office/drawing/2014/main" id="{386DEC10-BA69-D8A3-D9C0-1C8F32EC4887}"/>
              </a:ext>
            </a:extLst>
          </p:cNvPr>
          <p:cNvSpPr/>
          <p:nvPr/>
        </p:nvSpPr>
        <p:spPr>
          <a:xfrm>
            <a:off x="1006934" y="5586310"/>
            <a:ext cx="4119563" cy="6286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Home Screen</a:t>
            </a:r>
          </a:p>
          <a:p>
            <a:pPr algn="ctr"/>
            <a:r>
              <a:rPr lang="en-IN" b="1" dirty="0">
                <a:latin typeface="Times New Roman" panose="02020603050405020304" pitchFamily="18" charset="0"/>
                <a:cs typeface="Times New Roman" panose="02020603050405020304" pitchFamily="18" charset="0"/>
              </a:rPr>
              <a:t>Grid View</a:t>
            </a:r>
          </a:p>
        </p:txBody>
      </p:sp>
      <p:sp>
        <p:nvSpPr>
          <p:cNvPr id="9" name="Rectangle 8">
            <a:extLst>
              <a:ext uri="{FF2B5EF4-FFF2-40B4-BE49-F238E27FC236}">
                <a16:creationId xmlns:a16="http://schemas.microsoft.com/office/drawing/2014/main" id="{E13066E6-A7CD-E7E9-0DAF-BC5A1E88C7FC}"/>
              </a:ext>
            </a:extLst>
          </p:cNvPr>
          <p:cNvSpPr/>
          <p:nvPr/>
        </p:nvSpPr>
        <p:spPr>
          <a:xfrm>
            <a:off x="6804385" y="5586310"/>
            <a:ext cx="4119563" cy="6286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Times New Roman" panose="02020603050405020304" pitchFamily="18" charset="0"/>
                <a:cs typeface="Times New Roman" panose="02020603050405020304" pitchFamily="18" charset="0"/>
              </a:rPr>
              <a:t>Home screen</a:t>
            </a:r>
          </a:p>
          <a:p>
            <a:pPr algn="ctr"/>
            <a:r>
              <a:rPr lang="en-IN" b="1" dirty="0">
                <a:latin typeface="Times New Roman" panose="02020603050405020304" pitchFamily="18" charset="0"/>
                <a:cs typeface="Times New Roman" panose="02020603050405020304" pitchFamily="18" charset="0"/>
              </a:rPr>
              <a:t>List view</a:t>
            </a:r>
          </a:p>
        </p:txBody>
      </p:sp>
    </p:spTree>
    <p:extLst>
      <p:ext uri="{BB962C8B-B14F-4D97-AF65-F5344CB8AC3E}">
        <p14:creationId xmlns:p14="http://schemas.microsoft.com/office/powerpoint/2010/main" val="3603563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6B3AC1-A856-8C72-99C0-5E57D07881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225" y="474471"/>
            <a:ext cx="5924549" cy="5233155"/>
          </a:xfrm>
        </p:spPr>
      </p:pic>
      <p:pic>
        <p:nvPicPr>
          <p:cNvPr id="7" name="Picture 6">
            <a:extLst>
              <a:ext uri="{FF2B5EF4-FFF2-40B4-BE49-F238E27FC236}">
                <a16:creationId xmlns:a16="http://schemas.microsoft.com/office/drawing/2014/main" id="{7C7937C2-90D9-B391-9671-D15A3D342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7716" y="474471"/>
            <a:ext cx="5453059" cy="5233154"/>
          </a:xfrm>
          <a:prstGeom prst="rect">
            <a:avLst/>
          </a:prstGeom>
        </p:spPr>
      </p:pic>
      <p:sp>
        <p:nvSpPr>
          <p:cNvPr id="8" name="Rectangle 7">
            <a:extLst>
              <a:ext uri="{FF2B5EF4-FFF2-40B4-BE49-F238E27FC236}">
                <a16:creationId xmlns:a16="http://schemas.microsoft.com/office/drawing/2014/main" id="{C9B0C035-0CD8-DE23-410F-264D1DE4B4F9}"/>
              </a:ext>
            </a:extLst>
          </p:cNvPr>
          <p:cNvSpPr/>
          <p:nvPr/>
        </p:nvSpPr>
        <p:spPr>
          <a:xfrm>
            <a:off x="1155290" y="5823090"/>
            <a:ext cx="4119563" cy="6286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Quick View</a:t>
            </a:r>
          </a:p>
        </p:txBody>
      </p:sp>
      <p:sp>
        <p:nvSpPr>
          <p:cNvPr id="9" name="Rectangle 8">
            <a:extLst>
              <a:ext uri="{FF2B5EF4-FFF2-40B4-BE49-F238E27FC236}">
                <a16:creationId xmlns:a16="http://schemas.microsoft.com/office/drawing/2014/main" id="{25217B92-AF39-AD32-1E2E-C83EAC154C94}"/>
              </a:ext>
            </a:extLst>
          </p:cNvPr>
          <p:cNvSpPr/>
          <p:nvPr/>
        </p:nvSpPr>
        <p:spPr>
          <a:xfrm>
            <a:off x="7349768" y="5823090"/>
            <a:ext cx="4119563" cy="6286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Wishlist</a:t>
            </a:r>
          </a:p>
        </p:txBody>
      </p:sp>
    </p:spTree>
    <p:extLst>
      <p:ext uri="{BB962C8B-B14F-4D97-AF65-F5344CB8AC3E}">
        <p14:creationId xmlns:p14="http://schemas.microsoft.com/office/powerpoint/2010/main" val="3571021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78698D-A701-1C37-3F28-3908C1780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704" y="594543"/>
            <a:ext cx="5062552" cy="4867072"/>
          </a:xfrm>
        </p:spPr>
      </p:pic>
      <p:pic>
        <p:nvPicPr>
          <p:cNvPr id="7" name="Picture 6">
            <a:extLst>
              <a:ext uri="{FF2B5EF4-FFF2-40B4-BE49-F238E27FC236}">
                <a16:creationId xmlns:a16="http://schemas.microsoft.com/office/drawing/2014/main" id="{E1A7FA61-D3CB-6A36-54BE-886149C5B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5427" y="594543"/>
            <a:ext cx="5780869" cy="4867072"/>
          </a:xfrm>
          <a:prstGeom prst="rect">
            <a:avLst/>
          </a:prstGeom>
        </p:spPr>
      </p:pic>
      <p:sp>
        <p:nvSpPr>
          <p:cNvPr id="10" name="Rectangle 9">
            <a:extLst>
              <a:ext uri="{FF2B5EF4-FFF2-40B4-BE49-F238E27FC236}">
                <a16:creationId xmlns:a16="http://schemas.microsoft.com/office/drawing/2014/main" id="{33EC1F31-3135-36C2-4F43-12B525B0AD7D}"/>
              </a:ext>
            </a:extLst>
          </p:cNvPr>
          <p:cNvSpPr/>
          <p:nvPr/>
        </p:nvSpPr>
        <p:spPr>
          <a:xfrm>
            <a:off x="967198" y="5461615"/>
            <a:ext cx="4119563" cy="6286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Add Product </a:t>
            </a:r>
          </a:p>
        </p:txBody>
      </p:sp>
      <p:sp>
        <p:nvSpPr>
          <p:cNvPr id="11" name="Rectangle 10">
            <a:extLst>
              <a:ext uri="{FF2B5EF4-FFF2-40B4-BE49-F238E27FC236}">
                <a16:creationId xmlns:a16="http://schemas.microsoft.com/office/drawing/2014/main" id="{4D6B3556-4B8D-1801-6698-DDCA82833766}"/>
              </a:ext>
            </a:extLst>
          </p:cNvPr>
          <p:cNvSpPr/>
          <p:nvPr/>
        </p:nvSpPr>
        <p:spPr>
          <a:xfrm>
            <a:off x="7130036" y="5353768"/>
            <a:ext cx="3351650" cy="62865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Cart</a:t>
            </a:r>
          </a:p>
        </p:txBody>
      </p:sp>
    </p:spTree>
    <p:extLst>
      <p:ext uri="{BB962C8B-B14F-4D97-AF65-F5344CB8AC3E}">
        <p14:creationId xmlns:p14="http://schemas.microsoft.com/office/powerpoint/2010/main" val="1122399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9A697F1-0EFF-24B6-BA80-E42375CB03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6160" y="635922"/>
            <a:ext cx="6699679" cy="4351338"/>
          </a:xfrm>
          <a:prstGeom prst="rect">
            <a:avLst/>
          </a:prstGeom>
        </p:spPr>
      </p:pic>
      <p:sp>
        <p:nvSpPr>
          <p:cNvPr id="6" name="TextBox 5">
            <a:extLst>
              <a:ext uri="{FF2B5EF4-FFF2-40B4-BE49-F238E27FC236}">
                <a16:creationId xmlns:a16="http://schemas.microsoft.com/office/drawing/2014/main" id="{964B2DBB-6E5E-9EB9-DDE4-5BF760ECAF9A}"/>
              </a:ext>
            </a:extLst>
          </p:cNvPr>
          <p:cNvSpPr txBox="1"/>
          <p:nvPr/>
        </p:nvSpPr>
        <p:spPr>
          <a:xfrm>
            <a:off x="3952566" y="5456903"/>
            <a:ext cx="428686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User Account and Product Sold Page</a:t>
            </a:r>
            <a:endParaRPr lang="en-A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22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EC3B-19C3-086E-DD5F-CEDE4A03A518}"/>
              </a:ext>
            </a:extLst>
          </p:cNvPr>
          <p:cNvSpPr>
            <a:spLocks noGrp="1"/>
          </p:cNvSpPr>
          <p:nvPr>
            <p:ph type="title"/>
          </p:nvPr>
        </p:nvSpPr>
        <p:spPr>
          <a:xfrm>
            <a:off x="838200" y="345247"/>
            <a:ext cx="10515600" cy="877266"/>
          </a:xfrm>
        </p:spPr>
        <p:txBody>
          <a:bodyPr>
            <a:normAutofit/>
          </a:bodyPr>
          <a:lstStyle/>
          <a:p>
            <a:pPr algn="ctr"/>
            <a:r>
              <a:rPr lang="en-US" sz="3500" b="1" dirty="0">
                <a:latin typeface="Times New Roman" panose="02020603050405020304" pitchFamily="18" charset="0"/>
                <a:cs typeface="Times New Roman" panose="02020603050405020304" pitchFamily="18" charset="0"/>
              </a:rPr>
              <a:t>Conclusion</a:t>
            </a:r>
            <a:endParaRPr lang="en-AS"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945676-6320-4EEE-2BA6-20DE9EF1FC07}"/>
              </a:ext>
            </a:extLst>
          </p:cNvPr>
          <p:cNvSpPr>
            <a:spLocks noGrp="1"/>
          </p:cNvSpPr>
          <p:nvPr>
            <p:ph idx="1"/>
          </p:nvPr>
        </p:nvSpPr>
        <p:spPr>
          <a:xfrm>
            <a:off x="838200" y="1401417"/>
            <a:ext cx="10515600" cy="4775546"/>
          </a:xfrm>
        </p:spPr>
        <p:txBody>
          <a:bodyPr>
            <a:normAutofit/>
          </a:bodyPr>
          <a:lstStyle/>
          <a:p>
            <a:pPr marL="0" indent="0">
              <a:lnSpc>
                <a:spcPct val="100000"/>
              </a:lnSpc>
              <a:buNone/>
            </a:pPr>
            <a:r>
              <a:rPr lang="en-US" sz="2200" dirty="0">
                <a:latin typeface="Times New Roman" panose="02020603050405020304" pitchFamily="18" charset="0"/>
                <a:cs typeface="Times New Roman" panose="02020603050405020304" pitchFamily="18" charset="0"/>
              </a:rPr>
              <a:t>The integration of AI and ML transforms the retail experience through personalized recommendations, dynamic product categorization, and real-time analytics.</a:t>
            </a:r>
          </a:p>
          <a:p>
            <a:pPr marL="0" indent="0">
              <a:lnSpc>
                <a:spcPct val="100000"/>
              </a:lnSpc>
              <a:buNone/>
            </a:pPr>
            <a:r>
              <a:rPr lang="en-US" sz="2200" dirty="0">
                <a:latin typeface="Times New Roman" panose="02020603050405020304" pitchFamily="18" charset="0"/>
                <a:cs typeface="Times New Roman" panose="02020603050405020304" pitchFamily="18" charset="0"/>
              </a:rPr>
              <a:t>A user-centric approach enhances engagement, while data-driven insights empower sellers to make informed decisions.</a:t>
            </a:r>
          </a:p>
          <a:p>
            <a:pPr marL="0" indent="0">
              <a:lnSpc>
                <a:spcPct val="100000"/>
              </a:lnSpc>
              <a:buNone/>
            </a:pPr>
            <a:r>
              <a:rPr lang="en-US" sz="2200" dirty="0">
                <a:latin typeface="Times New Roman" panose="02020603050405020304" pitchFamily="18" charset="0"/>
                <a:cs typeface="Times New Roman" panose="02020603050405020304" pitchFamily="18" charset="0"/>
              </a:rPr>
              <a:t>This intelligent ecosystem creates a seamless shopping experience, driving customer satisfaction and business growth. </a:t>
            </a:r>
          </a:p>
          <a:p>
            <a:pPr marL="0" indent="0">
              <a:lnSpc>
                <a:spcPct val="100000"/>
              </a:lnSpc>
              <a:buNone/>
            </a:pPr>
            <a:r>
              <a:rPr lang="en-US" sz="2200" dirty="0">
                <a:latin typeface="Times New Roman" panose="02020603050405020304" pitchFamily="18" charset="0"/>
                <a:cs typeface="Times New Roman" panose="02020603050405020304" pitchFamily="18" charset="0"/>
              </a:rPr>
              <a:t>Efficient search and dynamic filtering improve product discoverability, enhancing user convenience.</a:t>
            </a:r>
          </a:p>
          <a:p>
            <a:pPr marL="0" indent="0">
              <a:lnSpc>
                <a:spcPct val="100000"/>
              </a:lnSpc>
              <a:buNone/>
            </a:pPr>
            <a:r>
              <a:rPr lang="en-US" sz="2200" dirty="0">
                <a:latin typeface="Times New Roman" panose="02020603050405020304" pitchFamily="18" charset="0"/>
                <a:cs typeface="Times New Roman" panose="02020603050405020304" pitchFamily="18" charset="0"/>
              </a:rPr>
              <a:t>Real-time analytics empowers sellers with actionable insights to optimize product strategies.</a:t>
            </a:r>
          </a:p>
          <a:p>
            <a:pPr marL="0" indent="0">
              <a:lnSpc>
                <a:spcPct val="100000"/>
              </a:lnSpc>
              <a:buNone/>
            </a:pPr>
            <a:r>
              <a:rPr lang="en-US" sz="2200" dirty="0">
                <a:latin typeface="Times New Roman" panose="02020603050405020304" pitchFamily="18" charset="0"/>
                <a:cs typeface="Times New Roman" panose="02020603050405020304" pitchFamily="18" charset="0"/>
              </a:rPr>
              <a:t>Robust security and privacy measures ensure user trust and compliance with data protection regulations.</a:t>
            </a:r>
          </a:p>
        </p:txBody>
      </p:sp>
    </p:spTree>
    <p:extLst>
      <p:ext uri="{BB962C8B-B14F-4D97-AF65-F5344CB8AC3E}">
        <p14:creationId xmlns:p14="http://schemas.microsoft.com/office/powerpoint/2010/main" val="3032958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5526F-BAC9-0755-01EC-0A0FF3B0FB8B}"/>
              </a:ext>
            </a:extLst>
          </p:cNvPr>
          <p:cNvSpPr>
            <a:spLocks noGrp="1"/>
          </p:cNvSpPr>
          <p:nvPr>
            <p:ph type="title"/>
          </p:nvPr>
        </p:nvSpPr>
        <p:spPr>
          <a:xfrm>
            <a:off x="838200" y="167149"/>
            <a:ext cx="10515600" cy="757084"/>
          </a:xfrm>
        </p:spPr>
        <p:txBody>
          <a:bodyPr>
            <a:normAutofit/>
          </a:bodyPr>
          <a:lstStyle/>
          <a:p>
            <a:pPr algn="ctr"/>
            <a:r>
              <a:rPr lang="en-US" sz="3500" b="1" dirty="0">
                <a:latin typeface="Times New Roman" panose="02020603050405020304" pitchFamily="18" charset="0"/>
                <a:cs typeface="Times New Roman" panose="02020603050405020304" pitchFamily="18" charset="0"/>
              </a:rPr>
              <a:t>Literature review</a:t>
            </a:r>
            <a:endParaRPr lang="en-AS" sz="35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C72987A-29C8-4EE5-0B47-B55E96AFA6D2}"/>
              </a:ext>
            </a:extLst>
          </p:cNvPr>
          <p:cNvSpPr>
            <a:spLocks noGrp="1" noChangeArrowheads="1"/>
          </p:cNvSpPr>
          <p:nvPr>
            <p:ph idx="1"/>
          </p:nvPr>
        </p:nvSpPr>
        <p:spPr bwMode="auto">
          <a:xfrm>
            <a:off x="737419" y="1168496"/>
            <a:ext cx="1079090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A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Jayakrishnan</a:t>
            </a:r>
            <a:r>
              <a:rPr kumimoji="0" lang="en-U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 "Artificial Intelligence (AI) in Retailing: A Systematic Review and Research Agenda":</a:t>
            </a:r>
            <a:br>
              <a:rPr kumimoji="0" lang="en-U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A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study explores the growing adoption of Artificial Intelligence (AI) and Machine Learning (ML) in retail, focusing on their applications in store management, inventory optimization, and </a:t>
            </a:r>
            <a:r>
              <a:rPr lang="en-US" altLang="en-AS" sz="2000" dirty="0">
                <a:latin typeface="Times New Roman" panose="02020603050405020304" pitchFamily="18" charset="0"/>
                <a:cs typeface="Times New Roman" panose="02020603050405020304" pitchFamily="18" charset="0"/>
              </a:rPr>
              <a:t>personalized customer experiences. AI’s ability to analyze large datasets and improve decision-making</a:t>
            </a:r>
            <a:r>
              <a:rPr kumimoji="0" lang="en-US" altLang="en-A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transforming the retail industry. The research also identifies emerging areas for further exploration, particularly in light of the accelerated adoption of these technologies during the pandemic</a:t>
            </a:r>
            <a:r>
              <a:rPr lang="en-US" altLang="en-AS" sz="20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endParaRPr lang="en-US" altLang="en-A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kumimoji="0" lang="en-U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Nkomo &amp; </a:t>
            </a:r>
            <a:r>
              <a:rPr kumimoji="0" lang="en-US" altLang="en-A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Mupa</a:t>
            </a:r>
            <a:r>
              <a:rPr kumimoji="0" lang="en-U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 "The Impact of Artificial Intelligence on Predictive Customer </a:t>
            </a:r>
            <a:r>
              <a:rPr kumimoji="0" lang="en-US" altLang="en-A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Behaviour</a:t>
            </a:r>
            <a:r>
              <a:rPr kumimoji="0" lang="en-U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Analytics in E-commerce: A Comparative Study of Traditional and AI-driven Models":</a:t>
            </a:r>
          </a:p>
          <a:p>
            <a:pPr marL="0" lvl="0" indent="0" eaLnBrk="0" fontAlgn="base" hangingPunct="0">
              <a:lnSpc>
                <a:spcPct val="100000"/>
              </a:lnSpc>
              <a:spcBef>
                <a:spcPct val="0"/>
              </a:spcBef>
              <a:spcAft>
                <a:spcPct val="0"/>
              </a:spcAft>
              <a:buNone/>
            </a:pPr>
            <a:r>
              <a:rPr kumimoji="0" lang="en-US" altLang="en-A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Nkomo and </a:t>
            </a:r>
            <a:r>
              <a:rPr kumimoji="0" lang="en-US" altLang="en-A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Mupa</a:t>
            </a:r>
            <a:r>
              <a:rPr kumimoji="0" lang="en-US" altLang="en-A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examine the impact of Artificial Intelligence (AI) on predictive customer behavior analytics in e-commerce, comparing AI-driven models with traditional approaches. The study finds that traditional models, like logistic regression and decision trees, face limitations in scalability, accuracy, and data processing. In contrast, AI-driven models, utilizing machine learning, deep learning, and natural language processing, excel at handling large datasets and delivering real-time predictions. </a:t>
            </a:r>
          </a:p>
        </p:txBody>
      </p:sp>
    </p:spTree>
    <p:extLst>
      <p:ext uri="{BB962C8B-B14F-4D97-AF65-F5344CB8AC3E}">
        <p14:creationId xmlns:p14="http://schemas.microsoft.com/office/powerpoint/2010/main" val="2308318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63EE60-A290-9FA1-8DBB-55133F3D45AC}"/>
              </a:ext>
            </a:extLst>
          </p:cNvPr>
          <p:cNvSpPr/>
          <p:nvPr/>
        </p:nvSpPr>
        <p:spPr>
          <a:xfrm>
            <a:off x="658761" y="560438"/>
            <a:ext cx="10874477" cy="59190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9600" b="1" dirty="0">
                <a:latin typeface="Times New Roman" panose="02020603050405020304" pitchFamily="18" charset="0"/>
                <a:cs typeface="Times New Roman" panose="02020603050405020304" pitchFamily="18" charset="0"/>
              </a:rPr>
              <a:t>Thank You</a:t>
            </a:r>
            <a:endParaRPr lang="en-AS"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33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E76F9-F59B-5CD3-3BDD-E3ECB5D3BF4A}"/>
              </a:ext>
            </a:extLst>
          </p:cNvPr>
          <p:cNvSpPr>
            <a:spLocks noGrp="1"/>
          </p:cNvSpPr>
          <p:nvPr>
            <p:ph idx="1"/>
          </p:nvPr>
        </p:nvSpPr>
        <p:spPr>
          <a:xfrm>
            <a:off x="927652" y="685800"/>
            <a:ext cx="10515600" cy="5327374"/>
          </a:xfrm>
        </p:spPr>
        <p:txBody>
          <a:bodyPr>
            <a:no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Kannan &amp; Trilok Singh (2021) – "Transforming Retail with Artificial Intelligence: Analyzing the Impact of AI and Machine Learning on Consumer Experience in the UAE“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A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study explores how AI and ML are revolutionizing the UAE retail sector by enhancing consumer experiences. Key areas of impact include personalization, inventory management, and predictive analytics. The integration of these technologies not only improves operational efficiency but also boosts customer satisfaction by offering more customized and engaging shopping experiences. The research provides valuable insights for retailers aiming to remain competitive in a rapidly evolving market.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A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Gupta et al. (2023) – "The Disruption of Retail Commerce by AI and ML: A Futuristic Perspective“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A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Gupta and colleagues present a systematic review of the transformative role of AI and ML in retail. The study emphasizes benefits such as personalized recommendations, efficient inventory management, and optimized supply chains. It also addresses challenges like ethical concerns and the need for responsible technology adoption. The paper offers a forward-looking analysis of AI and ML's disruptive potential, serving as a useful reference for both academic researchers and industry stakeholders.</a:t>
            </a: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32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836BEE-096F-BC29-C4A0-626E58DD1A93}"/>
              </a:ext>
            </a:extLst>
          </p:cNvPr>
          <p:cNvSpPr>
            <a:spLocks noGrp="1"/>
          </p:cNvSpPr>
          <p:nvPr>
            <p:ph idx="1"/>
          </p:nvPr>
        </p:nvSpPr>
        <p:spPr>
          <a:xfrm>
            <a:off x="838200" y="646042"/>
            <a:ext cx="10515600" cy="5516219"/>
          </a:xfrm>
        </p:spPr>
        <p:txBody>
          <a:bodyPr>
            <a:normAutofit fontScale="92500" lnSpcReduction="10000"/>
          </a:bodyPr>
          <a:lstStyle/>
          <a:p>
            <a:pPr marL="0" indent="0">
              <a:lnSpc>
                <a:spcPct val="110000"/>
              </a:lnSpc>
              <a:buNone/>
            </a:pPr>
            <a:r>
              <a:rPr lang="en-US" sz="2000" b="1" dirty="0">
                <a:latin typeface="Times New Roman" panose="02020603050405020304" pitchFamily="18" charset="0"/>
                <a:cs typeface="Times New Roman" panose="02020603050405020304" pitchFamily="18" charset="0"/>
              </a:rPr>
              <a:t>The Integration of Artificial Intelligence Techniques in E-Commerce: Enhancing Online Shopping Experience and Personalization:</a:t>
            </a:r>
          </a:p>
          <a:p>
            <a:pPr marL="0" indent="0">
              <a:lnSpc>
                <a:spcPct val="110000"/>
              </a:lnSpc>
              <a:buNone/>
            </a:pPr>
            <a:r>
              <a:rPr lang="en-US" sz="2000" dirty="0">
                <a:latin typeface="Times New Roman" panose="02020603050405020304" pitchFamily="18" charset="0"/>
                <a:cs typeface="Times New Roman" panose="02020603050405020304" pitchFamily="18" charset="0"/>
              </a:rPr>
              <a:t>This study investigates the use of Artificial Intelligence (AI) techniques, such as machine learning, neural networks, and fuzzy logic, to improve the online shopping experience. Key focus areas include personalized recommendations, chatbots, and fraud detection. Case studies from Amazon and Alibaba demonstrate that AI enhances customer satisfaction, increases revenue, and reduces costs. However, challenges such as data privacy concerns, integration complexities, and high implementation costs persist, especially for smaller platforms. The research highlights the need for scalable AI solutions to ensure widespread adoption across the e-commerce industry.</a:t>
            </a:r>
          </a:p>
          <a:p>
            <a:pPr marL="0" indent="0">
              <a:lnSpc>
                <a:spcPct val="110000"/>
              </a:lnSpc>
              <a:buNone/>
            </a:pPr>
            <a:r>
              <a:rPr lang="en-US" sz="2000" b="1" dirty="0">
                <a:latin typeface="Times New Roman" panose="02020603050405020304" pitchFamily="18" charset="0"/>
                <a:cs typeface="Times New Roman" panose="02020603050405020304" pitchFamily="18" charset="0"/>
              </a:rPr>
              <a:t>Xu et al. (2024) – "Intelligent Classification and Personalized Recommendation of E-commerce Products Based on Machine Learning":</a:t>
            </a:r>
          </a:p>
          <a:p>
            <a:pPr marL="0" indent="0">
              <a:lnSpc>
                <a:spcPct val="110000"/>
              </a:lnSpc>
              <a:buNone/>
            </a:pPr>
            <a:r>
              <a:rPr lang="en-US" sz="2000" dirty="0">
                <a:latin typeface="Times New Roman" panose="02020603050405020304" pitchFamily="18" charset="0"/>
                <a:cs typeface="Times New Roman" panose="02020603050405020304" pitchFamily="18" charset="0"/>
              </a:rPr>
              <a:t>This study presents a personalized recommendation system for e-commerce platforms like eBay, utilizing the BERT model for semantic understanding and a nearest neighbor algorithm for precise product suggestions. The system addresses challenges like product overload by tailoring recommendations to user preferences. Results show improved user satisfaction, engagement, and conversion rates. However, challenges such as data privacy, integration with legacy systems, and expanding to multimodal data remain areas for future research.</a:t>
            </a:r>
          </a:p>
          <a:p>
            <a:pPr marL="0" indent="0">
              <a:buNone/>
            </a:pP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87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8ABD0-6F5B-0EB2-259B-9DCCCD061F91}"/>
              </a:ext>
            </a:extLst>
          </p:cNvPr>
          <p:cNvSpPr>
            <a:spLocks noGrp="1"/>
          </p:cNvSpPr>
          <p:nvPr>
            <p:ph idx="1"/>
          </p:nvPr>
        </p:nvSpPr>
        <p:spPr>
          <a:xfrm>
            <a:off x="838200" y="639097"/>
            <a:ext cx="10515600" cy="5537866"/>
          </a:xfrm>
        </p:spPr>
        <p:txBody>
          <a:bodyPr>
            <a:no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Haque (2024) – "E-Commerce Product Recommendation System based on ML Algorithms":</a:t>
            </a:r>
          </a:p>
          <a:p>
            <a:pPr marL="0" indent="0">
              <a:lnSpc>
                <a:spcPct val="100000"/>
              </a:lnSpc>
              <a:buNone/>
            </a:pPr>
            <a:r>
              <a:rPr lang="en-US" sz="2000" dirty="0">
                <a:latin typeface="Times New Roman" panose="02020603050405020304" pitchFamily="18" charset="0"/>
                <a:cs typeface="Times New Roman" panose="02020603050405020304" pitchFamily="18" charset="0"/>
              </a:rPr>
              <a:t>This study introduces a machine learning-based model for personalizing product recommendations on e-commerce platforms. Using collaborative filtering and hybrid techniques, the system enhances user satisfaction and engagement by delivering tailored suggestions. The model effectively reduces search time and boosts conversion rates. However, challenges like data sparsity, scalability, and real-time processing remain. The research emphasizes addressing these issues for broader adoption. Future work involves optimizing the model for large datasets and evolving user behaviors.</a:t>
            </a:r>
          </a:p>
          <a:p>
            <a:pPr marL="0" indent="0">
              <a:lnSpc>
                <a:spcPct val="100000"/>
              </a:lnSpc>
              <a:buNone/>
            </a:pPr>
            <a:r>
              <a:rPr lang="en-US" sz="2000" b="1" dirty="0">
                <a:latin typeface="Times New Roman" panose="02020603050405020304" pitchFamily="18" charset="0"/>
                <a:cs typeface="Times New Roman" panose="02020603050405020304" pitchFamily="18" charset="0"/>
              </a:rPr>
              <a:t>Verma and Sharma (2020) – "Artificial Intelligence in Retailing":</a:t>
            </a:r>
          </a:p>
          <a:p>
            <a:pPr marL="0" indent="0">
              <a:lnSpc>
                <a:spcPct val="100000"/>
              </a:lnSpc>
              <a:buNone/>
            </a:pPr>
            <a:r>
              <a:rPr lang="en-US" sz="2000" dirty="0">
                <a:latin typeface="Times New Roman" panose="02020603050405020304" pitchFamily="18" charset="0"/>
                <a:cs typeface="Times New Roman" panose="02020603050405020304" pitchFamily="18" charset="0"/>
              </a:rPr>
              <a:t>This article presents a framework highlighting the use of artificial intelligence in retail, with a focus on marketing and machine learning applications. It explores AI-driven tools like chatbots, recommendation systems, and customer sentiment analysis, which enhance personalization and streamline operations. The study also examines how machine learning aids in demand forecasting and inventory optimization. Despite the benefits, challenges such as high implementation costs and data privacy concerns are discussed. The research emphasizes the need for scalable AI solutions tailored to small and medium-sized retailers. Future directions include integrating AI with emerging technologies like IoT and AR for immersive retail experiences.</a:t>
            </a: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26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E5D0-50CC-C9D7-F397-174EAFE06B6D}"/>
              </a:ext>
            </a:extLst>
          </p:cNvPr>
          <p:cNvSpPr>
            <a:spLocks noGrp="1"/>
          </p:cNvSpPr>
          <p:nvPr>
            <p:ph type="title"/>
          </p:nvPr>
        </p:nvSpPr>
        <p:spPr>
          <a:xfrm>
            <a:off x="838199" y="433688"/>
            <a:ext cx="10515600" cy="715617"/>
          </a:xfrm>
        </p:spPr>
        <p:txBody>
          <a:bodyPr>
            <a:normAutofit/>
          </a:bodyPr>
          <a:lstStyle/>
          <a:p>
            <a:pPr algn="ctr"/>
            <a:r>
              <a:rPr lang="en-US" sz="3500" b="1" dirty="0">
                <a:latin typeface="Times New Roman" panose="02020603050405020304" pitchFamily="18" charset="0"/>
                <a:cs typeface="Times New Roman" panose="02020603050405020304" pitchFamily="18" charset="0"/>
              </a:rPr>
              <a:t>Problem Identification </a:t>
            </a:r>
            <a:endParaRPr lang="en-AS" sz="3500" b="1" dirty="0"/>
          </a:p>
        </p:txBody>
      </p:sp>
      <p:sp>
        <p:nvSpPr>
          <p:cNvPr id="3" name="Content Placeholder 2">
            <a:extLst>
              <a:ext uri="{FF2B5EF4-FFF2-40B4-BE49-F238E27FC236}">
                <a16:creationId xmlns:a16="http://schemas.microsoft.com/office/drawing/2014/main" id="{B0FC9430-91A4-A166-4BBB-7418C7DA3D81}"/>
              </a:ext>
            </a:extLst>
          </p:cNvPr>
          <p:cNvSpPr>
            <a:spLocks noGrp="1"/>
          </p:cNvSpPr>
          <p:nvPr>
            <p:ph idx="1"/>
          </p:nvPr>
        </p:nvSpPr>
        <p:spPr>
          <a:xfrm>
            <a:off x="838198" y="1461052"/>
            <a:ext cx="10515601" cy="4615390"/>
          </a:xfrm>
        </p:spPr>
        <p:txBody>
          <a:bodyPr>
            <a:noAutofit/>
          </a:bodyPr>
          <a:lstStyle/>
          <a:p>
            <a:pPr lvl="1"/>
            <a:r>
              <a:rPr lang="en-US" sz="2000" b="1" dirty="0">
                <a:latin typeface="Times New Roman" panose="02020603050405020304" pitchFamily="18" charset="0"/>
                <a:cs typeface="Times New Roman" panose="02020603050405020304" pitchFamily="18" charset="0"/>
              </a:rPr>
              <a:t>Lack</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of</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Personalization</a:t>
            </a:r>
            <a:r>
              <a:rPr lang="en-US" sz="2000" dirty="0">
                <a:latin typeface="Times New Roman" panose="02020603050405020304" pitchFamily="18" charset="0"/>
                <a:cs typeface="Times New Roman" panose="02020603050405020304" pitchFamily="18" charset="0"/>
              </a:rPr>
              <a:t>: Traditional e-commerce platforms often fail to offer tailored product recommendations, leading to a one-size-fits-all approach. Users are presented with generic suggestions that may not match their unique preferences, diminishing engagement and satisfaction.</a:t>
            </a:r>
          </a:p>
          <a:p>
            <a:pPr lvl="1"/>
            <a:r>
              <a:rPr lang="en-US" sz="2000" b="1" dirty="0">
                <a:latin typeface="Times New Roman" panose="02020603050405020304" pitchFamily="18" charset="0"/>
                <a:cs typeface="Times New Roman" panose="02020603050405020304" pitchFamily="18" charset="0"/>
              </a:rPr>
              <a:t>Inefficient Product Discovery</a:t>
            </a:r>
            <a:r>
              <a:rPr lang="en-US" sz="2000" dirty="0">
                <a:latin typeface="Times New Roman" panose="02020603050405020304" pitchFamily="18" charset="0"/>
                <a:cs typeface="Times New Roman" panose="02020603050405020304" pitchFamily="18" charset="0"/>
              </a:rPr>
              <a:t>: On many e-commerce platforms, the product categorization is either too broad or poorly organized, making it difficult for users to find items that match their specific needs. This often results in frustration, as users have to sift through irrelevant products to find what they want.</a:t>
            </a:r>
          </a:p>
          <a:p>
            <a:pPr lvl="1"/>
            <a:r>
              <a:rPr lang="en-US" sz="2000" b="1" dirty="0">
                <a:latin typeface="Times New Roman" panose="02020603050405020304" pitchFamily="18" charset="0"/>
                <a:cs typeface="Times New Roman" panose="02020603050405020304" pitchFamily="18" charset="0"/>
              </a:rPr>
              <a:t>Overwhelming Choices</a:t>
            </a:r>
            <a:r>
              <a:rPr lang="en-US" sz="2000" dirty="0">
                <a:latin typeface="Times New Roman" panose="02020603050405020304" pitchFamily="18" charset="0"/>
                <a:cs typeface="Times New Roman" panose="02020603050405020304" pitchFamily="18" charset="0"/>
              </a:rPr>
              <a:t>: With millions of products available, users are overwhelmed by the sheer volume of options. This information overload can cause decision fatigue, leading to abandoned carts and reduced conversion rates. A more intuitive discovery process is necessary to simplify decision-making.</a:t>
            </a:r>
          </a:p>
          <a:p>
            <a:pPr lvl="1"/>
            <a:r>
              <a:rPr lang="en-US" sz="2000" b="1" dirty="0">
                <a:latin typeface="Times New Roman" panose="02020603050405020304" pitchFamily="18" charset="0"/>
                <a:cs typeface="Times New Roman" panose="02020603050405020304" pitchFamily="18" charset="0"/>
              </a:rPr>
              <a:t>Missed Opportunities for Sellers</a:t>
            </a:r>
            <a:r>
              <a:rPr lang="en-US" sz="2000" dirty="0">
                <a:latin typeface="Times New Roman" panose="02020603050405020304" pitchFamily="18" charset="0"/>
                <a:cs typeface="Times New Roman" panose="02020603050405020304" pitchFamily="18" charset="0"/>
              </a:rPr>
              <a:t>: Sellers often lack actionable insights into customer preferences, making it difficult for them to optimize their product listings or target the right audience. Without data-driven strategies, they miss opportunities to improve product visibility and increase sales.</a:t>
            </a: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351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36286-1A38-3E0C-80A5-40B1EE5B180D}"/>
              </a:ext>
            </a:extLst>
          </p:cNvPr>
          <p:cNvSpPr>
            <a:spLocks noGrp="1"/>
          </p:cNvSpPr>
          <p:nvPr>
            <p:ph idx="1"/>
          </p:nvPr>
        </p:nvSpPr>
        <p:spPr>
          <a:xfrm>
            <a:off x="838200" y="682188"/>
            <a:ext cx="10515600" cy="5493623"/>
          </a:xfrm>
        </p:spPr>
        <p:txBody>
          <a:bodyPr>
            <a:noAutofit/>
          </a:bodyPr>
          <a:lstStyle/>
          <a:p>
            <a:pPr>
              <a:lnSpc>
                <a:spcPct val="100000"/>
              </a:lnSpc>
            </a:pPr>
            <a:r>
              <a:rPr lang="en-US" sz="2000" b="1" dirty="0">
                <a:latin typeface="Times New Roman" panose="02020603050405020304" pitchFamily="18" charset="0"/>
                <a:cs typeface="Times New Roman" panose="02020603050405020304" pitchFamily="18" charset="0"/>
              </a:rPr>
              <a:t>User Engagement Issues</a:t>
            </a:r>
            <a:r>
              <a:rPr lang="en-US" sz="2000" dirty="0">
                <a:latin typeface="Times New Roman" panose="02020603050405020304" pitchFamily="18" charset="0"/>
                <a:cs typeface="Times New Roman" panose="02020603050405020304" pitchFamily="18" charset="0"/>
              </a:rPr>
              <a:t>: Many platforms fail to encourage meaningful interactions from users, such as liking or saving products. These interactions provide valuable data that can be used to refine recommendation engines and improve the shopping experience, ultimately leading to higher retention and conversion rates.</a:t>
            </a:r>
          </a:p>
          <a:p>
            <a:pPr>
              <a:lnSpc>
                <a:spcPct val="100000"/>
              </a:lnSpc>
            </a:pPr>
            <a:r>
              <a:rPr lang="en-US" sz="2000" b="1" dirty="0">
                <a:latin typeface="Times New Roman" panose="02020603050405020304" pitchFamily="18" charset="0"/>
                <a:cs typeface="Times New Roman" panose="02020603050405020304" pitchFamily="18" charset="0"/>
              </a:rPr>
              <a:t>Inconsistent User Experience</a:t>
            </a:r>
            <a:r>
              <a:rPr lang="en-US" sz="2000" dirty="0">
                <a:latin typeface="Times New Roman" panose="02020603050405020304" pitchFamily="18" charset="0"/>
                <a:cs typeface="Times New Roman" panose="02020603050405020304" pitchFamily="18" charset="0"/>
              </a:rPr>
              <a:t>: Without personalization, the user experience remains static and impersonal, which can result in lower engagement and fewer repeat visits. A more tailored approach would make the shopping experience feel more relevant and rewarding to each user.</a:t>
            </a:r>
          </a:p>
          <a:p>
            <a:pPr>
              <a:lnSpc>
                <a:spcPct val="100000"/>
              </a:lnSpc>
            </a:pPr>
            <a:r>
              <a:rPr lang="en-US" sz="2000" b="1" dirty="0">
                <a:latin typeface="Times New Roman" panose="02020603050405020304" pitchFamily="18" charset="0"/>
                <a:cs typeface="Times New Roman" panose="02020603050405020304" pitchFamily="18" charset="0"/>
              </a:rPr>
              <a:t>Difficulty in Categorization</a:t>
            </a:r>
            <a:r>
              <a:rPr lang="en-US" sz="2000" dirty="0">
                <a:latin typeface="Times New Roman" panose="02020603050405020304" pitchFamily="18" charset="0"/>
                <a:cs typeface="Times New Roman" panose="02020603050405020304" pitchFamily="18" charset="0"/>
              </a:rPr>
              <a:t>: Product categorization on existing platforms is often too basic or static, making it hard for users to find products that match their specific interests. A dynamic, attribute-based system could improve the discoverability of products by aligning them with users' unique preferences.</a:t>
            </a:r>
          </a:p>
          <a:p>
            <a:pPr>
              <a:lnSpc>
                <a:spcPct val="100000"/>
              </a:lnSpc>
            </a:pPr>
            <a:r>
              <a:rPr lang="en-US" sz="2000" b="1" dirty="0">
                <a:latin typeface="Times New Roman" panose="02020603050405020304" pitchFamily="18" charset="0"/>
                <a:cs typeface="Times New Roman" panose="02020603050405020304" pitchFamily="18" charset="0"/>
              </a:rPr>
              <a:t>Seller Performance Challenges</a:t>
            </a:r>
            <a:r>
              <a:rPr lang="en-US" sz="2000" dirty="0">
                <a:latin typeface="Times New Roman" panose="02020603050405020304" pitchFamily="18" charset="0"/>
                <a:cs typeface="Times New Roman" panose="02020603050405020304" pitchFamily="18" charset="0"/>
              </a:rPr>
              <a:t>: Sellers typically do not have access to comprehensive analytics on customer behavior, making it difficult to track which products are performing well and why. This lack of insight hampers their ability to refine product offerings, adjust marketing strategies, and ultimately boost sales.</a:t>
            </a:r>
            <a:endParaRPr lang="en-A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47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2087</TotalTime>
  <Words>4107</Words>
  <Application>Microsoft Office PowerPoint</Application>
  <PresentationFormat>Widescreen</PresentationFormat>
  <Paragraphs>250</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Aptos</vt:lpstr>
      <vt:lpstr>Aptos Display</vt:lpstr>
      <vt:lpstr>Arial</vt:lpstr>
      <vt:lpstr>Cambria Math</vt:lpstr>
      <vt:lpstr>Symbol</vt:lpstr>
      <vt:lpstr>Times New Roman</vt:lpstr>
      <vt:lpstr>Wingdings</vt:lpstr>
      <vt:lpstr>Office Theme</vt:lpstr>
      <vt:lpstr>INTELLIGENT SHOPPING EXPERIENCES: AI-DRIVEN INSIGHTS FOR PERSONALIZED RECOMMENDATIONS</vt:lpstr>
      <vt:lpstr>Abstract</vt:lpstr>
      <vt:lpstr>Introduction </vt:lpstr>
      <vt:lpstr>Literature review</vt:lpstr>
      <vt:lpstr>PowerPoint Presentation</vt:lpstr>
      <vt:lpstr>PowerPoint Presentation</vt:lpstr>
      <vt:lpstr>PowerPoint Presentation</vt:lpstr>
      <vt:lpstr>Problem Identification </vt:lpstr>
      <vt:lpstr>PowerPoint Presentation</vt:lpstr>
      <vt:lpstr>Proposed System</vt:lpstr>
      <vt:lpstr>PowerPoint Presentation</vt:lpstr>
      <vt:lpstr>PowerPoint Presentation</vt:lpstr>
      <vt:lpstr>Requirement Analysis</vt:lpstr>
      <vt:lpstr>Module Description </vt:lpstr>
      <vt:lpstr>PowerPoint Presentation</vt:lpstr>
      <vt:lpstr>PowerPoint Presentation</vt:lpstr>
      <vt:lpstr>PowerPoint Presentation</vt:lpstr>
      <vt:lpstr>Design Phase</vt:lpstr>
      <vt:lpstr>PowerPoint Presentation</vt:lpstr>
      <vt:lpstr>PowerPoint Presentation</vt:lpstr>
      <vt:lpstr>Class Diagram</vt:lpstr>
      <vt:lpstr>PowerPoint Presentation</vt:lpstr>
      <vt:lpstr>Sequence Diagram </vt:lpstr>
      <vt:lpstr>Activity Diagram</vt:lpstr>
      <vt:lpstr> Entity Relationship Diagram</vt:lpstr>
      <vt:lpstr>Architectural Design </vt:lpstr>
      <vt:lpstr>Algorithm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Tallapaneni Hemanth</dc:creator>
  <cp:lastModifiedBy>Tallapaneni Hemanth</cp:lastModifiedBy>
  <cp:revision>48</cp:revision>
  <dcterms:created xsi:type="dcterms:W3CDTF">2024-12-13T02:44:56Z</dcterms:created>
  <dcterms:modified xsi:type="dcterms:W3CDTF">2025-05-15T08:52:29Z</dcterms:modified>
</cp:coreProperties>
</file>