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7" r:id="rId4"/>
    <p:sldId id="268" r:id="rId5"/>
    <p:sldId id="269" r:id="rId6"/>
    <p:sldId id="270" r:id="rId7"/>
    <p:sldId id="271" r:id="rId8"/>
    <p:sldId id="272" r:id="rId9"/>
    <p:sldId id="261" r:id="rId10"/>
    <p:sldId id="273" r:id="rId11"/>
    <p:sldId id="262" r:id="rId12"/>
    <p:sldId id="274" r:id="rId13"/>
    <p:sldId id="275" r:id="rId14"/>
    <p:sldId id="276" r:id="rId15"/>
    <p:sldId id="263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A18-4E3C-41FC-B0ED-921A054EF7A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D751-C379-4D3B-BE36-BF0F59F9F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A18-4E3C-41FC-B0ED-921A054EF7A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D751-C379-4D3B-BE36-BF0F59F9F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A18-4E3C-41FC-B0ED-921A054EF7A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D751-C379-4D3B-BE36-BF0F59F9F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A18-4E3C-41FC-B0ED-921A054EF7A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D751-C379-4D3B-BE36-BF0F59F9F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A18-4E3C-41FC-B0ED-921A054EF7A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D751-C379-4D3B-BE36-BF0F59F9F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8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A18-4E3C-41FC-B0ED-921A054EF7A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D751-C379-4D3B-BE36-BF0F59F9F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A18-4E3C-41FC-B0ED-921A054EF7A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D751-C379-4D3B-BE36-BF0F59F9F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8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A18-4E3C-41FC-B0ED-921A054EF7A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D751-C379-4D3B-BE36-BF0F59F9F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A18-4E3C-41FC-B0ED-921A054EF7A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D751-C379-4D3B-BE36-BF0F59F9F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504A18-4E3C-41FC-B0ED-921A054EF7A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FAD751-C379-4D3B-BE36-BF0F59F9F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9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A18-4E3C-41FC-B0ED-921A054EF7A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D751-C379-4D3B-BE36-BF0F59F9F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8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504A18-4E3C-41FC-B0ED-921A054EF7A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FAD751-C379-4D3B-BE36-BF0F59F9FB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23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02D3-21C6-4AF2-AD9F-991B98AC5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FOOTBALL MATCH PREDICTION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8B288-5D12-4C51-B31F-7C939A443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941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Naman</a:t>
            </a:r>
            <a:r>
              <a:rPr lang="en-US" dirty="0"/>
              <a:t> Jain (2014A7PS0100P)</a:t>
            </a:r>
          </a:p>
          <a:p>
            <a:r>
              <a:rPr lang="en-US" dirty="0" err="1"/>
              <a:t>Vishesh</a:t>
            </a:r>
            <a:r>
              <a:rPr lang="en-US" dirty="0"/>
              <a:t> Sharma (2013b4a80195P)</a:t>
            </a:r>
          </a:p>
          <a:p>
            <a:r>
              <a:rPr lang="en-US" dirty="0"/>
              <a:t>C Hemanth (2014A7PS0075P)</a:t>
            </a:r>
          </a:p>
        </p:txBody>
      </p:sp>
    </p:spTree>
    <p:extLst>
      <p:ext uri="{BB962C8B-B14F-4D97-AF65-F5344CB8AC3E}">
        <p14:creationId xmlns:p14="http://schemas.microsoft.com/office/powerpoint/2010/main" val="284460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401-9098-4207-9C28-0865F59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63BE-37D2-4C51-A119-1274236B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In the world of professional football/soccer, many of the matches can be predicted by a human based on the events that particular human has seen in the game so far. It is nearly impossible for a team to cover up a 7-1 deficit with only five minutes to spare, and this can be predicted by a human being.</a:t>
            </a:r>
          </a:p>
          <a:p>
            <a:pPr marL="457200" indent="-457200">
              <a:buAutoNum type="arabicParenR"/>
            </a:pPr>
            <a:r>
              <a:rPr lang="en-US" dirty="0"/>
              <a:t>A computer can be programmed to detect and predict the same thing based on the events that have happened so far in the game, similar to a human brain.</a:t>
            </a:r>
          </a:p>
          <a:p>
            <a:pPr marL="457200" indent="-457200">
              <a:buAutoNum type="arabicParenR"/>
            </a:pPr>
            <a:r>
              <a:rPr lang="en-US" dirty="0"/>
              <a:t>Based on our knowledge of Neural Networks, the problem must be tackled using an architecture that can handle sequential data about the same object of interest, over a period of time.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6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21C7-B166-4AC9-925F-61B911F6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DCB3-C947-4644-ADD0-6D45962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8897"/>
          </a:xfrm>
        </p:spPr>
        <p:txBody>
          <a:bodyPr/>
          <a:lstStyle/>
          <a:p>
            <a:r>
              <a:rPr lang="en-US" dirty="0"/>
              <a:t>The data is taken from a public of dataset called </a:t>
            </a:r>
            <a:r>
              <a:rPr lang="en-US" b="1" dirty="0" err="1"/>
              <a:t>football_events</a:t>
            </a:r>
            <a:r>
              <a:rPr lang="en-US" dirty="0"/>
              <a:t>, of over 500 matches, with each match having around 100-180 events during the match.</a:t>
            </a:r>
          </a:p>
          <a:p>
            <a:r>
              <a:rPr lang="en-US" dirty="0"/>
              <a:t>Each event within the match is sequentially fed into the Neural Network and the final result is predicted as a vector of the probabilities for Side 1 Win, Side 2 Win, and Draw.</a:t>
            </a:r>
          </a:p>
          <a:p>
            <a:r>
              <a:rPr lang="en-US" b="1" dirty="0"/>
              <a:t>Data Preprocessing: </a:t>
            </a:r>
            <a:r>
              <a:rPr lang="en-US" dirty="0"/>
              <a:t>Certain classifications of the data have been grouped together into singular classifications as they all had the same impact on the game despite having semantic differences.</a:t>
            </a:r>
          </a:p>
          <a:p>
            <a:r>
              <a:rPr lang="en-US" dirty="0"/>
              <a:t>For example, a second yellow card and a red card have been grouped together as they both have the same effect on the game. And columns like a event_type2 have been dropped as they only pander to a fan’s knowledge as to the exact play-by-play of the events, but do not add anything to the prediction beyond the </a:t>
            </a:r>
            <a:r>
              <a:rPr lang="en-US" dirty="0" err="1"/>
              <a:t>event_type</a:t>
            </a:r>
            <a:r>
              <a:rPr lang="en-US" dirty="0"/>
              <a:t>.</a:t>
            </a:r>
          </a:p>
          <a:p>
            <a:r>
              <a:rPr lang="en-US" dirty="0"/>
              <a:t>The data is processed according to the chronological series of events in the match.</a:t>
            </a:r>
          </a:p>
          <a:p>
            <a:r>
              <a:rPr lang="en-US" b="1" dirty="0"/>
              <a:t>Reference to original dataset:</a:t>
            </a:r>
            <a:r>
              <a:rPr lang="en-US" dirty="0"/>
              <a:t> https://www.kaggle.com/secareanualin/football-events</a:t>
            </a:r>
          </a:p>
        </p:txBody>
      </p:sp>
    </p:spTree>
    <p:extLst>
      <p:ext uri="{BB962C8B-B14F-4D97-AF65-F5344CB8AC3E}">
        <p14:creationId xmlns:p14="http://schemas.microsoft.com/office/powerpoint/2010/main" val="224536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D0D9-58BD-41A9-9CC0-4A8B9434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26AE-8481-4ABD-98ED-37D4A45E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b="1" dirty="0"/>
              <a:t>Feature Mapping:</a:t>
            </a:r>
          </a:p>
          <a:p>
            <a:pPr>
              <a:spcBef>
                <a:spcPts val="100"/>
              </a:spcBef>
            </a:pP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event_type_mod</a:t>
            </a: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0	Announcement</a:t>
            </a:r>
          </a:p>
          <a:p>
            <a:pPr>
              <a:spcBef>
                <a:spcPts val="100"/>
              </a:spcBef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1	Attempt</a:t>
            </a:r>
          </a:p>
          <a:p>
            <a:pPr>
              <a:spcBef>
                <a:spcPts val="100"/>
              </a:spcBef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3	Foul</a:t>
            </a:r>
          </a:p>
          <a:p>
            <a:pPr>
              <a:spcBef>
                <a:spcPts val="100"/>
              </a:spcBef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4	Yellow card</a:t>
            </a:r>
          </a:p>
          <a:p>
            <a:pPr>
              <a:spcBef>
                <a:spcPts val="100"/>
              </a:spcBef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6	Red card</a:t>
            </a:r>
          </a:p>
          <a:p>
            <a:pPr>
              <a:spcBef>
                <a:spcPts val="100"/>
              </a:spcBef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7	Substitution</a:t>
            </a:r>
          </a:p>
          <a:p>
            <a:pPr>
              <a:spcBef>
                <a:spcPts val="100"/>
              </a:spcBef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11	Penalty conceded</a:t>
            </a:r>
          </a:p>
          <a:p>
            <a:pPr>
              <a:spcBef>
                <a:spcPts val="100"/>
              </a:spcBef>
            </a:pP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</a:p>
          <a:p>
            <a:pPr>
              <a:spcBef>
                <a:spcPts val="100"/>
              </a:spcBef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1	Home</a:t>
            </a:r>
          </a:p>
          <a:p>
            <a:pPr>
              <a:spcBef>
                <a:spcPts val="100"/>
              </a:spcBef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2	Away</a:t>
            </a:r>
          </a:p>
          <a:p>
            <a:pPr>
              <a:spcBef>
                <a:spcPts val="100"/>
              </a:spcBef>
            </a:pP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is_goal</a:t>
            </a: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0	No</a:t>
            </a:r>
          </a:p>
          <a:p>
            <a:pPr>
              <a:spcBef>
                <a:spcPts val="100"/>
              </a:spcBef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1	Yes</a:t>
            </a:r>
          </a:p>
        </p:txBody>
      </p:sp>
    </p:spTree>
    <p:extLst>
      <p:ext uri="{BB962C8B-B14F-4D97-AF65-F5344CB8AC3E}">
        <p14:creationId xmlns:p14="http://schemas.microsoft.com/office/powerpoint/2010/main" val="152363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C573-5672-410F-B69E-916C98B3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BDF8-C1AD-4B71-A48E-E6A6CB00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100"/>
              </a:spcBef>
            </a:pPr>
            <a:r>
              <a:rPr lang="en-US" b="1" dirty="0"/>
              <a:t>Feature Mapping(</a:t>
            </a:r>
            <a:r>
              <a:rPr lang="en-US" b="1" dirty="0" err="1"/>
              <a:t>contd</a:t>
            </a:r>
            <a:r>
              <a:rPr lang="en-US" b="1" dirty="0"/>
              <a:t>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shot_outcome_mod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	On target</a:t>
            </a: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	Off target</a:t>
            </a:r>
          </a:p>
          <a:p>
            <a:pPr>
              <a:spcBef>
                <a:spcPts val="10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location_mod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	Attacking half/Left wing/Right wing</a:t>
            </a: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	Defensive half</a:t>
            </a: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	Centre of the box/Left side of the box/Right side of the box</a:t>
            </a: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	Difficult angle and long range/Difficult angle on the left or right</a:t>
            </a: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	Very close range/Penalty spot/Around side of the six yard box</a:t>
            </a: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	Outside the box/Long range/More than 35 yards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assist_method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	None</a:t>
            </a: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	Pass</a:t>
            </a: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	Cross</a:t>
            </a: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	Headed pass</a:t>
            </a: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	Through ball</a:t>
            </a:r>
          </a:p>
          <a:p>
            <a:pPr>
              <a:spcBef>
                <a:spcPts val="10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	Draw</a:t>
            </a: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	Side 1 Wins</a:t>
            </a:r>
          </a:p>
          <a:p>
            <a:pPr>
              <a:spcBef>
                <a:spcPts val="1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	Side 2 Wins 	</a:t>
            </a:r>
          </a:p>
          <a:p>
            <a:pPr>
              <a:spcBef>
                <a:spcPts val="10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5D0A-66D0-4F38-85C6-D77A3F52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Package/Platform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AC24-EB6F-447A-81EF-C9831FB2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written the code in python, with </a:t>
            </a:r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r>
              <a:rPr lang="en-US" dirty="0"/>
              <a:t> to preprocess the data, and perform the training and testing of the Recurrent Neural Network (RNN) and the Long-Short Term Memory (LSTM).</a:t>
            </a:r>
          </a:p>
          <a:p>
            <a:r>
              <a:rPr lang="en-US" dirty="0"/>
              <a:t>We have used Comma-Separated Values (CSV) files to store the training and testing data for its simplicity of storage and ease of usability with python and the necessary libraries.</a:t>
            </a:r>
          </a:p>
        </p:txBody>
      </p:sp>
    </p:spTree>
    <p:extLst>
      <p:ext uri="{BB962C8B-B14F-4D97-AF65-F5344CB8AC3E}">
        <p14:creationId xmlns:p14="http://schemas.microsoft.com/office/powerpoint/2010/main" val="39405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21C7-B166-4AC9-925F-61B911F6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Pseudo Code 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DCB3-C947-4644-ADD0-6D45962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5171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Input Data: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Filename=‘</a:t>
            </a:r>
            <a:r>
              <a:rPr lang="en-US" sz="1400" dirty="0" err="1"/>
              <a:t>dir_path</a:t>
            </a:r>
            <a:r>
              <a:rPr lang="en-US" sz="1400" dirty="0"/>
              <a:t>’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Rows=</a:t>
            </a:r>
            <a:r>
              <a:rPr lang="en-US" sz="1400" dirty="0" err="1"/>
              <a:t>csv_reader</a:t>
            </a:r>
            <a:r>
              <a:rPr lang="en-US" sz="1400" dirty="0"/>
              <a:t>(filename)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/>
              <a:t>Training_data</a:t>
            </a:r>
            <a:r>
              <a:rPr lang="en-US" sz="1400" dirty="0"/>
              <a:t> = 1st four hundred matches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/>
              <a:t>Testing_data</a:t>
            </a:r>
            <a:r>
              <a:rPr lang="en-US" sz="1400" dirty="0"/>
              <a:t> = next 100 matches</a:t>
            </a:r>
          </a:p>
          <a:p>
            <a:pPr marL="292608"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RNN_Hidden</a:t>
            </a:r>
            <a:r>
              <a:rPr lang="en-US" sz="1200" dirty="0"/>
              <a:t>=180 (hidden </a:t>
            </a:r>
            <a:r>
              <a:rPr lang="en-US" sz="1200" dirty="0" err="1"/>
              <a:t>lstm</a:t>
            </a:r>
            <a:r>
              <a:rPr lang="en-US" sz="1200" dirty="0"/>
              <a:t> cells)</a:t>
            </a:r>
          </a:p>
          <a:p>
            <a:pPr marL="292608"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Learning_rate</a:t>
            </a:r>
            <a:r>
              <a:rPr lang="en-US" sz="1200" dirty="0"/>
              <a:t>=0.001</a:t>
            </a:r>
          </a:p>
          <a:p>
            <a:pPr marL="292608"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N_input</a:t>
            </a:r>
            <a:r>
              <a:rPr lang="en-US" sz="1200" dirty="0"/>
              <a:t> = 8</a:t>
            </a:r>
          </a:p>
          <a:p>
            <a:pPr marL="292608"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N_output</a:t>
            </a:r>
            <a:r>
              <a:rPr lang="en-US" sz="1200" dirty="0"/>
              <a:t>=1</a:t>
            </a:r>
          </a:p>
          <a:p>
            <a:pPr marL="292608"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Epoch =10</a:t>
            </a:r>
          </a:p>
          <a:p>
            <a:pPr marL="292608"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Dropout=</a:t>
            </a:r>
            <a:r>
              <a:rPr lang="en-US" sz="1200" dirty="0" err="1"/>
              <a:t>tf.constant</a:t>
            </a:r>
            <a:r>
              <a:rPr lang="en-US" sz="1200" dirty="0"/>
              <a:t>(0.5)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Variable Declare: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Weight, bias = </a:t>
            </a:r>
            <a:r>
              <a:rPr lang="en-US" sz="1400" dirty="0" err="1"/>
              <a:t>tf.Variables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/>
              <a:t>Inp_X</a:t>
            </a:r>
            <a:r>
              <a:rPr lang="en-US" sz="1400" dirty="0"/>
              <a:t>, </a:t>
            </a:r>
            <a:r>
              <a:rPr lang="en-US" sz="1400" dirty="0" err="1"/>
              <a:t>out_Y</a:t>
            </a:r>
            <a:r>
              <a:rPr lang="en-US" sz="1400" dirty="0"/>
              <a:t> = </a:t>
            </a:r>
            <a:r>
              <a:rPr lang="en-US" sz="1400" dirty="0" err="1"/>
              <a:t>tf.placeholders</a:t>
            </a:r>
            <a:r>
              <a:rPr lang="en-US" sz="1400" dirty="0"/>
              <a:t> for input and output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Cell = dropout(</a:t>
            </a:r>
            <a:r>
              <a:rPr lang="en-US" sz="1400" dirty="0" err="1"/>
              <a:t>tf.contrib.rnn.LSTMCell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/>
              <a:t>Val,state</a:t>
            </a:r>
            <a:r>
              <a:rPr lang="en-US" sz="1400" dirty="0"/>
              <a:t>=</a:t>
            </a:r>
            <a:r>
              <a:rPr lang="en-US" sz="1400" dirty="0" err="1"/>
              <a:t>tf.nn.dynamic_rnn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2C7E31-A537-4C64-B524-3368129124AF}"/>
              </a:ext>
            </a:extLst>
          </p:cNvPr>
          <p:cNvSpPr txBox="1">
            <a:spLocks/>
          </p:cNvSpPr>
          <p:nvPr/>
        </p:nvSpPr>
        <p:spPr>
          <a:xfrm>
            <a:off x="5788403" y="1845734"/>
            <a:ext cx="404517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400" dirty="0"/>
              <a:t>Prediction=</a:t>
            </a:r>
            <a:r>
              <a:rPr lang="en-US" sz="1400" dirty="0" err="1"/>
              <a:t>softmax</a:t>
            </a:r>
            <a:r>
              <a:rPr lang="en-US" sz="1400" dirty="0"/>
              <a:t>(</a:t>
            </a:r>
            <a:r>
              <a:rPr lang="en-US" sz="1400" dirty="0" err="1"/>
              <a:t>matmul</a:t>
            </a:r>
            <a:r>
              <a:rPr lang="en-US" sz="1400" dirty="0"/>
              <a:t>(</a:t>
            </a:r>
            <a:r>
              <a:rPr lang="en-US" sz="1400" dirty="0" err="1"/>
              <a:t>val</a:t>
            </a:r>
            <a:r>
              <a:rPr lang="en-US" sz="1400" dirty="0"/>
              <a:t>, weights)+bias)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400" dirty="0" err="1"/>
              <a:t>Cross_entropy</a:t>
            </a:r>
            <a:r>
              <a:rPr lang="en-US" sz="1400" dirty="0"/>
              <a:t> error: from prediction, </a:t>
            </a:r>
            <a:r>
              <a:rPr lang="en-US" sz="1400" dirty="0" err="1"/>
              <a:t>out_Y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400" b="1" dirty="0"/>
              <a:t>Execution: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400" dirty="0"/>
              <a:t>for I in range(epoch)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400" dirty="0"/>
              <a:t>     for j in range(400)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400" dirty="0"/>
              <a:t>	</a:t>
            </a:r>
            <a:r>
              <a:rPr lang="en-US" sz="1400" dirty="0" err="1"/>
              <a:t>Inp,out</a:t>
            </a:r>
            <a:r>
              <a:rPr lang="en-US" sz="1400" dirty="0"/>
              <a:t> = each match data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400" dirty="0"/>
              <a:t>	</a:t>
            </a:r>
            <a:r>
              <a:rPr lang="en-US" sz="1400" dirty="0" err="1"/>
              <a:t>Sess.run</a:t>
            </a:r>
            <a:r>
              <a:rPr lang="en-US" sz="1400" dirty="0"/>
              <a:t>(minimize cross entropy error)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614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444-338C-4FC3-84D0-A3AE9042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B4B38-9037-4D1F-BA0E-70C324F2F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46" y="1804318"/>
            <a:ext cx="8021467" cy="4509873"/>
          </a:xfrm>
        </p:spPr>
      </p:pic>
    </p:spTree>
    <p:extLst>
      <p:ext uri="{BB962C8B-B14F-4D97-AF65-F5344CB8AC3E}">
        <p14:creationId xmlns:p14="http://schemas.microsoft.com/office/powerpoint/2010/main" val="320187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E786-CC70-49D4-B16E-54CFCFD3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0A9D3-209E-4CEB-8A70-99F7254FA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04" y="1822201"/>
            <a:ext cx="5944751" cy="4458564"/>
          </a:xfrm>
        </p:spPr>
      </p:pic>
    </p:spTree>
    <p:extLst>
      <p:ext uri="{BB962C8B-B14F-4D97-AF65-F5344CB8AC3E}">
        <p14:creationId xmlns:p14="http://schemas.microsoft.com/office/powerpoint/2010/main" val="113070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FAD9-1D72-4EE6-99EA-36845A44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9C66-427B-4626-A631-A46302DE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learned how to develop and implement Recurrent Neural Networks (RNN), Long-Short Term Memory (LSTM), and how they can be used to predict the outcome on an ongoing football/soccer match based on the events that happened so far in the match.</a:t>
            </a:r>
          </a:p>
          <a:p>
            <a:pPr marL="0" indent="0">
              <a:buNone/>
            </a:pPr>
            <a:r>
              <a:rPr lang="en-US" dirty="0"/>
              <a:t>With more relevant data, we could’ve added to the prediction, the player and team information to have an initial prediction along with its changing prediction during the match.</a:t>
            </a:r>
          </a:p>
        </p:txBody>
      </p:sp>
    </p:spTree>
    <p:extLst>
      <p:ext uri="{BB962C8B-B14F-4D97-AF65-F5344CB8AC3E}">
        <p14:creationId xmlns:p14="http://schemas.microsoft.com/office/powerpoint/2010/main" val="93517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21C7-B166-4AC9-925F-61B911F6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DCB3-C947-4644-ADD0-6D45962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Topic of the Paper</a:t>
            </a:r>
            <a:r>
              <a:rPr lang="en-US" dirty="0"/>
              <a:t>: Football Match Prediction using Deep Learning</a:t>
            </a:r>
          </a:p>
          <a:p>
            <a:pPr marL="0" indent="0">
              <a:buNone/>
            </a:pPr>
            <a:r>
              <a:rPr lang="en-US" dirty="0"/>
              <a:t>The topic advances on the methodology and technique used to predict the outcome of football matches using RNN and LSTM using a European football dataset.</a:t>
            </a:r>
          </a:p>
          <a:p>
            <a:pPr marL="0" indent="0">
              <a:buNone/>
            </a:pPr>
            <a:r>
              <a:rPr lang="en-US" dirty="0"/>
              <a:t>The thesis uses the concept of sequential input wherein each past output has an influence on the outcome within a match</a:t>
            </a:r>
          </a:p>
          <a:p>
            <a:pPr marL="0" indent="0">
              <a:buNone/>
            </a:pPr>
            <a:r>
              <a:rPr lang="en-US" dirty="0"/>
              <a:t>The order followed will be:</a:t>
            </a:r>
          </a:p>
          <a:p>
            <a:pPr marL="457200" indent="-457200">
              <a:buAutoNum type="arabicParenR"/>
            </a:pPr>
            <a:r>
              <a:rPr lang="en-US" dirty="0"/>
              <a:t>Theory of the concepts used</a:t>
            </a:r>
          </a:p>
          <a:p>
            <a:pPr marL="457200" indent="-457200">
              <a:buAutoNum type="arabicParenR"/>
            </a:pPr>
            <a:r>
              <a:rPr lang="en-US" dirty="0"/>
              <a:t>Formulation of Problem </a:t>
            </a:r>
          </a:p>
          <a:p>
            <a:pPr marL="457200" indent="-457200">
              <a:buAutoNum type="arabicParenR"/>
            </a:pPr>
            <a:r>
              <a:rPr lang="en-US" dirty="0"/>
              <a:t>Preprocessing the data and Feature engineering</a:t>
            </a:r>
          </a:p>
          <a:p>
            <a:pPr marL="457200" indent="-457200">
              <a:buAutoNum type="arabicParenR"/>
            </a:pPr>
            <a:r>
              <a:rPr lang="en-US" dirty="0"/>
              <a:t>Implementation of Code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Recurrent Neural Networks are a class of neural networks where connections between units form a directed graph</a:t>
            </a:r>
          </a:p>
          <a:p>
            <a:r>
              <a:rPr lang="en-IN" dirty="0"/>
              <a:t>It is governed by the concept that the previous inputs have an impact on the next output</a:t>
            </a:r>
          </a:p>
          <a:p>
            <a:r>
              <a:rPr lang="en-IN" dirty="0"/>
              <a:t>The network thus has a temporal memory that it uses to influence the output at a given state</a:t>
            </a:r>
          </a:p>
          <a:p>
            <a:endParaRPr lang="en-IN" dirty="0"/>
          </a:p>
        </p:txBody>
      </p:sp>
      <p:pic>
        <p:nvPicPr>
          <p:cNvPr id="1026" name="Picture 2" descr="https://upload.wikimedia.org/wikipedia/commons/thumb/b/b5/Recurrent_neural_network_unfold.svg/1920px-Recurrent_neural_network_unfol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87" y="3383393"/>
            <a:ext cx="9013585" cy="300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4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RNN Functioning</a:t>
            </a:r>
          </a:p>
        </p:txBody>
      </p:sp>
      <p:pic>
        <p:nvPicPr>
          <p:cNvPr id="2050" name="Picture 2" descr="https://cdn-images-1.medium.com/max/1600/1*P8zUqhF4j_3ByZTbCz-k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21" y="5464746"/>
            <a:ext cx="46101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1600/1*icP_8Q-I87k4Nyq0vdSl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7" y="2404806"/>
            <a:ext cx="6297769" cy="28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82817" y="2085752"/>
            <a:ext cx="4423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The hidden unit of t-1 ( h_t-1) and the input at </a:t>
            </a:r>
            <a:r>
              <a:rPr lang="en-IN" dirty="0" err="1"/>
              <a:t>x_t</a:t>
            </a:r>
            <a:r>
              <a:rPr lang="en-IN" dirty="0"/>
              <a:t> are combined using weight matrices and then using an activation function give the present </a:t>
            </a:r>
            <a:r>
              <a:rPr lang="en-IN" dirty="0" err="1"/>
              <a:t>h_t</a:t>
            </a: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The output at </a:t>
            </a:r>
            <a:r>
              <a:rPr lang="en-IN" dirty="0" err="1"/>
              <a:t>O_t</a:t>
            </a:r>
            <a:r>
              <a:rPr lang="en-IN" dirty="0"/>
              <a:t> is given from using an activation function on the  </a:t>
            </a:r>
            <a:r>
              <a:rPr lang="en-IN" dirty="0" err="1"/>
              <a:t>h_t</a:t>
            </a: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Entire forward pass done, then backward pass starts</a:t>
            </a:r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The weights and biases are updated using backward propagation </a:t>
            </a:r>
            <a:r>
              <a:rPr lang="en-IN" dirty="0" err="1"/>
              <a:t>thereom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128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RNN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RNN faces 2 major drawbacks:</a:t>
            </a:r>
          </a:p>
          <a:p>
            <a:r>
              <a:rPr lang="en-IN" dirty="0"/>
              <a:t>1) It is only influenced by the previous inputs and the following inputs ( t+1,t+2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2) It suffers from exploding gradient and vanishing gradient problem</a:t>
            </a:r>
          </a:p>
          <a:p>
            <a:r>
              <a:rPr lang="en-IN" dirty="0"/>
              <a:t>3) The influence of an input to a much </a:t>
            </a:r>
            <a:r>
              <a:rPr lang="en-IN" dirty="0" err="1"/>
              <a:t>much</a:t>
            </a:r>
            <a:r>
              <a:rPr lang="en-IN" dirty="0"/>
              <a:t> latter one is very less </a:t>
            </a:r>
          </a:p>
        </p:txBody>
      </p:sp>
    </p:spTree>
    <p:extLst>
      <p:ext uri="{BB962C8B-B14F-4D97-AF65-F5344CB8AC3E}">
        <p14:creationId xmlns:p14="http://schemas.microsoft.com/office/powerpoint/2010/main" val="57590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Long Short Term Memory are a special type of RNN that help solve the vanishing gradient problem and helps us in remembering long term dependencies.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: The </a:t>
            </a:r>
            <a:r>
              <a:rPr lang="en-IN" dirty="0">
                <a:solidFill>
                  <a:srgbClr val="FF0000"/>
                </a:solidFill>
              </a:rPr>
              <a:t>cat</a:t>
            </a:r>
            <a:r>
              <a:rPr lang="en-IN" dirty="0"/>
              <a:t> , who lives next door, </a:t>
            </a:r>
            <a:r>
              <a:rPr lang="en-IN" dirty="0">
                <a:solidFill>
                  <a:srgbClr val="FF0000"/>
                </a:solidFill>
              </a:rPr>
              <a:t>walks</a:t>
            </a:r>
            <a:r>
              <a:rPr lang="en-IN" dirty="0"/>
              <a:t> through the street.</a:t>
            </a:r>
          </a:p>
          <a:p>
            <a:pPr marL="0" indent="0">
              <a:buNone/>
            </a:pPr>
            <a:r>
              <a:rPr lang="en-IN" dirty="0"/>
              <a:t>      The </a:t>
            </a:r>
            <a:r>
              <a:rPr lang="en-IN" dirty="0">
                <a:solidFill>
                  <a:srgbClr val="FF0000"/>
                </a:solidFill>
              </a:rPr>
              <a:t>cats</a:t>
            </a:r>
            <a:r>
              <a:rPr lang="en-IN" dirty="0"/>
              <a:t>, who live next door, </a:t>
            </a:r>
            <a:r>
              <a:rPr lang="en-IN" dirty="0">
                <a:solidFill>
                  <a:srgbClr val="FF0000"/>
                </a:solidFill>
              </a:rPr>
              <a:t>walk</a:t>
            </a:r>
            <a:r>
              <a:rPr lang="en-IN" dirty="0"/>
              <a:t> through the street.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LSTM makes use of a cell state=c that helps in long term dependencies</a:t>
            </a:r>
          </a:p>
        </p:txBody>
      </p:sp>
    </p:spTree>
    <p:extLst>
      <p:ext uri="{BB962C8B-B14F-4D97-AF65-F5344CB8AC3E}">
        <p14:creationId xmlns:p14="http://schemas.microsoft.com/office/powerpoint/2010/main" val="235200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RNN and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168" y="2834640"/>
            <a:ext cx="10058400" cy="4023360"/>
          </a:xfrm>
        </p:spPr>
        <p:txBody>
          <a:bodyPr/>
          <a:lstStyle/>
          <a:p>
            <a:r>
              <a:rPr lang="en-IN" dirty="0"/>
              <a:t>The architecture below helps us understand the difference between an RNN and an LSTM</a:t>
            </a:r>
          </a:p>
          <a:p>
            <a:r>
              <a:rPr lang="en-IN" dirty="0"/>
              <a:t>LSTM makes use of the update and forget gate which in turn use sigmoid functions to help maintain the “cell state” value to either the previous one or to a new one.</a:t>
            </a:r>
          </a:p>
          <a:p>
            <a:endParaRPr lang="en-IN" dirty="0"/>
          </a:p>
        </p:txBody>
      </p:sp>
      <p:pic>
        <p:nvPicPr>
          <p:cNvPr id="3074" name="Picture 2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280" y="3646408"/>
            <a:ext cx="5621720" cy="256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6" y="3971842"/>
            <a:ext cx="5158547" cy="193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533960" y="4796860"/>
            <a:ext cx="749747" cy="264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2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Gates in a LSTM</a:t>
            </a:r>
          </a:p>
        </p:txBody>
      </p:sp>
      <p:pic>
        <p:nvPicPr>
          <p:cNvPr id="4" name="Picture 6" descr="http://colah.github.io/posts/2015-08-Understanding-LSTMs/img/LSTM3-focus-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72" y="1447857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olah.github.io/posts/2015-08-Understanding-LSTMs/img/LSTM3-focus-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72" y="3639384"/>
            <a:ext cx="8637876" cy="266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18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21C7-B166-4AC9-925F-61B911F6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DCB3-C947-4644-ADD0-6D45962D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implement and understand in the process, the core algorithms of the deep learning methods of Recurrent Neural Networks (RNN) and Long-Short Term Memory (LSTM), in python, using </a:t>
            </a:r>
            <a:r>
              <a:rPr lang="en-US" sz="2800" dirty="0" err="1"/>
              <a:t>Tensorflow</a:t>
            </a:r>
            <a:r>
              <a:rPr lang="en-US" sz="2800" dirty="0"/>
              <a:t>, </a:t>
            </a:r>
            <a:r>
              <a:rPr lang="en-US" sz="2800" dirty="0" err="1"/>
              <a:t>Pytorch</a:t>
            </a:r>
            <a:r>
              <a:rPr lang="en-US" sz="2800" dirty="0"/>
              <a:t>, </a:t>
            </a:r>
            <a:r>
              <a:rPr lang="en-US" sz="2800" dirty="0" err="1"/>
              <a:t>MXNet</a:t>
            </a:r>
            <a:r>
              <a:rPr lang="en-US" sz="2800" dirty="0"/>
              <a:t>, and/or </a:t>
            </a:r>
            <a:r>
              <a:rPr lang="en-US" sz="2800" dirty="0" err="1"/>
              <a:t>NumPy</a:t>
            </a:r>
            <a:r>
              <a:rPr lang="en-US" sz="2800" dirty="0"/>
              <a:t>; and train the network using a European Soccer Database for Football Events.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002851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</TotalTime>
  <Words>1150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Courier New</vt:lpstr>
      <vt:lpstr>Retrospect</vt:lpstr>
      <vt:lpstr>FOOTBALL MATCH PREDICTION USING DEEP LEARNING</vt:lpstr>
      <vt:lpstr>Introduction</vt:lpstr>
      <vt:lpstr>RNN</vt:lpstr>
      <vt:lpstr>RNN Functioning</vt:lpstr>
      <vt:lpstr>RNN Drawbacks</vt:lpstr>
      <vt:lpstr>LSTM</vt:lpstr>
      <vt:lpstr>Difference between RNN and LSTM</vt:lpstr>
      <vt:lpstr>Gates in a LSTM</vt:lpstr>
      <vt:lpstr>Objective</vt:lpstr>
      <vt:lpstr>Formulation of Problem</vt:lpstr>
      <vt:lpstr>Source of Data</vt:lpstr>
      <vt:lpstr>Source of Data</vt:lpstr>
      <vt:lpstr>Source of Data</vt:lpstr>
      <vt:lpstr>Software Package/Platform Used</vt:lpstr>
      <vt:lpstr>Pseudo Code of the Program</vt:lpstr>
      <vt:lpstr>Results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Chenna</dc:creator>
  <cp:lastModifiedBy>Hemanth Chenna</cp:lastModifiedBy>
  <cp:revision>75</cp:revision>
  <dcterms:created xsi:type="dcterms:W3CDTF">2018-04-20T07:51:34Z</dcterms:created>
  <dcterms:modified xsi:type="dcterms:W3CDTF">2018-04-24T13:12:43Z</dcterms:modified>
</cp:coreProperties>
</file>