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Familjen Grotesk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588DA89-9305-4F4C-A277-53C8FE72699E}">
  <a:tblStyle styleId="{F588DA89-9305-4F4C-A277-53C8FE7269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amiljenGrotesk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FamiljenGrotesk-italic.fntdata"/><Relationship Id="rId10" Type="http://schemas.openxmlformats.org/officeDocument/2006/relationships/slide" Target="slides/slide5.xml"/><Relationship Id="rId32" Type="http://schemas.openxmlformats.org/officeDocument/2006/relationships/font" Target="fonts/FamiljenGrotesk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FamiljenGrotesk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e25a282d4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e25a282d4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7fb9e17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7fb9e17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7fb9e172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27fb9e172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0deef90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0deef90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e7cf9871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2e7cf9871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e7cf9871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e7cf9871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e7cf9871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2e7cf9871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2e7cf9871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2e7cf9871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e8715107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2e8715107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e8715107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2e8715107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e25a282d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e25a282d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2e8715107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2e8715107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2e8715107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2e8715107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2e8715107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2e8715107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2e8715107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2e8715107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2e8715107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2e8715107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2e8715107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2e8715107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e25a282d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e25a282d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e7cf987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e7cf987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e25a282d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e25a282d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e25a282d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e25a282d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e25a282d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e25a282d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e25a282d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e25a282d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e25a282d4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e25a282d4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hyperlink" Target="mailto:hemanthbezawada7@gmail.com" TargetMode="External"/><Relationship Id="rId4" Type="http://schemas.openxmlformats.org/officeDocument/2006/relationships/hyperlink" Target="https://www.instagram.com/_mr._.hemanth/" TargetMode="External"/><Relationship Id="rId5" Type="http://schemas.openxmlformats.org/officeDocument/2006/relationships/hyperlink" Target="https://x.com/_mr_hemanth_55?t=Ipz4wxOLU_xHI1-lIFtqbQ&amp;s=09" TargetMode="External"/><Relationship Id="rId6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rxiv.org/abs/2107.07385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Familjen Grotesk"/>
                <a:ea typeface="Familjen Grotesk"/>
                <a:cs typeface="Familjen Grotesk"/>
                <a:sym typeface="Familjen Grotesk"/>
              </a:rPr>
              <a:t>VersionLearn</a:t>
            </a:r>
            <a:endParaRPr b="1"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A Collaborative Learning App</a:t>
            </a:r>
            <a:endParaRPr b="1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800300" y="3369050"/>
            <a:ext cx="4202400" cy="12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B. Hemanth Chowdary</a:t>
            </a:r>
            <a:endParaRPr b="1" sz="21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192211206</a:t>
            </a:r>
            <a:endParaRPr b="1" sz="21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Computer Science &amp; Engineering</a:t>
            </a:r>
            <a:endParaRPr b="1" sz="21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/>
        </p:nvSpPr>
        <p:spPr>
          <a:xfrm>
            <a:off x="1669213" y="89950"/>
            <a:ext cx="580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COMPETITION ANALYSIS</a:t>
            </a:r>
            <a:endParaRPr b="1" sz="24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graphicFrame>
        <p:nvGraphicFramePr>
          <p:cNvPr id="110" name="Google Shape;110;p22"/>
          <p:cNvGraphicFramePr/>
          <p:nvPr/>
        </p:nvGraphicFramePr>
        <p:xfrm>
          <a:off x="258313" y="64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{F588DA89-9305-4F4C-A277-53C8FE72699E}</a:tableStyleId>
              </a:tblPr>
              <a:tblGrid>
                <a:gridCol w="1919200"/>
                <a:gridCol w="2410675"/>
                <a:gridCol w="1266300"/>
                <a:gridCol w="1305725"/>
                <a:gridCol w="1725475"/>
              </a:tblGrid>
              <a:tr h="424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FEATURE</a:t>
                      </a:r>
                      <a:endParaRPr b="1" sz="18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VersionLearn</a:t>
                      </a:r>
                      <a:endParaRPr b="1" sz="18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Toppr</a:t>
                      </a:r>
                      <a:endParaRPr b="1" sz="18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Byju’s</a:t>
                      </a:r>
                      <a:endParaRPr b="1" sz="18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Doubtnut</a:t>
                      </a:r>
                      <a:endParaRPr b="1" sz="18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59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Collaboration</a:t>
                      </a:r>
                      <a:endParaRPr b="1" sz="16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Yes, peer learning and mentors</a:t>
                      </a:r>
                      <a:endParaRPr sz="16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Limited</a:t>
                      </a:r>
                      <a:endParaRPr sz="16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No</a:t>
                      </a:r>
                      <a:endParaRPr sz="16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No</a:t>
                      </a:r>
                      <a:endParaRPr sz="16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/>
                </a:tc>
              </a:tr>
              <a:tr h="59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Subject-Specific Hubs</a:t>
                      </a:r>
                      <a:endParaRPr b="1" sz="16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Yes, dedicated hubs for each subject</a:t>
                      </a:r>
                      <a:endParaRPr sz="16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No</a:t>
                      </a:r>
                      <a:endParaRPr sz="16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No</a:t>
                      </a:r>
                      <a:endParaRPr sz="16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No</a:t>
                      </a:r>
                      <a:endParaRPr sz="16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/>
                </a:tc>
              </a:tr>
              <a:tr h="59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Progress Tracking</a:t>
                      </a:r>
                      <a:endParaRPr b="1" sz="16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Yes, personalized subject progress</a:t>
                      </a:r>
                      <a:endParaRPr sz="16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No</a:t>
                      </a:r>
                      <a:endParaRPr sz="16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Limited</a:t>
                      </a:r>
                      <a:endParaRPr sz="16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No</a:t>
                      </a:r>
                      <a:endParaRPr sz="16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/>
                </a:tc>
              </a:tr>
              <a:tr h="59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Language Practice Tools</a:t>
                      </a:r>
                      <a:endParaRPr b="1" sz="16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Yes, vocabulary games and quizzes</a:t>
                      </a:r>
                      <a:endParaRPr sz="16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No</a:t>
                      </a:r>
                      <a:endParaRPr sz="16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No</a:t>
                      </a:r>
                      <a:endParaRPr sz="16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Yes</a:t>
                      </a:r>
                      <a:endParaRPr sz="16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/>
                </a:tc>
              </a:tr>
              <a:tr h="59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Target Audience</a:t>
                      </a:r>
                      <a:endParaRPr b="1" sz="16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Students up to 12th grade</a:t>
                      </a:r>
                      <a:endParaRPr sz="16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K - 12th</a:t>
                      </a:r>
                      <a:endParaRPr sz="16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K - 12th</a:t>
                      </a:r>
                      <a:endParaRPr sz="16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K - 12th</a:t>
                      </a:r>
                      <a:endParaRPr sz="16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/>
        </p:nvSpPr>
        <p:spPr>
          <a:xfrm>
            <a:off x="207600" y="195400"/>
            <a:ext cx="7155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BUSINESS POTENTIAL</a:t>
            </a:r>
            <a:endParaRPr b="1" sz="20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116" name="Google Shape;116;p23"/>
          <p:cNvSpPr txBox="1"/>
          <p:nvPr/>
        </p:nvSpPr>
        <p:spPr>
          <a:xfrm>
            <a:off x="207600" y="688000"/>
            <a:ext cx="8645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 sz="18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EdTech growth</a:t>
            </a:r>
            <a:r>
              <a:rPr lang="en-GB" sz="18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: Global market projected to reach $400B by 2027.</a:t>
            </a:r>
            <a:endParaRPr sz="18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 sz="18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Opportunity</a:t>
            </a:r>
            <a:r>
              <a:rPr lang="en-GB" sz="18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: Rising demand for interactive and collaborative learni</a:t>
            </a:r>
            <a:r>
              <a:rPr lang="en-GB" sz="18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n</a:t>
            </a:r>
            <a:r>
              <a:rPr lang="en-GB" sz="18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g tools.</a:t>
            </a:r>
            <a:endParaRPr b="1" sz="18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117" name="Google Shape;117;p23"/>
          <p:cNvSpPr txBox="1"/>
          <p:nvPr/>
        </p:nvSpPr>
        <p:spPr>
          <a:xfrm>
            <a:off x="249150" y="1565200"/>
            <a:ext cx="864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GAP ANALYSIS</a:t>
            </a:r>
            <a:endParaRPr b="1" sz="20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118" name="Google Shape;118;p23"/>
          <p:cNvSpPr txBox="1"/>
          <p:nvPr/>
        </p:nvSpPr>
        <p:spPr>
          <a:xfrm>
            <a:off x="249150" y="2026900"/>
            <a:ext cx="86457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 sz="18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Existing Gaps</a:t>
            </a:r>
            <a:r>
              <a:rPr lang="en-GB" sz="18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: Lack of platforms combining collaboration, gamification, and personalized progress tracking.</a:t>
            </a:r>
            <a:endParaRPr sz="18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 sz="18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How VersionLearn Fills It</a:t>
            </a:r>
            <a:r>
              <a:rPr lang="en-GB" sz="18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: Provides subject hubs, peer mentoring, and gamified learning.</a:t>
            </a:r>
            <a:endParaRPr sz="18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119" name="Google Shape;119;p23"/>
          <p:cNvSpPr txBox="1"/>
          <p:nvPr/>
        </p:nvSpPr>
        <p:spPr>
          <a:xfrm>
            <a:off x="249150" y="3735400"/>
            <a:ext cx="864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TARGET AUDIENCE &amp; MARKET SIZE</a:t>
            </a:r>
            <a:endParaRPr b="1" sz="20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249150" y="4151800"/>
            <a:ext cx="9144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amiljen Grotesk"/>
              <a:buChar char="●"/>
            </a:pPr>
            <a:r>
              <a:rPr lang="en-GB" sz="18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Students from </a:t>
            </a:r>
            <a:r>
              <a:rPr b="1" lang="en-GB" sz="18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Grade 6 to 12</a:t>
            </a:r>
            <a:r>
              <a:rPr lang="en-GB" sz="18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 seeking academic support.</a:t>
            </a:r>
            <a:endParaRPr sz="18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amiljen Grotesk"/>
              <a:buChar char="●"/>
            </a:pPr>
            <a:r>
              <a:rPr lang="en-GB" sz="18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Over 250 million school students, 80 million in upper primary and secondary.</a:t>
            </a:r>
            <a:endParaRPr sz="18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/>
        </p:nvSpPr>
        <p:spPr>
          <a:xfrm>
            <a:off x="1669213" y="89950"/>
            <a:ext cx="580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USER PAIN POINTS</a:t>
            </a:r>
            <a:endParaRPr b="1" sz="24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grpSp>
        <p:nvGrpSpPr>
          <p:cNvPr id="126" name="Google Shape;126;p24"/>
          <p:cNvGrpSpPr/>
          <p:nvPr/>
        </p:nvGrpSpPr>
        <p:grpSpPr>
          <a:xfrm>
            <a:off x="392880" y="969175"/>
            <a:ext cx="8222400" cy="3567625"/>
            <a:chOff x="392880" y="1121575"/>
            <a:chExt cx="8222400" cy="3567625"/>
          </a:xfrm>
        </p:grpSpPr>
        <p:sp>
          <p:nvSpPr>
            <p:cNvPr id="127" name="Google Shape;127;p24"/>
            <p:cNvSpPr txBox="1"/>
            <p:nvPr/>
          </p:nvSpPr>
          <p:spPr>
            <a:xfrm>
              <a:off x="392880" y="1121575"/>
              <a:ext cx="8222400" cy="100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200">
                  <a:solidFill>
                    <a:schemeClr val="dk1"/>
                  </a:solidFill>
                  <a:latin typeface="Familjen Grotesk"/>
                  <a:ea typeface="Familjen Grotesk"/>
                  <a:cs typeface="Familjen Grotesk"/>
                  <a:sym typeface="Familjen Grotesk"/>
                </a:rPr>
                <a:t>Pain Point 1:</a:t>
              </a:r>
              <a:endParaRPr b="1" sz="2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endParaRPr>
            </a:p>
            <a:p>
              <a:pPr indent="-3556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Familjen Grotesk"/>
                <a:buChar char="●"/>
              </a:pPr>
              <a:r>
                <a:rPr lang="en-GB" sz="2000">
                  <a:solidFill>
                    <a:schemeClr val="dk1"/>
                  </a:solidFill>
                  <a:latin typeface="Familjen Grotesk"/>
                  <a:ea typeface="Familjen Grotesk"/>
                  <a:cs typeface="Familjen Grotesk"/>
                  <a:sym typeface="Familjen Grotesk"/>
                </a:rPr>
                <a:t>Difficulty in accessing reliable and organized study resources.</a:t>
              </a:r>
              <a:endParaRPr sz="20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endParaRPr>
            </a:p>
          </p:txBody>
        </p:sp>
        <p:sp>
          <p:nvSpPr>
            <p:cNvPr id="128" name="Google Shape;128;p24"/>
            <p:cNvSpPr txBox="1"/>
            <p:nvPr/>
          </p:nvSpPr>
          <p:spPr>
            <a:xfrm>
              <a:off x="392880" y="2226500"/>
              <a:ext cx="8222400" cy="146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200">
                  <a:solidFill>
                    <a:schemeClr val="dk1"/>
                  </a:solidFill>
                  <a:latin typeface="Familjen Grotesk"/>
                  <a:ea typeface="Familjen Grotesk"/>
                  <a:cs typeface="Familjen Grotesk"/>
                  <a:sym typeface="Familjen Grotesk"/>
                </a:rPr>
                <a:t>Pain Point 2:</a:t>
              </a:r>
              <a:endParaRPr b="1" sz="2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endParaRPr>
            </a:p>
            <a:p>
              <a:pPr indent="-3556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Familjen Grotesk"/>
                <a:buChar char="●"/>
              </a:pPr>
              <a:r>
                <a:rPr lang="en-GB" sz="2000">
                  <a:solidFill>
                    <a:schemeClr val="dk1"/>
                  </a:solidFill>
                  <a:latin typeface="Familjen Grotesk"/>
                  <a:ea typeface="Familjen Grotesk"/>
                  <a:cs typeface="Familjen Grotesk"/>
                  <a:sym typeface="Familjen Grotesk"/>
                </a:rPr>
                <a:t>Lack of collaborative platforms for solving academic problems together.</a:t>
              </a:r>
              <a:endParaRPr sz="20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endParaRPr>
            </a:p>
          </p:txBody>
        </p:sp>
        <p:sp>
          <p:nvSpPr>
            <p:cNvPr id="129" name="Google Shape;129;p24"/>
            <p:cNvSpPr txBox="1"/>
            <p:nvPr/>
          </p:nvSpPr>
          <p:spPr>
            <a:xfrm>
              <a:off x="392880" y="3688700"/>
              <a:ext cx="8222400" cy="100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2200">
                  <a:solidFill>
                    <a:schemeClr val="dk1"/>
                  </a:solidFill>
                  <a:latin typeface="Familjen Grotesk"/>
                  <a:ea typeface="Familjen Grotesk"/>
                  <a:cs typeface="Familjen Grotesk"/>
                  <a:sym typeface="Familjen Grotesk"/>
                </a:rPr>
                <a:t>Pain Point 3:</a:t>
              </a:r>
              <a:endParaRPr b="1" sz="2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endParaRPr>
            </a:p>
            <a:p>
              <a:pPr indent="-355600" lvl="0" marL="45720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Familjen Grotesk"/>
                <a:buChar char="●"/>
              </a:pPr>
              <a:r>
                <a:rPr lang="en-GB" sz="2000">
                  <a:solidFill>
                    <a:schemeClr val="dk1"/>
                  </a:solidFill>
                  <a:latin typeface="Familjen Grotesk"/>
                  <a:ea typeface="Familjen Grotesk"/>
                  <a:cs typeface="Familjen Grotesk"/>
                  <a:sym typeface="Familjen Grotesk"/>
                </a:rPr>
                <a:t>Limited tools for tracking subject-specific progress effectively.</a:t>
              </a:r>
              <a:endParaRPr sz="20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/>
        </p:nvSpPr>
        <p:spPr>
          <a:xfrm rot="-5400000">
            <a:off x="-848525" y="2248500"/>
            <a:ext cx="2789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dk1"/>
                </a:solidFill>
              </a:rPr>
              <a:t>Rough Sketch</a:t>
            </a:r>
            <a:endParaRPr b="1" sz="3000">
              <a:solidFill>
                <a:schemeClr val="dk1"/>
              </a:solidFill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250" y="152400"/>
            <a:ext cx="2523308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7258" y="152400"/>
            <a:ext cx="211061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/>
        </p:nvSpPr>
        <p:spPr>
          <a:xfrm>
            <a:off x="425025" y="9000"/>
            <a:ext cx="8440500" cy="51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Ideation Alternatives</a:t>
            </a:r>
            <a:endParaRPr b="1" sz="24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Alternative 1: PeerCollab with Group-Based Discussions</a:t>
            </a:r>
            <a:br>
              <a:rPr b="1"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</a:br>
            <a:r>
              <a:rPr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A platform that forms small groups of learners with shared interests for targeted discussions and collaboration.</a:t>
            </a:r>
            <a:br>
              <a:rPr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</a:br>
            <a:r>
              <a:rPr b="1" i="1"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Pros:</a:t>
            </a:r>
            <a:r>
              <a:rPr b="1"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 </a:t>
            </a:r>
            <a:r>
              <a:rPr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Promotes focused peer-to-peer learning.</a:t>
            </a:r>
            <a:br>
              <a:rPr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</a:br>
            <a:r>
              <a:rPr b="1" i="1"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Cons:</a:t>
            </a:r>
            <a:r>
              <a:rPr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 May exclude users with diverse preferences.</a:t>
            </a:r>
            <a:endParaRPr sz="15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Alternative 2: Open Community Forum</a:t>
            </a:r>
            <a:br>
              <a:rPr b="1"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</a:br>
            <a:r>
              <a:rPr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A global discussion board where all users can participate and share ideas.</a:t>
            </a:r>
            <a:br>
              <a:rPr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</a:br>
            <a:r>
              <a:rPr b="1" i="1"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Pros:</a:t>
            </a:r>
            <a:r>
              <a:rPr b="1"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 </a:t>
            </a:r>
            <a:r>
              <a:rPr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Allows maximum inclusivity and networking.</a:t>
            </a:r>
            <a:br>
              <a:rPr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</a:br>
            <a:r>
              <a:rPr b="1" i="1"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Cons:</a:t>
            </a:r>
            <a:r>
              <a:rPr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 Overcrowded and difficult to moderate.</a:t>
            </a:r>
            <a:endParaRPr sz="15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Alternative 3: Gamified Collaboration</a:t>
            </a:r>
            <a:br>
              <a:rPr b="1"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</a:br>
            <a:r>
              <a:rPr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Introduce gamification elements like leaderboards and rewards to motivate peer interactions.</a:t>
            </a:r>
            <a:br>
              <a:rPr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</a:br>
            <a:r>
              <a:rPr b="1" i="1"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Pros:</a:t>
            </a:r>
            <a:r>
              <a:rPr b="1"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 </a:t>
            </a:r>
            <a:r>
              <a:rPr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Encourages engagement and participation.</a:t>
            </a:r>
            <a:br>
              <a:rPr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</a:br>
            <a:r>
              <a:rPr b="1" i="1"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Cons:</a:t>
            </a:r>
            <a:r>
              <a:rPr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 May distract from learning objectives.</a:t>
            </a:r>
            <a:endParaRPr b="1" sz="23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/>
        </p:nvSpPr>
        <p:spPr>
          <a:xfrm>
            <a:off x="361350" y="20400"/>
            <a:ext cx="8421300" cy="51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Iterations</a:t>
            </a:r>
            <a:endParaRPr b="1" sz="25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GB" sz="17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First Iteration:</a:t>
            </a:r>
            <a:br>
              <a:rPr b="1" lang="en-GB" sz="17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</a:br>
            <a:r>
              <a:rPr lang="en-GB" sz="17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Focused on basic chat and discussion functionality within predefined groups.</a:t>
            </a:r>
            <a:br>
              <a:rPr lang="en-GB" sz="17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</a:br>
            <a:r>
              <a:rPr b="1" i="1" lang="en-GB" sz="17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Feedback:</a:t>
            </a:r>
            <a:r>
              <a:rPr lang="en-GB" sz="17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 Users wanted more personalized group formations based on interests.</a:t>
            </a:r>
            <a:endParaRPr sz="17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GB" sz="17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Second Iteration:</a:t>
            </a:r>
            <a:br>
              <a:rPr b="1" lang="en-GB" sz="17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</a:br>
            <a:r>
              <a:rPr lang="en-GB" sz="17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Introduced interest-based grouping and a recommendation engine for groups.</a:t>
            </a:r>
            <a:br>
              <a:rPr lang="en-GB" sz="17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</a:br>
            <a:r>
              <a:rPr b="1" i="1" lang="en-GB" sz="17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Feedback:</a:t>
            </a:r>
            <a:r>
              <a:rPr lang="en-GB" sz="17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 Lacked tools for meaningful collaboration, such as shared whiteboards or file-sharing options.</a:t>
            </a:r>
            <a:endParaRPr sz="17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GB" sz="17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Third Iteration:</a:t>
            </a:r>
            <a:br>
              <a:rPr b="1" lang="en-GB" sz="17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</a:br>
            <a:r>
              <a:rPr lang="en-GB" sz="17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Added collaborative tools, such as shared task boards, whiteboards, and real-time editing.</a:t>
            </a:r>
            <a:br>
              <a:rPr lang="en-GB" sz="17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</a:br>
            <a:r>
              <a:rPr b="1" i="1" lang="en-GB" sz="17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Feedback:</a:t>
            </a:r>
            <a:r>
              <a:rPr lang="en-GB" sz="17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 Overall satisfaction improved, but navigation felt cluttered.</a:t>
            </a:r>
            <a:endParaRPr b="1" sz="17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/>
        </p:nvSpPr>
        <p:spPr>
          <a:xfrm>
            <a:off x="475500" y="515275"/>
            <a:ext cx="8440500" cy="3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Learnings</a:t>
            </a:r>
            <a:endParaRPr b="1" sz="23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amiljen Grotesk"/>
              <a:buAutoNum type="arabicPeriod"/>
            </a:pPr>
            <a:r>
              <a:rPr lang="en-GB" sz="18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Peer interactions thrive with tools that support structured and meaningful collaboration.</a:t>
            </a:r>
            <a:endParaRPr sz="18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amiljen Grotesk"/>
              <a:buAutoNum type="arabicPeriod"/>
            </a:pPr>
            <a:r>
              <a:rPr lang="en-GB" sz="18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Personalization is critical to maintaining engagement in communities of practice.</a:t>
            </a:r>
            <a:endParaRPr sz="18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amiljen Grotesk"/>
              <a:buAutoNum type="arabicPeriod"/>
            </a:pPr>
            <a:r>
              <a:rPr lang="en-GB" sz="18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A balance between simplicity and functionality is key—users avoid platforms that feel overwhelming.</a:t>
            </a:r>
            <a:endParaRPr sz="18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amiljen Grotesk"/>
              <a:buAutoNum type="arabicPeriod"/>
            </a:pPr>
            <a:r>
              <a:rPr lang="en-GB" sz="18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Gamified elements, while engaging, should complement learning, not detract from it.</a:t>
            </a:r>
            <a:endParaRPr b="1" sz="23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/>
        </p:nvSpPr>
        <p:spPr>
          <a:xfrm>
            <a:off x="377025" y="322450"/>
            <a:ext cx="41949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Usability Studies</a:t>
            </a:r>
            <a:endParaRPr b="1" sz="21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Navigation and Interface</a:t>
            </a:r>
            <a:endParaRPr b="1" sz="15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Positive:</a:t>
            </a:r>
            <a:r>
              <a:rPr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 Dashboard is intuitive and well-organized.</a:t>
            </a:r>
            <a:endParaRPr sz="15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Issue:</a:t>
            </a:r>
            <a:r>
              <a:rPr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 Users struggled to find "Notification Settings."</a:t>
            </a:r>
            <a:endParaRPr sz="15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Recommendation:</a:t>
            </a:r>
            <a:r>
              <a:rPr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 Add a dedicated “Settings” tab</a:t>
            </a:r>
            <a:endParaRPr b="1" sz="19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157" name="Google Shape;157;p29"/>
          <p:cNvSpPr txBox="1"/>
          <p:nvPr/>
        </p:nvSpPr>
        <p:spPr>
          <a:xfrm>
            <a:off x="4815675" y="881050"/>
            <a:ext cx="4194900" cy="21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Notifications and Alerts</a:t>
            </a:r>
            <a:endParaRPr b="1" sz="15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Positive:</a:t>
            </a:r>
            <a:r>
              <a:rPr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 Real-time notifications appreciated.</a:t>
            </a:r>
            <a:endParaRPr sz="15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Issue:</a:t>
            </a:r>
            <a:r>
              <a:rPr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 Repeated reminders felt overwhelming.</a:t>
            </a:r>
            <a:endParaRPr sz="15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Recommendation:</a:t>
            </a:r>
            <a:r>
              <a:rPr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 Allow users to customize notification frequency.</a:t>
            </a:r>
            <a:endParaRPr b="1" sz="15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158" name="Google Shape;158;p29"/>
          <p:cNvSpPr txBox="1"/>
          <p:nvPr/>
        </p:nvSpPr>
        <p:spPr>
          <a:xfrm>
            <a:off x="377025" y="3113500"/>
            <a:ext cx="41949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Event Details and Filters</a:t>
            </a:r>
            <a:endParaRPr b="1" sz="15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Positive:</a:t>
            </a:r>
            <a:r>
              <a:rPr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 Clear event details and effective category filters.</a:t>
            </a:r>
            <a:endParaRPr sz="15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Issue:</a:t>
            </a:r>
            <a:r>
              <a:rPr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 No </a:t>
            </a:r>
            <a:r>
              <a:rPr b="1"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date-based search</a:t>
            </a:r>
            <a:r>
              <a:rPr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 option.</a:t>
            </a:r>
            <a:endParaRPr sz="15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Recommendation:</a:t>
            </a:r>
            <a:r>
              <a:rPr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 Add a calendar view for browsing events.</a:t>
            </a:r>
            <a:endParaRPr b="1" sz="15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159" name="Google Shape;159;p29"/>
          <p:cNvSpPr txBox="1"/>
          <p:nvPr/>
        </p:nvSpPr>
        <p:spPr>
          <a:xfrm>
            <a:off x="4815675" y="3047650"/>
            <a:ext cx="4194900" cy="21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Personalization</a:t>
            </a:r>
            <a:endParaRPr b="1" sz="15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Positive:</a:t>
            </a:r>
            <a:r>
              <a:rPr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 Personalized event suggestions are engaging.</a:t>
            </a:r>
            <a:endParaRPr sz="15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Issue:</a:t>
            </a:r>
            <a:r>
              <a:rPr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 Onboarding doesn’t ask about user interests.</a:t>
            </a:r>
            <a:endParaRPr sz="15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Recommendation:</a:t>
            </a:r>
            <a:r>
              <a:rPr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 Include an interactive onboarding process.</a:t>
            </a:r>
            <a:endParaRPr b="1" sz="15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/>
        </p:nvSpPr>
        <p:spPr>
          <a:xfrm>
            <a:off x="362150" y="143900"/>
            <a:ext cx="7704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Sample Product - Login Page</a:t>
            </a:r>
            <a:endParaRPr b="1" sz="22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250" y="803850"/>
            <a:ext cx="1851816" cy="417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3091" y="803850"/>
            <a:ext cx="1871618" cy="41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3734" y="803850"/>
            <a:ext cx="1860666" cy="41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/>
        </p:nvSpPr>
        <p:spPr>
          <a:xfrm>
            <a:off x="358650" y="99950"/>
            <a:ext cx="7790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000000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Product Design - User Flow</a:t>
            </a:r>
            <a:endParaRPr b="1" sz="2600">
              <a:solidFill>
                <a:srgbClr val="000000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pic>
        <p:nvPicPr>
          <p:cNvPr id="173" name="Google Shape;173;p31" title="Screenshot 2025-05-01 23175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737114" y="-1480486"/>
            <a:ext cx="4002250" cy="870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555950" y="499800"/>
            <a:ext cx="80805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PROBLEM</a:t>
            </a:r>
            <a:endParaRPr b="1" sz="20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Students lack an engaging, collaborative platform to ask doubts, share study resources, and track their academic progress in a unified space.</a:t>
            </a:r>
            <a:endParaRPr sz="20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SOLUTION</a:t>
            </a:r>
            <a:endParaRPr b="1" sz="20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VersionLearn is a collaborative learning app that provides subject-specific hubs, peer-to-peer doubt resolution, and progress tracking to enhance student engagement and academic growth.</a:t>
            </a:r>
            <a:endParaRPr b="1" sz="20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/>
        </p:nvSpPr>
        <p:spPr>
          <a:xfrm>
            <a:off x="421675" y="894000"/>
            <a:ext cx="79575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Project Design Mockups</a:t>
            </a:r>
            <a:endParaRPr b="1" sz="26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amiljen Grotesk"/>
              <a:buChar char="●"/>
            </a:pPr>
            <a:r>
              <a:rPr lang="en-GB" sz="20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Login/Sign-Up Page</a:t>
            </a:r>
            <a:endParaRPr sz="20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amiljen Grotesk"/>
              <a:buChar char="●"/>
            </a:pPr>
            <a:r>
              <a:rPr lang="en-GB" sz="20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Dashboard/Home Page</a:t>
            </a:r>
            <a:endParaRPr sz="20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amiljen Grotesk"/>
              <a:buChar char="●"/>
            </a:pPr>
            <a:r>
              <a:rPr lang="en-GB" sz="20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Subject Hubs (e.g., Math Hub, Language Hub)</a:t>
            </a:r>
            <a:endParaRPr sz="20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amiljen Grotesk"/>
              <a:buChar char="●"/>
            </a:pPr>
            <a:r>
              <a:rPr lang="en-GB" sz="20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Post/Answer Workflow (Question and Answer UI)</a:t>
            </a:r>
            <a:endParaRPr sz="20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/>
        </p:nvSpPr>
        <p:spPr>
          <a:xfrm>
            <a:off x="362150" y="143850"/>
            <a:ext cx="8021700" cy="4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Impact of VersionLearn</a:t>
            </a:r>
            <a:endParaRPr b="1" sz="24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How it benefits students:</a:t>
            </a:r>
            <a:endParaRPr b="1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Char char="●"/>
            </a:pPr>
            <a:r>
              <a:rPr lang="en-GB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Encourages collaborative learning and peer support.</a:t>
            </a:r>
            <a:endParaRPr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Char char="●"/>
            </a:pPr>
            <a:r>
              <a:rPr lang="en-GB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Simplifies subject-wise organization for doubts and resources.</a:t>
            </a:r>
            <a:endParaRPr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Char char="●"/>
            </a:pPr>
            <a:r>
              <a:rPr lang="en-GB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Motivates students with gamification elements.</a:t>
            </a:r>
            <a:endParaRPr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Wider reach:</a:t>
            </a:r>
            <a:endParaRPr b="1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Char char="●"/>
            </a:pPr>
            <a:r>
              <a:rPr lang="en-GB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Promotes learning across schools and regions.</a:t>
            </a:r>
            <a:endParaRPr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Char char="●"/>
            </a:pPr>
            <a:r>
              <a:rPr lang="en-GB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B</a:t>
            </a:r>
            <a:r>
              <a:rPr lang="en-GB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rings mentorship accessibility for students who lack it offline.</a:t>
            </a:r>
            <a:endParaRPr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Academic growth:</a:t>
            </a:r>
            <a:endParaRPr b="1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Char char="●"/>
            </a:pPr>
            <a:r>
              <a:rPr lang="en-GB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Tracks progress to help students and parents focus on weak areas.</a:t>
            </a:r>
            <a:endParaRPr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Char char="○"/>
            </a:pPr>
            <a:r>
              <a:rPr lang="en-GB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Include a quote: </a:t>
            </a:r>
            <a:r>
              <a:rPr b="1" i="1" lang="en-GB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“Empowering students through collaboration and innovation!”</a:t>
            </a:r>
            <a:endParaRPr b="1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/>
        </p:nvSpPr>
        <p:spPr>
          <a:xfrm>
            <a:off x="362175" y="188525"/>
            <a:ext cx="8046600" cy="47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Key Learnings from VersionLearn Development</a:t>
            </a:r>
            <a:endParaRPr b="1" sz="22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Technical Skills:</a:t>
            </a:r>
            <a:endParaRPr b="1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Char char="●"/>
            </a:pPr>
            <a:r>
              <a:rPr lang="en-GB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Creating user workflows and mockups.</a:t>
            </a:r>
            <a:endParaRPr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Char char="●"/>
            </a:pPr>
            <a:r>
              <a:rPr lang="en-GB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Understanding UI/UX design principles.</a:t>
            </a:r>
            <a:endParaRPr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Char char="●"/>
            </a:pPr>
            <a:r>
              <a:rPr lang="en-GB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Exploring subject-specific tools for gamification and progress tracking.</a:t>
            </a:r>
            <a:endParaRPr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Team Collaboration:</a:t>
            </a:r>
            <a:endParaRPr b="1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Char char="●"/>
            </a:pPr>
            <a:r>
              <a:rPr lang="en-GB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Coordinating with mentors, friends, or colleagues for feedback.</a:t>
            </a:r>
            <a:endParaRPr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Char char="●"/>
            </a:pPr>
            <a:r>
              <a:rPr lang="en-GB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Balancing features and simplicity for end users.</a:t>
            </a:r>
            <a:endParaRPr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Problem-Solving:</a:t>
            </a:r>
            <a:endParaRPr b="1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Char char="●"/>
            </a:pPr>
            <a:r>
              <a:rPr lang="en-GB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I</a:t>
            </a:r>
            <a:r>
              <a:rPr lang="en-GB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dentifying the common academic issues faced by students.</a:t>
            </a:r>
            <a:endParaRPr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Char char="●"/>
            </a:pPr>
            <a:r>
              <a:rPr lang="en-GB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Designing features to address specific needs (e.g., notes sharing, doubts solving).</a:t>
            </a:r>
            <a:endParaRPr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Time Management:</a:t>
            </a:r>
            <a:endParaRPr b="1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Char char="●"/>
            </a:pPr>
            <a:r>
              <a:rPr lang="en-GB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Managing deadlines while focusing on quality design and functionality.</a:t>
            </a:r>
            <a:endParaRPr b="1" sz="25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/>
        </p:nvSpPr>
        <p:spPr>
          <a:xfrm>
            <a:off x="362150" y="262950"/>
            <a:ext cx="78729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Product Design Patent for VersionLearn</a:t>
            </a:r>
            <a:endParaRPr b="1" sz="22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What is a Product Design Patent?</a:t>
            </a:r>
            <a:endParaRPr b="1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Char char="●"/>
            </a:pPr>
            <a:r>
              <a:rPr lang="en-GB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Protects the visual design and functional uniqueness of the app.</a:t>
            </a:r>
            <a:endParaRPr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Char char="●"/>
            </a:pPr>
            <a:r>
              <a:rPr lang="en-GB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Secures intellectual property to avoid duplication.</a:t>
            </a:r>
            <a:endParaRPr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Why Patent VersionLearn?</a:t>
            </a:r>
            <a:endParaRPr b="1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Char char="●"/>
            </a:pPr>
            <a:r>
              <a:rPr lang="en-GB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Ensures originality in collaborative learning design.</a:t>
            </a:r>
            <a:endParaRPr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Char char="●"/>
            </a:pPr>
            <a:r>
              <a:rPr lang="en-GB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Protects unique features like Subject-Specific Hubs and Community-Driven Solutions.</a:t>
            </a:r>
            <a:endParaRPr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Patent Focus Areas:</a:t>
            </a:r>
            <a:endParaRPr b="1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Char char="●"/>
            </a:pPr>
            <a:r>
              <a:rPr lang="en-GB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User interface design (intuitive subject hubs, dashboards).</a:t>
            </a:r>
            <a:endParaRPr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Char char="●"/>
            </a:pPr>
            <a:r>
              <a:rPr lang="en-GB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Gamification workflows (badges and challenges).</a:t>
            </a:r>
            <a:endParaRPr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amiljen Grotesk"/>
              <a:buChar char="●"/>
            </a:pPr>
            <a:r>
              <a:rPr lang="en-GB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Unique note-sharing structure with categorization.</a:t>
            </a:r>
            <a:endParaRPr b="1" sz="25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/>
        </p:nvSpPr>
        <p:spPr>
          <a:xfrm>
            <a:off x="362150" y="203400"/>
            <a:ext cx="7972200" cy="50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Next Steps for VersionLearn</a:t>
            </a:r>
            <a:endParaRPr b="1" sz="22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Step A: Finalizing Design &amp; Development</a:t>
            </a:r>
            <a:endParaRPr b="1" sz="15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amiljen Grotesk"/>
              <a:buChar char="●"/>
            </a:pPr>
            <a:r>
              <a:rPr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Conduct final reviews of UI/UX for seamless navigation and accessibility.</a:t>
            </a:r>
            <a:endParaRPr sz="15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amiljen Grotesk"/>
              <a:buChar char="●"/>
            </a:pPr>
            <a:r>
              <a:rPr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Implement key features:</a:t>
            </a:r>
            <a:endParaRPr sz="15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amiljen Grotesk"/>
              <a:buChar char="○"/>
            </a:pPr>
            <a:r>
              <a:rPr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Subject-Specific Hubs.</a:t>
            </a:r>
            <a:endParaRPr sz="15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amiljen Grotesk"/>
              <a:buChar char="○"/>
            </a:pPr>
            <a:r>
              <a:rPr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Gamification.</a:t>
            </a:r>
            <a:endParaRPr sz="15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amiljen Grotesk"/>
              <a:buChar char="○"/>
            </a:pPr>
            <a:r>
              <a:rPr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Shared Notes Interface.</a:t>
            </a:r>
            <a:endParaRPr sz="15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Step B: Usability Testing</a:t>
            </a:r>
            <a:endParaRPr b="1" sz="15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amiljen Grotesk"/>
              <a:buChar char="●"/>
            </a:pPr>
            <a:r>
              <a:rPr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Perform user testing with a sample group of students, parents, and mentors.</a:t>
            </a:r>
            <a:endParaRPr sz="15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amiljen Grotesk"/>
              <a:buChar char="●"/>
            </a:pPr>
            <a:r>
              <a:rPr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Collect feedback and refine features like progress tracking and collaboration tools.</a:t>
            </a:r>
            <a:endParaRPr sz="15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Step C: Launch Strategy</a:t>
            </a:r>
            <a:endParaRPr b="1" sz="15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amiljen Grotesk"/>
              <a:buChar char="●"/>
            </a:pPr>
            <a:r>
              <a:rPr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Create a marketing plan targeting schools, parents, and tutoring institutions.</a:t>
            </a:r>
            <a:endParaRPr sz="15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amiljen Grotesk"/>
              <a:buChar char="●"/>
            </a:pPr>
            <a:r>
              <a:rPr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Plan for a beta release in select regions before the official launch.</a:t>
            </a:r>
            <a:endParaRPr sz="15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amiljen Grotesk"/>
              <a:buChar char="●"/>
            </a:pPr>
            <a:r>
              <a:rPr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Prepare tutorial videos and user guides for the app.</a:t>
            </a:r>
            <a:endParaRPr b="1" sz="15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/>
        </p:nvSpPr>
        <p:spPr>
          <a:xfrm>
            <a:off x="377025" y="640050"/>
            <a:ext cx="7158600" cy="3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Let’s Connect</a:t>
            </a:r>
            <a:endParaRPr b="1" sz="24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Email ID: </a:t>
            </a:r>
            <a:r>
              <a:rPr lang="en-GB" sz="1800" u="sng">
                <a:solidFill>
                  <a:schemeClr val="hlink"/>
                </a:solidFill>
                <a:latin typeface="Familjen Grotesk"/>
                <a:ea typeface="Familjen Grotesk"/>
                <a:cs typeface="Familjen Grotesk"/>
                <a:sym typeface="Familjen Grotesk"/>
                <a:hlinkClick r:id="rId3"/>
              </a:rPr>
              <a:t>hemanthbezawada7@gmail.com</a:t>
            </a:r>
            <a:r>
              <a:rPr lang="en-GB" sz="18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 </a:t>
            </a:r>
            <a:endParaRPr sz="18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Phone: </a:t>
            </a:r>
            <a:r>
              <a:rPr lang="en-GB" sz="18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+91 8309389928 </a:t>
            </a:r>
            <a:endParaRPr sz="18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Social Media Handles</a:t>
            </a:r>
            <a:endParaRPr b="1" sz="18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Instagram: </a:t>
            </a:r>
            <a:r>
              <a:rPr lang="en-GB" sz="1800" u="sng">
                <a:solidFill>
                  <a:schemeClr val="hlink"/>
                </a:solidFill>
                <a:latin typeface="Familjen Grotesk"/>
                <a:ea typeface="Familjen Grotesk"/>
                <a:cs typeface="Familjen Grotesk"/>
                <a:sym typeface="Familjen Grotesk"/>
                <a:hlinkClick r:id="rId4"/>
              </a:rPr>
              <a:t>https://www.instagram.com/_mr._.hemanth/</a:t>
            </a:r>
            <a:r>
              <a:rPr lang="en-GB" sz="18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 </a:t>
            </a:r>
            <a:endParaRPr sz="18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Twitter: </a:t>
            </a:r>
            <a:r>
              <a:rPr lang="en-GB" sz="1800" u="sng">
                <a:solidFill>
                  <a:schemeClr val="hlink"/>
                </a:solidFill>
                <a:latin typeface="Familjen Grotesk"/>
                <a:ea typeface="Familjen Grotesk"/>
                <a:cs typeface="Familjen Grotesk"/>
                <a:sym typeface="Familjen Grotesk"/>
                <a:hlinkClick r:id="rId5"/>
              </a:rPr>
              <a:t>https://x.com/_mr_hemanth_55?t=Ipz4wxOLU_xHI1-lIFtqbQ&amp;s=09</a:t>
            </a:r>
            <a:r>
              <a:rPr lang="en-GB" sz="18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 </a:t>
            </a:r>
            <a:endParaRPr sz="18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pic>
        <p:nvPicPr>
          <p:cNvPr id="204" name="Google Shape;204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9925" y="312525"/>
            <a:ext cx="2313800" cy="308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16334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5585175" y="1325100"/>
            <a:ext cx="3086100" cy="24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6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PRODUCT</a:t>
            </a:r>
            <a:br>
              <a:rPr b="1" lang="en-GB" sz="46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</a:br>
            <a:r>
              <a:rPr b="1" lang="en-GB" sz="46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DESIGN </a:t>
            </a:r>
            <a:endParaRPr b="1" sz="46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6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LIFE CYCLE</a:t>
            </a:r>
            <a:endParaRPr b="1" sz="46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974400" y="255700"/>
            <a:ext cx="7195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ARTICLE</a:t>
            </a:r>
            <a:endParaRPr b="1" sz="34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692550" y="963700"/>
            <a:ext cx="7758900" cy="3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Article Link:</a:t>
            </a:r>
            <a:r>
              <a:rPr b="1" lang="en-GB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 </a:t>
            </a:r>
            <a:r>
              <a:rPr b="1" lang="en-GB" sz="1600" u="sng">
                <a:solidFill>
                  <a:schemeClr val="hlink"/>
                </a:solidFill>
                <a:latin typeface="Familjen Grotesk"/>
                <a:ea typeface="Familjen Grotesk"/>
                <a:cs typeface="Familjen Grotesk"/>
                <a:sym typeface="Familjen Grotesk"/>
                <a:hlinkClick r:id="rId3"/>
              </a:rPr>
              <a:t>https://arxiv.org/abs/2107.07385</a:t>
            </a:r>
            <a:endParaRPr b="1" sz="16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Conclusion</a:t>
            </a:r>
            <a:endParaRPr b="1" sz="16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The research paper </a:t>
            </a:r>
            <a:r>
              <a:rPr i="1"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"Together We Learn Better: Leveraging Communities of Practice for MOOC Learners"</a:t>
            </a:r>
            <a:r>
              <a:rPr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 highlights the importance of fostering peer interactions in Massive Open Online Courses (MOOCs) to enhance learning experiences. It introduces "PeerCollab," a platform designed to create close-knit learning communities where learners can actively engage with peers. By focusing on meaningful interactions, PeerCollab helps bridge the gap often present in online learning environments, encouraging collaboration and a sense of belonging. This approach not only enriches individual learning but also cultivates a supportive and interactive ecosystem, crucial for the success of MOOC participants.</a:t>
            </a:r>
            <a:r>
              <a:rPr b="1" lang="en-GB" sz="1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 </a:t>
            </a:r>
            <a:endParaRPr b="1" sz="15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352650" y="2002450"/>
            <a:ext cx="84387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"Student"</a:t>
            </a:r>
            <a:r>
              <a:rPr lang="en-GB" sz="20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 is a </a:t>
            </a:r>
            <a:r>
              <a:rPr b="1" lang="en-GB" sz="20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"learner"</a:t>
            </a:r>
            <a:r>
              <a:rPr lang="en-GB" sz="20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 who needs </a:t>
            </a:r>
            <a:r>
              <a:rPr b="1" lang="en-GB" sz="20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"a collaborative learning platform to solve academic problems, share study resources, and track progress"</a:t>
            </a:r>
            <a:r>
              <a:rPr lang="en-GB" sz="20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 because </a:t>
            </a:r>
            <a:r>
              <a:rPr b="1" lang="en-GB" sz="20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"current education apps lack engagement, peer support, and personalized learning experiences."</a:t>
            </a:r>
            <a:endParaRPr b="1" sz="20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906525" y="743950"/>
            <a:ext cx="7334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PROBLEM STATEMENT</a:t>
            </a:r>
            <a:endParaRPr b="1" sz="34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371950" y="358400"/>
            <a:ext cx="7718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MY ROLE</a:t>
            </a:r>
            <a:endParaRPr b="1" sz="25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371950" y="851600"/>
            <a:ext cx="771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Developer for VersionLearn </a:t>
            </a:r>
            <a:endParaRPr sz="20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71950" y="1435525"/>
            <a:ext cx="7718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MY RESPONSIBILITIES</a:t>
            </a:r>
            <a:endParaRPr b="1" sz="25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371950" y="1948750"/>
            <a:ext cx="77181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Define Product Vision:</a:t>
            </a:r>
            <a:r>
              <a:rPr lang="en-GB" sz="20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 Plan the app’s features and roadmap.</a:t>
            </a:r>
            <a:endParaRPr sz="20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Team Collaboration:</a:t>
            </a:r>
            <a:r>
              <a:rPr lang="en-GB" sz="20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 Guide developers, designers, and content creators.</a:t>
            </a:r>
            <a:endParaRPr sz="20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User Research:</a:t>
            </a:r>
            <a:r>
              <a:rPr lang="en-GB" sz="20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 Collect feedback from students to improve the app.</a:t>
            </a:r>
            <a:endParaRPr sz="20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Feature Prioritization:</a:t>
            </a:r>
            <a:r>
              <a:rPr lang="en-GB" sz="20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 Focus on key features like subject hubs and gamification.</a:t>
            </a:r>
            <a:endParaRPr sz="20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Progress Monitoring:</a:t>
            </a:r>
            <a:r>
              <a:rPr lang="en-GB" sz="20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 Track project milestones and ensure timely delivery.</a:t>
            </a:r>
            <a:endParaRPr sz="20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Stakeholder Communication:</a:t>
            </a:r>
            <a:r>
              <a:rPr lang="en-GB" sz="20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 Present progress and updates to mentors and users.</a:t>
            </a:r>
            <a:endParaRPr sz="20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25" y="776475"/>
            <a:ext cx="8639175" cy="354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1669188" y="0"/>
            <a:ext cx="580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UNDERSTANDING THE USER</a:t>
            </a:r>
            <a:endParaRPr b="1" sz="24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graphicFrame>
        <p:nvGraphicFramePr>
          <p:cNvPr id="98" name="Google Shape;98;p20"/>
          <p:cNvGraphicFramePr/>
          <p:nvPr/>
        </p:nvGraphicFramePr>
        <p:xfrm>
          <a:off x="227425" y="64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{F588DA89-9305-4F4C-A277-53C8FE72699E}</a:tableStyleId>
              </a:tblPr>
              <a:tblGrid>
                <a:gridCol w="2243725"/>
                <a:gridCol w="3549025"/>
                <a:gridCol w="2896375"/>
              </a:tblGrid>
              <a:tr h="55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0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ASPECT</a:t>
                      </a:r>
                      <a:endParaRPr b="1" sz="26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0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USER 01</a:t>
                      </a:r>
                      <a:endParaRPr b="1" sz="20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0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USER 02</a:t>
                      </a:r>
                      <a:endParaRPr b="1" sz="20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5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NAME</a:t>
                      </a:r>
                      <a:endParaRPr b="1" sz="15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Haneesha</a:t>
                      </a:r>
                      <a:endParaRPr sz="15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Bharath</a:t>
                      </a:r>
                      <a:endParaRPr sz="15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AGE</a:t>
                      </a:r>
                      <a:endParaRPr b="1" sz="15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15</a:t>
                      </a:r>
                      <a:r>
                        <a:rPr lang="en-GB" sz="15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 years old</a:t>
                      </a:r>
                      <a:endParaRPr sz="15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17</a:t>
                      </a:r>
                      <a:r>
                        <a:rPr lang="en-GB" sz="15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 years old</a:t>
                      </a:r>
                      <a:endParaRPr sz="15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EDUCATION</a:t>
                      </a:r>
                      <a:endParaRPr b="1" sz="15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10th Grade Student(CBSE) </a:t>
                      </a:r>
                      <a:endParaRPr sz="15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12th Grade Student</a:t>
                      </a:r>
                      <a:endParaRPr sz="15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NEEDS</a:t>
                      </a:r>
                      <a:endParaRPr b="1" sz="15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Solve difficult math problems; Access study notes for exams</a:t>
                      </a:r>
                      <a:endParaRPr sz="15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Clarify doubts in physics/chemistry; Track subject progress for competitive exams</a:t>
                      </a:r>
                      <a:endParaRPr sz="15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PAIN POINTS</a:t>
                      </a:r>
                      <a:endParaRPr b="1" sz="15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Struggles with challenging questions; Lacks motivation</a:t>
                      </a:r>
                      <a:endParaRPr sz="15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Limited access to mentors; Difficulty tracking progress</a:t>
                      </a:r>
                      <a:endParaRPr sz="15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HOW VersionLearn </a:t>
                      </a:r>
                      <a:endParaRPr b="1" sz="15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HELPS</a:t>
                      </a:r>
                      <a:endParaRPr b="1" sz="15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Math Hub for problem-solving; Gamification for engagement</a:t>
                      </a:r>
                      <a:endParaRPr sz="15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Mentor support for tough topics; Progress tracking tools</a:t>
                      </a:r>
                      <a:endParaRPr sz="15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/>
        </p:nvSpPr>
        <p:spPr>
          <a:xfrm>
            <a:off x="1669213" y="89950"/>
            <a:ext cx="580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USER JOURNEY MAP</a:t>
            </a:r>
            <a:endParaRPr b="1" sz="24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graphicFrame>
        <p:nvGraphicFramePr>
          <p:cNvPr id="104" name="Google Shape;104;p21"/>
          <p:cNvGraphicFramePr/>
          <p:nvPr/>
        </p:nvGraphicFramePr>
        <p:xfrm>
          <a:off x="405900" y="82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{F588DA89-9305-4F4C-A277-53C8FE72699E}</a:tableStyleId>
              </a:tblPr>
              <a:tblGrid>
                <a:gridCol w="2130450"/>
                <a:gridCol w="3424325"/>
                <a:gridCol w="2777375"/>
              </a:tblGrid>
              <a:tr h="492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STAGE</a:t>
                      </a:r>
                      <a:endParaRPr b="1" sz="18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DESCRIPTION</a:t>
                      </a:r>
                      <a:endParaRPr b="1" sz="18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GOAL</a:t>
                      </a:r>
                      <a:endParaRPr b="1" sz="18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886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A</a:t>
                      </a:r>
                      <a:r>
                        <a:rPr b="1" lang="en-GB" sz="16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WARENESS</a:t>
                      </a:r>
                      <a:endParaRPr b="1" sz="16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The user hears about VersionLearn through social media or a school recommendation.</a:t>
                      </a:r>
                      <a:endParaRPr sz="16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Discover a tool to enhance their academic learning.</a:t>
                      </a:r>
                      <a:endParaRPr sz="16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/>
                </a:tc>
              </a:tr>
              <a:tr h="886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ONBOARDING</a:t>
                      </a:r>
                      <a:endParaRPr b="1" sz="16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The user downloads the app, creates an account, and selects subjects of interest.</a:t>
                      </a:r>
                      <a:endParaRPr sz="16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Successfully set up their profile and explore basic features.</a:t>
                      </a:r>
                      <a:endParaRPr sz="16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/>
                </a:tc>
              </a:tr>
              <a:tr h="688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ENGAGEMENT</a:t>
                      </a:r>
                      <a:endParaRPr b="1" sz="16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The user posts a math question in the Math Hub for help.</a:t>
                      </a:r>
                      <a:endParaRPr sz="16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Get a clear and quick solution from peers or mentors.</a:t>
                      </a:r>
                      <a:endParaRPr sz="16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/>
                </a:tc>
              </a:tr>
              <a:tr h="886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ACHIEVEMENT</a:t>
                      </a:r>
                      <a:endParaRPr b="1" sz="16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The user shares notes for a topic and participates in a weekly challenge.</a:t>
                      </a:r>
                      <a:endParaRPr sz="16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Familjen Grotesk"/>
                          <a:ea typeface="Familjen Grotesk"/>
                          <a:cs typeface="Familjen Grotesk"/>
                          <a:sym typeface="Familjen Grotesk"/>
                        </a:rPr>
                        <a:t>Actively collaborate and receive recognition for contributions.</a:t>
                      </a:r>
                      <a:endParaRPr sz="1600">
                        <a:latin typeface="Familjen Grotesk"/>
                        <a:ea typeface="Familjen Grotesk"/>
                        <a:cs typeface="Familjen Grotesk"/>
                        <a:sym typeface="Familjen Grotesk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