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4"/>
  </p:notesMasterIdLst>
  <p:sldIdLst>
    <p:sldId id="264" r:id="rId3"/>
    <p:sldId id="257" r:id="rId4"/>
    <p:sldId id="265" r:id="rId5"/>
    <p:sldId id="258" r:id="rId6"/>
    <p:sldId id="259" r:id="rId7"/>
    <p:sldId id="260" r:id="rId8"/>
    <p:sldId id="261" r:id="rId9"/>
    <p:sldId id="266" r:id="rId10"/>
    <p:sldId id="267" r:id="rId11"/>
    <p:sldId id="262" r:id="rId12"/>
    <p:sldId id="263"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EB Garamond" panose="00000500000000000000" pitchFamily="2" charset="0"/>
      <p:regular r:id="rId19"/>
      <p:bold r:id="rId20"/>
      <p:italic r:id="rId21"/>
      <p:boldItalic r:id="rId22"/>
    </p:embeddedFont>
    <p:embeddedFont>
      <p:font typeface="EB Garamond ExtraBold" panose="00000900000000000000" pitchFamily="2" charset="0"/>
      <p:bold r:id="rId23"/>
      <p:boldItalic r:id="rId24"/>
    </p:embeddedFont>
    <p:embeddedFont>
      <p:font typeface="EB Garamond Medium" panose="00000600000000000000" pitchFamily="2" charset="0"/>
      <p:regular r:id="rId25"/>
      <p:bold r:id="rId26"/>
      <p:italic r:id="rId27"/>
      <p:boldItalic r:id="rId28"/>
    </p:embeddedFont>
    <p:embeddedFont>
      <p:font typeface="Wingdings 3" panose="05040102010807070707" pitchFamily="18" charset="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B8C7F-7DD6-4B93-82AF-1A23F8E99C98}" v="6" dt="2024-09-10T07:16:10.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chowdary" userId="06ce752ab7460f1b" providerId="LiveId" clId="{316B8C7F-7DD6-4B93-82AF-1A23F8E99C98}"/>
    <pc:docChg chg="undo custSel addSld delSld modSld sldOrd">
      <pc:chgData name="hemanth chowdary" userId="06ce752ab7460f1b" providerId="LiveId" clId="{316B8C7F-7DD6-4B93-82AF-1A23F8E99C98}" dt="2024-09-10T07:16:18.217" v="95" actId="14100"/>
      <pc:docMkLst>
        <pc:docMk/>
      </pc:docMkLst>
      <pc:sldChg chg="delSp del mod">
        <pc:chgData name="hemanth chowdary" userId="06ce752ab7460f1b" providerId="LiveId" clId="{316B8C7F-7DD6-4B93-82AF-1A23F8E99C98}" dt="2024-09-09T14:17:27.427" v="71" actId="2696"/>
        <pc:sldMkLst>
          <pc:docMk/>
          <pc:sldMk cId="0" sldId="256"/>
        </pc:sldMkLst>
        <pc:spChg chg="del">
          <ac:chgData name="hemanth chowdary" userId="06ce752ab7460f1b" providerId="LiveId" clId="{316B8C7F-7DD6-4B93-82AF-1A23F8E99C98}" dt="2024-09-09T14:15:28.059" v="1" actId="478"/>
          <ac:spMkLst>
            <pc:docMk/>
            <pc:sldMk cId="0" sldId="256"/>
            <ac:spMk id="55" creationId="{00000000-0000-0000-0000-000000000000}"/>
          </ac:spMkLst>
        </pc:spChg>
        <pc:spChg chg="del">
          <ac:chgData name="hemanth chowdary" userId="06ce752ab7460f1b" providerId="LiveId" clId="{316B8C7F-7DD6-4B93-82AF-1A23F8E99C98}" dt="2024-09-09T14:15:25.276" v="0" actId="478"/>
          <ac:spMkLst>
            <pc:docMk/>
            <pc:sldMk cId="0" sldId="256"/>
            <ac:spMk id="57" creationId="{00000000-0000-0000-0000-000000000000}"/>
          </ac:spMkLst>
        </pc:spChg>
      </pc:sldChg>
      <pc:sldChg chg="ord modNotes">
        <pc:chgData name="hemanth chowdary" userId="06ce752ab7460f1b" providerId="LiveId" clId="{316B8C7F-7DD6-4B93-82AF-1A23F8E99C98}" dt="2024-09-10T07:13:09.242" v="79"/>
        <pc:sldMkLst>
          <pc:docMk/>
          <pc:sldMk cId="0" sldId="258"/>
        </pc:sldMkLst>
      </pc:sldChg>
      <pc:sldChg chg="modSp add del mod">
        <pc:chgData name="hemanth chowdary" userId="06ce752ab7460f1b" providerId="LiveId" clId="{316B8C7F-7DD6-4B93-82AF-1A23F8E99C98}" dt="2024-09-09T14:17:20.947" v="70" actId="20577"/>
        <pc:sldMkLst>
          <pc:docMk/>
          <pc:sldMk cId="286562659" sldId="264"/>
        </pc:sldMkLst>
        <pc:spChg chg="mod">
          <ac:chgData name="hemanth chowdary" userId="06ce752ab7460f1b" providerId="LiveId" clId="{316B8C7F-7DD6-4B93-82AF-1A23F8E99C98}" dt="2024-09-09T14:16:58.876" v="28" actId="207"/>
          <ac:spMkLst>
            <pc:docMk/>
            <pc:sldMk cId="286562659" sldId="264"/>
            <ac:spMk id="11" creationId="{8EE2D2F3-2C78-9F77-E96A-910AD1C1CB8E}"/>
          </ac:spMkLst>
        </pc:spChg>
        <pc:spChg chg="mod">
          <ac:chgData name="hemanth chowdary" userId="06ce752ab7460f1b" providerId="LiveId" clId="{316B8C7F-7DD6-4B93-82AF-1A23F8E99C98}" dt="2024-09-09T14:17:20.947" v="70" actId="20577"/>
          <ac:spMkLst>
            <pc:docMk/>
            <pc:sldMk cId="286562659" sldId="264"/>
            <ac:spMk id="13" creationId="{39E8C2BB-31B2-753B-5F83-1A19C03234D3}"/>
          </ac:spMkLst>
        </pc:spChg>
      </pc:sldChg>
      <pc:sldChg chg="addSp delSp modSp new mod">
        <pc:chgData name="hemanth chowdary" userId="06ce752ab7460f1b" providerId="LiveId" clId="{316B8C7F-7DD6-4B93-82AF-1A23F8E99C98}" dt="2024-09-10T07:13:01.500" v="77" actId="14100"/>
        <pc:sldMkLst>
          <pc:docMk/>
          <pc:sldMk cId="767157997" sldId="265"/>
        </pc:sldMkLst>
        <pc:spChg chg="del">
          <ac:chgData name="hemanth chowdary" userId="06ce752ab7460f1b" providerId="LiveId" clId="{316B8C7F-7DD6-4B93-82AF-1A23F8E99C98}" dt="2024-09-10T07:12:26.780" v="74" actId="478"/>
          <ac:spMkLst>
            <pc:docMk/>
            <pc:sldMk cId="767157997" sldId="265"/>
            <ac:spMk id="2" creationId="{783D9367-059E-909D-9310-ED640AF33F8A}"/>
          </ac:spMkLst>
        </pc:spChg>
        <pc:spChg chg="del">
          <ac:chgData name="hemanth chowdary" userId="06ce752ab7460f1b" providerId="LiveId" clId="{316B8C7F-7DD6-4B93-82AF-1A23F8E99C98}" dt="2024-09-10T07:12:24.887" v="73" actId="478"/>
          <ac:spMkLst>
            <pc:docMk/>
            <pc:sldMk cId="767157997" sldId="265"/>
            <ac:spMk id="3" creationId="{8DCB5D8F-3449-5F51-557A-0B37497304EC}"/>
          </ac:spMkLst>
        </pc:spChg>
        <pc:picChg chg="add mod">
          <ac:chgData name="hemanth chowdary" userId="06ce752ab7460f1b" providerId="LiveId" clId="{316B8C7F-7DD6-4B93-82AF-1A23F8E99C98}" dt="2024-09-10T07:13:01.500" v="77" actId="14100"/>
          <ac:picMkLst>
            <pc:docMk/>
            <pc:sldMk cId="767157997" sldId="265"/>
            <ac:picMk id="4" creationId="{CD35CEA2-F6C4-E52D-9998-5BFB5B26DE8B}"/>
          </ac:picMkLst>
        </pc:picChg>
      </pc:sldChg>
      <pc:sldChg chg="addSp delSp modSp new mod modClrScheme chgLayout">
        <pc:chgData name="hemanth chowdary" userId="06ce752ab7460f1b" providerId="LiveId" clId="{316B8C7F-7DD6-4B93-82AF-1A23F8E99C98}" dt="2024-09-10T07:15:53.412" v="90" actId="14100"/>
        <pc:sldMkLst>
          <pc:docMk/>
          <pc:sldMk cId="2207718053" sldId="266"/>
        </pc:sldMkLst>
        <pc:spChg chg="del mod ord">
          <ac:chgData name="hemanth chowdary" userId="06ce752ab7460f1b" providerId="LiveId" clId="{316B8C7F-7DD6-4B93-82AF-1A23F8E99C98}" dt="2024-09-10T07:14:14.856" v="81" actId="700"/>
          <ac:spMkLst>
            <pc:docMk/>
            <pc:sldMk cId="2207718053" sldId="266"/>
            <ac:spMk id="2" creationId="{EBDC440C-F99B-0F15-04A3-9BD20414B64A}"/>
          </ac:spMkLst>
        </pc:spChg>
        <pc:spChg chg="del mod ord">
          <ac:chgData name="hemanth chowdary" userId="06ce752ab7460f1b" providerId="LiveId" clId="{316B8C7F-7DD6-4B93-82AF-1A23F8E99C98}" dt="2024-09-10T07:14:14.856" v="81" actId="700"/>
          <ac:spMkLst>
            <pc:docMk/>
            <pc:sldMk cId="2207718053" sldId="266"/>
            <ac:spMk id="3" creationId="{B72016CB-AD44-406C-856B-16892AF6D601}"/>
          </ac:spMkLst>
        </pc:spChg>
        <pc:spChg chg="add del mod ord">
          <ac:chgData name="hemanth chowdary" userId="06ce752ab7460f1b" providerId="LiveId" clId="{316B8C7F-7DD6-4B93-82AF-1A23F8E99C98}" dt="2024-09-10T07:14:20.335" v="83" actId="478"/>
          <ac:spMkLst>
            <pc:docMk/>
            <pc:sldMk cId="2207718053" sldId="266"/>
            <ac:spMk id="4" creationId="{DC42BEBE-BC7F-6CA8-EF6D-C4421C9F8701}"/>
          </ac:spMkLst>
        </pc:spChg>
        <pc:spChg chg="add del mod ord">
          <ac:chgData name="hemanth chowdary" userId="06ce752ab7460f1b" providerId="LiveId" clId="{316B8C7F-7DD6-4B93-82AF-1A23F8E99C98}" dt="2024-09-10T07:15:35.330" v="86" actId="478"/>
          <ac:spMkLst>
            <pc:docMk/>
            <pc:sldMk cId="2207718053" sldId="266"/>
            <ac:spMk id="5" creationId="{4F41E2AC-F9D3-507A-28E0-6B94204D0454}"/>
          </ac:spMkLst>
        </pc:spChg>
        <pc:spChg chg="add del mod ord">
          <ac:chgData name="hemanth chowdary" userId="06ce752ab7460f1b" providerId="LiveId" clId="{316B8C7F-7DD6-4B93-82AF-1A23F8E99C98}" dt="2024-09-10T07:15:38.422" v="87" actId="478"/>
          <ac:spMkLst>
            <pc:docMk/>
            <pc:sldMk cId="2207718053" sldId="266"/>
            <ac:spMk id="6" creationId="{8AE1945F-9DD8-753E-9128-611AD3252ABE}"/>
          </ac:spMkLst>
        </pc:spChg>
        <pc:picChg chg="add mod">
          <ac:chgData name="hemanth chowdary" userId="06ce752ab7460f1b" providerId="LiveId" clId="{316B8C7F-7DD6-4B93-82AF-1A23F8E99C98}" dt="2024-09-10T07:15:53.412" v="90" actId="14100"/>
          <ac:picMkLst>
            <pc:docMk/>
            <pc:sldMk cId="2207718053" sldId="266"/>
            <ac:picMk id="7" creationId="{C5E18DA5-6B24-3717-45F0-14F973D4CB6E}"/>
          </ac:picMkLst>
        </pc:picChg>
      </pc:sldChg>
      <pc:sldChg chg="addSp delSp modSp add mod">
        <pc:chgData name="hemanth chowdary" userId="06ce752ab7460f1b" providerId="LiveId" clId="{316B8C7F-7DD6-4B93-82AF-1A23F8E99C98}" dt="2024-09-10T07:16:18.217" v="95" actId="14100"/>
        <pc:sldMkLst>
          <pc:docMk/>
          <pc:sldMk cId="4152728507" sldId="267"/>
        </pc:sldMkLst>
        <pc:picChg chg="add mod">
          <ac:chgData name="hemanth chowdary" userId="06ce752ab7460f1b" providerId="LiveId" clId="{316B8C7F-7DD6-4B93-82AF-1A23F8E99C98}" dt="2024-09-10T07:16:18.217" v="95" actId="14100"/>
          <ac:picMkLst>
            <pc:docMk/>
            <pc:sldMk cId="4152728507" sldId="267"/>
            <ac:picMk id="2" creationId="{11501CA4-19EC-49BD-020F-F21F332BA3B7}"/>
          </ac:picMkLst>
        </pc:picChg>
        <pc:picChg chg="del">
          <ac:chgData name="hemanth chowdary" userId="06ce752ab7460f1b" providerId="LiveId" clId="{316B8C7F-7DD6-4B93-82AF-1A23F8E99C98}" dt="2024-09-10T07:16:09.491" v="92" actId="478"/>
          <ac:picMkLst>
            <pc:docMk/>
            <pc:sldMk cId="4152728507" sldId="267"/>
            <ac:picMk id="7" creationId="{C5E18DA5-6B24-3717-45F0-14F973D4CB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6963077-C9F9-44C9-9F4B-5E8F3CCCA80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235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ab1030904bffe9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ab1030904bffe9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6b565305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6b565305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6b565305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6b565305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6b565305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6b56530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6b565305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6b56530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6b565305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6b56530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6b565305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6b56530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389929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27472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78947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DC037-B719-49A6-A669-129F1E4FEA42}"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03930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DC037-B719-49A6-A669-129F1E4FEA42}"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841524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703553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477294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83716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68358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007907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245183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07465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562928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768996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337212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179791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71429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28DC037-B719-49A6-A669-129F1E4FEA42}" type="datetimeFigureOut">
              <a:rPr lang="en-IN" smtClean="0"/>
              <a:t>10-09-2024</a:t>
            </a:fld>
            <a:endParaRPr lang="en-IN"/>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EEDE68B5-3221-4A1E-AED2-4F9C6C1022E7}" type="slidenum">
              <a:rPr lang="en-IN" smtClean="0"/>
              <a:t>‹#›</a:t>
            </a:fld>
            <a:endParaRPr lang="en-IN"/>
          </a:p>
        </p:txBody>
      </p:sp>
    </p:spTree>
    <p:extLst>
      <p:ext uri="{BB962C8B-B14F-4D97-AF65-F5344CB8AC3E}">
        <p14:creationId xmlns:p14="http://schemas.microsoft.com/office/powerpoint/2010/main" val="2461445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ACD892-4D81-CF5D-324C-A6206D8241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583" y="384677"/>
            <a:ext cx="720090" cy="720090"/>
          </a:xfrm>
          <a:prstGeom prst="rect">
            <a:avLst/>
          </a:prstGeom>
        </p:spPr>
      </p:pic>
      <p:pic>
        <p:nvPicPr>
          <p:cNvPr id="7" name="Picture 6">
            <a:extLst>
              <a:ext uri="{FF2B5EF4-FFF2-40B4-BE49-F238E27FC236}">
                <a16:creationId xmlns:a16="http://schemas.microsoft.com/office/drawing/2014/main" id="{275D06EF-D4A7-5101-6692-538699FD6E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8302" y="384677"/>
            <a:ext cx="725805" cy="725805"/>
          </a:xfrm>
          <a:prstGeom prst="rect">
            <a:avLst/>
          </a:prstGeom>
          <a:noFill/>
        </p:spPr>
      </p:pic>
      <p:sp>
        <p:nvSpPr>
          <p:cNvPr id="9" name="TextBox 8">
            <a:extLst>
              <a:ext uri="{FF2B5EF4-FFF2-40B4-BE49-F238E27FC236}">
                <a16:creationId xmlns:a16="http://schemas.microsoft.com/office/drawing/2014/main" id="{B837F289-D78D-E2AD-A161-88538720F667}"/>
              </a:ext>
            </a:extLst>
          </p:cNvPr>
          <p:cNvSpPr txBox="1"/>
          <p:nvPr/>
        </p:nvSpPr>
        <p:spPr>
          <a:xfrm>
            <a:off x="1677761" y="510338"/>
            <a:ext cx="4573166" cy="870944"/>
          </a:xfrm>
          <a:prstGeom prst="rect">
            <a:avLst/>
          </a:prstGeom>
          <a:noFill/>
        </p:spPr>
        <p:txBody>
          <a:bodyPr wrap="square">
            <a:spAutoFit/>
          </a:bodyPr>
          <a:lstStyle/>
          <a:p>
            <a:pPr algn="ctr" defTabSz="342900">
              <a:lnSpc>
                <a:spcPct val="115000"/>
              </a:lnSpc>
              <a:spcAft>
                <a:spcPts val="600"/>
              </a:spcAft>
              <a:buClrTx/>
            </a:pPr>
            <a:r>
              <a:rPr lang="en-IN" sz="1350" b="1" kern="1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825" kern="1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algn="ctr" defTabSz="342900">
              <a:lnSpc>
                <a:spcPct val="115000"/>
              </a:lnSpc>
              <a:spcAft>
                <a:spcPts val="600"/>
              </a:spcAft>
              <a:buClrTx/>
            </a:pPr>
            <a:r>
              <a:rPr lang="en-IN" sz="1350" b="1" kern="1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825" kern="1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33FF7-5224-A2F7-9341-BC356C17948B}"/>
              </a:ext>
            </a:extLst>
          </p:cNvPr>
          <p:cNvSpPr txBox="1"/>
          <p:nvPr/>
        </p:nvSpPr>
        <p:spPr>
          <a:xfrm>
            <a:off x="560819" y="1346953"/>
            <a:ext cx="6951098" cy="507831"/>
          </a:xfrm>
          <a:prstGeom prst="rect">
            <a:avLst/>
          </a:prstGeom>
          <a:noFill/>
        </p:spPr>
        <p:txBody>
          <a:bodyPr wrap="square" rtlCol="0">
            <a:spAutoFit/>
          </a:bodyPr>
          <a:lstStyle/>
          <a:p>
            <a:pPr algn="ctr" defTabSz="342900">
              <a:buClrTx/>
            </a:pPr>
            <a:endParaRPr lang="en-IN" sz="1350" kern="1200" dirty="0">
              <a:solidFill>
                <a:prstClr val="white"/>
              </a:solidFill>
              <a:latin typeface="Century Gothic"/>
              <a:ea typeface="+mn-ea"/>
              <a:cs typeface="+mn-cs"/>
            </a:endParaRPr>
          </a:p>
          <a:p>
            <a:pPr algn="ctr" defTabSz="342900">
              <a:buClrTx/>
            </a:pPr>
            <a:r>
              <a:rPr lang="en-IN" sz="1350" b="1" kern="1200" dirty="0">
                <a:solidFill>
                  <a:prstClr val="white"/>
                </a:solidFill>
                <a:latin typeface="Century Gothic"/>
                <a:ea typeface="+mn-ea"/>
                <a:cs typeface="+mn-cs"/>
              </a:rPr>
              <a:t>CSA0697  </a:t>
            </a:r>
            <a:r>
              <a:rPr lang="en-US" sz="1350" b="1" kern="1200" dirty="0">
                <a:solidFill>
                  <a:prstClr val="white"/>
                </a:solidFill>
                <a:latin typeface="Century Gothic"/>
                <a:ea typeface="+mn-ea"/>
                <a:cs typeface="+mn-cs"/>
              </a:rPr>
              <a:t>DESIGN AND ANALYSIS OF ALGORITHM FOR LOWER BOUND THEORY</a:t>
            </a:r>
          </a:p>
        </p:txBody>
      </p:sp>
      <p:sp>
        <p:nvSpPr>
          <p:cNvPr id="11" name="TextBox 10">
            <a:extLst>
              <a:ext uri="{FF2B5EF4-FFF2-40B4-BE49-F238E27FC236}">
                <a16:creationId xmlns:a16="http://schemas.microsoft.com/office/drawing/2014/main" id="{8EE2D2F3-2C78-9F77-E96A-910AD1C1CB8E}"/>
              </a:ext>
            </a:extLst>
          </p:cNvPr>
          <p:cNvSpPr txBox="1"/>
          <p:nvPr/>
        </p:nvSpPr>
        <p:spPr>
          <a:xfrm>
            <a:off x="263590" y="2065304"/>
            <a:ext cx="8072146" cy="784830"/>
          </a:xfrm>
          <a:prstGeom prst="rect">
            <a:avLst/>
          </a:prstGeom>
          <a:noFill/>
        </p:spPr>
        <p:txBody>
          <a:bodyPr wrap="square" rtlCol="0">
            <a:spAutoFit/>
          </a:bodyPr>
          <a:lstStyle/>
          <a:p>
            <a:pPr defTabSz="342900">
              <a:buClrTx/>
            </a:pPr>
            <a:r>
              <a:rPr lang="en-US" sz="2100" b="1" kern="1200" dirty="0">
                <a:solidFill>
                  <a:schemeClr val="tx1"/>
                </a:solidFill>
                <a:latin typeface="Century Gothic"/>
                <a:ea typeface="+mn-ea"/>
                <a:cs typeface="+mn-cs"/>
              </a:rPr>
              <a:t>TOPIC</a:t>
            </a:r>
            <a:r>
              <a:rPr lang="en-US" sz="2100" kern="1200" dirty="0">
                <a:solidFill>
                  <a:schemeClr val="tx1"/>
                </a:solidFill>
                <a:latin typeface="Century Gothic"/>
                <a:ea typeface="+mn-ea"/>
                <a:cs typeface="+mn-cs"/>
              </a:rPr>
              <a:t>:</a:t>
            </a:r>
          </a:p>
          <a:p>
            <a:pPr defTabSz="342900">
              <a:buClrTx/>
            </a:pPr>
            <a:r>
              <a:rPr lang="en-GB" sz="2400" b="1" dirty="0">
                <a:solidFill>
                  <a:schemeClr val="tx1"/>
                </a:solidFill>
                <a:latin typeface="EB Garamond"/>
                <a:ea typeface="EB Garamond"/>
                <a:cs typeface="EB Garamond"/>
                <a:sym typeface="EB Garamond"/>
              </a:rPr>
              <a:t>MINIMUM COST TO REACH DESTINATION IN TIME</a:t>
            </a:r>
            <a:endParaRPr lang="en-US" sz="2400" kern="1200" dirty="0">
              <a:solidFill>
                <a:schemeClr val="tx1"/>
              </a:solidFill>
              <a:latin typeface="Century Gothic"/>
              <a:ea typeface="+mn-ea"/>
              <a:cs typeface="+mn-cs"/>
            </a:endParaRPr>
          </a:p>
        </p:txBody>
      </p:sp>
      <p:sp>
        <p:nvSpPr>
          <p:cNvPr id="12" name="TextBox 11">
            <a:extLst>
              <a:ext uri="{FF2B5EF4-FFF2-40B4-BE49-F238E27FC236}">
                <a16:creationId xmlns:a16="http://schemas.microsoft.com/office/drawing/2014/main" id="{C17161B9-6A3C-7805-C433-1EA15808BE76}"/>
              </a:ext>
            </a:extLst>
          </p:cNvPr>
          <p:cNvSpPr txBox="1"/>
          <p:nvPr/>
        </p:nvSpPr>
        <p:spPr>
          <a:xfrm rot="10800000" flipH="1" flipV="1">
            <a:off x="257331" y="3548629"/>
            <a:ext cx="3353434" cy="300082"/>
          </a:xfrm>
          <a:prstGeom prst="rect">
            <a:avLst/>
          </a:prstGeom>
          <a:noFill/>
        </p:spPr>
        <p:txBody>
          <a:bodyPr wrap="square" rtlCol="0">
            <a:spAutoFit/>
          </a:bodyPr>
          <a:lstStyle/>
          <a:p>
            <a:pPr defTabSz="342900">
              <a:buClrTx/>
            </a:pPr>
            <a:r>
              <a:rPr lang="en-US" sz="1350" b="1" kern="1200" dirty="0">
                <a:solidFill>
                  <a:prstClr val="white"/>
                </a:solidFill>
                <a:latin typeface="Century Gothic"/>
                <a:ea typeface="+mn-ea"/>
                <a:cs typeface="+mn-cs"/>
              </a:rPr>
              <a:t>FACULTY NAME: Dr.Gnana Soundari</a:t>
            </a:r>
            <a:endParaRPr lang="en-IN" sz="1350" b="1" kern="1200" dirty="0">
              <a:solidFill>
                <a:prstClr val="white"/>
              </a:solidFill>
              <a:latin typeface="Century Gothic"/>
              <a:ea typeface="+mn-ea"/>
              <a:cs typeface="+mn-cs"/>
            </a:endParaRPr>
          </a:p>
        </p:txBody>
      </p:sp>
      <p:sp>
        <p:nvSpPr>
          <p:cNvPr id="13" name="TextBox 12">
            <a:extLst>
              <a:ext uri="{FF2B5EF4-FFF2-40B4-BE49-F238E27FC236}">
                <a16:creationId xmlns:a16="http://schemas.microsoft.com/office/drawing/2014/main" id="{39E8C2BB-31B2-753B-5F83-1A19C03234D3}"/>
              </a:ext>
            </a:extLst>
          </p:cNvPr>
          <p:cNvSpPr txBox="1"/>
          <p:nvPr/>
        </p:nvSpPr>
        <p:spPr>
          <a:xfrm>
            <a:off x="285046" y="3940665"/>
            <a:ext cx="2980668" cy="715581"/>
          </a:xfrm>
          <a:prstGeom prst="rect">
            <a:avLst/>
          </a:prstGeom>
          <a:noFill/>
        </p:spPr>
        <p:txBody>
          <a:bodyPr wrap="square" rtlCol="0">
            <a:spAutoFit/>
          </a:bodyPr>
          <a:lstStyle/>
          <a:p>
            <a:pPr defTabSz="342900">
              <a:buClrTx/>
            </a:pPr>
            <a:r>
              <a:rPr lang="en-US" sz="1350" kern="1200" dirty="0">
                <a:solidFill>
                  <a:prstClr val="white"/>
                </a:solidFill>
                <a:latin typeface="Century Gothic"/>
                <a:ea typeface="+mn-ea"/>
                <a:cs typeface="+mn-cs"/>
              </a:rPr>
              <a:t>By,</a:t>
            </a:r>
          </a:p>
          <a:p>
            <a:pPr defTabSz="342900">
              <a:buClrTx/>
            </a:pPr>
            <a:r>
              <a:rPr lang="en-US" sz="1350" kern="1200" dirty="0">
                <a:solidFill>
                  <a:prstClr val="white"/>
                </a:solidFill>
                <a:latin typeface="Century Gothic"/>
                <a:ea typeface="+mn-ea"/>
                <a:cs typeface="+mn-cs"/>
              </a:rPr>
              <a:t>NAME : B. Hemanth Chowdary</a:t>
            </a:r>
          </a:p>
          <a:p>
            <a:pPr defTabSz="342900">
              <a:buClrTx/>
            </a:pPr>
            <a:r>
              <a:rPr lang="en-IN" sz="1350" kern="1200" dirty="0">
                <a:solidFill>
                  <a:prstClr val="white"/>
                </a:solidFill>
                <a:latin typeface="Century Gothic"/>
                <a:ea typeface="+mn-ea"/>
                <a:cs typeface="+mn-cs"/>
              </a:rPr>
              <a:t>REG.NO: 192211206</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994" y="3875934"/>
            <a:ext cx="1871663"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6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b="1">
                <a:latin typeface="EB Garamond"/>
                <a:ea typeface="EB Garamond"/>
                <a:cs typeface="EB Garamond"/>
                <a:sym typeface="EB Garamond"/>
              </a:rPr>
              <a:t>Conclusion</a:t>
            </a:r>
            <a:endParaRPr sz="3500" b="1">
              <a:latin typeface="EB Garamond"/>
              <a:ea typeface="EB Garamond"/>
              <a:cs typeface="EB Garamond"/>
              <a:sym typeface="EB Garamond"/>
            </a:endParaRPr>
          </a:p>
        </p:txBody>
      </p:sp>
      <p:sp>
        <p:nvSpPr>
          <p:cNvPr id="92" name="Google Shape;92;p19"/>
          <p:cNvSpPr txBox="1">
            <a:spLocks noGrp="1"/>
          </p:cNvSpPr>
          <p:nvPr>
            <p:ph type="body" idx="1"/>
          </p:nvPr>
        </p:nvSpPr>
        <p:spPr>
          <a:xfrm>
            <a:off x="311700" y="1291025"/>
            <a:ext cx="8832300" cy="2651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EB Garamond Medium"/>
              <a:buChar char="●"/>
            </a:pPr>
            <a:r>
              <a:rPr lang="en-GB" sz="2200">
                <a:solidFill>
                  <a:schemeClr val="dk1"/>
                </a:solidFill>
                <a:latin typeface="EB Garamond Medium"/>
                <a:ea typeface="EB Garamond Medium"/>
                <a:cs typeface="EB Garamond Medium"/>
                <a:sym typeface="EB Garamond Medium"/>
              </a:rPr>
              <a:t>Through the modified Dijkstra's algorithm, we effectively balanced travel time and passing fees to find the optimal route.</a:t>
            </a:r>
            <a:endParaRPr sz="2200">
              <a:solidFill>
                <a:schemeClr val="dk1"/>
              </a:solidFill>
              <a:latin typeface="EB Garamond Medium"/>
              <a:ea typeface="EB Garamond Medium"/>
              <a:cs typeface="EB Garamond Medium"/>
              <a:sym typeface="EB Garamond Medium"/>
            </a:endParaRPr>
          </a:p>
          <a:p>
            <a:pPr marL="457200" lvl="0" indent="-368300" algn="l" rtl="0">
              <a:spcBef>
                <a:spcPts val="0"/>
              </a:spcBef>
              <a:spcAft>
                <a:spcPts val="0"/>
              </a:spcAft>
              <a:buClr>
                <a:schemeClr val="dk1"/>
              </a:buClr>
              <a:buSzPts val="2200"/>
              <a:buFont typeface="EB Garamond Medium"/>
              <a:buChar char="●"/>
            </a:pPr>
            <a:r>
              <a:rPr lang="en-GB" sz="2200">
                <a:solidFill>
                  <a:schemeClr val="dk1"/>
                </a:solidFill>
                <a:latin typeface="EB Garamond Medium"/>
                <a:ea typeface="EB Garamond Medium"/>
                <a:cs typeface="EB Garamond Medium"/>
                <a:sym typeface="EB Garamond Medium"/>
              </a:rPr>
              <a:t>This solution offers a practical approach to travel planning, ensuring efficient resource utilization and cost savings.</a:t>
            </a:r>
            <a:endParaRPr sz="2200">
              <a:solidFill>
                <a:schemeClr val="dk1"/>
              </a:solidFill>
              <a:latin typeface="EB Garamond Medium"/>
              <a:ea typeface="EB Garamond Medium"/>
              <a:cs typeface="EB Garamond Medium"/>
              <a:sym typeface="EB Garamond Medium"/>
            </a:endParaRPr>
          </a:p>
          <a:p>
            <a:pPr marL="457200" lvl="0" indent="-368300" algn="l" rtl="0">
              <a:spcBef>
                <a:spcPts val="0"/>
              </a:spcBef>
              <a:spcAft>
                <a:spcPts val="0"/>
              </a:spcAft>
              <a:buClr>
                <a:schemeClr val="dk1"/>
              </a:buClr>
              <a:buSzPts val="2200"/>
              <a:buFont typeface="EB Garamond Medium"/>
              <a:buChar char="●"/>
            </a:pPr>
            <a:r>
              <a:rPr lang="en-GB" sz="2200">
                <a:solidFill>
                  <a:schemeClr val="dk1"/>
                </a:solidFill>
                <a:latin typeface="EB Garamond Medium"/>
                <a:ea typeface="EB Garamond Medium"/>
                <a:cs typeface="EB Garamond Medium"/>
                <a:sym typeface="EB Garamond Medium"/>
              </a:rPr>
              <a:t>Further research can explore additional constraints and enhancements to extend the applicability of this approach in real-world scenarios.</a:t>
            </a:r>
            <a:endParaRPr sz="2200">
              <a:solidFill>
                <a:schemeClr val="dk1"/>
              </a:solidFill>
              <a:latin typeface="EB Garamond Medium"/>
              <a:ea typeface="EB Garamond Medium"/>
              <a:cs typeface="EB Garamond Medium"/>
              <a:sym typeface="EB Garamond Medium"/>
            </a:endParaRPr>
          </a:p>
          <a:p>
            <a:pPr marL="0" lvl="0" indent="0" algn="l" rtl="0">
              <a:spcBef>
                <a:spcPts val="1200"/>
              </a:spcBef>
              <a:spcAft>
                <a:spcPts val="1200"/>
              </a:spcAft>
              <a:buNone/>
            </a:pPr>
            <a:endParaRPr sz="2200">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98150" y="1781700"/>
            <a:ext cx="7547700" cy="15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0">
                <a:solidFill>
                  <a:schemeClr val="dk1"/>
                </a:solidFill>
                <a:latin typeface="EB Garamond ExtraBold"/>
                <a:ea typeface="EB Garamond ExtraBold"/>
                <a:cs typeface="EB Garamond ExtraBold"/>
                <a:sym typeface="EB Garamond ExtraBold"/>
              </a:rPr>
              <a:t>THANK YOU</a:t>
            </a:r>
            <a:endParaRPr sz="9000">
              <a:solidFill>
                <a:schemeClr val="dk1"/>
              </a:solidFill>
              <a:latin typeface="EB Garamond ExtraBold"/>
              <a:ea typeface="EB Garamond ExtraBold"/>
              <a:cs typeface="EB Garamond ExtraBold"/>
              <a:sym typeface="EB Garamond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0" y="0"/>
            <a:ext cx="9144000" cy="5679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Minimum Cost to Reach Destination in Time</a:t>
            </a:r>
            <a:endParaRPr sz="1700" b="1">
              <a:solidFill>
                <a:schemeClr val="dk1"/>
              </a:solidFill>
              <a:highlight>
                <a:srgbClr val="FFFFFF"/>
              </a:highlight>
              <a:latin typeface="EB Garamond"/>
              <a:ea typeface="EB Garamond"/>
              <a:cs typeface="EB Garamond"/>
              <a:sym typeface="EB Garamond"/>
            </a:endParaRPr>
          </a:p>
          <a:p>
            <a:pPr marL="0" lvl="0" indent="0" algn="just" rtl="0">
              <a:spcBef>
                <a:spcPts val="0"/>
              </a:spcBef>
              <a:spcAft>
                <a:spcPts val="0"/>
              </a:spcAft>
              <a:buNone/>
            </a:pPr>
            <a:r>
              <a:rPr lang="en-GB" sz="1700">
                <a:solidFill>
                  <a:schemeClr val="dk1"/>
                </a:solidFill>
                <a:highlight>
                  <a:srgbClr val="FFFFFF"/>
                </a:highlight>
                <a:latin typeface="EB Garamond Medium"/>
                <a:ea typeface="EB Garamond Medium"/>
                <a:cs typeface="EB Garamond Medium"/>
                <a:sym typeface="EB Garamond Medium"/>
              </a:rPr>
              <a:t>There is a country of n cities numbered from 0 to n - 1 where all the cities are connected by bi-directional roads. The roads are represented as a 2D integer array edges where edges[i] = [xi, yi, timei] denotes a road between cities xi and yi that takes timei minutes to travel. There may be multiple roads of differing travel times connecting the same two cities, but no road connects a city to itself.</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a:solidFill>
                  <a:schemeClr val="dk1"/>
                </a:solidFill>
                <a:highlight>
                  <a:srgbClr val="FFFFFF"/>
                </a:highlight>
                <a:latin typeface="EB Garamond Medium"/>
                <a:ea typeface="EB Garamond Medium"/>
                <a:cs typeface="EB Garamond Medium"/>
                <a:sym typeface="EB Garamond Medium"/>
              </a:rPr>
              <a:t>Each time you pass through a city, you must pay a passing fee. This is represented as a 0-indexed integer array passingFees of length n where passingFees[j] is the amount of dollars you must pay when you pass through city j.</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a:solidFill>
                  <a:schemeClr val="dk1"/>
                </a:solidFill>
                <a:highlight>
                  <a:srgbClr val="FFFFFF"/>
                </a:highlight>
                <a:latin typeface="EB Garamond Medium"/>
                <a:ea typeface="EB Garamond Medium"/>
                <a:cs typeface="EB Garamond Medium"/>
                <a:sym typeface="EB Garamond Medium"/>
              </a:rPr>
              <a:t>In the beginning, you are at city 0 and want to reach city n - 1 in maxTime minutes or less. The cost of your journey is the summation of passing fees for each city that you passed through at some moment of your journey (including the source and destination cities).</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a:solidFill>
                  <a:schemeClr val="dk1"/>
                </a:solidFill>
                <a:highlight>
                  <a:srgbClr val="FFFFFF"/>
                </a:highlight>
                <a:latin typeface="EB Garamond Medium"/>
                <a:ea typeface="EB Garamond Medium"/>
                <a:cs typeface="EB Garamond Medium"/>
                <a:sym typeface="EB Garamond Medium"/>
              </a:rPr>
              <a:t>Given maxTime, edges, and passingFees, return the minimum cost to complete your journey, or -1 if you cannot complete it within maxTime minutes.</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Example 1:</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Input:</a:t>
            </a:r>
            <a:r>
              <a:rPr lang="en-GB" sz="1700">
                <a:solidFill>
                  <a:schemeClr val="dk1"/>
                </a:solidFill>
                <a:highlight>
                  <a:srgbClr val="FFFFFF"/>
                </a:highlight>
                <a:latin typeface="EB Garamond Medium"/>
                <a:ea typeface="EB Garamond Medium"/>
                <a:cs typeface="EB Garamond Medium"/>
                <a:sym typeface="EB Garamond Medium"/>
              </a:rPr>
              <a:t> maxTime = 30, edges = [[0,1,10],[1,2,10],[2,5,10],[0,3,1],[3,4,10],[4,5,15]],</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passingFees = </a:t>
            </a:r>
            <a:r>
              <a:rPr lang="en-GB" sz="1700">
                <a:solidFill>
                  <a:schemeClr val="dk1"/>
                </a:solidFill>
                <a:highlight>
                  <a:srgbClr val="FFFFFF"/>
                </a:highlight>
                <a:latin typeface="EB Garamond Medium"/>
                <a:ea typeface="EB Garamond Medium"/>
                <a:cs typeface="EB Garamond Medium"/>
                <a:sym typeface="EB Garamond Medium"/>
              </a:rPr>
              <a:t>[5,1,2,20,20,3]</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Output: </a:t>
            </a:r>
            <a:r>
              <a:rPr lang="en-GB" sz="1700">
                <a:solidFill>
                  <a:schemeClr val="dk1"/>
                </a:solidFill>
                <a:highlight>
                  <a:srgbClr val="FFFFFF"/>
                </a:highlight>
                <a:latin typeface="EB Garamond Medium"/>
                <a:ea typeface="EB Garamond Medium"/>
                <a:cs typeface="EB Garamond Medium"/>
                <a:sym typeface="EB Garamond Medium"/>
              </a:rPr>
              <a:t>11</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r>
              <a:rPr lang="en-GB" sz="1700" b="1">
                <a:solidFill>
                  <a:schemeClr val="dk1"/>
                </a:solidFill>
                <a:highlight>
                  <a:srgbClr val="FFFFFF"/>
                </a:highlight>
                <a:latin typeface="EB Garamond"/>
                <a:ea typeface="EB Garamond"/>
                <a:cs typeface="EB Garamond"/>
                <a:sym typeface="EB Garamond"/>
              </a:rPr>
              <a:t>Explanation: </a:t>
            </a:r>
            <a:r>
              <a:rPr lang="en-GB" sz="1700">
                <a:solidFill>
                  <a:schemeClr val="dk1"/>
                </a:solidFill>
                <a:highlight>
                  <a:srgbClr val="FFFFFF"/>
                </a:highlight>
                <a:latin typeface="EB Garamond Medium"/>
                <a:ea typeface="EB Garamond Medium"/>
                <a:cs typeface="EB Garamond Medium"/>
                <a:sym typeface="EB Garamond Medium"/>
              </a:rPr>
              <a:t>The path to take is 0 -&gt; 1 -&gt; 2 -&gt; 5, which takes 30 minutes and has $11 worth of passing fees.</a:t>
            </a:r>
            <a:endParaRPr sz="1700">
              <a:solidFill>
                <a:schemeClr val="dk1"/>
              </a:solidFill>
              <a:highlight>
                <a:srgbClr val="FFFFFF"/>
              </a:highlight>
              <a:latin typeface="EB Garamond Medium"/>
              <a:ea typeface="EB Garamond Medium"/>
              <a:cs typeface="EB Garamond Medium"/>
              <a:sym typeface="EB Garamond Medium"/>
            </a:endParaRPr>
          </a:p>
          <a:p>
            <a:pPr marL="0" lvl="0" indent="0" algn="just" rtl="0">
              <a:spcBef>
                <a:spcPts val="0"/>
              </a:spcBef>
              <a:spcAft>
                <a:spcPts val="0"/>
              </a:spcAft>
              <a:buNone/>
            </a:pPr>
            <a:endParaRPr sz="1700">
              <a:solidFill>
                <a:schemeClr val="dk1"/>
              </a:solidFill>
              <a:latin typeface="EB Garamond Medium"/>
              <a:ea typeface="EB Garamond Medium"/>
              <a:cs typeface="EB Garamond Medium"/>
              <a:sym typeface="EB Garamond Medium"/>
            </a:endParaRPr>
          </a:p>
          <a:p>
            <a:pPr marL="0" lvl="0" indent="0" algn="just" rtl="0">
              <a:spcBef>
                <a:spcPts val="0"/>
              </a:spcBef>
              <a:spcAft>
                <a:spcPts val="0"/>
              </a:spcAft>
              <a:buNone/>
            </a:pPr>
            <a:endParaRPr sz="1700">
              <a:solidFill>
                <a:schemeClr val="dk1"/>
              </a:solidFill>
              <a:highlight>
                <a:srgbClr val="FFFFFF"/>
              </a:highlight>
              <a:latin typeface="EB Garamond Medium"/>
              <a:ea typeface="EB Garamond Medium"/>
              <a:cs typeface="EB Garamond Medium"/>
              <a:sym typeface="EB Garamon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CD35CEA2-F6C4-E52D-9998-5BFB5B26DE8B}"/>
              </a:ext>
            </a:extLst>
          </p:cNvPr>
          <p:cNvPicPr/>
          <p:nvPr/>
        </p:nvPicPr>
        <p:blipFill>
          <a:blip r:embed="rId2"/>
          <a:srcRect/>
          <a:stretch>
            <a:fillRect/>
          </a:stretch>
        </p:blipFill>
        <p:spPr>
          <a:xfrm>
            <a:off x="824594" y="742950"/>
            <a:ext cx="7453992" cy="3257550"/>
          </a:xfrm>
          <a:prstGeom prst="rect">
            <a:avLst/>
          </a:prstGeom>
          <a:ln/>
        </p:spPr>
      </p:pic>
    </p:spTree>
    <p:extLst>
      <p:ext uri="{BB962C8B-B14F-4D97-AF65-F5344CB8AC3E}">
        <p14:creationId xmlns:p14="http://schemas.microsoft.com/office/powerpoint/2010/main" val="76715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284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520" b="1">
                <a:latin typeface="EB Garamond"/>
                <a:ea typeface="EB Garamond"/>
                <a:cs typeface="EB Garamond"/>
                <a:sym typeface="EB Garamond"/>
              </a:rPr>
              <a:t>Problem Overview and Approach</a:t>
            </a:r>
            <a:endParaRPr sz="3520" b="1">
              <a:latin typeface="EB Garamond"/>
              <a:ea typeface="EB Garamond"/>
              <a:cs typeface="EB Garamond"/>
              <a:sym typeface="EB Garamond"/>
            </a:endParaRPr>
          </a:p>
        </p:txBody>
      </p:sp>
      <p:sp>
        <p:nvSpPr>
          <p:cNvPr id="68" name="Google Shape;68;p15"/>
          <p:cNvSpPr txBox="1">
            <a:spLocks noGrp="1"/>
          </p:cNvSpPr>
          <p:nvPr>
            <p:ph type="body" idx="1"/>
          </p:nvPr>
        </p:nvSpPr>
        <p:spPr>
          <a:xfrm>
            <a:off x="311700" y="492400"/>
            <a:ext cx="8520600" cy="4564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b="1">
                <a:solidFill>
                  <a:schemeClr val="dk1"/>
                </a:solidFill>
                <a:latin typeface="EB Garamond"/>
                <a:ea typeface="EB Garamond"/>
                <a:cs typeface="EB Garamond"/>
                <a:sym typeface="EB Garamond"/>
              </a:rPr>
              <a:t>Problem Statement:</a:t>
            </a:r>
            <a:endParaRPr b="1">
              <a:solidFill>
                <a:schemeClr val="dk1"/>
              </a:solidFill>
              <a:latin typeface="EB Garamond"/>
              <a:ea typeface="EB Garamond"/>
              <a:cs typeface="EB Garamond"/>
              <a:sym typeface="EB Garamond"/>
            </a:endParaRPr>
          </a:p>
          <a:p>
            <a:pPr marL="0" lvl="0" indent="0" algn="just" rtl="0">
              <a:lnSpc>
                <a:spcPct val="115000"/>
              </a:lnSpc>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Navigate a network of interconnected cities with diverse travel times and associated passing fees.</a:t>
            </a:r>
            <a:endParaRPr>
              <a:solidFill>
                <a:schemeClr val="dk1"/>
              </a:solidFill>
              <a:latin typeface="EB Garamond Medium"/>
              <a:ea typeface="EB Garamond Medium"/>
              <a:cs typeface="EB Garamond Medium"/>
              <a:sym typeface="EB Garamond Medium"/>
            </a:endParaRPr>
          </a:p>
          <a:p>
            <a:pPr marL="0" lvl="0" indent="0" algn="just" rtl="0">
              <a:lnSpc>
                <a:spcPct val="115000"/>
              </a:lnSpc>
              <a:spcBef>
                <a:spcPts val="1200"/>
              </a:spcBef>
              <a:spcAft>
                <a:spcPts val="0"/>
              </a:spcAft>
              <a:buClr>
                <a:schemeClr val="dk1"/>
              </a:buClr>
              <a:buSzPts val="1100"/>
              <a:buFont typeface="Arial"/>
              <a:buNone/>
            </a:pPr>
            <a:r>
              <a:rPr lang="en-GB" b="1">
                <a:solidFill>
                  <a:schemeClr val="dk1"/>
                </a:solidFill>
                <a:latin typeface="EB Garamond"/>
                <a:ea typeface="EB Garamond"/>
                <a:cs typeface="EB Garamond"/>
                <a:sym typeface="EB Garamond"/>
              </a:rPr>
              <a:t>Goal:</a:t>
            </a:r>
            <a:endParaRPr b="1">
              <a:solidFill>
                <a:schemeClr val="dk1"/>
              </a:solidFill>
              <a:latin typeface="EB Garamond"/>
              <a:ea typeface="EB Garamond"/>
              <a:cs typeface="EB Garamond"/>
              <a:sym typeface="EB Garamond"/>
            </a:endParaRPr>
          </a:p>
          <a:p>
            <a:pPr marL="0" lvl="0" indent="0" algn="just" rtl="0">
              <a:lnSpc>
                <a:spcPct val="115000"/>
              </a:lnSpc>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Determine the most cost-effective route to reach the destination city within the given time constraint.</a:t>
            </a:r>
            <a:endParaRPr>
              <a:solidFill>
                <a:schemeClr val="dk1"/>
              </a:solidFill>
              <a:latin typeface="EB Garamond Medium"/>
              <a:ea typeface="EB Garamond Medium"/>
              <a:cs typeface="EB Garamond Medium"/>
              <a:sym typeface="EB Garamond Medium"/>
            </a:endParaRPr>
          </a:p>
          <a:p>
            <a:pPr marL="0" lvl="0" indent="0" algn="just" rtl="0">
              <a:lnSpc>
                <a:spcPct val="115000"/>
              </a:lnSpc>
              <a:spcBef>
                <a:spcPts val="1200"/>
              </a:spcBef>
              <a:spcAft>
                <a:spcPts val="0"/>
              </a:spcAft>
              <a:buClr>
                <a:schemeClr val="dk1"/>
              </a:buClr>
              <a:buSzPts val="1100"/>
              <a:buFont typeface="Arial"/>
              <a:buNone/>
            </a:pPr>
            <a:r>
              <a:rPr lang="en-GB" b="1">
                <a:solidFill>
                  <a:schemeClr val="dk1"/>
                </a:solidFill>
                <a:latin typeface="EB Garamond"/>
                <a:ea typeface="EB Garamond"/>
                <a:cs typeface="EB Garamond"/>
                <a:sym typeface="EB Garamond"/>
              </a:rPr>
              <a:t>Task:</a:t>
            </a:r>
            <a:endParaRPr b="1">
              <a:solidFill>
                <a:schemeClr val="dk1"/>
              </a:solidFill>
              <a:latin typeface="EB Garamond"/>
              <a:ea typeface="EB Garamond"/>
              <a:cs typeface="EB Garamond"/>
              <a:sym typeface="EB Garamond"/>
            </a:endParaRPr>
          </a:p>
          <a:p>
            <a:pPr marL="0" lvl="0" indent="0" algn="just" rtl="0">
              <a:lnSpc>
                <a:spcPct val="115000"/>
              </a:lnSpc>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Minimize the total cost incurred while ensuring timely arrival at the destination.</a:t>
            </a:r>
            <a:endParaRPr>
              <a:solidFill>
                <a:schemeClr val="dk1"/>
              </a:solidFill>
              <a:latin typeface="EB Garamond Medium"/>
              <a:ea typeface="EB Garamond Medium"/>
              <a:cs typeface="EB Garamond Medium"/>
              <a:sym typeface="EB Garamond Medium"/>
            </a:endParaRPr>
          </a:p>
          <a:p>
            <a:pPr marL="0" lvl="0" indent="0" algn="just" rtl="0">
              <a:lnSpc>
                <a:spcPct val="115000"/>
              </a:lnSpc>
              <a:spcBef>
                <a:spcPts val="1200"/>
              </a:spcBef>
              <a:spcAft>
                <a:spcPts val="0"/>
              </a:spcAft>
              <a:buNone/>
            </a:pPr>
            <a:r>
              <a:rPr lang="en-GB" b="1">
                <a:solidFill>
                  <a:schemeClr val="dk1"/>
                </a:solidFill>
                <a:latin typeface="EB Garamond"/>
                <a:ea typeface="EB Garamond"/>
                <a:cs typeface="EB Garamond"/>
                <a:sym typeface="EB Garamond"/>
              </a:rPr>
              <a:t>Approach:</a:t>
            </a:r>
            <a:endParaRPr b="1">
              <a:solidFill>
                <a:schemeClr val="dk1"/>
              </a:solidFill>
              <a:latin typeface="EB Garamond"/>
              <a:ea typeface="EB Garamond"/>
              <a:cs typeface="EB Garamond"/>
              <a:sym typeface="EB Garamond"/>
            </a:endParaRPr>
          </a:p>
          <a:p>
            <a:pPr marL="0" lvl="0" indent="0" algn="just" rtl="0">
              <a:lnSpc>
                <a:spcPct val="115000"/>
              </a:lnSpc>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Utilize a modified version of Dijkstra's algorithm to consider both time and cost factors during route planning.</a:t>
            </a:r>
            <a:endParaRPr>
              <a:solidFill>
                <a:schemeClr val="dk1"/>
              </a:solidFill>
              <a:latin typeface="EB Garamond Medium"/>
              <a:ea typeface="EB Garamond Medium"/>
              <a:cs typeface="EB Garamond Medium"/>
              <a:sym typeface="EB Garamond Medium"/>
            </a:endParaRPr>
          </a:p>
          <a:p>
            <a:pPr marL="0" lvl="0" indent="0" algn="just" rtl="0">
              <a:lnSpc>
                <a:spcPct val="115000"/>
              </a:lnSpc>
              <a:spcBef>
                <a:spcPts val="1200"/>
              </a:spcBef>
              <a:spcAft>
                <a:spcPts val="1200"/>
              </a:spcAft>
              <a:buNone/>
            </a:pPr>
            <a:endParaRPr b="1">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564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520" b="1">
                <a:latin typeface="EB Garamond"/>
                <a:ea typeface="EB Garamond"/>
                <a:cs typeface="EB Garamond"/>
                <a:sym typeface="EB Garamond"/>
              </a:rPr>
              <a:t>Example</a:t>
            </a:r>
            <a:endParaRPr sz="3520" b="1">
              <a:latin typeface="EB Garamond"/>
              <a:ea typeface="EB Garamond"/>
              <a:cs typeface="EB Garamond"/>
              <a:sym typeface="EB Garamond"/>
            </a:endParaRPr>
          </a:p>
        </p:txBody>
      </p:sp>
      <p:sp>
        <p:nvSpPr>
          <p:cNvPr id="74" name="Google Shape;74;p16"/>
          <p:cNvSpPr txBox="1">
            <a:spLocks noGrp="1"/>
          </p:cNvSpPr>
          <p:nvPr>
            <p:ph type="body" idx="1"/>
          </p:nvPr>
        </p:nvSpPr>
        <p:spPr>
          <a:xfrm>
            <a:off x="311700" y="863550"/>
            <a:ext cx="8520600" cy="42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Problem Scenario:</a:t>
            </a:r>
            <a:endParaRPr sz="1700" b="1">
              <a:solidFill>
                <a:schemeClr val="dk1"/>
              </a:solidFill>
              <a:latin typeface="EB Garamond"/>
              <a:ea typeface="EB Garamond"/>
              <a:cs typeface="EB Garamond"/>
              <a:sym typeface="EB Garamond"/>
            </a:endParaRPr>
          </a:p>
          <a:p>
            <a:pPr marL="0" lvl="0" indent="0" algn="l" rtl="0">
              <a:spcBef>
                <a:spcPts val="1200"/>
              </a:spcBef>
              <a:spcAft>
                <a:spcPts val="0"/>
              </a:spcAft>
              <a:buClr>
                <a:schemeClr val="dk1"/>
              </a:buClr>
              <a:buSzPts val="1100"/>
              <a:buFont typeface="Arial"/>
              <a:buNone/>
            </a:pPr>
            <a:r>
              <a:rPr lang="en-GB" sz="1700">
                <a:solidFill>
                  <a:schemeClr val="dk1"/>
                </a:solidFill>
                <a:latin typeface="EB Garamond Medium"/>
                <a:ea typeface="EB Garamond Medium"/>
                <a:cs typeface="EB Garamond Medium"/>
                <a:sym typeface="EB Garamond Medium"/>
              </a:rPr>
              <a:t>Imagine a country with cities connected by roads, each with its own travel time and passing fee.</a:t>
            </a:r>
            <a:endParaRPr sz="1700">
              <a:solidFill>
                <a:schemeClr val="dk1"/>
              </a:solidFill>
              <a:latin typeface="EB Garamond Medium"/>
              <a:ea typeface="EB Garamond Medium"/>
              <a:cs typeface="EB Garamond Medium"/>
              <a:sym typeface="EB Garamond Medium"/>
            </a:endParaRPr>
          </a:p>
          <a:p>
            <a:pPr marL="0" lvl="0" indent="0" algn="l" rtl="0">
              <a:spcBef>
                <a:spcPts val="120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Example Inputs:</a:t>
            </a:r>
            <a:endParaRPr sz="1700" b="1">
              <a:solidFill>
                <a:schemeClr val="dk1"/>
              </a:solidFill>
              <a:latin typeface="EB Garamond"/>
              <a:ea typeface="EB Garamond"/>
              <a:cs typeface="EB Garamond"/>
              <a:sym typeface="EB Garamond"/>
            </a:endParaRPr>
          </a:p>
          <a:p>
            <a:pPr marL="0" lvl="0" indent="0" algn="l" rtl="0">
              <a:spcBef>
                <a:spcPts val="120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Maximum Time Limit: </a:t>
            </a:r>
            <a:r>
              <a:rPr lang="en-GB" sz="1700">
                <a:solidFill>
                  <a:schemeClr val="dk1"/>
                </a:solidFill>
                <a:latin typeface="EB Garamond Medium"/>
                <a:ea typeface="EB Garamond Medium"/>
                <a:cs typeface="EB Garamond Medium"/>
                <a:sym typeface="EB Garamond Medium"/>
              </a:rPr>
              <a:t>30 minutes</a:t>
            </a:r>
            <a:endParaRPr sz="1700">
              <a:solidFill>
                <a:schemeClr val="dk1"/>
              </a:solidFill>
              <a:latin typeface="EB Garamond Medium"/>
              <a:ea typeface="EB Garamond Medium"/>
              <a:cs typeface="EB Garamond Medium"/>
              <a:sym typeface="EB Garamond Medium"/>
            </a:endParaRPr>
          </a:p>
          <a:p>
            <a:pPr marL="0" lvl="0" indent="0" algn="l" rtl="0">
              <a:spcBef>
                <a:spcPts val="120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Roads Between Cities: </a:t>
            </a:r>
            <a:endParaRPr sz="1700" b="1">
              <a:solidFill>
                <a:schemeClr val="dk1"/>
              </a:solidFill>
              <a:latin typeface="EB Garamond"/>
              <a:ea typeface="EB Garamond"/>
              <a:cs typeface="EB Garamond"/>
              <a:sym typeface="EB Garamond"/>
            </a:endParaRPr>
          </a:p>
          <a:p>
            <a:pPr marL="0" lvl="0" indent="0" algn="l" rtl="0">
              <a:spcBef>
                <a:spcPts val="1200"/>
              </a:spcBef>
              <a:spcAft>
                <a:spcPts val="0"/>
              </a:spcAft>
              <a:buNone/>
            </a:pPr>
            <a:r>
              <a:rPr lang="en-GB" sz="1700">
                <a:solidFill>
                  <a:schemeClr val="dk1"/>
                </a:solidFill>
                <a:latin typeface="EB Garamond Medium"/>
                <a:ea typeface="EB Garamond Medium"/>
                <a:cs typeface="EB Garamond Medium"/>
                <a:sym typeface="EB Garamond Medium"/>
              </a:rPr>
              <a:t>[(0, 1, 10), (1, 2, 10), (2, 5, 10), (0, 3, 1), (3, 4, 10), (4, 5, 15)]</a:t>
            </a:r>
            <a:endParaRPr sz="1700">
              <a:solidFill>
                <a:schemeClr val="dk1"/>
              </a:solidFill>
              <a:latin typeface="EB Garamond Medium"/>
              <a:ea typeface="EB Garamond Medium"/>
              <a:cs typeface="EB Garamond Medium"/>
              <a:sym typeface="EB Garamond Medium"/>
            </a:endParaRPr>
          </a:p>
          <a:p>
            <a:pPr marL="0" lvl="0" indent="0" algn="l" rtl="0">
              <a:spcBef>
                <a:spcPts val="120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Passing Fees for Each City: </a:t>
            </a:r>
            <a:r>
              <a:rPr lang="en-GB" sz="1700">
                <a:solidFill>
                  <a:schemeClr val="dk1"/>
                </a:solidFill>
                <a:latin typeface="EB Garamond Medium"/>
                <a:ea typeface="EB Garamond Medium"/>
                <a:cs typeface="EB Garamond Medium"/>
                <a:sym typeface="EB Garamond Medium"/>
              </a:rPr>
              <a:t>[5, 1, 2, 20, 20, 3]</a:t>
            </a:r>
            <a:endParaRPr sz="1700">
              <a:solidFill>
                <a:schemeClr val="dk1"/>
              </a:solidFill>
              <a:latin typeface="EB Garamond Medium"/>
              <a:ea typeface="EB Garamond Medium"/>
              <a:cs typeface="EB Garamond Medium"/>
              <a:sym typeface="EB Garamond Medium"/>
            </a:endParaRPr>
          </a:p>
          <a:p>
            <a:pPr marL="0" lvl="0" indent="0" algn="l" rtl="0">
              <a:spcBef>
                <a:spcPts val="1200"/>
              </a:spcBef>
              <a:spcAft>
                <a:spcPts val="0"/>
              </a:spcAft>
              <a:buNone/>
            </a:pPr>
            <a:r>
              <a:rPr lang="en-GB" sz="1700" b="1">
                <a:solidFill>
                  <a:schemeClr val="dk1"/>
                </a:solidFill>
                <a:latin typeface="EB Garamond"/>
                <a:ea typeface="EB Garamond"/>
                <a:cs typeface="EB Garamond"/>
                <a:sym typeface="EB Garamond"/>
              </a:rPr>
              <a:t>Expected Output:</a:t>
            </a:r>
            <a:endParaRPr sz="1700" b="1">
              <a:solidFill>
                <a:schemeClr val="dk1"/>
              </a:solidFill>
              <a:latin typeface="EB Garamond"/>
              <a:ea typeface="EB Garamond"/>
              <a:cs typeface="EB Garamond"/>
              <a:sym typeface="EB Garamond"/>
            </a:endParaRPr>
          </a:p>
          <a:p>
            <a:pPr marL="0" lvl="0" indent="0" algn="l" rtl="0">
              <a:spcBef>
                <a:spcPts val="1200"/>
              </a:spcBef>
              <a:spcAft>
                <a:spcPts val="0"/>
              </a:spcAft>
              <a:buClr>
                <a:schemeClr val="dk1"/>
              </a:buClr>
              <a:buSzPts val="1100"/>
              <a:buFont typeface="Arial"/>
              <a:buNone/>
            </a:pPr>
            <a:r>
              <a:rPr lang="en-GB" sz="1700" b="1">
                <a:solidFill>
                  <a:schemeClr val="dk1"/>
                </a:solidFill>
                <a:latin typeface="EB Garamond"/>
                <a:ea typeface="EB Garamond"/>
                <a:cs typeface="EB Garamond"/>
                <a:sym typeface="EB Garamond"/>
              </a:rPr>
              <a:t>Minimum cost to reach the destination city within 30 minutes: </a:t>
            </a:r>
            <a:r>
              <a:rPr lang="en-GB" sz="1700">
                <a:solidFill>
                  <a:schemeClr val="dk1"/>
                </a:solidFill>
                <a:latin typeface="EB Garamond Medium"/>
                <a:ea typeface="EB Garamond Medium"/>
                <a:cs typeface="EB Garamond Medium"/>
                <a:sym typeface="EB Garamond Medium"/>
              </a:rPr>
              <a:t>$11</a:t>
            </a:r>
            <a:endParaRPr sz="1700">
              <a:solidFill>
                <a:schemeClr val="dk1"/>
              </a:solidFill>
              <a:latin typeface="EB Garamond Medium"/>
              <a:ea typeface="EB Garamond Medium"/>
              <a:cs typeface="EB Garamond Medium"/>
              <a:sym typeface="EB Garamond Medium"/>
            </a:endParaRPr>
          </a:p>
          <a:p>
            <a:pPr marL="0" lvl="0" indent="0" algn="l" rtl="0">
              <a:spcBef>
                <a:spcPts val="1200"/>
              </a:spcBef>
              <a:spcAft>
                <a:spcPts val="1200"/>
              </a:spcAft>
              <a:buNone/>
            </a:pPr>
            <a:endParaRPr sz="1700" b="1">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a:latin typeface="EB Garamond Medium"/>
                <a:ea typeface="EB Garamond Medium"/>
                <a:cs typeface="EB Garamond Medium"/>
                <a:sym typeface="EB Garamond Medium"/>
              </a:rPr>
              <a:t>Solution Approach</a:t>
            </a:r>
            <a:endParaRPr sz="3500">
              <a:latin typeface="EB Garamond Medium"/>
              <a:ea typeface="EB Garamond Medium"/>
              <a:cs typeface="EB Garamond Medium"/>
              <a:sym typeface="EB Garamond Medium"/>
            </a:endParaRPr>
          </a:p>
        </p:txBody>
      </p:sp>
      <p:sp>
        <p:nvSpPr>
          <p:cNvPr id="80" name="Google Shape;80;p17"/>
          <p:cNvSpPr txBox="1">
            <a:spLocks noGrp="1"/>
          </p:cNvSpPr>
          <p:nvPr>
            <p:ph type="body" idx="1"/>
          </p:nvPr>
        </p:nvSpPr>
        <p:spPr>
          <a:xfrm>
            <a:off x="311700" y="763200"/>
            <a:ext cx="8520600" cy="438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b="1">
                <a:solidFill>
                  <a:schemeClr val="dk1"/>
                </a:solidFill>
                <a:latin typeface="EB Garamond"/>
                <a:ea typeface="EB Garamond"/>
                <a:cs typeface="EB Garamond"/>
                <a:sym typeface="EB Garamond"/>
              </a:rPr>
              <a:t>Outline:</a:t>
            </a:r>
            <a:endParaRPr b="1">
              <a:solidFill>
                <a:schemeClr val="dk1"/>
              </a:solidFill>
              <a:latin typeface="EB Garamond"/>
              <a:ea typeface="EB Garamond"/>
              <a:cs typeface="EB Garamond"/>
              <a:sym typeface="EB Garamond"/>
            </a:endParaRPr>
          </a:p>
          <a:p>
            <a:pPr marL="0" lvl="0" indent="0" algn="just" rtl="0">
              <a:spcBef>
                <a:spcPts val="1200"/>
              </a:spcBef>
              <a:spcAft>
                <a:spcPts val="0"/>
              </a:spcAft>
              <a:buNone/>
            </a:pPr>
            <a:r>
              <a:rPr lang="en-GB">
                <a:solidFill>
                  <a:schemeClr val="dk1"/>
                </a:solidFill>
                <a:latin typeface="EB Garamond Medium"/>
                <a:ea typeface="EB Garamond Medium"/>
                <a:cs typeface="EB Garamond Medium"/>
                <a:sym typeface="EB Garamond Medium"/>
              </a:rPr>
              <a:t>Utilize a modified version of Dijkstra's algorithm to efficiently solve the problem.</a:t>
            </a:r>
            <a:endParaRPr>
              <a:solidFill>
                <a:schemeClr val="dk1"/>
              </a:solidFill>
              <a:latin typeface="EB Garamond Medium"/>
              <a:ea typeface="EB Garamond Medium"/>
              <a:cs typeface="EB Garamond Medium"/>
              <a:sym typeface="EB Garamond Medium"/>
            </a:endParaRPr>
          </a:p>
          <a:p>
            <a:pPr marL="0" lvl="0" indent="0" algn="just" rtl="0">
              <a:spcBef>
                <a:spcPts val="1200"/>
              </a:spcBef>
              <a:spcAft>
                <a:spcPts val="0"/>
              </a:spcAft>
              <a:buNone/>
            </a:pPr>
            <a:r>
              <a:rPr lang="en-GB" b="1">
                <a:solidFill>
                  <a:schemeClr val="dk1"/>
                </a:solidFill>
                <a:latin typeface="EB Garamond"/>
                <a:ea typeface="EB Garamond"/>
                <a:cs typeface="EB Garamond"/>
                <a:sym typeface="EB Garamond"/>
              </a:rPr>
              <a:t>Modified Dijkstra's Algorithm:</a:t>
            </a:r>
            <a:endParaRPr b="1">
              <a:solidFill>
                <a:schemeClr val="dk1"/>
              </a:solidFill>
              <a:latin typeface="EB Garamond"/>
              <a:ea typeface="EB Garamond"/>
              <a:cs typeface="EB Garamond"/>
              <a:sym typeface="EB Garamond"/>
            </a:endParaRPr>
          </a:p>
          <a:p>
            <a:pPr marL="0" lvl="0" indent="0" algn="just" rtl="0">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Adapt Dijkstra's algorithm to consider both time and cost factors during traversal.</a:t>
            </a:r>
            <a:endParaRPr>
              <a:solidFill>
                <a:schemeClr val="dk1"/>
              </a:solidFill>
              <a:latin typeface="EB Garamond Medium"/>
              <a:ea typeface="EB Garamond Medium"/>
              <a:cs typeface="EB Garamond Medium"/>
              <a:sym typeface="EB Garamond Medium"/>
            </a:endParaRPr>
          </a:p>
          <a:p>
            <a:pPr marL="0" lvl="0" indent="0" algn="just" rtl="0">
              <a:spcBef>
                <a:spcPts val="1200"/>
              </a:spcBef>
              <a:spcAft>
                <a:spcPts val="0"/>
              </a:spcAft>
              <a:buClr>
                <a:schemeClr val="dk1"/>
              </a:buClr>
              <a:buSzPts val="1100"/>
              <a:buFont typeface="Arial"/>
              <a:buNone/>
            </a:pPr>
            <a:r>
              <a:rPr lang="en-GB" b="1">
                <a:solidFill>
                  <a:schemeClr val="dk1"/>
                </a:solidFill>
                <a:latin typeface="EB Garamond"/>
                <a:ea typeface="EB Garamond"/>
                <a:cs typeface="EB Garamond"/>
                <a:sym typeface="EB Garamond"/>
              </a:rPr>
              <a:t>Steps:</a:t>
            </a:r>
            <a:endParaRPr b="1">
              <a:solidFill>
                <a:schemeClr val="dk1"/>
              </a:solidFill>
              <a:latin typeface="EB Garamond"/>
              <a:ea typeface="EB Garamond"/>
              <a:cs typeface="EB Garamond"/>
              <a:sym typeface="EB Garamond"/>
            </a:endParaRPr>
          </a:p>
          <a:p>
            <a:pPr marL="0" lvl="0" indent="0" algn="just" rtl="0">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1. Start from the source city and initialize a priority queue.</a:t>
            </a:r>
            <a:endParaRPr>
              <a:solidFill>
                <a:schemeClr val="dk1"/>
              </a:solidFill>
              <a:latin typeface="EB Garamond Medium"/>
              <a:ea typeface="EB Garamond Medium"/>
              <a:cs typeface="EB Garamond Medium"/>
              <a:sym typeface="EB Garamond Medium"/>
            </a:endParaRPr>
          </a:p>
          <a:p>
            <a:pPr marL="0" lvl="0" indent="0" algn="just" rtl="0">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2. Update the minimum cost for reaching neighboring cities considering time and passing fees.</a:t>
            </a:r>
            <a:endParaRPr>
              <a:solidFill>
                <a:schemeClr val="dk1"/>
              </a:solidFill>
              <a:latin typeface="EB Garamond Medium"/>
              <a:ea typeface="EB Garamond Medium"/>
              <a:cs typeface="EB Garamond Medium"/>
              <a:sym typeface="EB Garamond Medium"/>
            </a:endParaRPr>
          </a:p>
          <a:p>
            <a:pPr marL="0" lvl="0" indent="0" algn="just" rtl="0">
              <a:spcBef>
                <a:spcPts val="1200"/>
              </a:spcBef>
              <a:spcAft>
                <a:spcPts val="0"/>
              </a:spcAft>
              <a:buClr>
                <a:schemeClr val="dk1"/>
              </a:buClr>
              <a:buSzPts val="1100"/>
              <a:buFont typeface="Arial"/>
              <a:buNone/>
            </a:pPr>
            <a:r>
              <a:rPr lang="en-GB">
                <a:solidFill>
                  <a:schemeClr val="dk1"/>
                </a:solidFill>
                <a:latin typeface="EB Garamond Medium"/>
                <a:ea typeface="EB Garamond Medium"/>
                <a:cs typeface="EB Garamond Medium"/>
                <a:sym typeface="EB Garamond Medium"/>
              </a:rPr>
              <a:t>3. Repeat until the destination is reached or no feasible path is available within the time limit.</a:t>
            </a:r>
            <a:endParaRPr>
              <a:solidFill>
                <a:schemeClr val="dk1"/>
              </a:solidFill>
              <a:latin typeface="EB Garamond Medium"/>
              <a:ea typeface="EB Garamond Medium"/>
              <a:cs typeface="EB Garamond Medium"/>
              <a:sym typeface="EB Garamond Medium"/>
            </a:endParaRPr>
          </a:p>
          <a:p>
            <a:pPr marL="0" lvl="0" indent="0" algn="just" rtl="0">
              <a:spcBef>
                <a:spcPts val="1200"/>
              </a:spcBef>
              <a:spcAft>
                <a:spcPts val="1200"/>
              </a:spcAft>
              <a:buNone/>
            </a:pPr>
            <a:endParaRPr>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a:latin typeface="EB Garamond Medium"/>
                <a:ea typeface="EB Garamond Medium"/>
                <a:cs typeface="EB Garamond Medium"/>
                <a:sym typeface="EB Garamond Medium"/>
              </a:rPr>
              <a:t>Implementation</a:t>
            </a:r>
            <a:endParaRPr sz="3500">
              <a:latin typeface="EB Garamond Medium"/>
              <a:ea typeface="EB Garamond Medium"/>
              <a:cs typeface="EB Garamond Medium"/>
              <a:sym typeface="EB Garamond Medium"/>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2000" b="1">
                <a:solidFill>
                  <a:schemeClr val="dk1"/>
                </a:solidFill>
                <a:latin typeface="EB Garamond"/>
                <a:ea typeface="EB Garamond"/>
                <a:cs typeface="EB Garamond"/>
                <a:sym typeface="EB Garamond"/>
              </a:rPr>
              <a:t>Key Components: </a:t>
            </a:r>
            <a:endParaRPr sz="2000" b="1">
              <a:solidFill>
                <a:schemeClr val="dk1"/>
              </a:solidFill>
              <a:latin typeface="EB Garamond"/>
              <a:ea typeface="EB Garamond"/>
              <a:cs typeface="EB Garamond"/>
              <a:sym typeface="EB Garamond"/>
            </a:endParaRPr>
          </a:p>
          <a:p>
            <a:pPr marL="0" lvl="0" indent="0" algn="l" rtl="0">
              <a:lnSpc>
                <a:spcPct val="105000"/>
              </a:lnSpc>
              <a:spcBef>
                <a:spcPts val="1200"/>
              </a:spcBef>
              <a:spcAft>
                <a:spcPts val="0"/>
              </a:spcAft>
              <a:buNone/>
            </a:pPr>
            <a:r>
              <a:rPr lang="en-GB" sz="2000" b="1">
                <a:solidFill>
                  <a:schemeClr val="dk1"/>
                </a:solidFill>
                <a:latin typeface="EB Garamond"/>
                <a:ea typeface="EB Garamond"/>
                <a:cs typeface="EB Garamond"/>
                <a:sym typeface="EB Garamond"/>
              </a:rPr>
              <a:t>Data Structures:</a:t>
            </a:r>
            <a:r>
              <a:rPr lang="en-GB" sz="2000">
                <a:solidFill>
                  <a:schemeClr val="dk1"/>
                </a:solidFill>
                <a:latin typeface="EB Garamond Medium"/>
                <a:ea typeface="EB Garamond Medium"/>
                <a:cs typeface="EB Garamond Medium"/>
                <a:sym typeface="EB Garamond Medium"/>
              </a:rPr>
              <a:t> Priority queue (heap), adjacency list for graph representation.</a:t>
            </a:r>
            <a:endParaRPr sz="2000">
              <a:solidFill>
                <a:schemeClr val="dk1"/>
              </a:solidFill>
              <a:latin typeface="EB Garamond Medium"/>
              <a:ea typeface="EB Garamond Medium"/>
              <a:cs typeface="EB Garamond Medium"/>
              <a:sym typeface="EB Garamond Medium"/>
            </a:endParaRPr>
          </a:p>
          <a:p>
            <a:pPr marL="0" lvl="0" indent="0" algn="l" rtl="0">
              <a:lnSpc>
                <a:spcPct val="105000"/>
              </a:lnSpc>
              <a:spcBef>
                <a:spcPts val="1200"/>
              </a:spcBef>
              <a:spcAft>
                <a:spcPts val="0"/>
              </a:spcAft>
              <a:buNone/>
            </a:pPr>
            <a:r>
              <a:rPr lang="en-GB" sz="2000" b="1">
                <a:solidFill>
                  <a:schemeClr val="dk1"/>
                </a:solidFill>
                <a:latin typeface="EB Garamond"/>
                <a:ea typeface="EB Garamond"/>
                <a:cs typeface="EB Garamond"/>
                <a:sym typeface="EB Garamond"/>
              </a:rPr>
              <a:t>Algorithm:</a:t>
            </a:r>
            <a:r>
              <a:rPr lang="en-GB" sz="2000">
                <a:solidFill>
                  <a:schemeClr val="dk1"/>
                </a:solidFill>
                <a:latin typeface="EB Garamond Medium"/>
                <a:ea typeface="EB Garamond Medium"/>
                <a:cs typeface="EB Garamond Medium"/>
                <a:sym typeface="EB Garamond Medium"/>
              </a:rPr>
              <a:t> Modified Dijkstra's algorithm. </a:t>
            </a:r>
            <a:endParaRPr sz="2000">
              <a:solidFill>
                <a:schemeClr val="dk1"/>
              </a:solidFill>
              <a:latin typeface="EB Garamond Medium"/>
              <a:ea typeface="EB Garamond Medium"/>
              <a:cs typeface="EB Garamond Medium"/>
              <a:sym typeface="EB Garamond Medium"/>
            </a:endParaRPr>
          </a:p>
          <a:p>
            <a:pPr marL="0" lvl="0" indent="0" algn="l" rtl="0">
              <a:lnSpc>
                <a:spcPct val="105000"/>
              </a:lnSpc>
              <a:spcBef>
                <a:spcPts val="1200"/>
              </a:spcBef>
              <a:spcAft>
                <a:spcPts val="0"/>
              </a:spcAft>
              <a:buNone/>
            </a:pPr>
            <a:r>
              <a:rPr lang="en-GB" sz="2000" b="1">
                <a:solidFill>
                  <a:schemeClr val="dk1"/>
                </a:solidFill>
                <a:latin typeface="EB Garamond"/>
                <a:ea typeface="EB Garamond"/>
                <a:cs typeface="EB Garamond"/>
                <a:sym typeface="EB Garamond"/>
              </a:rPr>
              <a:t>Functions:</a:t>
            </a:r>
            <a:r>
              <a:rPr lang="en-GB" sz="2000">
                <a:solidFill>
                  <a:schemeClr val="dk1"/>
                </a:solidFill>
                <a:latin typeface="EB Garamond Medium"/>
                <a:ea typeface="EB Garamond Medium"/>
                <a:cs typeface="EB Garamond Medium"/>
                <a:sym typeface="EB Garamond Medium"/>
              </a:rPr>
              <a:t> Implementation of Dijkstra's algorithm, cost calculation.</a:t>
            </a:r>
            <a:endParaRPr sz="2000">
              <a:solidFill>
                <a:schemeClr val="dk1"/>
              </a:solidFill>
              <a:latin typeface="EB Garamond Medium"/>
              <a:ea typeface="EB Garamond Medium"/>
              <a:cs typeface="EB Garamond Medium"/>
              <a:sym typeface="EB Garamond Medium"/>
            </a:endParaRPr>
          </a:p>
          <a:p>
            <a:pPr marL="0" lvl="0" indent="0" algn="l" rtl="0">
              <a:lnSpc>
                <a:spcPct val="105000"/>
              </a:lnSpc>
              <a:spcBef>
                <a:spcPts val="1200"/>
              </a:spcBef>
              <a:spcAft>
                <a:spcPts val="0"/>
              </a:spcAft>
              <a:buNone/>
            </a:pPr>
            <a:r>
              <a:rPr lang="en-GB" sz="2000" b="1">
                <a:solidFill>
                  <a:schemeClr val="dk1"/>
                </a:solidFill>
                <a:latin typeface="EB Garamond"/>
                <a:ea typeface="EB Garamond"/>
                <a:cs typeface="EB Garamond"/>
                <a:sym typeface="EB Garamond"/>
              </a:rPr>
              <a:t>Complexity Analysis:</a:t>
            </a:r>
            <a:r>
              <a:rPr lang="en-GB" sz="2000">
                <a:solidFill>
                  <a:schemeClr val="dk1"/>
                </a:solidFill>
                <a:latin typeface="EB Garamond Medium"/>
                <a:ea typeface="EB Garamond Medium"/>
                <a:cs typeface="EB Garamond Medium"/>
                <a:sym typeface="EB Garamond Medium"/>
              </a:rPr>
              <a:t> Time Complexity: O((V + E) log V), where V is the number of vertices and E is the number of edges. </a:t>
            </a:r>
            <a:endParaRPr sz="2000">
              <a:solidFill>
                <a:schemeClr val="dk1"/>
              </a:solidFill>
              <a:latin typeface="EB Garamond Medium"/>
              <a:ea typeface="EB Garamond Medium"/>
              <a:cs typeface="EB Garamond Medium"/>
              <a:sym typeface="EB Garamond Medium"/>
            </a:endParaRPr>
          </a:p>
          <a:p>
            <a:pPr marL="0" lvl="0" indent="0" algn="l" rtl="0">
              <a:lnSpc>
                <a:spcPct val="105000"/>
              </a:lnSpc>
              <a:spcBef>
                <a:spcPts val="1200"/>
              </a:spcBef>
              <a:spcAft>
                <a:spcPts val="1200"/>
              </a:spcAft>
              <a:buNone/>
            </a:pPr>
            <a:r>
              <a:rPr lang="en-GB" sz="2000" b="1">
                <a:solidFill>
                  <a:schemeClr val="dk1"/>
                </a:solidFill>
                <a:latin typeface="EB Garamond"/>
                <a:ea typeface="EB Garamond"/>
                <a:cs typeface="EB Garamond"/>
                <a:sym typeface="EB Garamond"/>
              </a:rPr>
              <a:t>Space Complexity:</a:t>
            </a:r>
            <a:r>
              <a:rPr lang="en-GB" sz="2000">
                <a:solidFill>
                  <a:schemeClr val="dk1"/>
                </a:solidFill>
                <a:latin typeface="EB Garamond Medium"/>
                <a:ea typeface="EB Garamond Medium"/>
                <a:cs typeface="EB Garamond Medium"/>
                <a:sym typeface="EB Garamond Medium"/>
              </a:rPr>
              <a:t> O(V), where V is the number of vertices for the priority queue and adjacency list.</a:t>
            </a:r>
            <a:endParaRPr sz="2000">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2.png">
            <a:extLst>
              <a:ext uri="{FF2B5EF4-FFF2-40B4-BE49-F238E27FC236}">
                <a16:creationId xmlns:a16="http://schemas.microsoft.com/office/drawing/2014/main" id="{C5E18DA5-6B24-3717-45F0-14F973D4CB6E}"/>
              </a:ext>
            </a:extLst>
          </p:cNvPr>
          <p:cNvPicPr/>
          <p:nvPr/>
        </p:nvPicPr>
        <p:blipFill>
          <a:blip r:embed="rId2"/>
          <a:srcRect/>
          <a:stretch>
            <a:fillRect/>
          </a:stretch>
        </p:blipFill>
        <p:spPr>
          <a:xfrm>
            <a:off x="914400" y="595993"/>
            <a:ext cx="7307036" cy="3804557"/>
          </a:xfrm>
          <a:prstGeom prst="rect">
            <a:avLst/>
          </a:prstGeom>
          <a:ln/>
        </p:spPr>
      </p:pic>
    </p:spTree>
    <p:extLst>
      <p:ext uri="{BB962C8B-B14F-4D97-AF65-F5344CB8AC3E}">
        <p14:creationId xmlns:p14="http://schemas.microsoft.com/office/powerpoint/2010/main" val="220771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png">
            <a:extLst>
              <a:ext uri="{FF2B5EF4-FFF2-40B4-BE49-F238E27FC236}">
                <a16:creationId xmlns:a16="http://schemas.microsoft.com/office/drawing/2014/main" id="{11501CA4-19EC-49BD-020F-F21F332BA3B7}"/>
              </a:ext>
            </a:extLst>
          </p:cNvPr>
          <p:cNvPicPr/>
          <p:nvPr/>
        </p:nvPicPr>
        <p:blipFill>
          <a:blip r:embed="rId2"/>
          <a:srcRect/>
          <a:stretch>
            <a:fillRect/>
          </a:stretch>
        </p:blipFill>
        <p:spPr>
          <a:xfrm>
            <a:off x="849085" y="767443"/>
            <a:ext cx="7470321" cy="3551464"/>
          </a:xfrm>
          <a:prstGeom prst="rect">
            <a:avLst/>
          </a:prstGeom>
          <a:ln/>
        </p:spPr>
      </p:pic>
    </p:spTree>
    <p:extLst>
      <p:ext uri="{BB962C8B-B14F-4D97-AF65-F5344CB8AC3E}">
        <p14:creationId xmlns:p14="http://schemas.microsoft.com/office/powerpoint/2010/main" val="41527285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753</Words>
  <Application>Microsoft Office PowerPoint</Application>
  <PresentationFormat>On-screen Show (16:9)</PresentationFormat>
  <Paragraphs>61</Paragraphs>
  <Slides>11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EB Garamond Medium</vt:lpstr>
      <vt:lpstr>Times New Roman</vt:lpstr>
      <vt:lpstr>EB Garamond ExtraBold</vt:lpstr>
      <vt:lpstr>EB Garamond</vt:lpstr>
      <vt:lpstr>Arial</vt:lpstr>
      <vt:lpstr>Wingdings 3</vt:lpstr>
      <vt:lpstr>Calibri</vt:lpstr>
      <vt:lpstr>Century Gothic</vt:lpstr>
      <vt:lpstr>Simple Light</vt:lpstr>
      <vt:lpstr>Ion</vt:lpstr>
      <vt:lpstr>PowerPoint Presentation</vt:lpstr>
      <vt:lpstr>PowerPoint Presentation</vt:lpstr>
      <vt:lpstr>PowerPoint Presentation</vt:lpstr>
      <vt:lpstr>Problem Overview and Approach</vt:lpstr>
      <vt:lpstr>Example</vt:lpstr>
      <vt:lpstr>Solution Approach</vt:lpstr>
      <vt:lpstr>Implementation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hemanth chowdary</cp:lastModifiedBy>
  <cp:revision>1</cp:revision>
  <dcterms:modified xsi:type="dcterms:W3CDTF">2024-09-10T07:16:19Z</dcterms:modified>
</cp:coreProperties>
</file>