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E7"/>
    <a:srgbClr val="828282"/>
    <a:srgbClr val="D7F5CD"/>
    <a:srgbClr val="FCDCBF"/>
    <a:srgbClr val="BFE7FF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69DF8-892C-405C-A4C3-15894E848D6D}" v="22" dt="2024-04-25T04:03:14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" d="100"/>
          <a:sy n="40" d="100"/>
        </p:scale>
        <p:origin x="472" y="-3860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chowdary" userId="06ce752ab7460f1b" providerId="LiveId" clId="{1E969DF8-892C-405C-A4C3-15894E848D6D}"/>
    <pc:docChg chg="undo custSel modSld">
      <pc:chgData name="hemanth chowdary" userId="06ce752ab7460f1b" providerId="LiveId" clId="{1E969DF8-892C-405C-A4C3-15894E848D6D}" dt="2024-04-25T04:35:06.101" v="2617" actId="20577"/>
      <pc:docMkLst>
        <pc:docMk/>
      </pc:docMkLst>
      <pc:sldChg chg="addSp delSp modSp mod">
        <pc:chgData name="hemanth chowdary" userId="06ce752ab7460f1b" providerId="LiveId" clId="{1E969DF8-892C-405C-A4C3-15894E848D6D}" dt="2024-04-25T04:35:06.101" v="2617" actId="20577"/>
        <pc:sldMkLst>
          <pc:docMk/>
          <pc:sldMk cId="0" sldId="256"/>
        </pc:sldMkLst>
        <pc:spChg chg="add mod">
          <ac:chgData name="hemanth chowdary" userId="06ce752ab7460f1b" providerId="LiveId" clId="{1E969DF8-892C-405C-A4C3-15894E848D6D}" dt="2024-04-22T07:01:17.410" v="1082" actId="164"/>
          <ac:spMkLst>
            <pc:docMk/>
            <pc:sldMk cId="0" sldId="256"/>
            <ac:spMk id="2" creationId="{2B770894-1A1F-8144-048F-60D3E6F19B23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4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5T03:57:20.222" v="2532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6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7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7:31:07.843" v="1923" actId="1038"/>
          <ac:spMkLst>
            <pc:docMk/>
            <pc:sldMk cId="0" sldId="256"/>
            <ac:spMk id="8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19:14.964" v="696" actId="1035"/>
          <ac:spMkLst>
            <pc:docMk/>
            <pc:sldMk cId="0" sldId="256"/>
            <ac:spMk id="9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3T06:42:52.152" v="1993" actId="14100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hemanth chowdary" userId="06ce752ab7460f1b" providerId="LiveId" clId="{1E969DF8-892C-405C-A4C3-15894E848D6D}" dt="2024-04-22T05:19:04.668" v="685" actId="1038"/>
          <ac:spMkLst>
            <pc:docMk/>
            <pc:sldMk cId="0" sldId="256"/>
            <ac:spMk id="11" creationId="{8874E09A-77FB-2A21-8E4E-86EFEC230A8F}"/>
          </ac:spMkLst>
        </pc:spChg>
        <pc:spChg chg="add mod">
          <ac:chgData name="hemanth chowdary" userId="06ce752ab7460f1b" providerId="LiveId" clId="{1E969DF8-892C-405C-A4C3-15894E848D6D}" dt="2024-04-22T07:01:17.410" v="1082" actId="164"/>
          <ac:spMkLst>
            <pc:docMk/>
            <pc:sldMk cId="0" sldId="256"/>
            <ac:spMk id="12" creationId="{CEA5A1D7-05F0-2612-3669-C5911616256F}"/>
          </ac:spMkLst>
        </pc:spChg>
        <pc:spChg chg="mod">
          <ac:chgData name="hemanth chowdary" userId="06ce752ab7460f1b" providerId="LiveId" clId="{1E969DF8-892C-405C-A4C3-15894E848D6D}" dt="2024-04-25T04:35:06.101" v="2617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16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3T04:20:09.692" v="1979" actId="14100"/>
          <ac:spMkLst>
            <pc:docMk/>
            <pc:sldMk cId="0" sldId="256"/>
            <ac:spMk id="19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5T03:58:30.229" v="2557" actId="1035"/>
          <ac:spMkLst>
            <pc:docMk/>
            <pc:sldMk cId="0" sldId="256"/>
            <ac:spMk id="20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3T04:20:37.611" v="1988" actId="14100"/>
          <ac:spMkLst>
            <pc:docMk/>
            <pc:sldMk cId="0" sldId="256"/>
            <ac:spMk id="22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3T04:20:49.354" v="1990" actId="14100"/>
          <ac:spMkLst>
            <pc:docMk/>
            <pc:sldMk cId="0" sldId="256"/>
            <ac:spMk id="23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7:34:45.532" v="1933" actId="103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5T03:57:25.594" v="2533" actId="14100"/>
          <ac:spMkLst>
            <pc:docMk/>
            <pc:sldMk cId="0" sldId="256"/>
            <ac:spMk id="25" creationId="{DFCD9FE2-ACF4-90D5-FF58-D4A7FCCE0811}"/>
          </ac:spMkLst>
        </pc:spChg>
        <pc:spChg chg="mod">
          <ac:chgData name="hemanth chowdary" userId="06ce752ab7460f1b" providerId="LiveId" clId="{1E969DF8-892C-405C-A4C3-15894E848D6D}" dt="2024-04-25T04:34:44.434" v="2615" actId="20577"/>
          <ac:spMkLst>
            <pc:docMk/>
            <pc:sldMk cId="0" sldId="256"/>
            <ac:spMk id="26" creationId="{00000000-0000-0000-0000-000000000000}"/>
          </ac:spMkLst>
        </pc:spChg>
        <pc:spChg chg="add mod">
          <ac:chgData name="hemanth chowdary" userId="06ce752ab7460f1b" providerId="LiveId" clId="{1E969DF8-892C-405C-A4C3-15894E848D6D}" dt="2024-04-22T07:01:17.410" v="1082" actId="164"/>
          <ac:spMkLst>
            <pc:docMk/>
            <pc:sldMk cId="0" sldId="256"/>
            <ac:spMk id="27" creationId="{A336DE19-D34A-E27C-5B7F-A804AF201B0D}"/>
          </ac:spMkLst>
        </pc:spChg>
        <pc:spChg chg="add del">
          <ac:chgData name="hemanth chowdary" userId="06ce752ab7460f1b" providerId="LiveId" clId="{1E969DF8-892C-405C-A4C3-15894E848D6D}" dt="2024-04-17T04:30:08.420" v="381" actId="478"/>
          <ac:spMkLst>
            <pc:docMk/>
            <pc:sldMk cId="0" sldId="256"/>
            <ac:spMk id="28" creationId="{767C8139-0316-3E68-D0D4-46D499B5930D}"/>
          </ac:spMkLst>
        </pc:spChg>
        <pc:spChg chg="add mod">
          <ac:chgData name="hemanth chowdary" userId="06ce752ab7460f1b" providerId="LiveId" clId="{1E969DF8-892C-405C-A4C3-15894E848D6D}" dt="2024-04-22T07:09:06.467" v="1738" actId="1037"/>
          <ac:spMkLst>
            <pc:docMk/>
            <pc:sldMk cId="0" sldId="256"/>
            <ac:spMk id="29" creationId="{E43D7391-34CF-8356-DD0D-2157D6CE3111}"/>
          </ac:spMkLst>
        </pc:spChg>
        <pc:spChg chg="add mod">
          <ac:chgData name="hemanth chowdary" userId="06ce752ab7460f1b" providerId="LiveId" clId="{1E969DF8-892C-405C-A4C3-15894E848D6D}" dt="2024-04-22T07:10:19.398" v="1813" actId="14100"/>
          <ac:spMkLst>
            <pc:docMk/>
            <pc:sldMk cId="0" sldId="256"/>
            <ac:spMk id="30" creationId="{FFA9F334-4454-922F-1E77-63FC1EB5CDCB}"/>
          </ac:spMkLst>
        </pc:spChg>
        <pc:spChg chg="add mod">
          <ac:chgData name="hemanth chowdary" userId="06ce752ab7460f1b" providerId="LiveId" clId="{1E969DF8-892C-405C-A4C3-15894E848D6D}" dt="2024-04-25T03:31:45.357" v="2530" actId="20577"/>
          <ac:spMkLst>
            <pc:docMk/>
            <pc:sldMk cId="0" sldId="256"/>
            <ac:spMk id="31" creationId="{DB006997-48FC-92A0-5CAB-3E1AD892A624}"/>
          </ac:spMkLst>
        </pc:spChg>
        <pc:spChg chg="mod">
          <ac:chgData name="hemanth chowdary" userId="06ce752ab7460f1b" providerId="LiveId" clId="{1E969DF8-892C-405C-A4C3-15894E848D6D}" dt="2024-04-25T04:00:16.034" v="2576" actId="20577"/>
          <ac:spMkLst>
            <pc:docMk/>
            <pc:sldMk cId="0" sldId="256"/>
            <ac:spMk id="32" creationId="{442189AB-FF9D-840A-2817-B97EB61DAA1A}"/>
          </ac:spMkLst>
        </pc:spChg>
        <pc:spChg chg="mod">
          <ac:chgData name="hemanth chowdary" userId="06ce752ab7460f1b" providerId="LiveId" clId="{1E969DF8-892C-405C-A4C3-15894E848D6D}" dt="2024-04-22T07:08:37.654" v="1682" actId="1037"/>
          <ac:spMkLst>
            <pc:docMk/>
            <pc:sldMk cId="0" sldId="256"/>
            <ac:spMk id="33" creationId="{8E1526AC-4D70-FC59-D729-303219696268}"/>
          </ac:spMkLst>
        </pc:spChg>
        <pc:spChg chg="mod">
          <ac:chgData name="hemanth chowdary" userId="06ce752ab7460f1b" providerId="LiveId" clId="{1E969DF8-892C-405C-A4C3-15894E848D6D}" dt="2024-04-22T09:13:36.942" v="1972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5T04:02:00.536" v="2580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7:10:05.483" v="1804" actId="1076"/>
          <ac:spMkLst>
            <pc:docMk/>
            <pc:sldMk cId="0" sldId="256"/>
            <ac:spMk id="41" creationId="{00000000-0000-0000-0000-000000000000}"/>
          </ac:spMkLst>
        </pc:spChg>
        <pc:spChg chg="del mod">
          <ac:chgData name="hemanth chowdary" userId="06ce752ab7460f1b" providerId="LiveId" clId="{1E969DF8-892C-405C-A4C3-15894E848D6D}" dt="2024-04-17T03:18:12.300" v="7" actId="478"/>
          <ac:spMkLst>
            <pc:docMk/>
            <pc:sldMk cId="0" sldId="256"/>
            <ac:spMk id="42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49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5:09:19.852" v="544" actId="2710"/>
          <ac:spMkLst>
            <pc:docMk/>
            <pc:sldMk cId="0" sldId="256"/>
            <ac:spMk id="50" creationId="{00000000-0000-0000-0000-000000000000}"/>
          </ac:spMkLst>
        </pc:spChg>
        <pc:spChg chg="mod">
          <ac:chgData name="hemanth chowdary" userId="06ce752ab7460f1b" providerId="LiveId" clId="{1E969DF8-892C-405C-A4C3-15894E848D6D}" dt="2024-04-22T09:13:54.241" v="1977" actId="20577"/>
          <ac:spMkLst>
            <pc:docMk/>
            <pc:sldMk cId="0" sldId="256"/>
            <ac:spMk id="51" creationId="{4BD03543-DCB2-FF48-475C-1CF604725617}"/>
          </ac:spMkLst>
        </pc:spChg>
        <pc:spChg chg="mod">
          <ac:chgData name="hemanth chowdary" userId="06ce752ab7460f1b" providerId="LiveId" clId="{1E969DF8-892C-405C-A4C3-15894E848D6D}" dt="2024-04-22T05:09:00.116" v="530" actId="255"/>
          <ac:spMkLst>
            <pc:docMk/>
            <pc:sldMk cId="0" sldId="256"/>
            <ac:spMk id="1025" creationId="{00000000-0000-0000-0000-000000000000}"/>
          </ac:spMkLst>
        </pc:spChg>
        <pc:grpChg chg="mod">
          <ac:chgData name="hemanth chowdary" userId="06ce752ab7460f1b" providerId="LiveId" clId="{1E969DF8-892C-405C-A4C3-15894E848D6D}" dt="2024-04-22T07:01:17.410" v="1082" actId="164"/>
          <ac:grpSpMkLst>
            <pc:docMk/>
            <pc:sldMk cId="0" sldId="256"/>
            <ac:grpSpMk id="3" creationId="{F160C198-C996-C5C7-BF08-DEB8C3244DEA}"/>
          </ac:grpSpMkLst>
        </pc:grpChg>
        <pc:grpChg chg="add mod">
          <ac:chgData name="hemanth chowdary" userId="06ce752ab7460f1b" providerId="LiveId" clId="{1E969DF8-892C-405C-A4C3-15894E848D6D}" dt="2024-04-22T07:08:22.617" v="1633" actId="14100"/>
          <ac:grpSpMkLst>
            <pc:docMk/>
            <pc:sldMk cId="0" sldId="256"/>
            <ac:grpSpMk id="28" creationId="{61A526ED-2D8C-6358-E1BA-71681EC6921D}"/>
          </ac:grpSpMkLst>
        </pc:grpChg>
        <pc:graphicFrameChg chg="mod modGraphic">
          <ac:chgData name="hemanth chowdary" userId="06ce752ab7460f1b" providerId="LiveId" clId="{1E969DF8-892C-405C-A4C3-15894E848D6D}" dt="2024-04-22T05:21:29.907" v="736" actId="14100"/>
          <ac:graphicFrameMkLst>
            <pc:docMk/>
            <pc:sldMk cId="0" sldId="256"/>
            <ac:graphicFrameMk id="48" creationId="{6BD37F7E-CB10-36CD-8733-A317713938FE}"/>
          </ac:graphicFrameMkLst>
        </pc:graphicFrameChg>
        <pc:picChg chg="del">
          <ac:chgData name="hemanth chowdary" userId="06ce752ab7460f1b" providerId="LiveId" clId="{1E969DF8-892C-405C-A4C3-15894E848D6D}" dt="2024-04-17T03:18:07.733" v="5" actId="478"/>
          <ac:picMkLst>
            <pc:docMk/>
            <pc:sldMk cId="0" sldId="256"/>
            <ac:picMk id="2" creationId="{344529B9-EA1E-D639-B55C-4503A21C54A0}"/>
          </ac:picMkLst>
        </pc:picChg>
        <pc:picChg chg="mod">
          <ac:chgData name="hemanth chowdary" userId="06ce752ab7460f1b" providerId="LiveId" clId="{1E969DF8-892C-405C-A4C3-15894E848D6D}" dt="2024-04-22T05:09:00.116" v="530" actId="255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hemanth chowdary" userId="06ce752ab7460f1b" providerId="LiveId" clId="{1E969DF8-892C-405C-A4C3-15894E848D6D}" dt="2024-04-22T05:09:00.116" v="530" actId="255"/>
          <ac:picMkLst>
            <pc:docMk/>
            <pc:sldMk cId="0" sldId="256"/>
            <ac:picMk id="47" creationId="{57637380-9423-99C4-2EEA-D0E83E54300A}"/>
          </ac:picMkLst>
        </pc:picChg>
        <pc:picChg chg="add mod">
          <ac:chgData name="hemanth chowdary" userId="06ce752ab7460f1b" providerId="LiveId" clId="{1E969DF8-892C-405C-A4C3-15894E848D6D}" dt="2024-04-22T07:38:05.481" v="1936" actId="1036"/>
          <ac:picMkLst>
            <pc:docMk/>
            <pc:sldMk cId="0" sldId="256"/>
            <ac:picMk id="1026" creationId="{FA28300B-5832-3857-9639-509167AAE25E}"/>
          </ac:picMkLst>
        </pc:picChg>
        <pc:cxnChg chg="del mod">
          <ac:chgData name="hemanth chowdary" userId="06ce752ab7460f1b" providerId="LiveId" clId="{1E969DF8-892C-405C-A4C3-15894E848D6D}" dt="2024-04-17T04:28:37.459" v="363" actId="478"/>
          <ac:cxnSpMkLst>
            <pc:docMk/>
            <pc:sldMk cId="0" sldId="256"/>
            <ac:cxnSpMk id="40" creationId="{7E46E8A8-EE13-5073-4FFE-D6CC2EF593DD}"/>
          </ac:cxnSpMkLst>
        </pc:cxnChg>
        <pc:cxnChg chg="add del mod">
          <ac:chgData name="hemanth chowdary" userId="06ce752ab7460f1b" providerId="LiveId" clId="{1E969DF8-892C-405C-A4C3-15894E848D6D}" dt="2024-04-17T04:29:22.379" v="372" actId="478"/>
          <ac:cxnSpMkLst>
            <pc:docMk/>
            <pc:sldMk cId="0" sldId="256"/>
            <ac:cxnSpMk id="43" creationId="{C584FF27-47BA-D44A-6BD1-04ECE068B198}"/>
          </ac:cxnSpMkLst>
        </pc:cxnChg>
        <pc:cxnChg chg="del">
          <ac:chgData name="hemanth chowdary" userId="06ce752ab7460f1b" providerId="LiveId" clId="{1E969DF8-892C-405C-A4C3-15894E848D6D}" dt="2024-04-17T04:30:25.484" v="384" actId="478"/>
          <ac:cxnSpMkLst>
            <pc:docMk/>
            <pc:sldMk cId="0" sldId="256"/>
            <ac:cxnSpMk id="44" creationId="{1E0A79FF-6BA6-9421-D629-B25F237CCA86}"/>
          </ac:cxnSpMkLst>
        </pc:cxnChg>
        <pc:cxnChg chg="del">
          <ac:chgData name="hemanth chowdary" userId="06ce752ab7460f1b" providerId="LiveId" clId="{1E969DF8-892C-405C-A4C3-15894E848D6D}" dt="2024-04-17T04:30:46.681" v="390" actId="478"/>
          <ac:cxnSpMkLst>
            <pc:docMk/>
            <pc:sldMk cId="0" sldId="256"/>
            <ac:cxnSpMk id="45" creationId="{41183F9F-F0F6-F573-87FC-B42054FD8FC2}"/>
          </ac:cxnSpMkLst>
        </pc:cxnChg>
        <pc:cxnChg chg="del">
          <ac:chgData name="hemanth chowdary" userId="06ce752ab7460f1b" providerId="LiveId" clId="{1E969DF8-892C-405C-A4C3-15894E848D6D}" dt="2024-04-17T04:31:21.613" v="395" actId="478"/>
          <ac:cxnSpMkLst>
            <pc:docMk/>
            <pc:sldMk cId="0" sldId="256"/>
            <ac:cxnSpMk id="46" creationId="{F5D03F77-8B19-34FA-0B11-719BAAC9C0A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pPr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978186"/>
            <a:ext cx="21599525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85960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5651481"/>
            <a:ext cx="21599525" cy="629412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endParaRPr lang="en-US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                           </a:t>
            </a:r>
          </a:p>
          <a:p>
            <a:pPr algn="ctr">
              <a:lnSpc>
                <a:spcPct val="150000"/>
              </a:lnSpc>
            </a:pPr>
            <a:r>
              <a:rPr lang="en-US" altLang="en-IN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</a:p>
          <a:p>
            <a:pPr algn="ctr">
              <a:lnSpc>
                <a:spcPct val="150000"/>
              </a:lnSpc>
            </a:pPr>
            <a:endParaRPr lang="en-US" altLang="en-IN" sz="2190" b="1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en-IN" sz="219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endParaRPr lang="en-US" altLang="en-IN" sz="219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930360"/>
            <a:ext cx="21599525" cy="539020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91" y="27271980"/>
            <a:ext cx="21607776" cy="5653238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74320" y="4182471"/>
            <a:ext cx="3030354" cy="5797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14" y="2522585"/>
            <a:ext cx="21616681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4319" y="15830620"/>
            <a:ext cx="1874161" cy="5478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811" y="22065510"/>
            <a:ext cx="5885484" cy="5875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4319" y="27455988"/>
            <a:ext cx="2438401" cy="5806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4731" y="2678270"/>
            <a:ext cx="21039962" cy="1194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580"/>
            </a:pPr>
            <a:r>
              <a:rPr lang="en-US" sz="358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Insurance Cold Calling Optimization Using Random Forest Regression Compared With </a:t>
            </a:r>
          </a:p>
          <a:p>
            <a:pPr algn="ctr">
              <a:buClr>
                <a:schemeClr val="dk1"/>
              </a:buClr>
              <a:buSzPts val="3580"/>
            </a:pPr>
            <a:r>
              <a:rPr lang="en-US" sz="358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 - Nearest </a:t>
            </a:r>
            <a:r>
              <a:rPr lang="en-US" sz="358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Neighbours</a:t>
            </a:r>
            <a:r>
              <a:rPr lang="en-US" sz="358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For Improved Accuracy</a:t>
            </a:r>
            <a:endParaRPr lang="en-US" sz="358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4318" y="10058720"/>
            <a:ext cx="5179997" cy="6151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7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1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</a:pP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" y="4762189"/>
            <a:ext cx="15799870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primary aim of this research is to optimize the cold-calling process for insurance companies, focusing on improving efficiency, reducing resource consumption, and enhancing overall productivity. 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refining cold-calling strategies, insurance companies can more effectively attract new customers and maximize profits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identify factors like call timing, audience demographics, and communication skills that affect cold-calling success and to evaluate the effectiveness of various machine learning techniques, such as Random Forest Regression and K-Nearest </a:t>
            </a:r>
            <a:r>
              <a:rPr lang="en-US" sz="219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Neighbours</a:t>
            </a: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(KNN), in streamlining marketing and sales initiatives for insurance companies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machine learning algorithms, such as Random Forest Regression and K-Nearest </a:t>
            </a:r>
            <a:r>
              <a:rPr lang="en-US" sz="2190" b="1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Neighbours</a:t>
            </a: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(KNN), to analyze and optimize cold-calling strategies</a:t>
            </a:r>
          </a:p>
          <a:p>
            <a:pPr marL="341254" indent="-338726" algn="just">
              <a:lnSpc>
                <a:spcPct val="150000"/>
              </a:lnSpc>
              <a:buClr>
                <a:schemeClr val="dk1"/>
              </a:buClr>
              <a:buSzPts val="215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Enhanced sales outcomes for insurance companies, with higher conversion rates and increased customer satisfaction, resulting from more targeted and data-driven cold-calling methods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74319" y="22657780"/>
            <a:ext cx="21017216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dk1"/>
              </a:buClr>
              <a:buSzPts val="2190"/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 outperformed K-Nearest Neighbours (KNN) algorithm in optimizing insurance cold calls, achieving an average accuracy of 85.4% compared to 74.5%</a:t>
            </a:r>
          </a:p>
          <a:p>
            <a:pPr marL="341254" indent="-341254" algn="just">
              <a:lnSpc>
                <a:spcPct val="150000"/>
              </a:lnSpc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Statistical comparisons between Random Forest Regression and KNN algorithms included mean accuracy, standard deviation, and mean standard error, with Random Forest Regression exhibiting superior performance</a:t>
            </a:r>
          </a:p>
          <a:p>
            <a:pPr marL="341254" indent="-341254" algn="just">
              <a:lnSpc>
                <a:spcPct val="150000"/>
              </a:lnSpc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Independent sample tests further supported the superiority of Random Forest Regression over KNN, with a significance level indicating the reliability of the results</a:t>
            </a:r>
          </a:p>
          <a:p>
            <a:pPr marL="341254" indent="-341254" algn="just">
              <a:lnSpc>
                <a:spcPct val="150000"/>
              </a:lnSpc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findings align with previous studies, highlighting the effectiveness of Random Forest Regression in sequential data processing tasks, particularly in the context of optimizing cold-calling procedures</a:t>
            </a:r>
          </a:p>
          <a:p>
            <a:pPr marL="341254" indent="-341254" algn="just">
              <a:lnSpc>
                <a:spcPct val="150000"/>
              </a:lnSpc>
              <a:buClr>
                <a:schemeClr val="dk1"/>
              </a:buClr>
              <a:buSzPts val="2190"/>
              <a:buFont typeface="Noto Sans Symbols"/>
              <a:buChar char="⮚"/>
            </a:pPr>
            <a:r>
              <a:rPr lang="en-US" sz="219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Random Forest Regression's strengths are well-suited for the procedural nature of the cold calling domain, whereas KNN algorithm may struggle with capturing complex temporal relationships in insurance cold calling 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724" y="28110238"/>
            <a:ext cx="21020405" cy="4075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spcBef>
                <a:spcPts val="1095"/>
              </a:spcBef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Bartram,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Söhnke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M., Jürgen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Branke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Mehrshad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Motahari. 2020. Artificial Intelligence in Asset Management. CFA Institute Research Foundation.                                  DOI: 10.2139/ssrn.3510343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Buuren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Stef van. 2018. Flexible Imputation of Missing Data, Second Edition. CRC Press. DOI: 10.1201/9780429492259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Denuit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Michel,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Donatien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Hainaut, and Julien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Trufin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Effective Statistical Learning Methods for Actuaries I: GLMs and Extensions. Springer Nature.                           DOI: 10.1007/978-3-030-25827-6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Filippi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Alexandru, Justin Aurelian, and Maria-Magdalena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Mocanu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2024. “Analysis of the Gene Networks and Pathways Correlated with Tissue Differentiation in Prostate Cancer.” International Journal of Molecular Sciences 25 (7). DOI: 10.3390/ijms25073626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Gearheart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James. 2020. End-to-End Data Science with SAS: A Hands-On Programming Guide. SAS Institute. DOI: 10.1111/insr.12423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148481" y="21309443"/>
            <a:ext cx="5306150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Fig 2. The Mean Accuracy Graph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2935706" y="14983460"/>
            <a:ext cx="7539790" cy="53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evaluating and optimizing Insurance Cold Calling</a:t>
            </a: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1599525" cy="2518793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IN" sz="219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54" y="54035"/>
            <a:ext cx="20277726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6240" y="1400693"/>
            <a:ext cx="5569043" cy="1103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B. Hemanth Chowdary</a:t>
            </a:r>
            <a:b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192210391</a:t>
            </a: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Nelson Kennedy Babu C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40032"/>
            <a:ext cx="184731" cy="53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9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6">
            <a:extLst>
              <a:ext uri="{FF2B5EF4-FFF2-40B4-BE49-F238E27FC236}">
                <a16:creationId xmlns:a16="http://schemas.microsoft.com/office/drawing/2014/main" id="{57637380-9423-99C4-2EEA-D0E83E54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7" y="16456663"/>
            <a:ext cx="9019714" cy="4885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Google Shape;117;p1">
            <a:extLst>
              <a:ext uri="{FF2B5EF4-FFF2-40B4-BE49-F238E27FC236}">
                <a16:creationId xmlns:a16="http://schemas.microsoft.com/office/drawing/2014/main" id="{6BD37F7E-CB10-36CD-8733-A31771393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419986"/>
              </p:ext>
            </p:extLst>
          </p:nvPr>
        </p:nvGraphicFramePr>
        <p:xfrm>
          <a:off x="10115233" y="17048128"/>
          <a:ext cx="11240471" cy="30366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1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05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9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20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Group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</a:t>
                      </a:r>
                      <a:endParaRPr sz="2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Deviation</a:t>
                      </a:r>
                      <a:endParaRPr sz="2100" b="1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Std. Error mean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21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Regression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85.4000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3.74166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1.18322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 – Nearest Neighbours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74.5000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4.42217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1.39841</a:t>
                      </a:r>
                      <a:endParaRPr sz="2100" b="1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194" marR="63194" marT="63194" marB="6319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4BD03543-DCB2-FF48-475C-1CF604725617}"/>
              </a:ext>
            </a:extLst>
          </p:cNvPr>
          <p:cNvSpPr txBox="1"/>
          <p:nvPr/>
        </p:nvSpPr>
        <p:spPr>
          <a:xfrm>
            <a:off x="9931666" y="15823710"/>
            <a:ext cx="11424038" cy="104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Table 1. The Mean Accuracy of the Random Forest Regression algorithm and the K-Nearest Neighbours. </a:t>
            </a:r>
          </a:p>
        </p:txBody>
      </p:sp>
      <p:pic>
        <p:nvPicPr>
          <p:cNvPr id="1026" name="Picture 2" descr="6 Steps To Improve Your Cold Calling Success Rates">
            <a:extLst>
              <a:ext uri="{FF2B5EF4-FFF2-40B4-BE49-F238E27FC236}">
                <a16:creationId xmlns:a16="http://schemas.microsoft.com/office/drawing/2014/main" id="{FA28300B-5832-3857-9639-509167AA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526" y="4118739"/>
            <a:ext cx="5122679" cy="51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74E09A-77FB-2A21-8E4E-86EFEC230A8F}"/>
              </a:ext>
            </a:extLst>
          </p:cNvPr>
          <p:cNvSpPr txBox="1"/>
          <p:nvPr/>
        </p:nvSpPr>
        <p:spPr>
          <a:xfrm>
            <a:off x="16331155" y="9193703"/>
            <a:ext cx="5168927" cy="537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Steps for mastering Cold Calling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A526ED-2D8C-6358-E1BA-71681EC6921D}"/>
              </a:ext>
            </a:extLst>
          </p:cNvPr>
          <p:cNvGrpSpPr/>
          <p:nvPr/>
        </p:nvGrpSpPr>
        <p:grpSpPr>
          <a:xfrm>
            <a:off x="272724" y="10525459"/>
            <a:ext cx="14582265" cy="4364226"/>
            <a:chOff x="272724" y="10525455"/>
            <a:chExt cx="17703228" cy="44816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60C198-C996-C5C7-BF08-DEB8C3244DEA}"/>
                </a:ext>
              </a:extLst>
            </p:cNvPr>
            <p:cNvGrpSpPr/>
            <p:nvPr/>
          </p:nvGrpSpPr>
          <p:grpSpPr>
            <a:xfrm>
              <a:off x="272724" y="10525455"/>
              <a:ext cx="17703228" cy="4481603"/>
              <a:chOff x="3980316" y="10704006"/>
              <a:chExt cx="14600010" cy="4481603"/>
            </a:xfrm>
          </p:grpSpPr>
          <p:sp>
            <p:nvSpPr>
              <p:cNvPr id="14" name="Google Shape;106;p1">
                <a:extLst>
                  <a:ext uri="{FF2B5EF4-FFF2-40B4-BE49-F238E27FC236}">
                    <a16:creationId xmlns:a16="http://schemas.microsoft.com/office/drawing/2014/main" id="{98BEDB84-92D8-EAD8-D242-85A46CC8D8DA}"/>
                  </a:ext>
                </a:extLst>
              </p:cNvPr>
              <p:cNvSpPr/>
              <p:nvPr/>
            </p:nvSpPr>
            <p:spPr>
              <a:xfrm>
                <a:off x="3980316" y="11371744"/>
                <a:ext cx="2806699" cy="1220486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Data Collection / preprocessing </a:t>
                </a:r>
                <a:endParaRPr sz="2190" b="1" dirty="0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17" name="Google Shape;107;p1">
                <a:extLst>
                  <a:ext uri="{FF2B5EF4-FFF2-40B4-BE49-F238E27FC236}">
                    <a16:creationId xmlns:a16="http://schemas.microsoft.com/office/drawing/2014/main" id="{4C3CB7FC-8F44-6594-C243-E8ECF57DA59F}"/>
                  </a:ext>
                </a:extLst>
              </p:cNvPr>
              <p:cNvSpPr/>
              <p:nvPr/>
            </p:nvSpPr>
            <p:spPr>
              <a:xfrm>
                <a:off x="8102683" y="11388042"/>
                <a:ext cx="2594428" cy="12043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Feature Engineering</a:t>
                </a:r>
                <a:endParaRPr sz="2190" b="1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18" name="Google Shape;108;p1">
                <a:extLst>
                  <a:ext uri="{FF2B5EF4-FFF2-40B4-BE49-F238E27FC236}">
                    <a16:creationId xmlns:a16="http://schemas.microsoft.com/office/drawing/2014/main" id="{30A1BB54-055C-F7DE-1308-1A07E4B8291C}"/>
                  </a:ext>
                </a:extLst>
              </p:cNvPr>
              <p:cNvSpPr/>
              <p:nvPr/>
            </p:nvSpPr>
            <p:spPr>
              <a:xfrm>
                <a:off x="12291384" y="10704006"/>
                <a:ext cx="1951344" cy="188834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Split Data </a:t>
                </a:r>
                <a:r>
                  <a:rPr lang="en-US" sz="2190" b="1" dirty="0">
                    <a:solidFill>
                      <a:schemeClr val="lt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into </a:t>
                </a: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Training </a:t>
                </a:r>
                <a:r>
                  <a:rPr lang="en-US" sz="2190" b="1" dirty="0">
                    <a:solidFill>
                      <a:schemeClr val="lt1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and</a:t>
                </a: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Testing Sets </a:t>
                </a:r>
                <a:endParaRPr sz="2190" b="1" dirty="0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21" name="Google Shape;109;p1">
                <a:extLst>
                  <a:ext uri="{FF2B5EF4-FFF2-40B4-BE49-F238E27FC236}">
                    <a16:creationId xmlns:a16="http://schemas.microsoft.com/office/drawing/2014/main" id="{B27E0C99-6DA8-5E18-512A-71FA0408F6F7}"/>
                  </a:ext>
                </a:extLst>
              </p:cNvPr>
              <p:cNvSpPr/>
              <p:nvPr/>
            </p:nvSpPr>
            <p:spPr>
              <a:xfrm>
                <a:off x="15110242" y="11246661"/>
                <a:ext cx="3470084" cy="188834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Model Training (Random Forest Regression) </a:t>
                </a:r>
                <a:endParaRPr sz="2190" b="1" dirty="0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25" name="Google Shape;110;p1">
                <a:extLst>
                  <a:ext uri="{FF2B5EF4-FFF2-40B4-BE49-F238E27FC236}">
                    <a16:creationId xmlns:a16="http://schemas.microsoft.com/office/drawing/2014/main" id="{DFCD9FE2-ACF4-90D5-FF58-D4A7FCCE0811}"/>
                  </a:ext>
                </a:extLst>
              </p:cNvPr>
              <p:cNvSpPr/>
              <p:nvPr/>
            </p:nvSpPr>
            <p:spPr>
              <a:xfrm>
                <a:off x="13481860" y="13971692"/>
                <a:ext cx="3470084" cy="1213917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Model Evaluation (MAE, MSE, RMSE) </a:t>
                </a:r>
                <a:endParaRPr sz="2190" b="1" dirty="0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  <p:sp>
            <p:nvSpPr>
              <p:cNvPr id="33" name="Google Shape;111;p1">
                <a:extLst>
                  <a:ext uri="{FF2B5EF4-FFF2-40B4-BE49-F238E27FC236}">
                    <a16:creationId xmlns:a16="http://schemas.microsoft.com/office/drawing/2014/main" id="{8E1526AC-4D70-FC59-D729-303219696268}"/>
                  </a:ext>
                </a:extLst>
              </p:cNvPr>
              <p:cNvSpPr/>
              <p:nvPr/>
            </p:nvSpPr>
            <p:spPr>
              <a:xfrm>
                <a:off x="5624897" y="13889326"/>
                <a:ext cx="5579662" cy="1223471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1C30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0984" tIns="45480" rIns="90984" bIns="4548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buClr>
                    <a:srgbClr val="FFFFFF"/>
                  </a:buClr>
                  <a:buSzPts val="2190"/>
                </a:pPr>
                <a:r>
                  <a:rPr lang="en-US" sz="2190" b="1" dirty="0">
                    <a:solidFill>
                      <a:srgbClr val="FFFFFF"/>
                    </a:solidFill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Performance Comparison of Decision Tree and Random Forest for Walmart sales</a:t>
                </a:r>
                <a:endParaRPr sz="2190" b="1" dirty="0">
                  <a:solidFill>
                    <a:schemeClr val="lt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p:grp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2B770894-1A1F-8144-048F-60D3E6F19B23}"/>
                </a:ext>
              </a:extLst>
            </p:cNvPr>
            <p:cNvSpPr/>
            <p:nvPr/>
          </p:nvSpPr>
          <p:spPr>
            <a:xfrm>
              <a:off x="3673584" y="11617971"/>
              <a:ext cx="1595311" cy="42922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CEA5A1D7-05F0-2612-3669-C5911616256F}"/>
                </a:ext>
              </a:extLst>
            </p:cNvPr>
            <p:cNvSpPr/>
            <p:nvPr/>
          </p:nvSpPr>
          <p:spPr>
            <a:xfrm>
              <a:off x="8441818" y="11567543"/>
              <a:ext cx="1906086" cy="43152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336DE19-D34A-E27C-5B7F-A804AF201B0D}"/>
                </a:ext>
              </a:extLst>
            </p:cNvPr>
            <p:cNvSpPr/>
            <p:nvPr/>
          </p:nvSpPr>
          <p:spPr>
            <a:xfrm>
              <a:off x="12730046" y="11567543"/>
              <a:ext cx="1051904" cy="431522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E43D7391-34CF-8356-DD0D-2157D6CE3111}"/>
                </a:ext>
              </a:extLst>
            </p:cNvPr>
            <p:cNvSpPr/>
            <p:nvPr/>
          </p:nvSpPr>
          <p:spPr>
            <a:xfrm rot="10800000">
              <a:off x="9051950" y="14222610"/>
              <a:ext cx="2722386" cy="551580"/>
            </a:xfrm>
            <a:prstGeom prst="right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19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FFA9F334-4454-922F-1E77-63FC1EB5CDCB}"/>
                </a:ext>
              </a:extLst>
            </p:cNvPr>
            <p:cNvSpPr/>
            <p:nvPr/>
          </p:nvSpPr>
          <p:spPr>
            <a:xfrm>
              <a:off x="14935489" y="12985354"/>
              <a:ext cx="589563" cy="800507"/>
            </a:xfrm>
            <a:prstGeom prst="downArrow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IN" sz="219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B006997-48FC-92A0-5CAB-3E1AD892A624}"/>
              </a:ext>
            </a:extLst>
          </p:cNvPr>
          <p:cNvSpPr txBox="1"/>
          <p:nvPr/>
        </p:nvSpPr>
        <p:spPr>
          <a:xfrm>
            <a:off x="15368337" y="10274119"/>
            <a:ext cx="5836946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collected from Kaggle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preprocessed and performed various techniques like Data cleaning, feature engineering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has been split into two different datasets (i.e. Training set – 75% and Testing set – 25%)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performed model evaluation and model validation using Random Forest regression and K – Nearest Neighbours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2189AB-FF9D-840A-2817-B97EB61DAA1A}"/>
              </a:ext>
            </a:extLst>
          </p:cNvPr>
          <p:cNvSpPr txBox="1"/>
          <p:nvPr/>
        </p:nvSpPr>
        <p:spPr>
          <a:xfrm>
            <a:off x="10115233" y="20180968"/>
            <a:ext cx="11240471" cy="155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figure shows the mean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ccuracy of the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 Regression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is greater than the K-Nearest </a:t>
            </a:r>
            <a:r>
              <a:rPr lang="en-US" sz="219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Neighbours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algorithm.  X axis is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Random Forest Regression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vs K-Nearest </a:t>
            </a:r>
            <a:r>
              <a:rPr lang="en-US" sz="219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Neighbours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 axis is Mean Accuracy. Error bar is +/-2 SD</a:t>
            </a:r>
            <a:endParaRPr lang="en-US" sz="2190" b="1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1308</TotalTime>
  <Words>707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Noto Sans Symbols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hemanth chowdary</cp:lastModifiedBy>
  <cp:revision>115</cp:revision>
  <dcterms:created xsi:type="dcterms:W3CDTF">2023-04-19T08:35:00Z</dcterms:created>
  <dcterms:modified xsi:type="dcterms:W3CDTF">2024-04-25T08:43:10Z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