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</p:sldIdLst>
  <p:sldSz cx="21599525" cy="32759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18" userDrawn="1">
          <p15:clr>
            <a:srgbClr val="A4A3A4"/>
          </p15:clr>
        </p15:guide>
        <p15:guide id="2" pos="6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FE7"/>
    <a:srgbClr val="BFE7FF"/>
    <a:srgbClr val="828282"/>
    <a:srgbClr val="D7F5CD"/>
    <a:srgbClr val="FCDCBF"/>
    <a:srgbClr val="FED67F"/>
    <a:srgbClr val="5F5F5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BA8FC8-0741-4A9D-925A-821A494A9107}" v="29" dt="2024-04-25T04:15:20.4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40" d="100"/>
          <a:sy n="40" d="100"/>
        </p:scale>
        <p:origin x="472" y="-2772"/>
      </p:cViewPr>
      <p:guideLst>
        <p:guide orient="horz" pos="10318"/>
        <p:guide pos="6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nth chowdary" userId="06ce752ab7460f1b" providerId="LiveId" clId="{C4BA8FC8-0741-4A9D-925A-821A494A9107}"/>
    <pc:docChg chg="undo redo custSel modSld">
      <pc:chgData name="hemanth chowdary" userId="06ce752ab7460f1b" providerId="LiveId" clId="{C4BA8FC8-0741-4A9D-925A-821A494A9107}" dt="2024-04-25T04:22:47.893" v="1403" actId="20577"/>
      <pc:docMkLst>
        <pc:docMk/>
      </pc:docMkLst>
      <pc:sldChg chg="addSp delSp modSp mod">
        <pc:chgData name="hemanth chowdary" userId="06ce752ab7460f1b" providerId="LiveId" clId="{C4BA8FC8-0741-4A9D-925A-821A494A9107}" dt="2024-04-25T04:22:47.893" v="1403" actId="20577"/>
        <pc:sldMkLst>
          <pc:docMk/>
          <pc:sldMk cId="0" sldId="256"/>
        </pc:sldMkLst>
        <pc:spChg chg="mod">
          <ac:chgData name="hemanth chowdary" userId="06ce752ab7460f1b" providerId="LiveId" clId="{C4BA8FC8-0741-4A9D-925A-821A494A9107}" dt="2024-04-25T04:12:20.069" v="1316" actId="1038"/>
          <ac:spMkLst>
            <pc:docMk/>
            <pc:sldMk cId="0" sldId="256"/>
            <ac:spMk id="2" creationId="{3EF725B2-CB94-5057-A587-7127E53DF9D4}"/>
          </ac:spMkLst>
        </pc:spChg>
        <pc:spChg chg="mod">
          <ac:chgData name="hemanth chowdary" userId="06ce752ab7460f1b" providerId="LiveId" clId="{C4BA8FC8-0741-4A9D-925A-821A494A9107}" dt="2024-04-22T05:15:47.252" v="444" actId="2710"/>
          <ac:spMkLst>
            <pc:docMk/>
            <pc:sldMk cId="0" sldId="256"/>
            <ac:spMk id="4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2T08:40:39.923" v="1180" actId="1038"/>
          <ac:spMkLst>
            <pc:docMk/>
            <pc:sldMk cId="0" sldId="256"/>
            <ac:spMk id="5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2T05:15:47.252" v="444" actId="2710"/>
          <ac:spMkLst>
            <pc:docMk/>
            <pc:sldMk cId="0" sldId="256"/>
            <ac:spMk id="6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2T05:15:47.252" v="444" actId="2710"/>
          <ac:spMkLst>
            <pc:docMk/>
            <pc:sldMk cId="0" sldId="256"/>
            <ac:spMk id="7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2T08:42:02.313" v="1183" actId="1038"/>
          <ac:spMkLst>
            <pc:docMk/>
            <pc:sldMk cId="0" sldId="256"/>
            <ac:spMk id="8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3T03:38:59.427" v="1261" actId="20577"/>
          <ac:spMkLst>
            <pc:docMk/>
            <pc:sldMk cId="0" sldId="256"/>
            <ac:spMk id="9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2T08:40:46.330" v="1182" actId="1037"/>
          <ac:spMkLst>
            <pc:docMk/>
            <pc:sldMk cId="0" sldId="256"/>
            <ac:spMk id="10" creationId="{00000000-0000-0000-0000-000000000000}"/>
          </ac:spMkLst>
        </pc:spChg>
        <pc:spChg chg="add mod">
          <ac:chgData name="hemanth chowdary" userId="06ce752ab7460f1b" providerId="LiveId" clId="{C4BA8FC8-0741-4A9D-925A-821A494A9107}" dt="2024-04-25T04:20:20.473" v="1345" actId="20577"/>
          <ac:spMkLst>
            <pc:docMk/>
            <pc:sldMk cId="0" sldId="256"/>
            <ac:spMk id="11" creationId="{E99C2BAC-9337-61E6-5C4F-66A5FC7B6901}"/>
          </ac:spMkLst>
        </pc:spChg>
        <pc:spChg chg="mod">
          <ac:chgData name="hemanth chowdary" userId="06ce752ab7460f1b" providerId="LiveId" clId="{C4BA8FC8-0741-4A9D-925A-821A494A9107}" dt="2024-04-25T04:11:39.371" v="1303" actId="1036"/>
          <ac:spMkLst>
            <pc:docMk/>
            <pc:sldMk cId="0" sldId="256"/>
            <ac:spMk id="15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2T05:15:47.252" v="444" actId="2710"/>
          <ac:spMkLst>
            <pc:docMk/>
            <pc:sldMk cId="0" sldId="256"/>
            <ac:spMk id="16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3T04:23:32.683" v="1270" actId="14100"/>
          <ac:spMkLst>
            <pc:docMk/>
            <pc:sldMk cId="0" sldId="256"/>
            <ac:spMk id="19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3T04:23:44.108" v="1272" actId="14100"/>
          <ac:spMkLst>
            <pc:docMk/>
            <pc:sldMk cId="0" sldId="256"/>
            <ac:spMk id="20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3T04:23:53.331" v="1274" actId="14100"/>
          <ac:spMkLst>
            <pc:docMk/>
            <pc:sldMk cId="0" sldId="256"/>
            <ac:spMk id="22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3T04:24:08.434" v="1277" actId="14100"/>
          <ac:spMkLst>
            <pc:docMk/>
            <pc:sldMk cId="0" sldId="256"/>
            <ac:spMk id="23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3T04:24:18.561" v="1279" actId="14100"/>
          <ac:spMkLst>
            <pc:docMk/>
            <pc:sldMk cId="0" sldId="256"/>
            <ac:spMk id="24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5T04:11:57.643" v="1306" actId="1035"/>
          <ac:spMkLst>
            <pc:docMk/>
            <pc:sldMk cId="0" sldId="256"/>
            <ac:spMk id="26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2T05:16:35.079" v="477" actId="2710"/>
          <ac:spMkLst>
            <pc:docMk/>
            <pc:sldMk cId="0" sldId="256"/>
            <ac:spMk id="27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2T05:16:35.079" v="477" actId="2710"/>
          <ac:spMkLst>
            <pc:docMk/>
            <pc:sldMk cId="0" sldId="256"/>
            <ac:spMk id="28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5T04:20:49.617" v="1379" actId="20577"/>
          <ac:spMkLst>
            <pc:docMk/>
            <pc:sldMk cId="0" sldId="256"/>
            <ac:spMk id="29" creationId="{00000000-0000-0000-0000-000000000000}"/>
          </ac:spMkLst>
        </pc:spChg>
        <pc:spChg chg="del mod">
          <ac:chgData name="hemanth chowdary" userId="06ce752ab7460f1b" providerId="LiveId" clId="{C4BA8FC8-0741-4A9D-925A-821A494A9107}" dt="2024-04-25T04:21:30.852" v="1383" actId="478"/>
          <ac:spMkLst>
            <pc:docMk/>
            <pc:sldMk cId="0" sldId="256"/>
            <ac:spMk id="30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2T05:16:35.079" v="477" actId="2710"/>
          <ac:spMkLst>
            <pc:docMk/>
            <pc:sldMk cId="0" sldId="256"/>
            <ac:spMk id="32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5T04:10:55.821" v="1289" actId="20577"/>
          <ac:spMkLst>
            <pc:docMk/>
            <pc:sldMk cId="0" sldId="256"/>
            <ac:spMk id="34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2T05:16:35.079" v="477" actId="2710"/>
          <ac:spMkLst>
            <pc:docMk/>
            <pc:sldMk cId="0" sldId="256"/>
            <ac:spMk id="35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2T05:15:47.252" v="444" actId="2710"/>
          <ac:spMkLst>
            <pc:docMk/>
            <pc:sldMk cId="0" sldId="256"/>
            <ac:spMk id="36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5T04:21:35.429" v="1385" actId="20577"/>
          <ac:spMkLst>
            <pc:docMk/>
            <pc:sldMk cId="0" sldId="256"/>
            <ac:spMk id="38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5T04:22:47.893" v="1403" actId="20577"/>
          <ac:spMkLst>
            <pc:docMk/>
            <pc:sldMk cId="0" sldId="256"/>
            <ac:spMk id="39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2T05:16:40.169" v="483" actId="1035"/>
          <ac:spMkLst>
            <pc:docMk/>
            <pc:sldMk cId="0" sldId="256"/>
            <ac:spMk id="41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2T05:15:47.252" v="444" actId="2710"/>
          <ac:spMkLst>
            <pc:docMk/>
            <pc:sldMk cId="0" sldId="256"/>
            <ac:spMk id="42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2T05:15:47.252" v="444" actId="2710"/>
          <ac:spMkLst>
            <pc:docMk/>
            <pc:sldMk cId="0" sldId="256"/>
            <ac:spMk id="49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5T04:11:49.160" v="1304" actId="20577"/>
          <ac:spMkLst>
            <pc:docMk/>
            <pc:sldMk cId="0" sldId="256"/>
            <ac:spMk id="50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2T05:16:35.079" v="477" actId="2710"/>
          <ac:spMkLst>
            <pc:docMk/>
            <pc:sldMk cId="0" sldId="256"/>
            <ac:spMk id="56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2T05:16:35.079" v="477" actId="2710"/>
          <ac:spMkLst>
            <pc:docMk/>
            <pc:sldMk cId="0" sldId="256"/>
            <ac:spMk id="73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2T05:16:35.079" v="477" actId="2710"/>
          <ac:spMkLst>
            <pc:docMk/>
            <pc:sldMk cId="0" sldId="256"/>
            <ac:spMk id="74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2T05:16:35.079" v="477" actId="2710"/>
          <ac:spMkLst>
            <pc:docMk/>
            <pc:sldMk cId="0" sldId="256"/>
            <ac:spMk id="75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2T05:16:35.079" v="477" actId="2710"/>
          <ac:spMkLst>
            <pc:docMk/>
            <pc:sldMk cId="0" sldId="256"/>
            <ac:spMk id="76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2T08:43:08.986" v="1210" actId="20577"/>
          <ac:spMkLst>
            <pc:docMk/>
            <pc:sldMk cId="0" sldId="256"/>
            <ac:spMk id="77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2T05:16:35.079" v="477" actId="2710"/>
          <ac:spMkLst>
            <pc:docMk/>
            <pc:sldMk cId="0" sldId="256"/>
            <ac:spMk id="78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2T05:16:35.079" v="477" actId="2710"/>
          <ac:spMkLst>
            <pc:docMk/>
            <pc:sldMk cId="0" sldId="256"/>
            <ac:spMk id="80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2T05:16:35.079" v="477" actId="2710"/>
          <ac:spMkLst>
            <pc:docMk/>
            <pc:sldMk cId="0" sldId="256"/>
            <ac:spMk id="81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2T05:16:35.079" v="477" actId="2710"/>
          <ac:spMkLst>
            <pc:docMk/>
            <pc:sldMk cId="0" sldId="256"/>
            <ac:spMk id="82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5T04:11:25.864" v="1290" actId="20577"/>
          <ac:spMkLst>
            <pc:docMk/>
            <pc:sldMk cId="0" sldId="256"/>
            <ac:spMk id="86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2T05:16:45.276" v="484" actId="14100"/>
          <ac:spMkLst>
            <pc:docMk/>
            <pc:sldMk cId="0" sldId="256"/>
            <ac:spMk id="87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2T06:21:49.127" v="688" actId="14100"/>
          <ac:spMkLst>
            <pc:docMk/>
            <pc:sldMk cId="0" sldId="256"/>
            <ac:spMk id="88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2T05:16:35.079" v="477" actId="2710"/>
          <ac:spMkLst>
            <pc:docMk/>
            <pc:sldMk cId="0" sldId="256"/>
            <ac:spMk id="89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2T05:16:35.079" v="477" actId="2710"/>
          <ac:spMkLst>
            <pc:docMk/>
            <pc:sldMk cId="0" sldId="256"/>
            <ac:spMk id="90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2T05:16:35.079" v="477" actId="2710"/>
          <ac:spMkLst>
            <pc:docMk/>
            <pc:sldMk cId="0" sldId="256"/>
            <ac:spMk id="91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2T05:16:35.079" v="477" actId="2710"/>
          <ac:spMkLst>
            <pc:docMk/>
            <pc:sldMk cId="0" sldId="256"/>
            <ac:spMk id="93" creationId="{00000000-0000-0000-0000-000000000000}"/>
          </ac:spMkLst>
        </pc:spChg>
        <pc:spChg chg="mod">
          <ac:chgData name="hemanth chowdary" userId="06ce752ab7460f1b" providerId="LiveId" clId="{C4BA8FC8-0741-4A9D-925A-821A494A9107}" dt="2024-04-22T05:15:47.252" v="444" actId="2710"/>
          <ac:spMkLst>
            <pc:docMk/>
            <pc:sldMk cId="0" sldId="256"/>
            <ac:spMk id="1025" creationId="{00000000-0000-0000-0000-000000000000}"/>
          </ac:spMkLst>
        </pc:spChg>
        <pc:grpChg chg="mod">
          <ac:chgData name="hemanth chowdary" userId="06ce752ab7460f1b" providerId="LiveId" clId="{C4BA8FC8-0741-4A9D-925A-821A494A9107}" dt="2024-04-22T05:15:47.252" v="444" actId="2710"/>
          <ac:grpSpMkLst>
            <pc:docMk/>
            <pc:sldMk cId="0" sldId="256"/>
            <ac:grpSpMk id="46" creationId="{87D27DA6-AB38-8926-9573-9A27C64DCBC4}"/>
          </ac:grpSpMkLst>
        </pc:grpChg>
        <pc:graphicFrameChg chg="mod modGraphic">
          <ac:chgData name="hemanth chowdary" userId="06ce752ab7460f1b" providerId="LiveId" clId="{C4BA8FC8-0741-4A9D-925A-821A494A9107}" dt="2024-04-23T03:38:38.298" v="1249" actId="1035"/>
          <ac:graphicFrameMkLst>
            <pc:docMk/>
            <pc:sldMk cId="0" sldId="256"/>
            <ac:graphicFrameMk id="57" creationId="{00000000-0000-0000-0000-000000000000}"/>
          </ac:graphicFrameMkLst>
        </pc:graphicFrameChg>
        <pc:picChg chg="del">
          <ac:chgData name="hemanth chowdary" userId="06ce752ab7460f1b" providerId="LiveId" clId="{C4BA8FC8-0741-4A9D-925A-821A494A9107}" dt="2024-04-17T03:31:59.170" v="39" actId="478"/>
          <ac:picMkLst>
            <pc:docMk/>
            <pc:sldMk cId="0" sldId="256"/>
            <ac:picMk id="3" creationId="{35088E1D-68A0-35A9-4CAB-2A7F74B1EF93}"/>
          </ac:picMkLst>
        </pc:picChg>
        <pc:picChg chg="mod">
          <ac:chgData name="hemanth chowdary" userId="06ce752ab7460f1b" providerId="LiveId" clId="{C4BA8FC8-0741-4A9D-925A-821A494A9107}" dt="2024-04-22T05:15:47.252" v="444" actId="2710"/>
          <ac:picMkLst>
            <pc:docMk/>
            <pc:sldMk cId="0" sldId="256"/>
            <ac:picMk id="13" creationId="{00000000-0000-0000-0000-000000000000}"/>
          </ac:picMkLst>
        </pc:picChg>
        <pc:picChg chg="mod">
          <ac:chgData name="hemanth chowdary" userId="06ce752ab7460f1b" providerId="LiveId" clId="{C4BA8FC8-0741-4A9D-925A-821A494A9107}" dt="2024-04-25T04:15:20.455" v="1320" actId="1076"/>
          <ac:picMkLst>
            <pc:docMk/>
            <pc:sldMk cId="0" sldId="256"/>
            <ac:picMk id="14" creationId="{BFD2FF24-C933-4CEF-747C-F86E3AD089CB}"/>
          </ac:picMkLst>
        </pc:picChg>
        <pc:picChg chg="add mod">
          <ac:chgData name="hemanth chowdary" userId="06ce752ab7460f1b" providerId="LiveId" clId="{C4BA8FC8-0741-4A9D-925A-821A494A9107}" dt="2024-04-22T08:34:58.587" v="796" actId="14100"/>
          <ac:picMkLst>
            <pc:docMk/>
            <pc:sldMk cId="0" sldId="256"/>
            <ac:picMk id="1026" creationId="{21EAE236-5C28-77A4-3A66-28FD675E46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61362"/>
            <a:ext cx="18359596" cy="11405211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206402"/>
            <a:ext cx="16199644" cy="7909330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9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89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44148"/>
            <a:ext cx="4657398" cy="277622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44148"/>
            <a:ext cx="13702199" cy="277622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32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57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167172"/>
            <a:ext cx="18629590" cy="13627102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923192"/>
            <a:ext cx="18629590" cy="7166171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46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10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44155"/>
            <a:ext cx="18629590" cy="6332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8030666"/>
            <a:ext cx="9137610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966372"/>
            <a:ext cx="9137610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8030666"/>
            <a:ext cx="9182611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966372"/>
            <a:ext cx="9182611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71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12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98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716790"/>
            <a:ext cx="10934760" cy="23280585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79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716790"/>
            <a:ext cx="10934760" cy="23280585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4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720740"/>
            <a:ext cx="18629590" cy="20785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59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978186"/>
            <a:ext cx="21599525" cy="6074795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IN" sz="21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2" y="9939736"/>
            <a:ext cx="21599525" cy="5796133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IN" sz="219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5651481"/>
            <a:ext cx="21599525" cy="6294120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19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19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19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19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19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19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19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19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19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19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19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        </a:t>
            </a:r>
          </a:p>
          <a:p>
            <a:pPr algn="ctr">
              <a:lnSpc>
                <a:spcPct val="150000"/>
              </a:lnSpc>
            </a:pPr>
            <a:r>
              <a:rPr lang="en-US" altLang="en-IN" sz="219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</a:t>
            </a:r>
          </a:p>
          <a:p>
            <a:pPr algn="ctr">
              <a:lnSpc>
                <a:spcPct val="150000"/>
              </a:lnSpc>
            </a:pPr>
            <a:endParaRPr lang="en-US" altLang="en-IN" sz="219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en-IN" sz="219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1930360"/>
            <a:ext cx="21599525" cy="5390202"/>
          </a:xfrm>
          <a:prstGeom prst="rect">
            <a:avLst/>
          </a:prstGeom>
          <a:solidFill>
            <a:srgbClr val="FC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IN" sz="21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91" y="27271980"/>
            <a:ext cx="21607776" cy="5653238"/>
          </a:xfrm>
          <a:prstGeom prst="rect">
            <a:avLst/>
          </a:prstGeom>
          <a:solidFill>
            <a:srgbClr val="D7F5CD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IN" sz="21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2389" y="4236443"/>
            <a:ext cx="3152366" cy="5640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7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7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114" y="2522585"/>
            <a:ext cx="21568555" cy="150271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IN" sz="219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92389" y="15718484"/>
            <a:ext cx="1887446" cy="6072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7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7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6359" y="22318305"/>
            <a:ext cx="5864020" cy="5676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7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27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2151" y="27393041"/>
            <a:ext cx="3013234" cy="532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7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7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5859" y="2537583"/>
            <a:ext cx="20898834" cy="1501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1200"/>
              </a:spcBef>
              <a:spcAft>
                <a:spcPts val="1200"/>
              </a:spcAft>
            </a:pPr>
            <a:r>
              <a:rPr lang="en-US" sz="358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Insurance Cold Calling Optimization Using Random Forest Regression Compared with </a:t>
            </a:r>
          </a:p>
          <a:p>
            <a:pPr algn="ctr" rtl="0">
              <a:spcBef>
                <a:spcPts val="1200"/>
              </a:spcBef>
              <a:spcAft>
                <a:spcPts val="1200"/>
              </a:spcAft>
            </a:pPr>
            <a:r>
              <a:rPr lang="en-US" sz="3580" b="1" i="0" u="none" strike="noStrike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  <a:r>
              <a:rPr lang="en-US" sz="35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Improved Accuracy</a:t>
            </a:r>
            <a:endParaRPr lang="en-US" sz="358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2388" y="10038513"/>
            <a:ext cx="5142137" cy="6117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7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27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25083" y="1463838"/>
            <a:ext cx="8384766" cy="104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19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Ms. Poorani.S            </a:t>
            </a:r>
            <a:endParaRPr lang="en-US" sz="219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Guided by Dr. Mary Valantina. G</a:t>
            </a:r>
            <a:endParaRPr lang="en-IN" sz="219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6359" y="4802509"/>
            <a:ext cx="15726541" cy="5086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254" indent="-338726" algn="just">
              <a:lnSpc>
                <a:spcPct val="150000"/>
              </a:lnSpc>
              <a:buClr>
                <a:schemeClr val="dk1"/>
              </a:buClr>
              <a:buSzPts val="2150"/>
              <a:buFont typeface="Noto Sans Symbols"/>
              <a:buChar char="⮚"/>
            </a:pPr>
            <a:r>
              <a:rPr lang="en-US" sz="219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primary aim of this research is to optimize the cold-calling process for insurance companies, focusing on improving efficiency, reducing resource consumption, and enhancing overall productivity. By refining cold-calling strategies, insurance companies can more effectively attract new customers and maximize profits.</a:t>
            </a:r>
          </a:p>
          <a:p>
            <a:pPr marL="341254" indent="-338726" algn="just">
              <a:lnSpc>
                <a:spcPct val="150000"/>
              </a:lnSpc>
              <a:buClr>
                <a:schemeClr val="dk1"/>
              </a:buClr>
              <a:buSzPts val="2150"/>
              <a:buFont typeface="Noto Sans Symbols"/>
              <a:buChar char="⮚"/>
            </a:pPr>
            <a:r>
              <a:rPr lang="en-US" sz="219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To identify factors like call timing, audience demographics, and communication skills that affect cold-calling success and to evaluate the effectiveness of various machine learning techniques, such as Random Forest Regression and Support vector machine, in streamlining marketing and sales initiatives for insurance companies.</a:t>
            </a:r>
          </a:p>
          <a:p>
            <a:pPr marL="341254" indent="-338726" algn="just">
              <a:lnSpc>
                <a:spcPct val="150000"/>
              </a:lnSpc>
              <a:buClr>
                <a:schemeClr val="dk1"/>
              </a:buClr>
              <a:buSzPts val="2150"/>
              <a:buFont typeface="Noto Sans Symbols"/>
              <a:buChar char="⮚"/>
            </a:pPr>
            <a:r>
              <a:rPr lang="en-US" sz="219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Use machine learning algorithms, such as Random Forest Regression and Support vector machine, to analyze and optimize cold-calling strategies.</a:t>
            </a:r>
          </a:p>
          <a:p>
            <a:pPr marL="341254" indent="-338726" algn="just">
              <a:lnSpc>
                <a:spcPct val="150000"/>
              </a:lnSpc>
              <a:buClr>
                <a:schemeClr val="dk1"/>
              </a:buClr>
              <a:buSzPts val="2150"/>
              <a:buFont typeface="Noto Sans Symbols"/>
              <a:buChar char="⮚"/>
            </a:pPr>
            <a:r>
              <a:rPr lang="en-US" sz="219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Enhanced sales outcomes for insurance companies, with higher conversion rates and increased customer satisfaction, resulting from more targeted and data-driven cold-calling methods.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84372" y="10973564"/>
            <a:ext cx="12078470" cy="537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9473" y="23005800"/>
            <a:ext cx="20849493" cy="4075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lang="en-US" sz="219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Random Forest Regression achieved higher accuracy (85.4%) compared to Support Vector Machine (81.6%) in predicting insurance cold-call outcomes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lang="en-US" sz="219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Statistical analysis revealed differences in standard deviation and mean standard error between Random Forest Regression and Support Vector Machine, indicating variability in predictions and model stability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lang="en-US" sz="219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Independent variable analysis showed a significant difference in accuracy rates between Random Forest Regression and Support Vector Machine, with Random Forest Regression performing better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lang="en-US" sz="219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study suggests potential for insurance firms to enhance customer acquisition and profitability through optimized cold-calling techniques and data-driven insights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lang="en-US" sz="219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Random Forest Regression's alignment with the procedural nature of cold calling enhances its effectiveness, while Support Vector Machine's interpretability may be advantageous in certain scenarios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0929" y="27850716"/>
            <a:ext cx="20834253" cy="458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19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Gearheart</a:t>
            </a:r>
            <a:r>
              <a:rPr lang="en-IN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James. 2020. End-to-End Data Science with SAS: A Hands-On Programming Guide. SAS Institute. DOI: 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10.1111/insr.12423</a:t>
            </a:r>
            <a:endParaRPr lang="en-IN" sz="219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19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Jayadeva</a:t>
            </a:r>
            <a:r>
              <a:rPr lang="en-IN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Reshma </a:t>
            </a:r>
            <a:r>
              <a:rPr lang="en-IN" sz="219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Khemchandani</a:t>
            </a:r>
            <a:r>
              <a:rPr lang="en-IN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Suresh Chandra. 2023. Twin Support Vector Machines: Models, Extensions and Applications. Springer. </a:t>
            </a:r>
            <a:r>
              <a:rPr lang="en-IN" sz="219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DOI: 10.1007/978-3-319-46186-1</a:t>
            </a:r>
            <a:endParaRPr lang="en-IN" sz="2190" b="1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Joachims</a:t>
            </a:r>
            <a:r>
              <a:rPr lang="en-US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Thorsten. 2020. Learning to Classify Text Using Support Vector Machines. Springer Science &amp; Business Media. </a:t>
            </a:r>
            <a:r>
              <a:rPr lang="en-IN" sz="219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DOI: 10.1007/978-1-4615-0907-3</a:t>
            </a:r>
            <a:endParaRPr lang="en-US" sz="219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Watt, Jeremy, Reza </a:t>
            </a:r>
            <a:r>
              <a:rPr lang="en-IN" sz="219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Borhani</a:t>
            </a:r>
            <a:r>
              <a:rPr lang="en-IN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19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Aggelos</a:t>
            </a:r>
            <a:r>
              <a:rPr lang="en-IN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K. </a:t>
            </a:r>
            <a:r>
              <a:rPr lang="en-IN" sz="219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Katsaggelos</a:t>
            </a:r>
            <a:r>
              <a:rPr lang="en-IN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2020. Machine Learning Refined: Foundations, Algorithms, and Applications. DOI: </a:t>
            </a:r>
            <a:r>
              <a:rPr lang="en-IN" sz="219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10.1017/9781108690935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Zhang, Wei, </a:t>
            </a:r>
            <a:r>
              <a:rPr lang="en-IN" sz="219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Junchao</a:t>
            </a:r>
            <a:r>
              <a:rPr lang="en-IN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Wang, Fang Xie, </a:t>
            </a:r>
            <a:r>
              <a:rPr lang="en-IN" sz="219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Xinghui</a:t>
            </a:r>
            <a:r>
              <a:rPr lang="en-IN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Wang, Shanshan Dong, Nan Luo, Feng Li, and </a:t>
            </a:r>
            <a:r>
              <a:rPr lang="en-IN" sz="219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Yuewei</a:t>
            </a:r>
            <a:r>
              <a:rPr lang="en-IN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Li. 2024. “Development and Validation of Machine Learning Models to Predict Frailty Risk for Elderly.” Journal of Advanced Nursing, April. DOI: https://doi.org/10.1111/jan.16192</a:t>
            </a: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León, Raúl, María Jesús Muñoz-Torres, and Jose M. </a:t>
            </a:r>
            <a:r>
              <a:rPr lang="en-IN" sz="219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Moneva</a:t>
            </a:r>
            <a:r>
              <a:rPr lang="en-IN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2021. </a:t>
            </a:r>
            <a:r>
              <a:rPr lang="en-IN" sz="219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Simulation in Engineering, Economics and Management: International Conference, MS 2016, Teruel, Spain, July 4-5</a:t>
            </a:r>
            <a:r>
              <a:rPr lang="en-IN" sz="219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2023, </a:t>
            </a:r>
            <a:r>
              <a:rPr lang="en-IN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Proceedings. Springer. DOI: </a:t>
            </a:r>
            <a:r>
              <a:rPr lang="en-IN" sz="219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https://doi.org/10.1007/978-3-319-40506-3</a:t>
            </a:r>
            <a:endParaRPr lang="en-IN" sz="219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10026314" y="15507992"/>
            <a:ext cx="11294631" cy="104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 1. </a:t>
            </a:r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Mean Accuracy of the Random Forest Regression algorithm and </a:t>
            </a:r>
            <a:r>
              <a:rPr lang="en-US" sz="219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Support vector machine</a:t>
            </a:r>
            <a:endParaRPr lang="en-US" sz="219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57819" y="21337180"/>
            <a:ext cx="7446756" cy="537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Fig 2. Comparison of the Mean Accuracy Graph </a:t>
            </a:r>
          </a:p>
        </p:txBody>
      </p:sp>
      <p:sp>
        <p:nvSpPr>
          <p:cNvPr id="41" name="Text Box 40"/>
          <p:cNvSpPr txBox="1"/>
          <p:nvPr/>
        </p:nvSpPr>
        <p:spPr>
          <a:xfrm>
            <a:off x="2712720" y="15036266"/>
            <a:ext cx="16383000" cy="537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Process of evaluating and Optimizing Insurance Cold Calling</a:t>
            </a:r>
          </a:p>
        </p:txBody>
      </p:sp>
      <p:sp>
        <p:nvSpPr>
          <p:cNvPr id="42" name="Text Box 41"/>
          <p:cNvSpPr txBox="1"/>
          <p:nvPr/>
        </p:nvSpPr>
        <p:spPr>
          <a:xfrm>
            <a:off x="13277071" y="9262311"/>
            <a:ext cx="5569043" cy="537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0" y="0"/>
            <a:ext cx="21599525" cy="2518793"/>
          </a:xfrm>
          <a:prstGeom prst="rect">
            <a:avLst/>
          </a:prstGeom>
          <a:solidFill>
            <a:srgbClr val="82828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IN" sz="219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54" y="13758"/>
            <a:ext cx="20277726" cy="2432309"/>
          </a:xfrm>
          <a:prstGeom prst="rect">
            <a:avLst/>
          </a:prstGeom>
        </p:spPr>
      </p:pic>
      <p:sp>
        <p:nvSpPr>
          <p:cNvPr id="50" name="Text Box 41"/>
          <p:cNvSpPr txBox="1"/>
          <p:nvPr/>
        </p:nvSpPr>
        <p:spPr>
          <a:xfrm>
            <a:off x="15636240" y="1443223"/>
            <a:ext cx="5569043" cy="110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B. Hemanth Chowdary</a:t>
            </a:r>
            <a:b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Number: 192211206</a:t>
            </a:r>
          </a:p>
          <a:p>
            <a:pPr algn="r"/>
            <a: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Dr. Nelson Kennedy Babu C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-40031"/>
            <a:ext cx="184731" cy="53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9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7D27DA6-AB38-8926-9573-9A27C64DCBC4}"/>
              </a:ext>
            </a:extLst>
          </p:cNvPr>
          <p:cNvGrpSpPr/>
          <p:nvPr/>
        </p:nvGrpSpPr>
        <p:grpSpPr>
          <a:xfrm>
            <a:off x="694875" y="10408275"/>
            <a:ext cx="20055840" cy="4511040"/>
            <a:chOff x="441960" y="10622280"/>
            <a:chExt cx="20055840" cy="4511040"/>
          </a:xfrm>
        </p:grpSpPr>
        <p:sp>
          <p:nvSpPr>
            <p:cNvPr id="27" name="Rectangles 26"/>
            <p:cNvSpPr/>
            <p:nvPr/>
          </p:nvSpPr>
          <p:spPr>
            <a:xfrm>
              <a:off x="607592" y="11171018"/>
              <a:ext cx="2544878" cy="143955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altLang="en-US" sz="219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Import dataset and required libraries</a:t>
              </a:r>
            </a:p>
          </p:txBody>
        </p:sp>
        <p:sp>
          <p:nvSpPr>
            <p:cNvPr id="28" name="Rectangles 27"/>
            <p:cNvSpPr/>
            <p:nvPr/>
          </p:nvSpPr>
          <p:spPr>
            <a:xfrm>
              <a:off x="3952525" y="11193878"/>
              <a:ext cx="2300256" cy="1425651"/>
            </a:xfrm>
            <a:prstGeom prst="rect">
              <a:avLst/>
            </a:prstGeom>
            <a:solidFill>
              <a:srgbClr val="BFE7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altLang="en-US" sz="219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Pre-Process data to handle missing values</a:t>
              </a:r>
            </a:p>
          </p:txBody>
        </p:sp>
        <p:sp>
          <p:nvSpPr>
            <p:cNvPr id="32" name="Flowchart: Decision 31"/>
            <p:cNvSpPr/>
            <p:nvPr/>
          </p:nvSpPr>
          <p:spPr>
            <a:xfrm>
              <a:off x="441960" y="13415200"/>
              <a:ext cx="2926080" cy="1459040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altLang="en-US" sz="219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Collection</a:t>
              </a:r>
            </a:p>
          </p:txBody>
        </p:sp>
        <p:sp>
          <p:nvSpPr>
            <p:cNvPr id="34" name="Flowchart: Process 33"/>
            <p:cNvSpPr/>
            <p:nvPr/>
          </p:nvSpPr>
          <p:spPr>
            <a:xfrm>
              <a:off x="6891367" y="11459630"/>
              <a:ext cx="2582190" cy="1052808"/>
            </a:xfrm>
            <a:prstGeom prst="flowChartProcess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altLang="en-US" sz="219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Split dataset into Training(75%) and Test Set(25%)</a:t>
              </a:r>
            </a:p>
          </p:txBody>
        </p:sp>
        <p:sp>
          <p:nvSpPr>
            <p:cNvPr id="35" name="Flowchart: Alternate Process 34"/>
            <p:cNvSpPr/>
            <p:nvPr/>
          </p:nvSpPr>
          <p:spPr>
            <a:xfrm>
              <a:off x="16815154" y="11132919"/>
              <a:ext cx="3682646" cy="1470561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90" b="1" dirty="0">
                  <a:latin typeface="Times New Roman" pitchFamily="18" charset="0"/>
                  <a:cs typeface="Times New Roman" pitchFamily="18" charset="0"/>
                </a:rPr>
                <a:t>Build Classifier models for each algorithm based on the training set</a:t>
              </a:r>
              <a:endParaRPr lang="en-IN" altLang="en-US" sz="219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Right Arrow 72"/>
            <p:cNvSpPr/>
            <p:nvPr/>
          </p:nvSpPr>
          <p:spPr>
            <a:xfrm>
              <a:off x="6309360" y="11841480"/>
              <a:ext cx="563880" cy="32004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9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Right Arrow 73"/>
            <p:cNvSpPr/>
            <p:nvPr/>
          </p:nvSpPr>
          <p:spPr>
            <a:xfrm>
              <a:off x="3291840" y="11765280"/>
              <a:ext cx="609600" cy="35052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9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Diamond 74"/>
            <p:cNvSpPr/>
            <p:nvPr/>
          </p:nvSpPr>
          <p:spPr>
            <a:xfrm>
              <a:off x="10133986" y="11322328"/>
              <a:ext cx="2974975" cy="1356360"/>
            </a:xfrm>
            <a:prstGeom prst="diamond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9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Implement algorithms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2923520" y="10622280"/>
              <a:ext cx="2316480" cy="914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9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Random Forest Regression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2908280" y="12527280"/>
              <a:ext cx="2392680" cy="8534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9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Support vector machine</a:t>
              </a:r>
              <a:endParaRPr lang="en-US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endParaRPr>
            </a:p>
          </p:txBody>
        </p:sp>
        <p:sp>
          <p:nvSpPr>
            <p:cNvPr id="78" name="Bent Arrow 77"/>
            <p:cNvSpPr/>
            <p:nvPr/>
          </p:nvSpPr>
          <p:spPr>
            <a:xfrm>
              <a:off x="11567160" y="10896600"/>
              <a:ext cx="1310640" cy="426720"/>
            </a:xfrm>
            <a:prstGeom prst="ben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9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Bent Arrow 79"/>
            <p:cNvSpPr/>
            <p:nvPr/>
          </p:nvSpPr>
          <p:spPr>
            <a:xfrm flipV="1">
              <a:off x="11536680" y="12694920"/>
              <a:ext cx="1310640" cy="411480"/>
            </a:xfrm>
            <a:prstGeom prst="ben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9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Right Arrow 80"/>
            <p:cNvSpPr/>
            <p:nvPr/>
          </p:nvSpPr>
          <p:spPr>
            <a:xfrm>
              <a:off x="9585960" y="11902440"/>
              <a:ext cx="579120" cy="30480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9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Right Arrow 81"/>
            <p:cNvSpPr/>
            <p:nvPr/>
          </p:nvSpPr>
          <p:spPr>
            <a:xfrm>
              <a:off x="16184880" y="11734800"/>
              <a:ext cx="457200" cy="36576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9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7053560" y="13716000"/>
              <a:ext cx="3124200" cy="1295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9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Test the Classifier models using the test set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2580768" y="13528992"/>
              <a:ext cx="3360271" cy="16043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9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Perform Comparison evaluation of the results obtained for each  classifier using IBM SPSS V25</a:t>
              </a:r>
            </a:p>
          </p:txBody>
        </p:sp>
        <p:sp>
          <p:nvSpPr>
            <p:cNvPr id="88" name="Oval 87"/>
            <p:cNvSpPr/>
            <p:nvPr/>
          </p:nvSpPr>
          <p:spPr>
            <a:xfrm>
              <a:off x="6891367" y="13355737"/>
              <a:ext cx="4431953" cy="157946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9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Random Forest Regression algorithm achieves higher accuracy</a:t>
              </a:r>
            </a:p>
          </p:txBody>
        </p:sp>
        <p:sp>
          <p:nvSpPr>
            <p:cNvPr id="89" name="Left Arrow 88"/>
            <p:cNvSpPr/>
            <p:nvPr/>
          </p:nvSpPr>
          <p:spPr>
            <a:xfrm>
              <a:off x="11384280" y="14127480"/>
              <a:ext cx="978408" cy="377952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Left Arrow 89"/>
            <p:cNvSpPr/>
            <p:nvPr/>
          </p:nvSpPr>
          <p:spPr>
            <a:xfrm>
              <a:off x="15986760" y="14249400"/>
              <a:ext cx="978408" cy="393192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9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Down Arrow 90"/>
            <p:cNvSpPr/>
            <p:nvPr/>
          </p:nvSpPr>
          <p:spPr>
            <a:xfrm>
              <a:off x="18440400" y="12740640"/>
              <a:ext cx="362712" cy="978408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9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Up Arrow 92"/>
            <p:cNvSpPr/>
            <p:nvPr/>
          </p:nvSpPr>
          <p:spPr>
            <a:xfrm>
              <a:off x="1767840" y="12771120"/>
              <a:ext cx="259080" cy="502920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9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Moon 55"/>
            <p:cNvSpPr/>
            <p:nvPr/>
          </p:nvSpPr>
          <p:spPr>
            <a:xfrm flipH="1">
              <a:off x="15514318" y="11104366"/>
              <a:ext cx="335667" cy="1597305"/>
            </a:xfrm>
            <a:prstGeom prst="mo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9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987476"/>
              </p:ext>
            </p:extLst>
          </p:nvPr>
        </p:nvGraphicFramePr>
        <p:xfrm>
          <a:off x="10119506" y="16542164"/>
          <a:ext cx="11157449" cy="3887724"/>
        </p:xfrm>
        <a:graphic>
          <a:graphicData uri="http://schemas.openxmlformats.org/drawingml/2006/table">
            <a:tbl>
              <a:tblPr/>
              <a:tblGrid>
                <a:gridCol w="1724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7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51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27506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190" b="1" i="0" u="none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                         </a:t>
                      </a:r>
                      <a:endParaRPr lang="en-US" sz="219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190" b="1" i="0" u="none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                                            Groups</a:t>
                      </a:r>
                      <a:endParaRPr lang="en-US" sz="219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190" b="1" i="0" u="none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190" b="0" i="0" u="none" strike="noStrik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190" b="1" i="0" u="none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19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en-US" sz="2190" b="1" i="0" u="none" strike="noStrik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190" b="1" i="0" u="none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Mean</a:t>
                      </a:r>
                      <a:endParaRPr lang="en-US" sz="219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190" b="1" i="0" u="none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br>
                        <a:rPr lang="en-US" sz="219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190" b="1" i="0" u="none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</a:t>
                      </a:r>
                    </a:p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190" b="1" i="0" u="none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Deviation</a:t>
                      </a:r>
                      <a:endParaRPr lang="en-US" sz="219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190" b="1" i="0" u="none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19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190" b="1" i="0" u="none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</a:t>
                      </a:r>
                      <a:endParaRPr lang="en-US" sz="219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190" b="1" i="0" u="none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 Mean</a:t>
                      </a:r>
                      <a:endParaRPr lang="en-US" sz="219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313"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en-US" sz="2190" b="1" i="0" u="none" strike="noStrik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190" b="1" i="0" u="none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219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190" b="1" i="0" u="none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Regression</a:t>
                      </a:r>
                      <a:endParaRPr lang="en-US" sz="219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90" b="0" i="0" u="none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19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90"/>
                        <a:buFont typeface="Times New Roman"/>
                        <a:buNone/>
                      </a:pPr>
                      <a:r>
                        <a:rPr lang="en-US" sz="2190" b="1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8</a:t>
                      </a:r>
                      <a:r>
                        <a:rPr lang="en-IN" sz="2190" b="1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5.4000</a:t>
                      </a:r>
                      <a:endParaRPr sz="2190" b="1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90"/>
                        <a:buFont typeface="Times New Roman"/>
                        <a:buNone/>
                      </a:pPr>
                      <a:r>
                        <a:rPr lang="en-US" sz="2190" b="1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3</a:t>
                      </a:r>
                      <a:r>
                        <a:rPr lang="en-IN" sz="2190" b="1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.74166</a:t>
                      </a:r>
                      <a:endParaRPr sz="2190" b="1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90"/>
                        <a:buFont typeface="Times New Roman"/>
                        <a:buNone/>
                      </a:pPr>
                      <a:r>
                        <a:rPr lang="en-US" sz="2190" b="1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1</a:t>
                      </a:r>
                      <a:r>
                        <a:rPr lang="en-IN" sz="2190" b="1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.18322</a:t>
                      </a:r>
                      <a:endParaRPr sz="2190" b="1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190" b="1" i="0" u="none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</a:t>
                      </a:r>
                      <a:endParaRPr lang="en-US" sz="219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90" b="0" i="0" u="none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19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90"/>
                        <a:buFont typeface="Times New Roman"/>
                        <a:buNone/>
                      </a:pPr>
                      <a:r>
                        <a:rPr lang="en-US" sz="2190" b="1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8</a:t>
                      </a:r>
                      <a:r>
                        <a:rPr lang="en-IN" sz="2190" b="1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1.6000</a:t>
                      </a:r>
                      <a:endParaRPr sz="2190" b="1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90"/>
                        <a:buFont typeface="Times New Roman"/>
                        <a:buNone/>
                      </a:pPr>
                      <a:r>
                        <a:rPr lang="en-US" sz="2190" b="1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3</a:t>
                      </a:r>
                      <a:r>
                        <a:rPr lang="en-IN" sz="2190" b="1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.06232</a:t>
                      </a:r>
                      <a:endParaRPr sz="2190" b="1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90"/>
                        <a:buFont typeface="Times New Roman"/>
                        <a:buNone/>
                      </a:pPr>
                      <a:r>
                        <a:rPr lang="en-US" sz="2190" b="1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0</a:t>
                      </a:r>
                      <a:r>
                        <a:rPr lang="en-IN" sz="2190" b="1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.96839</a:t>
                      </a:r>
                      <a:endParaRPr sz="2190" b="1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Picture 2">
            <a:extLst>
              <a:ext uri="{FF2B5EF4-FFF2-40B4-BE49-F238E27FC236}">
                <a16:creationId xmlns:a16="http://schemas.microsoft.com/office/drawing/2014/main" id="{BFD2FF24-C933-4CEF-747C-F86E3AD08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51" y="16433948"/>
            <a:ext cx="9527494" cy="501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F725B2-CB94-5057-A587-7127E53DF9D4}"/>
              </a:ext>
            </a:extLst>
          </p:cNvPr>
          <p:cNvSpPr txBox="1"/>
          <p:nvPr/>
        </p:nvSpPr>
        <p:spPr>
          <a:xfrm>
            <a:off x="15320203" y="9356899"/>
            <a:ext cx="6428113" cy="55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1. Insurance agent’s prospect by Brian Tracy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21 Cold Calling Tips to Close More Sales | Brian Tracy">
            <a:extLst>
              <a:ext uri="{FF2B5EF4-FFF2-40B4-BE49-F238E27FC236}">
                <a16:creationId xmlns:a16="http://schemas.microsoft.com/office/drawing/2014/main" id="{21EAE236-5C28-77A4-3A66-28FD675E4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9675" y="4149941"/>
            <a:ext cx="5191492" cy="519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9C2BAC-9337-61E6-5C4F-66A5FC7B6901}"/>
              </a:ext>
            </a:extLst>
          </p:cNvPr>
          <p:cNvSpPr txBox="1"/>
          <p:nvPr/>
        </p:nvSpPr>
        <p:spPr>
          <a:xfrm>
            <a:off x="10026314" y="20322697"/>
            <a:ext cx="10940716" cy="1548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figure shows the mean Accuracy of the Random forest regression which is greater than the  </a:t>
            </a:r>
            <a:r>
              <a:rPr lang="en-US" sz="219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Support vector machine</a:t>
            </a:r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algorithm.  X axis is Random forest regression vs </a:t>
            </a:r>
            <a:r>
              <a:rPr lang="en-US" sz="219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Support vector machine</a:t>
            </a:r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Y axis is Mean Accuracy. Error bar is +/-2 SD</a:t>
            </a:r>
            <a:endParaRPr lang="en-US" sz="219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1048</TotalTime>
  <Words>748</Words>
  <Application>Microsoft Office PowerPoint</Application>
  <PresentationFormat>Custom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Noto Sans Symbols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Moorthy</dc:creator>
  <cp:lastModifiedBy>hemanth chowdary</cp:lastModifiedBy>
  <cp:revision>113</cp:revision>
  <dcterms:created xsi:type="dcterms:W3CDTF">2023-04-19T08:35:00Z</dcterms:created>
  <dcterms:modified xsi:type="dcterms:W3CDTF">2024-04-25T08:43:42Z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653EA4DDE9264B7BBFB9647507C2B0E8</vt:lpwstr>
  </property>
  <property fmtid="{D5CDD505-2E9C-101B-9397-08002B2CF9AE}" pid="3" name="KSOProductBuildVer">
    <vt:lpwstr>1033-11.2.0.11536</vt:lpwstr>
  </property>
</Properties>
</file>