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86E6D-DD8F-4572-BB9B-A18E3F3B1A3A}" v="19" dt="2024-04-23T03:42:42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472" y="-2536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chowdary" userId="06ce752ab7460f1b" providerId="LiveId" clId="{66E86E6D-DD8F-4572-BB9B-A18E3F3B1A3A}"/>
    <pc:docChg chg="undo redo custSel modSld">
      <pc:chgData name="hemanth chowdary" userId="06ce752ab7460f1b" providerId="LiveId" clId="{66E86E6D-DD8F-4572-BB9B-A18E3F3B1A3A}" dt="2024-04-23T03:42:42.637" v="1044" actId="14100"/>
      <pc:docMkLst>
        <pc:docMk/>
      </pc:docMkLst>
      <pc:sldChg chg="addSp modSp mod">
        <pc:chgData name="hemanth chowdary" userId="06ce752ab7460f1b" providerId="LiveId" clId="{66E86E6D-DD8F-4572-BB9B-A18E3F3B1A3A}" dt="2024-04-23T03:42:42.637" v="1044" actId="14100"/>
        <pc:sldMkLst>
          <pc:docMk/>
          <pc:sldMk cId="0" sldId="256"/>
        </pc:sldMkLst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4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5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3T03:40:51.235" v="1002"/>
          <ac:spMkLst>
            <pc:docMk/>
            <pc:sldMk cId="0" sldId="256"/>
            <ac:spMk id="6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7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8:15.009" v="740" actId="1038"/>
          <ac:spMkLst>
            <pc:docMk/>
            <pc:sldMk cId="0" sldId="256"/>
            <ac:spMk id="8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3T03:42:21.654" v="1043" actId="1035"/>
          <ac:spMkLst>
            <pc:docMk/>
            <pc:sldMk cId="0" sldId="256"/>
            <ac:spMk id="9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10" creationId="{00000000-0000-0000-0000-000000000000}"/>
          </ac:spMkLst>
        </pc:spChg>
        <pc:spChg chg="add mod">
          <ac:chgData name="hemanth chowdary" userId="06ce752ab7460f1b" providerId="LiveId" clId="{66E86E6D-DD8F-4572-BB9B-A18E3F3B1A3A}" dt="2024-04-23T03:42:05.997" v="1035" actId="20577"/>
          <ac:spMkLst>
            <pc:docMk/>
            <pc:sldMk cId="0" sldId="256"/>
            <ac:spMk id="11" creationId="{30397FE5-24C5-2A5A-768D-C2D0CE1E1C7A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12" creationId="{00000000-0000-0000-0000-000000000000}"/>
          </ac:spMkLst>
        </pc:spChg>
        <pc:spChg chg="add mod">
          <ac:chgData name="hemanth chowdary" userId="06ce752ab7460f1b" providerId="LiveId" clId="{66E86E6D-DD8F-4572-BB9B-A18E3F3B1A3A}" dt="2024-04-23T03:41:39.914" v="1021" actId="1036"/>
          <ac:spMkLst>
            <pc:docMk/>
            <pc:sldMk cId="0" sldId="256"/>
            <ac:spMk id="14" creationId="{F9016D84-8F04-A762-5788-E783F8962941}"/>
          </ac:spMkLst>
        </pc:spChg>
        <pc:spChg chg="mod">
          <ac:chgData name="hemanth chowdary" userId="06ce752ab7460f1b" providerId="LiveId" clId="{66E86E6D-DD8F-4572-BB9B-A18E3F3B1A3A}" dt="2024-04-22T06:17:24.521" v="716" actId="1035"/>
          <ac:spMkLst>
            <pc:docMk/>
            <pc:sldMk cId="0" sldId="256"/>
            <ac:spMk id="15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16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19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20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22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23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24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9:15:52.343" v="864"/>
          <ac:spMkLst>
            <pc:docMk/>
            <pc:sldMk cId="0" sldId="256"/>
            <ac:spMk id="26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31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9:14:26.428" v="850" actId="2057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9:14:12.653" v="844" actId="20577"/>
          <ac:spMkLst>
            <pc:docMk/>
            <pc:sldMk cId="0" sldId="256"/>
            <ac:spMk id="39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40" creationId="{37FB69E5-205D-472F-7A36-0082386B930B}"/>
          </ac:spMkLst>
        </pc:spChg>
        <pc:spChg chg="mod">
          <ac:chgData name="hemanth chowdary" userId="06ce752ab7460f1b" providerId="LiveId" clId="{66E86E6D-DD8F-4572-BB9B-A18E3F3B1A3A}" dt="2024-04-22T06:17:44.126" v="722" actId="1035"/>
          <ac:spMkLst>
            <pc:docMk/>
            <pc:sldMk cId="0" sldId="256"/>
            <ac:spMk id="41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42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22:50.984" v="774" actId="207"/>
          <ac:spMkLst>
            <pc:docMk/>
            <pc:sldMk cId="0" sldId="256"/>
            <ac:spMk id="43" creationId="{BCD3CDD1-75F6-281D-1B9D-D923EC81B47F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44" creationId="{D7C53783-736A-773E-5FF0-25EE24C9F6A4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45" creationId="{2A43E275-3D8F-54CA-F9DF-42190646AAFA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46" creationId="{118EC5C9-E4F8-923C-893C-E3ED1DB63EEA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47" creationId="{7EC347B8-1727-4A70-B37C-DA664AEA8082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48" creationId="{6CA322FF-C758-D6AB-EE91-5DC74C3A5537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49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6:17:15.720" v="701" actId="2710"/>
          <ac:spMkLst>
            <pc:docMk/>
            <pc:sldMk cId="0" sldId="256"/>
            <ac:spMk id="50" creationId="{00000000-0000-0000-0000-000000000000}"/>
          </ac:spMkLst>
        </pc:spChg>
        <pc:spChg chg="mod">
          <ac:chgData name="hemanth chowdary" userId="06ce752ab7460f1b" providerId="LiveId" clId="{66E86E6D-DD8F-4572-BB9B-A18E3F3B1A3A}" dt="2024-04-22T09:16:31.632" v="889" actId="20577"/>
          <ac:spMkLst>
            <pc:docMk/>
            <pc:sldMk cId="0" sldId="256"/>
            <ac:spMk id="51" creationId="{A265C9C6-2060-6FB1-A8CE-AE61B0C05486}"/>
          </ac:spMkLst>
        </pc:spChg>
        <pc:spChg chg="mod">
          <ac:chgData name="hemanth chowdary" userId="06ce752ab7460f1b" providerId="LiveId" clId="{66E86E6D-DD8F-4572-BB9B-A18E3F3B1A3A}" dt="2024-04-22T09:16:19.307" v="865"/>
          <ac:spMkLst>
            <pc:docMk/>
            <pc:sldMk cId="0" sldId="256"/>
            <ac:spMk id="52" creationId="{9267D24C-C30E-260E-9EBC-21543F2AB0F8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53" creationId="{1049B469-F96A-AAA1-E334-761EA5C6DBAE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54" creationId="{5C739952-1656-5996-9140-01F2FB475D61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55" creationId="{A050C7BB-1CF9-7472-1DAA-DD66E73F6503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60" creationId="{2204E1B7-5B2A-8F16-E932-D1EFEB532D08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61" creationId="{5BB1F615-B88A-3143-A194-3913A49A41C4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62" creationId="{CF711E32-34E8-1CA8-8A34-2E03AC16C52E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63" creationId="{7CC14684-6C6D-E394-00AB-2A7B8C2304F8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64" creationId="{E2E78B8E-BE46-8CC0-DA2A-B97BC5E14B9F}"/>
          </ac:spMkLst>
        </pc:spChg>
        <pc:spChg chg="mod">
          <ac:chgData name="hemanth chowdary" userId="06ce752ab7460f1b" providerId="LiveId" clId="{66E86E6D-DD8F-4572-BB9B-A18E3F3B1A3A}" dt="2024-04-22T06:17:32.021" v="717" actId="2710"/>
          <ac:spMkLst>
            <pc:docMk/>
            <pc:sldMk cId="0" sldId="256"/>
            <ac:spMk id="65" creationId="{AFD169B5-5205-99FA-B1B7-442E9AD7D05B}"/>
          </ac:spMkLst>
        </pc:spChg>
        <pc:spChg chg="mod">
          <ac:chgData name="hemanth chowdary" userId="06ce752ab7460f1b" providerId="LiveId" clId="{66E86E6D-DD8F-4572-BB9B-A18E3F3B1A3A}" dt="2024-04-23T03:41:45.677" v="1033" actId="1036"/>
          <ac:spMkLst>
            <pc:docMk/>
            <pc:sldMk cId="0" sldId="256"/>
            <ac:spMk id="67" creationId="{9CF5E133-6512-7893-F154-65FD23AF335B}"/>
          </ac:spMkLst>
        </pc:spChg>
        <pc:spChg chg="mod">
          <ac:chgData name="hemanth chowdary" userId="06ce752ab7460f1b" providerId="LiveId" clId="{66E86E6D-DD8F-4572-BB9B-A18E3F3B1A3A}" dt="2024-04-22T06:16:56.651" v="700" actId="2710"/>
          <ac:spMkLst>
            <pc:docMk/>
            <pc:sldMk cId="0" sldId="256"/>
            <ac:spMk id="1025" creationId="{00000000-0000-0000-0000-000000000000}"/>
          </ac:spMkLst>
        </pc:spChg>
        <pc:grpChg chg="add mod">
          <ac:chgData name="hemanth chowdary" userId="06ce752ab7460f1b" providerId="LiveId" clId="{66E86E6D-DD8F-4572-BB9B-A18E3F3B1A3A}" dt="2024-04-22T06:16:56.651" v="700" actId="2710"/>
          <ac:grpSpMkLst>
            <pc:docMk/>
            <pc:sldMk cId="0" sldId="256"/>
            <ac:grpSpMk id="3" creationId="{8CC15BFA-5FAF-5AAE-EE10-43A4040A8E60}"/>
          </ac:grpSpMkLst>
        </pc:grpChg>
        <pc:graphicFrameChg chg="mod modGraphic">
          <ac:chgData name="hemanth chowdary" userId="06ce752ab7460f1b" providerId="LiveId" clId="{66E86E6D-DD8F-4572-BB9B-A18E3F3B1A3A}" dt="2024-04-23T03:41:42.364" v="1028" actId="1036"/>
          <ac:graphicFrameMkLst>
            <pc:docMk/>
            <pc:sldMk cId="0" sldId="256"/>
            <ac:graphicFrameMk id="66" creationId="{9F4B8837-FAC8-A7C8-6E92-FDD650649C87}"/>
          </ac:graphicFrameMkLst>
        </pc:graphicFrameChg>
        <pc:picChg chg="mod">
          <ac:chgData name="hemanth chowdary" userId="06ce752ab7460f1b" providerId="LiveId" clId="{66E86E6D-DD8F-4572-BB9B-A18E3F3B1A3A}" dt="2024-04-23T03:42:42.637" v="1044" actId="14100"/>
          <ac:picMkLst>
            <pc:docMk/>
            <pc:sldMk cId="0" sldId="256"/>
            <ac:picMk id="2" creationId="{DA2A87D6-6079-2263-642A-21E1B33F6A90}"/>
          </ac:picMkLst>
        </pc:picChg>
        <pc:picChg chg="mod">
          <ac:chgData name="hemanth chowdary" userId="06ce752ab7460f1b" providerId="LiveId" clId="{66E86E6D-DD8F-4572-BB9B-A18E3F3B1A3A}" dt="2024-04-22T06:16:56.651" v="700" actId="2710"/>
          <ac:picMkLst>
            <pc:docMk/>
            <pc:sldMk cId="0" sldId="256"/>
            <ac:picMk id="13" creationId="{00000000-0000-0000-0000-000000000000}"/>
          </ac:picMkLst>
        </pc:picChg>
        <pc:picChg chg="mod">
          <ac:chgData name="hemanth chowdary" userId="06ce752ab7460f1b" providerId="LiveId" clId="{66E86E6D-DD8F-4572-BB9B-A18E3F3B1A3A}" dt="2024-04-23T03:42:17.897" v="1040" actId="1035"/>
          <ac:picMkLst>
            <pc:docMk/>
            <pc:sldMk cId="0" sldId="256"/>
            <ac:picMk id="68" creationId="{2041F889-F4AB-D824-10E4-34276B753F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978186"/>
            <a:ext cx="21599525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1791" dirty="0"/>
          </a:p>
        </p:txBody>
      </p:sp>
      <p:sp>
        <p:nvSpPr>
          <p:cNvPr id="5" name="Rectangle 4"/>
          <p:cNvSpPr/>
          <p:nvPr/>
        </p:nvSpPr>
        <p:spPr>
          <a:xfrm>
            <a:off x="0" y="9859609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651481"/>
            <a:ext cx="21599525" cy="629412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19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</a:t>
            </a:r>
          </a:p>
          <a:p>
            <a:pPr algn="ctr">
              <a:lnSpc>
                <a:spcPct val="150000"/>
              </a:lnSpc>
            </a:pPr>
            <a:r>
              <a:rPr lang="en-US" altLang="en-IN" sz="219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</a:p>
          <a:p>
            <a:pPr algn="ctr">
              <a:lnSpc>
                <a:spcPct val="150000"/>
              </a:lnSpc>
            </a:pPr>
            <a:endParaRPr lang="en-US" altLang="en-IN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IN" sz="219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endParaRPr lang="en-US" altLang="en-IN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1930360"/>
            <a:ext cx="21599525" cy="539020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7791" y="27271980"/>
            <a:ext cx="21607776" cy="5653238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179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388" y="4240768"/>
            <a:ext cx="3104791" cy="558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15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313998" y="15819244"/>
            <a:ext cx="1931897" cy="5596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810" y="22027410"/>
            <a:ext cx="5949653" cy="572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7359" y="27289143"/>
            <a:ext cx="3093870" cy="560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859" y="2685617"/>
            <a:ext cx="20898834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8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Insurance Cold Calling Optimization Using Random Forest Regression Compared with </a:t>
            </a:r>
          </a:p>
          <a:p>
            <a:pPr algn="ctr"/>
            <a:r>
              <a:rPr lang="en-US" sz="3580" b="1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Logistic </a:t>
            </a:r>
            <a:r>
              <a:rPr lang="en-US" sz="3580" b="1" i="0" u="none" strike="noStrike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Regression</a:t>
            </a:r>
            <a:r>
              <a:rPr lang="en-US" sz="3580" b="1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sz="358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Improved Accuracy</a:t>
            </a:r>
            <a:endParaRPr lang="en-US" sz="358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8683" y="10091387"/>
            <a:ext cx="5414296" cy="520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11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2810" y="4754505"/>
            <a:ext cx="15239998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primary aim of this research is to optimize the cold-calling process for insurance companies, focusing on improving efficiency, reducing resource consumption, and enhancing overall productivity. By refining cold-calling strategies, insurance companies can more effectively attract new customers and maximize profits</a:t>
            </a:r>
          </a:p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 identify factors like call timing, audience demographics, and communication skills that affect cold-calling success and to evaluate the effectiveness of various machine learning techniques, such as Random Forest Regression and Logistic regression, in streamlining marketing and sales initiatives for insurance companies</a:t>
            </a:r>
          </a:p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 machine learning algorithms, such as Random Forest Regression and Logistic regression, to analyze and optimize cold-calling strategies</a:t>
            </a:r>
          </a:p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Enhanced sales outcomes for insurance companies, with higher conversion rates and increased customer satisfaction, resulting from more targeted and data-driven cold-calling methods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9560" y="22839813"/>
            <a:ext cx="21107400" cy="407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itchFamily="18" charset="0"/>
                <a:cs typeface="Times New Roman" pitchFamily="18" charset="0"/>
              </a:rPr>
              <a:t>Random Forest Regression outperformed Logistic Regression in predicting insurance cold-call outcomes, achieving a higher average accuracy of 85.4% compared to 84.0%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itchFamily="18" charset="0"/>
                <a:cs typeface="Times New Roman" pitchFamily="18" charset="0"/>
              </a:rPr>
              <a:t>Statistical analysis revealed differences in standard deviation and mean standard error between the two algorithms, indicating variability in predictions and model stability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itchFamily="18" charset="0"/>
                <a:cs typeface="Times New Roman" pitchFamily="18" charset="0"/>
              </a:rPr>
              <a:t>Independent variable statistical calculation showed a significance level of 0.273 in comparing the accuracy rates between Random Forest Regression and Logistic Regression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itchFamily="18" charset="0"/>
                <a:cs typeface="Times New Roman" pitchFamily="18" charset="0"/>
              </a:rPr>
              <a:t>The superiority of Random Forest Regression is attributed to its effectiveness in optimizing cold-calling procedures, aligning with the procedural nature of the cold calling domain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itchFamily="18" charset="0"/>
                <a:cs typeface="Times New Roman" pitchFamily="18" charset="0"/>
              </a:rPr>
              <a:t>Logistic Regression, while offering interpretability, may struggle with capturing complex temporal relationships in insurance cold calling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itchFamily="18" charset="0"/>
                <a:cs typeface="Times New Roman" pitchFamily="18" charset="0"/>
              </a:rPr>
              <a:t>Acknowledgment of study limitations, including its focus on a specific dataset and potential variation in algorithm performance across different data sources or insurance firms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0258" y="27690084"/>
            <a:ext cx="21349812" cy="528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 fontAlgn="base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Anderson, Raymond. 2022. The Credit Scoring Toolkit: Theory and Practice for Retail Credit Risk Management and Decision Automation. Oxford University Press.                  DOI: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10.1093//9780199226405.001.000</a:t>
            </a:r>
            <a:endParaRPr lang="en-IN" sz="219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spcBef>
                <a:spcPts val="1100"/>
              </a:spcBef>
              <a:buFont typeface="Wingdings" panose="05000000000000000000" pitchFamily="2" charset="2"/>
              <a:buChar char="Ø"/>
            </a:pP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Brownlee, Jason. 2021. Optimization for Machine Learning. Machine Learning Mastery.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IN" sz="219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10.1017/CBO9781316402276</a:t>
            </a:r>
            <a:endParaRPr lang="en-IN" sz="2190" b="1" dirty="0">
              <a:latin typeface="Times New Roman" panose="02020603050405020304" pitchFamily="18" charset="0"/>
            </a:endParaRPr>
          </a:p>
          <a:p>
            <a:pPr marL="342900" indent="-342900" algn="just" rtl="0" fontAlgn="base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Denuit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Michel,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Donatien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Hainaut, and Julien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Trufin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2022. Effective Statistical Learning Methods for Actuaries I: GLMs and Extensions. Springer Nature</a:t>
            </a:r>
          </a:p>
          <a:p>
            <a:pPr marL="342900" indent="-342900" algn="just" rtl="0" fontAlgn="base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10.1007/978-3-030-25827-6</a:t>
            </a:r>
          </a:p>
          <a:p>
            <a:pPr marL="342900" indent="-342900" algn="just" rtl="0" fontAlgn="base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Géron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Aurélien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2021. Hands-On Machine Learning with Scikit-Learn,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Keras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and TensorFlow: Concepts, Tools, and Techniques to Build Intelligent Systems. “O’Reilly Media, Inc.”</a:t>
            </a:r>
          </a:p>
          <a:p>
            <a:pPr marL="342900" indent="-342900" algn="just" rtl="0" fontAlgn="base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Kumar, Sandeep, Anuj Sharma, Navneet Kaur, Lokesh Pawar, and Rohit Bajaj. 2024. Optimized Predictive Models in Health Care Using Machine Learning. John Wiley &amp; Sons.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10.1002/9781394175376.ch11</a:t>
            </a:r>
            <a:endParaRPr lang="en-IN" sz="2190" b="1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08484" y="21388660"/>
            <a:ext cx="5306150" cy="53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Fig 2. Mean Accuracy Graph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1277600" y="20055841"/>
            <a:ext cx="912876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14376423" y="19712033"/>
            <a:ext cx="5101362" cy="53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6632794" y="15052308"/>
            <a:ext cx="7890429" cy="53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of evaluating and Optimizing Insurance Cold Calling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13277071" y="9262311"/>
            <a:ext cx="5569043" cy="53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21599525" cy="2518793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4" y="70077"/>
            <a:ext cx="20277726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6240" y="1443223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B. Hemanth Chowdary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192211206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Nelson Kennedy Babu C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32"/>
            <a:ext cx="184731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 descr="67 Cold Calling Statistics for Successful Sales Outreach | Smith.ai">
            <a:extLst>
              <a:ext uri="{FF2B5EF4-FFF2-40B4-BE49-F238E27FC236}">
                <a16:creationId xmlns:a16="http://schemas.microsoft.com/office/drawing/2014/main" id="{DA2A87D6-6079-2263-642A-21E1B33F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196" y="4107061"/>
            <a:ext cx="5250087" cy="525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CC15BFA-5FAF-5AAE-EE10-43A4040A8E60}"/>
              </a:ext>
            </a:extLst>
          </p:cNvPr>
          <p:cNvGrpSpPr/>
          <p:nvPr/>
        </p:nvGrpSpPr>
        <p:grpSpPr>
          <a:xfrm>
            <a:off x="322810" y="10851443"/>
            <a:ext cx="19287039" cy="4353174"/>
            <a:chOff x="2569949" y="10622280"/>
            <a:chExt cx="15793762" cy="4672941"/>
          </a:xfrm>
        </p:grpSpPr>
        <p:sp>
          <p:nvSpPr>
            <p:cNvPr id="40" name="Rectangles 26">
              <a:extLst>
                <a:ext uri="{FF2B5EF4-FFF2-40B4-BE49-F238E27FC236}">
                  <a16:creationId xmlns:a16="http://schemas.microsoft.com/office/drawing/2014/main" id="{37FB69E5-205D-472F-7A36-0082386B930B}"/>
                </a:ext>
              </a:extLst>
            </p:cNvPr>
            <p:cNvSpPr/>
            <p:nvPr/>
          </p:nvSpPr>
          <p:spPr>
            <a:xfrm>
              <a:off x="2569949" y="11151375"/>
              <a:ext cx="2544878" cy="1439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altLang="en-US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 dataset and required libraries</a:t>
              </a:r>
            </a:p>
          </p:txBody>
        </p:sp>
        <p:sp>
          <p:nvSpPr>
            <p:cNvPr id="43" name="Rectangles 27">
              <a:extLst>
                <a:ext uri="{FF2B5EF4-FFF2-40B4-BE49-F238E27FC236}">
                  <a16:creationId xmlns:a16="http://schemas.microsoft.com/office/drawing/2014/main" id="{BCD3CDD1-75F6-281D-1B9D-D923EC81B47F}"/>
                </a:ext>
              </a:extLst>
            </p:cNvPr>
            <p:cNvSpPr/>
            <p:nvPr/>
          </p:nvSpPr>
          <p:spPr>
            <a:xfrm>
              <a:off x="5781329" y="11193878"/>
              <a:ext cx="2300256" cy="14256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altLang="en-US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 data to handle missing values</a:t>
              </a:r>
            </a:p>
          </p:txBody>
        </p:sp>
        <p:sp>
          <p:nvSpPr>
            <p:cNvPr id="44" name="Flowchart: Decision 43">
              <a:extLst>
                <a:ext uri="{FF2B5EF4-FFF2-40B4-BE49-F238E27FC236}">
                  <a16:creationId xmlns:a16="http://schemas.microsoft.com/office/drawing/2014/main" id="{D7C53783-736A-773E-5FF0-25EE24C9F6A4}"/>
                </a:ext>
              </a:extLst>
            </p:cNvPr>
            <p:cNvSpPr/>
            <p:nvPr/>
          </p:nvSpPr>
          <p:spPr>
            <a:xfrm>
              <a:off x="2737689" y="13415200"/>
              <a:ext cx="2926080" cy="1459040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altLang="en-US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2A43E275-3D8F-54CA-F9DF-42190646AAFA}"/>
                </a:ext>
              </a:extLst>
            </p:cNvPr>
            <p:cNvSpPr/>
            <p:nvPr/>
          </p:nvSpPr>
          <p:spPr>
            <a:xfrm>
              <a:off x="8681261" y="11459630"/>
              <a:ext cx="2582190" cy="1052808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altLang="en-US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dataset into Training(75%) and Test Set(25%)</a:t>
              </a:r>
            </a:p>
          </p:txBody>
        </p:sp>
        <p:sp>
          <p:nvSpPr>
            <p:cNvPr id="46" name="Right Arrow 72">
              <a:extLst>
                <a:ext uri="{FF2B5EF4-FFF2-40B4-BE49-F238E27FC236}">
                  <a16:creationId xmlns:a16="http://schemas.microsoft.com/office/drawing/2014/main" id="{118EC5C9-E4F8-923C-893C-E3ED1DB63EEA}"/>
                </a:ext>
              </a:extLst>
            </p:cNvPr>
            <p:cNvSpPr/>
            <p:nvPr/>
          </p:nvSpPr>
          <p:spPr>
            <a:xfrm>
              <a:off x="8099253" y="11841480"/>
              <a:ext cx="563880" cy="32004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/>
            </a:p>
          </p:txBody>
        </p:sp>
        <p:sp>
          <p:nvSpPr>
            <p:cNvPr id="47" name="Right Arrow 73">
              <a:extLst>
                <a:ext uri="{FF2B5EF4-FFF2-40B4-BE49-F238E27FC236}">
                  <a16:creationId xmlns:a16="http://schemas.microsoft.com/office/drawing/2014/main" id="{7EC347B8-1727-4A70-B37C-DA664AEA8082}"/>
                </a:ext>
              </a:extLst>
            </p:cNvPr>
            <p:cNvSpPr/>
            <p:nvPr/>
          </p:nvSpPr>
          <p:spPr>
            <a:xfrm>
              <a:off x="5140097" y="11765280"/>
              <a:ext cx="609600" cy="3505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/>
            </a:p>
          </p:txBody>
        </p:sp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6CA322FF-C758-D6AB-EE91-5DC74C3A5537}"/>
                </a:ext>
              </a:extLst>
            </p:cNvPr>
            <p:cNvSpPr/>
            <p:nvPr/>
          </p:nvSpPr>
          <p:spPr>
            <a:xfrm>
              <a:off x="11676288" y="11363663"/>
              <a:ext cx="3042146" cy="1254919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Implement algorithms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65C9C6-2060-6FB1-A8CE-AE61B0C05486}"/>
                </a:ext>
              </a:extLst>
            </p:cNvPr>
            <p:cNvSpPr/>
            <p:nvPr/>
          </p:nvSpPr>
          <p:spPr>
            <a:xfrm>
              <a:off x="14518860" y="10622280"/>
              <a:ext cx="231648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Random Forest Regression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67D24C-C30E-260E-9EBC-21543F2AB0F8}"/>
                </a:ext>
              </a:extLst>
            </p:cNvPr>
            <p:cNvSpPr/>
            <p:nvPr/>
          </p:nvSpPr>
          <p:spPr>
            <a:xfrm>
              <a:off x="14523076" y="12527280"/>
              <a:ext cx="2392680" cy="8534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Logistic regression</a:t>
              </a:r>
              <a:endParaRPr lang="en-US" sz="219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Bent Arrow 77">
              <a:extLst>
                <a:ext uri="{FF2B5EF4-FFF2-40B4-BE49-F238E27FC236}">
                  <a16:creationId xmlns:a16="http://schemas.microsoft.com/office/drawing/2014/main" id="{1049B469-F96A-AAA1-E334-761EA5C6DBAE}"/>
                </a:ext>
              </a:extLst>
            </p:cNvPr>
            <p:cNvSpPr/>
            <p:nvPr/>
          </p:nvSpPr>
          <p:spPr>
            <a:xfrm>
              <a:off x="13162501" y="10896600"/>
              <a:ext cx="1310640" cy="426720"/>
            </a:xfrm>
            <a:prstGeom prst="ben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>
                <a:solidFill>
                  <a:schemeClr val="tx1"/>
                </a:solidFill>
              </a:endParaRPr>
            </a:p>
          </p:txBody>
        </p:sp>
        <p:sp>
          <p:nvSpPr>
            <p:cNvPr id="54" name="Right Arrow 80">
              <a:extLst>
                <a:ext uri="{FF2B5EF4-FFF2-40B4-BE49-F238E27FC236}">
                  <a16:creationId xmlns:a16="http://schemas.microsoft.com/office/drawing/2014/main" id="{5C739952-1656-5996-9140-01F2FB475D61}"/>
                </a:ext>
              </a:extLst>
            </p:cNvPr>
            <p:cNvSpPr/>
            <p:nvPr/>
          </p:nvSpPr>
          <p:spPr>
            <a:xfrm>
              <a:off x="11259116" y="11902440"/>
              <a:ext cx="579120" cy="3048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50C7BB-1CF9-7472-1DAA-DD66E73F6503}"/>
                </a:ext>
              </a:extLst>
            </p:cNvPr>
            <p:cNvSpPr/>
            <p:nvPr/>
          </p:nvSpPr>
          <p:spPr>
            <a:xfrm>
              <a:off x="14180660" y="13626036"/>
              <a:ext cx="3368040" cy="16691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Perform Comparison evaluation of the results obtained for each  classifier using IBM SPSS V25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204E1B7-5B2A-8F16-E932-D1EFEB532D08}"/>
                </a:ext>
              </a:extLst>
            </p:cNvPr>
            <p:cNvSpPr/>
            <p:nvPr/>
          </p:nvSpPr>
          <p:spPr>
            <a:xfrm>
              <a:off x="8949226" y="13841410"/>
              <a:ext cx="4236720" cy="1325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Random Forest Regression algorithm achieves higher accuracy</a:t>
              </a:r>
            </a:p>
          </p:txBody>
        </p:sp>
        <p:sp>
          <p:nvSpPr>
            <p:cNvPr id="61" name="Left Arrow 88">
              <a:extLst>
                <a:ext uri="{FF2B5EF4-FFF2-40B4-BE49-F238E27FC236}">
                  <a16:creationId xmlns:a16="http://schemas.microsoft.com/office/drawing/2014/main" id="{5BB1F615-B88A-3143-A194-3913A49A41C4}"/>
                </a:ext>
              </a:extLst>
            </p:cNvPr>
            <p:cNvSpPr/>
            <p:nvPr/>
          </p:nvSpPr>
          <p:spPr>
            <a:xfrm>
              <a:off x="13185946" y="14323994"/>
              <a:ext cx="978408" cy="377952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</a:endParaRPr>
            </a:p>
          </p:txBody>
        </p:sp>
        <p:sp>
          <p:nvSpPr>
            <p:cNvPr id="62" name="Up Arrow 92">
              <a:extLst>
                <a:ext uri="{FF2B5EF4-FFF2-40B4-BE49-F238E27FC236}">
                  <a16:creationId xmlns:a16="http://schemas.microsoft.com/office/drawing/2014/main" id="{CF711E32-34E8-1CA8-8A34-2E03AC16C52E}"/>
                </a:ext>
              </a:extLst>
            </p:cNvPr>
            <p:cNvSpPr/>
            <p:nvPr/>
          </p:nvSpPr>
          <p:spPr>
            <a:xfrm>
              <a:off x="4063569" y="12771120"/>
              <a:ext cx="259080" cy="50292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/>
            </a:p>
          </p:txBody>
        </p:sp>
        <p:sp>
          <p:nvSpPr>
            <p:cNvPr id="63" name="Moon 62">
              <a:extLst>
                <a:ext uri="{FF2B5EF4-FFF2-40B4-BE49-F238E27FC236}">
                  <a16:creationId xmlns:a16="http://schemas.microsoft.com/office/drawing/2014/main" id="{7CC14684-6C6D-E394-00AB-2A7B8C2304F8}"/>
                </a:ext>
              </a:extLst>
            </p:cNvPr>
            <p:cNvSpPr/>
            <p:nvPr/>
          </p:nvSpPr>
          <p:spPr>
            <a:xfrm flipH="1">
              <a:off x="16954012" y="11104366"/>
              <a:ext cx="335667" cy="1597305"/>
            </a:xfrm>
            <a:prstGeom prst="mo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rgbClr val="FF0000"/>
                </a:solidFill>
              </a:endParaRPr>
            </a:p>
          </p:txBody>
        </p:sp>
        <p:sp>
          <p:nvSpPr>
            <p:cNvPr id="64" name="Bent Arrow 79">
              <a:extLst>
                <a:ext uri="{FF2B5EF4-FFF2-40B4-BE49-F238E27FC236}">
                  <a16:creationId xmlns:a16="http://schemas.microsoft.com/office/drawing/2014/main" id="{E2E78B8E-BE46-8CC0-DA2A-B97BC5E14B9F}"/>
                </a:ext>
              </a:extLst>
            </p:cNvPr>
            <p:cNvSpPr/>
            <p:nvPr/>
          </p:nvSpPr>
          <p:spPr>
            <a:xfrm flipV="1">
              <a:off x="13170933" y="12694920"/>
              <a:ext cx="1310640" cy="411480"/>
            </a:xfrm>
            <a:prstGeom prst="ben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>
                <a:solidFill>
                  <a:schemeClr val="tx1"/>
                </a:solidFill>
              </a:endParaRPr>
            </a:p>
          </p:txBody>
        </p:sp>
        <p:sp>
          <p:nvSpPr>
            <p:cNvPr id="65" name="Arrow: Curved Left 64">
              <a:extLst>
                <a:ext uri="{FF2B5EF4-FFF2-40B4-BE49-F238E27FC236}">
                  <a16:creationId xmlns:a16="http://schemas.microsoft.com/office/drawing/2014/main" id="{AFD169B5-5205-99FA-B1B7-442E9AD7D05B}"/>
                </a:ext>
              </a:extLst>
            </p:cNvPr>
            <p:cNvSpPr/>
            <p:nvPr/>
          </p:nvSpPr>
          <p:spPr>
            <a:xfrm>
              <a:off x="17568155" y="11940540"/>
              <a:ext cx="795556" cy="27020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F4B8837-FAC8-A7C8-6E92-FDD650649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26076"/>
              </p:ext>
            </p:extLst>
          </p:nvPr>
        </p:nvGraphicFramePr>
        <p:xfrm>
          <a:off x="9941026" y="16628119"/>
          <a:ext cx="11556430" cy="3393583"/>
        </p:xfrm>
        <a:graphic>
          <a:graphicData uri="http://schemas.openxmlformats.org/drawingml/2006/table">
            <a:tbl>
              <a:tblPr/>
              <a:tblGrid>
                <a:gridCol w="178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2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0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3227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                                                         Groups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190" b="0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219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Mean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br>
                        <a:rPr lang="en-US" sz="219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</a:t>
                      </a: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Mean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367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219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Regression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90" b="0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8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5.4000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3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.74166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1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.18322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90" b="0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8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4.0000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3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.06232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0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.96839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9CF5E133-6512-7893-F154-65FD23AF335B}"/>
              </a:ext>
            </a:extLst>
          </p:cNvPr>
          <p:cNvSpPr txBox="1"/>
          <p:nvPr/>
        </p:nvSpPr>
        <p:spPr>
          <a:xfrm>
            <a:off x="10345958" y="15554137"/>
            <a:ext cx="10904753" cy="104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Table 1. The Mean Accuracy of the Random Forest Regression algorithm and </a:t>
            </a: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Logistic regression</a:t>
            </a:r>
            <a:endParaRPr lang="en-US" sz="219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97FE5-24C5-2A5A-768D-C2D0CE1E1C7A}"/>
              </a:ext>
            </a:extLst>
          </p:cNvPr>
          <p:cNvSpPr txBox="1"/>
          <p:nvPr/>
        </p:nvSpPr>
        <p:spPr>
          <a:xfrm>
            <a:off x="16089985" y="9268115"/>
            <a:ext cx="5206391" cy="53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General Cold Calling statistics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16D84-8F04-A762-5788-E783F8962941}"/>
              </a:ext>
            </a:extLst>
          </p:cNvPr>
          <p:cNvSpPr txBox="1"/>
          <p:nvPr/>
        </p:nvSpPr>
        <p:spPr>
          <a:xfrm>
            <a:off x="9941026" y="20275213"/>
            <a:ext cx="11536818" cy="155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figure indicates the mean Accuracy of the Random forest regression which is greater than the </a:t>
            </a: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Logistic regression 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algorithm.  X axis is Random forest regression vs </a:t>
            </a: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Logistic regression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Y axis is Mean Accuracy. Error bar is +/-2 SD </a:t>
            </a:r>
            <a:endParaRPr lang="en-IN" sz="219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403992-6FE3-F949-D473-0C8B7E4FA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16532263"/>
            <a:ext cx="9420793" cy="48865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</TotalTime>
  <Words>660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Noto Sans Symbols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hemanth chowdary</cp:lastModifiedBy>
  <cp:revision>116</cp:revision>
  <dcterms:created xsi:type="dcterms:W3CDTF">2023-04-19T08:35:00Z</dcterms:created>
  <dcterms:modified xsi:type="dcterms:W3CDTF">2024-04-25T09:10:24Z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