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EB Garamond Medium"/>
      <p:regular r:id="rId24"/>
      <p:bold r:id="rId25"/>
      <p:italic r:id="rId26"/>
      <p:boldItalic r:id="rId27"/>
    </p:embeddedFont>
    <p:embeddedFont>
      <p:font typeface="EB Garamond SemiBold"/>
      <p:regular r:id="rId28"/>
      <p:bold r:id="rId29"/>
      <p:italic r:id="rId30"/>
      <p:boldItalic r:id="rId31"/>
    </p:embeddedFont>
    <p:embeddedFont>
      <p:font typeface="EB Garamond"/>
      <p:regular r:id="rId32"/>
      <p:bold r:id="rId33"/>
      <p:italic r:id="rId34"/>
      <p:boldItalic r:id="rId35"/>
    </p:embeddedFont>
    <p:embeddedFont>
      <p:font typeface="EB Garamond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EBGaramondMedium-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Medium-italic.fntdata"/><Relationship Id="rId25" Type="http://schemas.openxmlformats.org/officeDocument/2006/relationships/font" Target="fonts/EBGaramondMedium-bold.fntdata"/><Relationship Id="rId28" Type="http://schemas.openxmlformats.org/officeDocument/2006/relationships/font" Target="fonts/EBGaramondSemiBold-regular.fntdata"/><Relationship Id="rId27" Type="http://schemas.openxmlformats.org/officeDocument/2006/relationships/font" Target="fonts/EBGaramon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SemiBold-boldItalic.fntdata"/><Relationship Id="rId30" Type="http://schemas.openxmlformats.org/officeDocument/2006/relationships/font" Target="fonts/EBGaramondSemiBold-italic.fntdata"/><Relationship Id="rId11" Type="http://schemas.openxmlformats.org/officeDocument/2006/relationships/slide" Target="slides/slide6.xml"/><Relationship Id="rId33" Type="http://schemas.openxmlformats.org/officeDocument/2006/relationships/font" Target="fonts/EBGaramond-bold.fntdata"/><Relationship Id="rId10" Type="http://schemas.openxmlformats.org/officeDocument/2006/relationships/slide" Target="slides/slide5.xml"/><Relationship Id="rId32" Type="http://schemas.openxmlformats.org/officeDocument/2006/relationships/font" Target="fonts/EBGaramond-regular.fntdata"/><Relationship Id="rId13" Type="http://schemas.openxmlformats.org/officeDocument/2006/relationships/slide" Target="slides/slide8.xml"/><Relationship Id="rId35" Type="http://schemas.openxmlformats.org/officeDocument/2006/relationships/font" Target="fonts/EBGaramond-boldItalic.fntdata"/><Relationship Id="rId12" Type="http://schemas.openxmlformats.org/officeDocument/2006/relationships/slide" Target="slides/slide7.xml"/><Relationship Id="rId34" Type="http://schemas.openxmlformats.org/officeDocument/2006/relationships/font" Target="fonts/EBGaramond-italic.fntdata"/><Relationship Id="rId15" Type="http://schemas.openxmlformats.org/officeDocument/2006/relationships/slide" Target="slides/slide10.xml"/><Relationship Id="rId37" Type="http://schemas.openxmlformats.org/officeDocument/2006/relationships/font" Target="fonts/EBGaramondExtraBold-boldItalic.fntdata"/><Relationship Id="rId14" Type="http://schemas.openxmlformats.org/officeDocument/2006/relationships/slide" Target="slides/slide9.xml"/><Relationship Id="rId36" Type="http://schemas.openxmlformats.org/officeDocument/2006/relationships/font" Target="fonts/EBGaramondExtraBold-bold.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today's world, managing finances effectively is crucial.  An expense tracker system can be a valuable tool to gain control of your spending habits and make informed financial decisions. This presentation will explore how Java, a powerful programming language, can be used to build a robust and user-friendly expense tracker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555ddfc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555ddfc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Thank you for your attention and engagement during this presentation. I invite any questions or discussions you may have regarding the Expense Tracker System or any aspect of financial management. Your input is invaluable as we strive to enhance and optimize our system to meet your needs effectively.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5559cc4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5559cc4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Efficient expense management is crucial for financial stability and informed decision-making. The Expense Tracker System aims to address this need by providing a user-friendly and feature-rich application. This project focuses on user experience, robustness, and data security. The key functionalities include expense tracking, budget management, reporting, and data persistence. All these features are developed using Java programming language.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5559cc4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5559cc4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Expense Tracker System offers a digital solution for individuals and businesses to manage their finances effectively. Tracking expenses is essential for understanding your financial health. It helps identify areas where you can potentially save money and make informed decisions about budgeting and spending.  Manual methods of expense tracking, such as spreadsheets or handwritten records, can be cumbersome and prone to errors.  The Expense Tracker System eliminates these challenges by providing a digital platform for efficient expense management.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5559cc4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5559cc4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5559cc4b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5559cc4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Expense Tracker System development followed an iterative approach, breaking down the project into smaller phases.</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Five key phases: requirement gathering, design, implementation, testing, and deployment.</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Requirement gathering defined user needs and system functionalities.</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Design focused on system architecture, user interface, and data models.</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Implementation developed application code based on design.</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Rigorous testing ensured functionality and identified bugs.</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Finally, deployment made the system accessible to users.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5559cc4b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5559cc4b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5707f25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5707f25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555ddfc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555ddfc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F1F1F"/>
                </a:solidFill>
                <a:highlight>
                  <a:srgbClr val="FFFFFF"/>
                </a:highlight>
              </a:rPr>
              <a:t>These future enhancements hold immense potential to transform the Expense Tracker System into an even more powerful financial management tool. Integration with online banking and machine learning would significantly reduce manual effort and improve data accuracy. Multi-user support would cater to group budgeting needs, while a mobile application would offer unparalleled convenience. Advanced reporting would empower users to gain deeper financial insights and make data-driven decisions. By incorporating these advancements, the Expense Tracker System can become an indispensable companion on your journey towards financial well-being.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555ddfc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555ddfc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1275075" y="947850"/>
            <a:ext cx="6763200" cy="1723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GB" sz="4000">
                <a:solidFill>
                  <a:schemeClr val="dk2"/>
                </a:solidFill>
                <a:latin typeface="EB Garamond"/>
                <a:ea typeface="EB Garamond"/>
                <a:cs typeface="EB Garamond"/>
                <a:sym typeface="EB Garamond"/>
              </a:rPr>
              <a:t>EXPENSES TRACKER SYSTEM</a:t>
            </a:r>
            <a:endParaRPr b="1" sz="4000">
              <a:solidFill>
                <a:schemeClr val="dk2"/>
              </a:solidFill>
              <a:latin typeface="EB Garamond"/>
              <a:ea typeface="EB Garamond"/>
              <a:cs typeface="EB Garamond"/>
              <a:sym typeface="EB Garamond"/>
            </a:endParaRPr>
          </a:p>
        </p:txBody>
      </p:sp>
      <p:sp>
        <p:nvSpPr>
          <p:cNvPr id="129" name="Google Shape;129;p13"/>
          <p:cNvSpPr txBox="1"/>
          <p:nvPr/>
        </p:nvSpPr>
        <p:spPr>
          <a:xfrm>
            <a:off x="1076250" y="2747850"/>
            <a:ext cx="699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2"/>
                </a:solidFill>
                <a:latin typeface="EB Garamond SemiBold"/>
                <a:ea typeface="EB Garamond SemiBold"/>
                <a:cs typeface="EB Garamond SemiBold"/>
                <a:sym typeface="EB Garamond SemiBold"/>
              </a:rPr>
              <a:t>A Comprehensive Solution for Financial Management</a:t>
            </a:r>
            <a:endParaRPr sz="2400">
              <a:solidFill>
                <a:schemeClr val="dk2"/>
              </a:solidFill>
              <a:latin typeface="EB Garamond SemiBold"/>
              <a:ea typeface="EB Garamond SemiBold"/>
              <a:cs typeface="EB Garamond SemiBold"/>
              <a:sym typeface="EB Garamond SemiBold"/>
            </a:endParaRPr>
          </a:p>
        </p:txBody>
      </p:sp>
      <p:sp>
        <p:nvSpPr>
          <p:cNvPr id="130" name="Google Shape;130;p13"/>
          <p:cNvSpPr txBox="1"/>
          <p:nvPr/>
        </p:nvSpPr>
        <p:spPr>
          <a:xfrm>
            <a:off x="5900550" y="3760400"/>
            <a:ext cx="2855700" cy="4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2000">
                <a:solidFill>
                  <a:schemeClr val="dk2"/>
                </a:solidFill>
                <a:latin typeface="EB Garamond"/>
                <a:ea typeface="EB Garamond"/>
                <a:cs typeface="EB Garamond"/>
                <a:sym typeface="EB Garamond"/>
              </a:rPr>
              <a:t>B. Hemanth Chowdary</a:t>
            </a:r>
            <a:endParaRPr b="1" sz="2000">
              <a:solidFill>
                <a:schemeClr val="dk2"/>
              </a:solidFill>
              <a:latin typeface="EB Garamond"/>
              <a:ea typeface="EB Garamond"/>
              <a:cs typeface="EB Garamond"/>
              <a:sym typeface="EB Garamond"/>
            </a:endParaRPr>
          </a:p>
        </p:txBody>
      </p:sp>
      <p:sp>
        <p:nvSpPr>
          <p:cNvPr id="131" name="Google Shape;131;p13"/>
          <p:cNvSpPr txBox="1"/>
          <p:nvPr/>
        </p:nvSpPr>
        <p:spPr>
          <a:xfrm>
            <a:off x="6300325" y="4177250"/>
            <a:ext cx="2158200" cy="47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2000">
                <a:solidFill>
                  <a:schemeClr val="dk2"/>
                </a:solidFill>
                <a:latin typeface="EB Garamond"/>
                <a:ea typeface="EB Garamond"/>
                <a:cs typeface="EB Garamond"/>
                <a:sym typeface="EB Garamond"/>
              </a:rPr>
              <a:t>Date: 22-03-2024</a:t>
            </a:r>
            <a:endParaRPr b="1" sz="2000">
              <a:solidFill>
                <a:schemeClr val="dk2"/>
              </a:solidFill>
              <a:latin typeface="EB Garamond"/>
              <a:ea typeface="EB Garamond"/>
              <a:cs typeface="EB Garamond"/>
              <a:sym typeface="EB Garamond"/>
            </a:endParaRPr>
          </a:p>
        </p:txBody>
      </p:sp>
      <p:sp>
        <p:nvSpPr>
          <p:cNvPr id="132" name="Google Shape;132;p13"/>
          <p:cNvSpPr txBox="1"/>
          <p:nvPr/>
        </p:nvSpPr>
        <p:spPr>
          <a:xfrm>
            <a:off x="873950" y="3533875"/>
            <a:ext cx="26721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2"/>
                </a:solidFill>
                <a:latin typeface="EB Garamond"/>
                <a:ea typeface="EB Garamond"/>
                <a:cs typeface="EB Garamond"/>
                <a:sym typeface="EB Garamond"/>
              </a:rPr>
              <a:t>Faculty: Dr. Vinoth D</a:t>
            </a:r>
            <a:endParaRPr b="1" sz="2000">
              <a:solidFill>
                <a:schemeClr val="dk2"/>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nvSpPr>
        <p:spPr>
          <a:xfrm>
            <a:off x="1821150" y="1863750"/>
            <a:ext cx="55017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0">
                <a:solidFill>
                  <a:srgbClr val="0D0D0D"/>
                </a:solidFill>
                <a:highlight>
                  <a:srgbClr val="FFFFFF"/>
                </a:highlight>
                <a:latin typeface="EB Garamond ExtraBold"/>
                <a:ea typeface="EB Garamond ExtraBold"/>
                <a:cs typeface="EB Garamond ExtraBold"/>
                <a:sym typeface="EB Garamond ExtraBold"/>
              </a:rPr>
              <a:t>Thank You</a:t>
            </a:r>
            <a:endParaRPr sz="8000">
              <a:latin typeface="EB Garamond ExtraBold"/>
              <a:ea typeface="EB Garamond ExtraBold"/>
              <a:cs typeface="EB Garamond ExtraBold"/>
              <a:sym typeface="EB Garamond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D0D0D"/>
                </a:solidFill>
                <a:latin typeface="EB Garamond"/>
                <a:ea typeface="EB Garamond"/>
                <a:cs typeface="EB Garamond"/>
                <a:sym typeface="EB Garamond"/>
              </a:rPr>
              <a:t>ABSTRACT</a:t>
            </a:r>
            <a:endParaRPr b="1">
              <a:solidFill>
                <a:srgbClr val="0D0D0D"/>
              </a:solidFill>
              <a:latin typeface="EB Garamond"/>
              <a:ea typeface="EB Garamond"/>
              <a:cs typeface="EB Garamond"/>
              <a:sym typeface="EB Garamond"/>
            </a:endParaRPr>
          </a:p>
        </p:txBody>
      </p:sp>
      <p:sp>
        <p:nvSpPr>
          <p:cNvPr id="138" name="Google Shape;138;p14"/>
          <p:cNvSpPr txBox="1"/>
          <p:nvPr>
            <p:ph idx="1" type="body"/>
          </p:nvPr>
        </p:nvSpPr>
        <p:spPr>
          <a:xfrm>
            <a:off x="819150" y="1599800"/>
            <a:ext cx="7505700" cy="3237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88"/>
              <a:buNone/>
            </a:pPr>
            <a:r>
              <a:rPr b="1" lang="en-GB" sz="2000">
                <a:solidFill>
                  <a:srgbClr val="0D0D0D"/>
                </a:solidFill>
                <a:latin typeface="EB Garamond"/>
                <a:ea typeface="EB Garamond"/>
                <a:cs typeface="EB Garamond"/>
                <a:sym typeface="EB Garamond"/>
              </a:rPr>
              <a:t>Importance: </a:t>
            </a:r>
            <a:r>
              <a:rPr lang="en-GB" sz="2000">
                <a:solidFill>
                  <a:srgbClr val="0D0D0D"/>
                </a:solidFill>
                <a:latin typeface="EB Garamond Medium"/>
                <a:ea typeface="EB Garamond Medium"/>
                <a:cs typeface="EB Garamond Medium"/>
                <a:sym typeface="EB Garamond Medium"/>
              </a:rPr>
              <a:t>Efficient expense management crucial for individuals and businesses.</a:t>
            </a:r>
            <a:endParaRPr sz="2000">
              <a:solidFill>
                <a:srgbClr val="0D0D0D"/>
              </a:solidFill>
              <a:latin typeface="EB Garamond Medium"/>
              <a:ea typeface="EB Garamond Medium"/>
              <a:cs typeface="EB Garamond Medium"/>
              <a:sym typeface="EB Garamond Medium"/>
            </a:endParaRPr>
          </a:p>
          <a:p>
            <a:pPr indent="0" lvl="0" marL="0" rtl="0" algn="just">
              <a:lnSpc>
                <a:spcPct val="95000"/>
              </a:lnSpc>
              <a:spcBef>
                <a:spcPts val="1200"/>
              </a:spcBef>
              <a:spcAft>
                <a:spcPts val="0"/>
              </a:spcAft>
              <a:buSzPts val="688"/>
              <a:buNone/>
            </a:pPr>
            <a:r>
              <a:rPr b="1" lang="en-GB" sz="2000">
                <a:solidFill>
                  <a:srgbClr val="0D0D0D"/>
                </a:solidFill>
                <a:latin typeface="EB Garamond"/>
                <a:ea typeface="EB Garamond"/>
                <a:cs typeface="EB Garamond"/>
                <a:sym typeface="EB Garamond"/>
              </a:rPr>
              <a:t>Solution: </a:t>
            </a:r>
            <a:r>
              <a:rPr lang="en-GB" sz="2000">
                <a:solidFill>
                  <a:srgbClr val="0D0D0D"/>
                </a:solidFill>
                <a:latin typeface="EB Garamond Medium"/>
                <a:ea typeface="EB Garamond Medium"/>
                <a:cs typeface="EB Garamond Medium"/>
                <a:sym typeface="EB Garamond Medium"/>
              </a:rPr>
              <a:t>Expense Tracker System developed in Java.</a:t>
            </a:r>
            <a:endParaRPr sz="2000">
              <a:solidFill>
                <a:srgbClr val="0D0D0D"/>
              </a:solidFill>
              <a:latin typeface="EB Garamond Medium"/>
              <a:ea typeface="EB Garamond Medium"/>
              <a:cs typeface="EB Garamond Medium"/>
              <a:sym typeface="EB Garamond Medium"/>
            </a:endParaRPr>
          </a:p>
          <a:p>
            <a:pPr indent="0" lvl="0" marL="0" rtl="0" algn="just">
              <a:lnSpc>
                <a:spcPct val="95000"/>
              </a:lnSpc>
              <a:spcBef>
                <a:spcPts val="1200"/>
              </a:spcBef>
              <a:spcAft>
                <a:spcPts val="0"/>
              </a:spcAft>
              <a:buSzPts val="688"/>
              <a:buNone/>
            </a:pPr>
            <a:r>
              <a:rPr b="1" lang="en-GB" sz="2000">
                <a:solidFill>
                  <a:srgbClr val="0D0D0D"/>
                </a:solidFill>
                <a:latin typeface="EB Garamond"/>
                <a:ea typeface="EB Garamond"/>
                <a:cs typeface="EB Garamond"/>
                <a:sym typeface="EB Garamond"/>
              </a:rPr>
              <a:t>O</a:t>
            </a:r>
            <a:r>
              <a:rPr b="1" lang="en-GB" sz="2000">
                <a:solidFill>
                  <a:srgbClr val="0D0D0D"/>
                </a:solidFill>
                <a:latin typeface="EB Garamond"/>
                <a:ea typeface="EB Garamond"/>
                <a:cs typeface="EB Garamond"/>
                <a:sym typeface="EB Garamond"/>
              </a:rPr>
              <a:t>bjectives:</a:t>
            </a:r>
            <a:r>
              <a:rPr lang="en-GB" sz="2000">
                <a:solidFill>
                  <a:srgbClr val="0D0D0D"/>
                </a:solidFill>
                <a:latin typeface="EB Garamond Medium"/>
                <a:ea typeface="EB Garamond Medium"/>
                <a:cs typeface="EB Garamond Medium"/>
                <a:sym typeface="EB Garamond Medium"/>
              </a:rPr>
              <a:t> User-friendly interface, robust features, budget management, reporting, data security.</a:t>
            </a:r>
            <a:endParaRPr sz="2000">
              <a:solidFill>
                <a:srgbClr val="0D0D0D"/>
              </a:solidFill>
              <a:latin typeface="EB Garamond Medium"/>
              <a:ea typeface="EB Garamond Medium"/>
              <a:cs typeface="EB Garamond Medium"/>
              <a:sym typeface="EB Garamond Medium"/>
            </a:endParaRPr>
          </a:p>
          <a:p>
            <a:pPr indent="0" lvl="0" marL="0" rtl="0" algn="just">
              <a:lnSpc>
                <a:spcPct val="95000"/>
              </a:lnSpc>
              <a:spcBef>
                <a:spcPts val="1200"/>
              </a:spcBef>
              <a:spcAft>
                <a:spcPts val="0"/>
              </a:spcAft>
              <a:buSzPts val="688"/>
              <a:buNone/>
            </a:pPr>
            <a:r>
              <a:t/>
            </a:r>
            <a:endParaRPr sz="2000">
              <a:solidFill>
                <a:srgbClr val="0D0D0D"/>
              </a:solidFill>
              <a:latin typeface="EB Garamond Medium"/>
              <a:ea typeface="EB Garamond Medium"/>
              <a:cs typeface="EB Garamond Medium"/>
              <a:sym typeface="EB Garamond Medium"/>
            </a:endParaRPr>
          </a:p>
          <a:p>
            <a:pPr indent="0" lvl="0" marL="0" rtl="0" algn="just">
              <a:lnSpc>
                <a:spcPct val="95000"/>
              </a:lnSpc>
              <a:spcBef>
                <a:spcPts val="1200"/>
              </a:spcBef>
              <a:spcAft>
                <a:spcPts val="0"/>
              </a:spcAft>
              <a:buClr>
                <a:schemeClr val="dk1"/>
              </a:buClr>
              <a:buSzPts val="688"/>
              <a:buFont typeface="Arial"/>
              <a:buNone/>
            </a:pPr>
            <a:r>
              <a:rPr b="1" lang="en-GB" sz="2000">
                <a:solidFill>
                  <a:srgbClr val="0D0D0D"/>
                </a:solidFill>
                <a:latin typeface="EB Garamond"/>
                <a:ea typeface="EB Garamond"/>
                <a:cs typeface="EB Garamond"/>
                <a:sym typeface="EB Garamond"/>
              </a:rPr>
              <a:t>Keywords: </a:t>
            </a:r>
            <a:r>
              <a:rPr lang="en-GB" sz="2000">
                <a:solidFill>
                  <a:srgbClr val="0D0D0D"/>
                </a:solidFill>
                <a:latin typeface="EB Garamond Medium"/>
                <a:ea typeface="EB Garamond Medium"/>
                <a:cs typeface="EB Garamond Medium"/>
                <a:sym typeface="EB Garamond Medium"/>
              </a:rPr>
              <a:t>Expense tracking, budget management, Java development.</a:t>
            </a:r>
            <a:endParaRPr sz="2000">
              <a:solidFill>
                <a:srgbClr val="0D0D0D"/>
              </a:solidFill>
              <a:latin typeface="EB Garamond Medium"/>
              <a:ea typeface="EB Garamond Medium"/>
              <a:cs typeface="EB Garamond Medium"/>
              <a:sym typeface="EB Garamond Medium"/>
            </a:endParaRPr>
          </a:p>
          <a:p>
            <a:pPr indent="0" lvl="0" marL="0" rtl="0" algn="l">
              <a:lnSpc>
                <a:spcPct val="95000"/>
              </a:lnSpc>
              <a:spcBef>
                <a:spcPts val="1200"/>
              </a:spcBef>
              <a:spcAft>
                <a:spcPts val="1200"/>
              </a:spcAft>
              <a:buSzPts val="688"/>
              <a:buNone/>
            </a:pPr>
            <a:r>
              <a:t/>
            </a:r>
            <a:endParaRPr sz="2000">
              <a:solidFill>
                <a:srgbClr val="0D0D0D"/>
              </a:solidFill>
              <a:latin typeface="EB Garamond Medium"/>
              <a:ea typeface="EB Garamond Medium"/>
              <a:cs typeface="EB Garamond Medium"/>
              <a:sym typeface="EB Garamon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D0D0D"/>
                </a:solidFill>
                <a:latin typeface="EB Garamond"/>
                <a:ea typeface="EB Garamond"/>
                <a:cs typeface="EB Garamond"/>
                <a:sym typeface="EB Garamond"/>
              </a:rPr>
              <a:t>INTRODUCTION</a:t>
            </a:r>
            <a:endParaRPr b="1">
              <a:solidFill>
                <a:srgbClr val="0D0D0D"/>
              </a:solidFill>
              <a:latin typeface="EB Garamond"/>
              <a:ea typeface="EB Garamond"/>
              <a:cs typeface="EB Garamond"/>
              <a:sym typeface="EB Garamond"/>
            </a:endParaRPr>
          </a:p>
        </p:txBody>
      </p:sp>
      <p:sp>
        <p:nvSpPr>
          <p:cNvPr id="144" name="Google Shape;144;p15"/>
          <p:cNvSpPr txBox="1"/>
          <p:nvPr>
            <p:ph idx="1" type="body"/>
          </p:nvPr>
        </p:nvSpPr>
        <p:spPr>
          <a:xfrm>
            <a:off x="819150" y="1673425"/>
            <a:ext cx="3686100" cy="267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GB" sz="2000">
                <a:solidFill>
                  <a:srgbClr val="0D0D0D"/>
                </a:solidFill>
                <a:latin typeface="EB Garamond"/>
                <a:ea typeface="EB Garamond"/>
                <a:cs typeface="EB Garamond"/>
                <a:sym typeface="EB Garamond"/>
              </a:rPr>
              <a:t>Challenges in Manual Expense Management: </a:t>
            </a:r>
            <a:endParaRPr b="1" sz="2000">
              <a:solidFill>
                <a:srgbClr val="0D0D0D"/>
              </a:solidFill>
              <a:latin typeface="EB Garamond"/>
              <a:ea typeface="EB Garamond"/>
              <a:cs typeface="EB Garamond"/>
              <a:sym typeface="EB Garamond"/>
            </a:endParaRPr>
          </a:p>
          <a:p>
            <a:pPr indent="-355600" lvl="0" marL="457200" rtl="0" algn="l">
              <a:lnSpc>
                <a:spcPct val="95000"/>
              </a:lnSpc>
              <a:spcBef>
                <a:spcPts val="120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Time-consuming data entry.</a:t>
            </a:r>
            <a:endParaRPr sz="2000">
              <a:solidFill>
                <a:srgbClr val="0D0D0D"/>
              </a:solidFill>
              <a:latin typeface="EB Garamond Medium"/>
              <a:ea typeface="EB Garamond Medium"/>
              <a:cs typeface="EB Garamond Medium"/>
              <a:sym typeface="EB Garamond Medium"/>
            </a:endParaRPr>
          </a:p>
          <a:p>
            <a:pPr indent="-355600" lvl="0" marL="457200" rtl="0" algn="l">
              <a:lnSpc>
                <a:spcPct val="95000"/>
              </a:lnSpc>
              <a:spcBef>
                <a:spcPts val="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Difficulty in categorizing expenses. </a:t>
            </a:r>
            <a:endParaRPr sz="2000">
              <a:solidFill>
                <a:srgbClr val="0D0D0D"/>
              </a:solidFill>
              <a:latin typeface="EB Garamond Medium"/>
              <a:ea typeface="EB Garamond Medium"/>
              <a:cs typeface="EB Garamond Medium"/>
              <a:sym typeface="EB Garamond Medium"/>
            </a:endParaRPr>
          </a:p>
          <a:p>
            <a:pPr indent="-355600" lvl="0" marL="457200" rtl="0" algn="l">
              <a:lnSpc>
                <a:spcPct val="95000"/>
              </a:lnSpc>
              <a:spcBef>
                <a:spcPts val="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Risk of losing paper receipts.</a:t>
            </a:r>
            <a:endParaRPr sz="2000">
              <a:solidFill>
                <a:srgbClr val="0D0D0D"/>
              </a:solidFill>
              <a:latin typeface="EB Garamond Medium"/>
              <a:ea typeface="EB Garamond Medium"/>
              <a:cs typeface="EB Garamond Medium"/>
              <a:sym typeface="EB Garamond Medium"/>
            </a:endParaRPr>
          </a:p>
          <a:p>
            <a:pPr indent="-355600" lvl="0" marL="457200" rtl="0" algn="l">
              <a:lnSpc>
                <a:spcPct val="95000"/>
              </a:lnSpc>
              <a:spcBef>
                <a:spcPts val="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Inability to generate reports easily.</a:t>
            </a:r>
            <a:endParaRPr sz="2000">
              <a:solidFill>
                <a:srgbClr val="0D0D0D"/>
              </a:solidFill>
              <a:latin typeface="EB Garamond Medium"/>
              <a:ea typeface="EB Garamond Medium"/>
              <a:cs typeface="EB Garamond Medium"/>
              <a:sym typeface="EB Garamond Medium"/>
            </a:endParaRPr>
          </a:p>
        </p:txBody>
      </p:sp>
      <p:sp>
        <p:nvSpPr>
          <p:cNvPr id="145" name="Google Shape;145;p15"/>
          <p:cNvSpPr txBox="1"/>
          <p:nvPr>
            <p:ph idx="2" type="body"/>
          </p:nvPr>
        </p:nvSpPr>
        <p:spPr>
          <a:xfrm>
            <a:off x="4638750" y="1673425"/>
            <a:ext cx="3686100" cy="27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0D0D0D"/>
                </a:solidFill>
                <a:latin typeface="EB Garamond"/>
                <a:ea typeface="EB Garamond"/>
                <a:cs typeface="EB Garamond"/>
                <a:sym typeface="EB Garamond"/>
              </a:rPr>
              <a:t>Importance of Expense Tracking: </a:t>
            </a:r>
            <a:endParaRPr b="1" sz="2000">
              <a:solidFill>
                <a:srgbClr val="0D0D0D"/>
              </a:solidFill>
              <a:latin typeface="EB Garamond"/>
              <a:ea typeface="EB Garamond"/>
              <a:cs typeface="EB Garamond"/>
              <a:sym typeface="EB Garamond"/>
            </a:endParaRPr>
          </a:p>
          <a:p>
            <a:pPr indent="-355600" lvl="0" marL="457200" rtl="0" algn="l">
              <a:spcBef>
                <a:spcPts val="120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Gain control over finances. </a:t>
            </a:r>
            <a:endParaRPr sz="2000">
              <a:solidFill>
                <a:srgbClr val="0D0D0D"/>
              </a:solidFill>
              <a:latin typeface="EB Garamond Medium"/>
              <a:ea typeface="EB Garamond Medium"/>
              <a:cs typeface="EB Garamond Medium"/>
              <a:sym typeface="EB Garamond Medium"/>
            </a:endParaRPr>
          </a:p>
          <a:p>
            <a:pPr indent="-355600" lvl="0" marL="457200" rtl="0" algn="l">
              <a:spcBef>
                <a:spcPts val="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Identify spending patterns. </a:t>
            </a:r>
            <a:endParaRPr sz="2000">
              <a:solidFill>
                <a:srgbClr val="0D0D0D"/>
              </a:solidFill>
              <a:latin typeface="EB Garamond Medium"/>
              <a:ea typeface="EB Garamond Medium"/>
              <a:cs typeface="EB Garamond Medium"/>
              <a:sym typeface="EB Garamond Medium"/>
            </a:endParaRPr>
          </a:p>
          <a:p>
            <a:pPr indent="-355600" lvl="0" marL="457200" rtl="0" algn="l">
              <a:spcBef>
                <a:spcPts val="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Make informed budgeting decisions. </a:t>
            </a:r>
            <a:endParaRPr sz="2000">
              <a:solidFill>
                <a:srgbClr val="0D0D0D"/>
              </a:solidFill>
              <a:latin typeface="EB Garamond Medium"/>
              <a:ea typeface="EB Garamond Medium"/>
              <a:cs typeface="EB Garamond Medium"/>
              <a:sym typeface="EB Garamond Medium"/>
            </a:endParaRPr>
          </a:p>
          <a:p>
            <a:pPr indent="-355600" lvl="0" marL="457200" rtl="0" algn="l">
              <a:spcBef>
                <a:spcPts val="0"/>
              </a:spcBef>
              <a:spcAft>
                <a:spcPts val="0"/>
              </a:spcAft>
              <a:buClr>
                <a:srgbClr val="0D0D0D"/>
              </a:buClr>
              <a:buSzPts val="2000"/>
              <a:buFont typeface="EB Garamond Medium"/>
              <a:buChar char="●"/>
            </a:pPr>
            <a:r>
              <a:rPr lang="en-GB" sz="2000">
                <a:solidFill>
                  <a:srgbClr val="0D0D0D"/>
                </a:solidFill>
                <a:latin typeface="EB Garamond Medium"/>
                <a:ea typeface="EB Garamond Medium"/>
                <a:cs typeface="EB Garamond Medium"/>
                <a:sym typeface="EB Garamond Medium"/>
              </a:rPr>
              <a:t>Achieve financial goals.</a:t>
            </a:r>
            <a:endParaRPr sz="2000">
              <a:solidFill>
                <a:srgbClr val="0D0D0D"/>
              </a:solidFill>
              <a:latin typeface="EB Garamond Medium"/>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679350"/>
            <a:ext cx="7505700" cy="66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D0D0D"/>
                </a:solidFill>
                <a:latin typeface="EB Garamond"/>
                <a:ea typeface="EB Garamond"/>
                <a:cs typeface="EB Garamond"/>
                <a:sym typeface="EB Garamond"/>
              </a:rPr>
              <a:t>OBJECTIVES</a:t>
            </a:r>
            <a:endParaRPr b="1">
              <a:solidFill>
                <a:srgbClr val="0D0D0D"/>
              </a:solidFill>
              <a:latin typeface="EB Garamond"/>
              <a:ea typeface="EB Garamond"/>
              <a:cs typeface="EB Garamond"/>
              <a:sym typeface="EB Garamond"/>
            </a:endParaRPr>
          </a:p>
        </p:txBody>
      </p:sp>
      <p:sp>
        <p:nvSpPr>
          <p:cNvPr id="151" name="Google Shape;151;p16"/>
          <p:cNvSpPr txBox="1"/>
          <p:nvPr>
            <p:ph idx="1" type="body"/>
          </p:nvPr>
        </p:nvSpPr>
        <p:spPr>
          <a:xfrm>
            <a:off x="819150" y="1347750"/>
            <a:ext cx="7505700" cy="357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D0D0D"/>
              </a:buClr>
              <a:buSzPts val="2000"/>
              <a:buChar char="●"/>
            </a:pPr>
            <a:r>
              <a:rPr b="1" lang="en-GB" sz="2000">
                <a:solidFill>
                  <a:srgbClr val="0D0D0D"/>
                </a:solidFill>
                <a:latin typeface="EB Garamond"/>
                <a:ea typeface="EB Garamond"/>
                <a:cs typeface="EB Garamond"/>
                <a:sym typeface="EB Garamond"/>
              </a:rPr>
              <a:t>User-Friendly Application:</a:t>
            </a:r>
            <a:r>
              <a:rPr lang="en-GB" sz="2000">
                <a:solidFill>
                  <a:srgbClr val="0D0D0D"/>
                </a:solidFill>
                <a:latin typeface="EB Garamond Medium"/>
                <a:ea typeface="EB Garamond Medium"/>
                <a:cs typeface="EB Garamond Medium"/>
                <a:sym typeface="EB Garamond Medium"/>
              </a:rPr>
              <a:t> Easy to navigate interface for users of all technical backgrounds. </a:t>
            </a:r>
            <a:endParaRPr sz="2000">
              <a:solidFill>
                <a:srgbClr val="0D0D0D"/>
              </a:solidFill>
              <a:latin typeface="EB Garamond Medium"/>
              <a:ea typeface="EB Garamond Medium"/>
              <a:cs typeface="EB Garamond Medium"/>
              <a:sym typeface="EB Garamond Medium"/>
            </a:endParaRPr>
          </a:p>
          <a:p>
            <a:pPr indent="-355600" lvl="0" marL="457200" rtl="0" algn="l">
              <a:spcBef>
                <a:spcPts val="0"/>
              </a:spcBef>
              <a:spcAft>
                <a:spcPts val="0"/>
              </a:spcAft>
              <a:buClr>
                <a:srgbClr val="0D0D0D"/>
              </a:buClr>
              <a:buSzPts val="2000"/>
              <a:buChar char="●"/>
            </a:pPr>
            <a:r>
              <a:rPr b="1" lang="en-GB" sz="2000">
                <a:solidFill>
                  <a:srgbClr val="0D0D0D"/>
                </a:solidFill>
                <a:latin typeface="EB Garamond"/>
                <a:ea typeface="EB Garamond"/>
                <a:cs typeface="EB Garamond"/>
                <a:sym typeface="EB Garamond"/>
              </a:rPr>
              <a:t>Robust Features: </a:t>
            </a:r>
            <a:r>
              <a:rPr lang="en-GB" sz="2000">
                <a:solidFill>
                  <a:srgbClr val="0D0D0D"/>
                </a:solidFill>
                <a:latin typeface="EB Garamond Medium"/>
                <a:ea typeface="EB Garamond Medium"/>
                <a:cs typeface="EB Garamond Medium"/>
                <a:sym typeface="EB Garamond Medium"/>
              </a:rPr>
              <a:t>Comprehensive functionalities to meet various expense tracking needs. </a:t>
            </a:r>
            <a:endParaRPr sz="2000">
              <a:solidFill>
                <a:srgbClr val="0D0D0D"/>
              </a:solidFill>
              <a:latin typeface="EB Garamond Medium"/>
              <a:ea typeface="EB Garamond Medium"/>
              <a:cs typeface="EB Garamond Medium"/>
              <a:sym typeface="EB Garamond Medium"/>
            </a:endParaRPr>
          </a:p>
          <a:p>
            <a:pPr indent="-355600" lvl="0" marL="457200" rtl="0" algn="l">
              <a:spcBef>
                <a:spcPts val="0"/>
              </a:spcBef>
              <a:spcAft>
                <a:spcPts val="0"/>
              </a:spcAft>
              <a:buClr>
                <a:srgbClr val="0D0D0D"/>
              </a:buClr>
              <a:buSzPts val="2000"/>
              <a:buChar char="●"/>
            </a:pPr>
            <a:r>
              <a:rPr b="1" lang="en-GB" sz="2000">
                <a:solidFill>
                  <a:srgbClr val="0D0D0D"/>
                </a:solidFill>
                <a:latin typeface="EB Garamond"/>
                <a:ea typeface="EB Garamond"/>
                <a:cs typeface="EB Garamond"/>
                <a:sym typeface="EB Garamond"/>
              </a:rPr>
              <a:t>Budget Management: </a:t>
            </a:r>
            <a:r>
              <a:rPr lang="en-GB" sz="2000">
                <a:solidFill>
                  <a:srgbClr val="0D0D0D"/>
                </a:solidFill>
                <a:latin typeface="EB Garamond Medium"/>
                <a:ea typeface="EB Garamond Medium"/>
                <a:cs typeface="EB Garamond Medium"/>
                <a:sym typeface="EB Garamond Medium"/>
              </a:rPr>
              <a:t>Tools to set budgets, track progress, and receive alerts.</a:t>
            </a:r>
            <a:endParaRPr sz="2000">
              <a:solidFill>
                <a:srgbClr val="0D0D0D"/>
              </a:solidFill>
              <a:latin typeface="EB Garamond Medium"/>
              <a:ea typeface="EB Garamond Medium"/>
              <a:cs typeface="EB Garamond Medium"/>
              <a:sym typeface="EB Garamond Medium"/>
            </a:endParaRPr>
          </a:p>
          <a:p>
            <a:pPr indent="-355600" lvl="0" marL="457200" rtl="0" algn="l">
              <a:spcBef>
                <a:spcPts val="0"/>
              </a:spcBef>
              <a:spcAft>
                <a:spcPts val="0"/>
              </a:spcAft>
              <a:buClr>
                <a:srgbClr val="0D0D0D"/>
              </a:buClr>
              <a:buSzPts val="2000"/>
              <a:buChar char="●"/>
            </a:pPr>
            <a:r>
              <a:rPr b="1" lang="en-GB" sz="2000">
                <a:solidFill>
                  <a:srgbClr val="0D0D0D"/>
                </a:solidFill>
                <a:latin typeface="EB Garamond"/>
                <a:ea typeface="EB Garamond"/>
                <a:cs typeface="EB Garamond"/>
                <a:sym typeface="EB Garamond"/>
              </a:rPr>
              <a:t>Reporting Capabilities: </a:t>
            </a:r>
            <a:r>
              <a:rPr lang="en-GB" sz="2000">
                <a:solidFill>
                  <a:srgbClr val="0D0D0D"/>
                </a:solidFill>
                <a:latin typeface="EB Garamond Medium"/>
                <a:ea typeface="EB Garamond Medium"/>
                <a:cs typeface="EB Garamond Medium"/>
                <a:sym typeface="EB Garamond Medium"/>
              </a:rPr>
              <a:t>Generate insightful reports to analyze spending patterns.</a:t>
            </a:r>
            <a:endParaRPr sz="2000">
              <a:solidFill>
                <a:srgbClr val="0D0D0D"/>
              </a:solidFill>
              <a:latin typeface="EB Garamond Medium"/>
              <a:ea typeface="EB Garamond Medium"/>
              <a:cs typeface="EB Garamond Medium"/>
              <a:sym typeface="EB Garamond Medium"/>
            </a:endParaRPr>
          </a:p>
          <a:p>
            <a:pPr indent="-355600" lvl="0" marL="457200" rtl="0" algn="l">
              <a:spcBef>
                <a:spcPts val="0"/>
              </a:spcBef>
              <a:spcAft>
                <a:spcPts val="0"/>
              </a:spcAft>
              <a:buClr>
                <a:srgbClr val="0D0D0D"/>
              </a:buClr>
              <a:buSzPts val="2000"/>
              <a:buChar char="●"/>
            </a:pPr>
            <a:r>
              <a:rPr b="1" lang="en-GB" sz="2000">
                <a:solidFill>
                  <a:srgbClr val="0D0D0D"/>
                </a:solidFill>
                <a:latin typeface="EB Garamond"/>
                <a:ea typeface="EB Garamond"/>
                <a:cs typeface="EB Garamond"/>
                <a:sym typeface="EB Garamond"/>
              </a:rPr>
              <a:t>Data Persistence and Security:</a:t>
            </a:r>
            <a:r>
              <a:rPr lang="en-GB" sz="2000">
                <a:solidFill>
                  <a:srgbClr val="0D0D0D"/>
                </a:solidFill>
                <a:latin typeface="EB Garamond Medium"/>
                <a:ea typeface="EB Garamond Medium"/>
                <a:cs typeface="EB Garamond Medium"/>
                <a:sym typeface="EB Garamond Medium"/>
              </a:rPr>
              <a:t> Secure storage of financial data with access control.</a:t>
            </a:r>
            <a:endParaRPr sz="2000">
              <a:solidFill>
                <a:srgbClr val="0D0D0D"/>
              </a:solidFill>
              <a:latin typeface="EB Garamond Medium"/>
              <a:ea typeface="EB Garamond Medium"/>
              <a:cs typeface="EB Garamond Medium"/>
              <a:sym typeface="EB Garamon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431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D0D0D"/>
                </a:solidFill>
                <a:latin typeface="EB Garamond"/>
                <a:ea typeface="EB Garamond"/>
                <a:cs typeface="EB Garamond"/>
                <a:sym typeface="EB Garamond"/>
              </a:rPr>
              <a:t>METHODOLOGY</a:t>
            </a:r>
            <a:endParaRPr b="1">
              <a:solidFill>
                <a:srgbClr val="0D0D0D"/>
              </a:solidFill>
              <a:latin typeface="EB Garamond"/>
              <a:ea typeface="EB Garamond"/>
              <a:cs typeface="EB Garamond"/>
              <a:sym typeface="EB Garamond"/>
            </a:endParaRPr>
          </a:p>
        </p:txBody>
      </p:sp>
      <p:sp>
        <p:nvSpPr>
          <p:cNvPr id="157" name="Google Shape;157;p17"/>
          <p:cNvSpPr txBox="1"/>
          <p:nvPr>
            <p:ph idx="1" type="body"/>
          </p:nvPr>
        </p:nvSpPr>
        <p:spPr>
          <a:xfrm>
            <a:off x="311700" y="1068700"/>
            <a:ext cx="8520600" cy="2835900"/>
          </a:xfrm>
          <a:prstGeom prst="rect">
            <a:avLst/>
          </a:prstGeom>
        </p:spPr>
        <p:txBody>
          <a:bodyPr anchorCtr="0" anchor="t" bIns="91425" lIns="91425" spcFirstLastPara="1" rIns="91425" wrap="square" tIns="91425">
            <a:noAutofit/>
          </a:bodyPr>
          <a:lstStyle/>
          <a:p>
            <a:pPr indent="0" lvl="0" marL="0" rtl="0" algn="just">
              <a:spcBef>
                <a:spcPts val="300"/>
              </a:spcBef>
              <a:spcAft>
                <a:spcPts val="0"/>
              </a:spcAft>
              <a:buNone/>
            </a:pPr>
            <a:r>
              <a:rPr b="1" lang="en-GB" sz="2000">
                <a:solidFill>
                  <a:srgbClr val="0D0D0D"/>
                </a:solidFill>
                <a:highlight>
                  <a:srgbClr val="FFFFFF"/>
                </a:highlight>
                <a:latin typeface="EB Garamond"/>
                <a:ea typeface="EB Garamond"/>
                <a:cs typeface="EB Garamond"/>
                <a:sym typeface="EB Garamond"/>
              </a:rPr>
              <a:t>PHASES:</a:t>
            </a:r>
            <a:endParaRPr b="1" sz="2000">
              <a:solidFill>
                <a:srgbClr val="0D0D0D"/>
              </a:solidFill>
              <a:highlight>
                <a:srgbClr val="FFFFFF"/>
              </a:highlight>
              <a:latin typeface="EB Garamond"/>
              <a:ea typeface="EB Garamond"/>
              <a:cs typeface="EB Garamond"/>
              <a:sym typeface="EB Garamond"/>
            </a:endParaRPr>
          </a:p>
          <a:p>
            <a:pPr indent="0" lvl="0" marL="0" rtl="0" algn="just">
              <a:spcBef>
                <a:spcPts val="600"/>
              </a:spcBef>
              <a:spcAft>
                <a:spcPts val="0"/>
              </a:spcAft>
              <a:buNone/>
            </a:pPr>
            <a:r>
              <a:rPr b="1" lang="en-GB" sz="2000">
                <a:solidFill>
                  <a:srgbClr val="0D0D0D"/>
                </a:solidFill>
                <a:highlight>
                  <a:srgbClr val="FFFFFF"/>
                </a:highlight>
                <a:latin typeface="EB Garamond"/>
                <a:ea typeface="EB Garamond"/>
                <a:cs typeface="EB Garamond"/>
                <a:sym typeface="EB Garamond"/>
              </a:rPr>
              <a:t>Requirement Gathering:</a:t>
            </a:r>
            <a:r>
              <a:rPr lang="en-GB" sz="2000">
                <a:solidFill>
                  <a:srgbClr val="0D0D0D"/>
                </a:solidFill>
                <a:highlight>
                  <a:srgbClr val="FFFFFF"/>
                </a:highlight>
                <a:latin typeface="EB Garamond Medium"/>
                <a:ea typeface="EB Garamond Medium"/>
                <a:cs typeface="EB Garamond Medium"/>
                <a:sym typeface="EB Garamond Medium"/>
              </a:rPr>
              <a:t> Understand user needs and system functionalities.</a:t>
            </a:r>
            <a:endParaRPr sz="20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600"/>
              </a:spcBef>
              <a:spcAft>
                <a:spcPts val="0"/>
              </a:spcAft>
              <a:buNone/>
            </a:pPr>
            <a:r>
              <a:rPr b="1" lang="en-GB" sz="2000">
                <a:solidFill>
                  <a:srgbClr val="0D0D0D"/>
                </a:solidFill>
                <a:highlight>
                  <a:srgbClr val="FFFFFF"/>
                </a:highlight>
                <a:latin typeface="EB Garamond"/>
                <a:ea typeface="EB Garamond"/>
                <a:cs typeface="EB Garamond"/>
                <a:sym typeface="EB Garamond"/>
              </a:rPr>
              <a:t>Design: </a:t>
            </a:r>
            <a:r>
              <a:rPr lang="en-GB" sz="2000">
                <a:solidFill>
                  <a:srgbClr val="0D0D0D"/>
                </a:solidFill>
                <a:highlight>
                  <a:srgbClr val="FFFFFF"/>
                </a:highlight>
                <a:latin typeface="EB Garamond Medium"/>
                <a:ea typeface="EB Garamond Medium"/>
                <a:cs typeface="EB Garamond Medium"/>
                <a:sym typeface="EB Garamond Medium"/>
              </a:rPr>
              <a:t>Create system architecture, user interface design, and data models.</a:t>
            </a:r>
            <a:endParaRPr sz="20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600"/>
              </a:spcBef>
              <a:spcAft>
                <a:spcPts val="0"/>
              </a:spcAft>
              <a:buNone/>
            </a:pPr>
            <a:r>
              <a:rPr b="1" lang="en-GB" sz="2000">
                <a:solidFill>
                  <a:srgbClr val="0D0D0D"/>
                </a:solidFill>
                <a:highlight>
                  <a:srgbClr val="FFFFFF"/>
                </a:highlight>
                <a:latin typeface="EB Garamond"/>
                <a:ea typeface="EB Garamond"/>
                <a:cs typeface="EB Garamond"/>
                <a:sym typeface="EB Garamond"/>
              </a:rPr>
              <a:t>Implementation:</a:t>
            </a:r>
            <a:r>
              <a:rPr lang="en-GB" sz="2000">
                <a:solidFill>
                  <a:srgbClr val="0D0D0D"/>
                </a:solidFill>
                <a:highlight>
                  <a:srgbClr val="FFFFFF"/>
                </a:highlight>
                <a:latin typeface="EB Garamond Medium"/>
                <a:ea typeface="EB Garamond Medium"/>
                <a:cs typeface="EB Garamond Medium"/>
                <a:sym typeface="EB Garamond Medium"/>
              </a:rPr>
              <a:t> Develop the application code based on the design.</a:t>
            </a:r>
            <a:endParaRPr sz="20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600"/>
              </a:spcBef>
              <a:spcAft>
                <a:spcPts val="0"/>
              </a:spcAft>
              <a:buNone/>
            </a:pPr>
            <a:r>
              <a:rPr b="1" lang="en-GB" sz="2000">
                <a:solidFill>
                  <a:srgbClr val="0D0D0D"/>
                </a:solidFill>
                <a:highlight>
                  <a:srgbClr val="FFFFFF"/>
                </a:highlight>
                <a:latin typeface="EB Garamond"/>
                <a:ea typeface="EB Garamond"/>
                <a:cs typeface="EB Garamond"/>
                <a:sym typeface="EB Garamond"/>
              </a:rPr>
              <a:t>Testing: </a:t>
            </a:r>
            <a:r>
              <a:rPr lang="en-GB" sz="2000">
                <a:solidFill>
                  <a:srgbClr val="0D0D0D"/>
                </a:solidFill>
                <a:highlight>
                  <a:srgbClr val="FFFFFF"/>
                </a:highlight>
                <a:latin typeface="EB Garamond Medium"/>
                <a:ea typeface="EB Garamond Medium"/>
                <a:cs typeface="EB Garamond Medium"/>
                <a:sym typeface="EB Garamond Medium"/>
              </a:rPr>
              <a:t>Conduct thorough testing to ensure functionality and identify bugs.</a:t>
            </a:r>
            <a:endParaRPr sz="20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600"/>
              </a:spcBef>
              <a:spcAft>
                <a:spcPts val="0"/>
              </a:spcAft>
              <a:buNone/>
            </a:pPr>
            <a:r>
              <a:rPr b="1" lang="en-GB" sz="2000">
                <a:solidFill>
                  <a:srgbClr val="0D0D0D"/>
                </a:solidFill>
                <a:highlight>
                  <a:srgbClr val="FFFFFF"/>
                </a:highlight>
                <a:latin typeface="EB Garamond"/>
                <a:ea typeface="EB Garamond"/>
                <a:cs typeface="EB Garamond"/>
                <a:sym typeface="EB Garamond"/>
              </a:rPr>
              <a:t>Deployment: </a:t>
            </a:r>
            <a:r>
              <a:rPr lang="en-GB" sz="2000">
                <a:solidFill>
                  <a:srgbClr val="0D0D0D"/>
                </a:solidFill>
                <a:highlight>
                  <a:srgbClr val="FFFFFF"/>
                </a:highlight>
                <a:latin typeface="EB Garamond Medium"/>
                <a:ea typeface="EB Garamond Medium"/>
                <a:cs typeface="EB Garamond Medium"/>
                <a:sym typeface="EB Garamond Medium"/>
              </a:rPr>
              <a:t>Release the application for user access.</a:t>
            </a:r>
            <a:endParaRPr sz="20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600"/>
              </a:spcBef>
              <a:spcAft>
                <a:spcPts val="1200"/>
              </a:spcAft>
              <a:buNone/>
            </a:pPr>
            <a:r>
              <a:t/>
            </a:r>
            <a:endParaRPr sz="2000">
              <a:solidFill>
                <a:srgbClr val="0D0D0D"/>
              </a:solidFill>
              <a:latin typeface="EB Garamond Medium"/>
              <a:ea typeface="EB Garamond Medium"/>
              <a:cs typeface="EB Garamond Medium"/>
              <a:sym typeface="EB Garamond Medium"/>
            </a:endParaRPr>
          </a:p>
        </p:txBody>
      </p:sp>
      <p:sp>
        <p:nvSpPr>
          <p:cNvPr id="158" name="Google Shape;158;p17"/>
          <p:cNvSpPr txBox="1"/>
          <p:nvPr/>
        </p:nvSpPr>
        <p:spPr>
          <a:xfrm>
            <a:off x="311700" y="3771000"/>
            <a:ext cx="75033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0D0D0D"/>
                </a:solidFill>
                <a:latin typeface="EB Garamond"/>
                <a:ea typeface="EB Garamond"/>
                <a:cs typeface="EB Garamond"/>
                <a:sym typeface="EB Garamond"/>
              </a:rPr>
              <a:t>TOOLS AND TECHNOLOGIES:</a:t>
            </a:r>
            <a:endParaRPr b="1" sz="2000">
              <a:solidFill>
                <a:srgbClr val="0D0D0D"/>
              </a:solidFill>
              <a:latin typeface="EB Garamond"/>
              <a:ea typeface="EB Garamond"/>
              <a:cs typeface="EB Garamond"/>
              <a:sym typeface="EB Garamond"/>
            </a:endParaRPr>
          </a:p>
          <a:p>
            <a:pPr indent="0" lvl="0" marL="0" rtl="0" algn="l">
              <a:spcBef>
                <a:spcPts val="0"/>
              </a:spcBef>
              <a:spcAft>
                <a:spcPts val="0"/>
              </a:spcAft>
              <a:buNone/>
            </a:pPr>
            <a:r>
              <a:rPr b="1" lang="en-GB" sz="2000">
                <a:solidFill>
                  <a:srgbClr val="0D0D0D"/>
                </a:solidFill>
                <a:latin typeface="EB Garamond"/>
                <a:ea typeface="EB Garamond"/>
                <a:cs typeface="EB Garamond"/>
                <a:sym typeface="EB Garamond"/>
              </a:rPr>
              <a:t>Programming Language: </a:t>
            </a:r>
            <a:r>
              <a:rPr lang="en-GB" sz="2000">
                <a:solidFill>
                  <a:srgbClr val="0D0D0D"/>
                </a:solidFill>
                <a:latin typeface="EB Garamond Medium"/>
                <a:ea typeface="EB Garamond Medium"/>
                <a:cs typeface="EB Garamond Medium"/>
                <a:sym typeface="EB Garamond Medium"/>
              </a:rPr>
              <a:t>Java</a:t>
            </a:r>
            <a:endParaRPr sz="2000">
              <a:solidFill>
                <a:srgbClr val="0D0D0D"/>
              </a:solidFill>
              <a:latin typeface="EB Garamond Medium"/>
              <a:ea typeface="EB Garamond Medium"/>
              <a:cs typeface="EB Garamond Medium"/>
              <a:sym typeface="EB Garamond Medium"/>
            </a:endParaRPr>
          </a:p>
          <a:p>
            <a:pPr indent="0" lvl="0" marL="0" rtl="0" algn="l">
              <a:spcBef>
                <a:spcPts val="0"/>
              </a:spcBef>
              <a:spcAft>
                <a:spcPts val="0"/>
              </a:spcAft>
              <a:buNone/>
            </a:pPr>
            <a:r>
              <a:rPr b="1" lang="en-GB" sz="2000">
                <a:solidFill>
                  <a:srgbClr val="0D0D0D"/>
                </a:solidFill>
                <a:latin typeface="EB Garamond"/>
                <a:ea typeface="EB Garamond"/>
                <a:cs typeface="EB Garamond"/>
                <a:sym typeface="EB Garamond"/>
              </a:rPr>
              <a:t>Programming </a:t>
            </a:r>
            <a:r>
              <a:rPr b="1" lang="en-GB" sz="2000">
                <a:solidFill>
                  <a:srgbClr val="0D0D0D"/>
                </a:solidFill>
                <a:latin typeface="EB Garamond"/>
                <a:ea typeface="EB Garamond"/>
                <a:cs typeface="EB Garamond"/>
                <a:sym typeface="EB Garamond"/>
              </a:rPr>
              <a:t>Environment</a:t>
            </a:r>
            <a:r>
              <a:rPr b="1" lang="en-GB" sz="2000">
                <a:solidFill>
                  <a:srgbClr val="0D0D0D"/>
                </a:solidFill>
                <a:latin typeface="EB Garamond"/>
                <a:ea typeface="EB Garamond"/>
                <a:cs typeface="EB Garamond"/>
                <a:sym typeface="EB Garamond"/>
              </a:rPr>
              <a:t>: </a:t>
            </a:r>
            <a:r>
              <a:rPr lang="en-GB" sz="2000">
                <a:solidFill>
                  <a:srgbClr val="0D0D0D"/>
                </a:solidFill>
                <a:latin typeface="EB Garamond Medium"/>
                <a:ea typeface="EB Garamond Medium"/>
                <a:cs typeface="EB Garamond Medium"/>
                <a:sym typeface="EB Garamond Medium"/>
              </a:rPr>
              <a:t>Visual Studio Code, JAVA IDE</a:t>
            </a:r>
            <a:endParaRPr sz="2000">
              <a:solidFill>
                <a:srgbClr val="0D0D0D"/>
              </a:solidFill>
              <a:latin typeface="EB Garamond Medium"/>
              <a:ea typeface="EB Garamond Medium"/>
              <a:cs typeface="EB Garamond Medium"/>
              <a:sym typeface="EB Garamond Medium"/>
            </a:endParaRPr>
          </a:p>
          <a:p>
            <a:pPr indent="0" lvl="0" marL="0" rtl="0" algn="l">
              <a:spcBef>
                <a:spcPts val="0"/>
              </a:spcBef>
              <a:spcAft>
                <a:spcPts val="0"/>
              </a:spcAft>
              <a:buNone/>
            </a:pPr>
            <a:r>
              <a:t/>
            </a:r>
            <a:endParaRPr b="1" sz="2000">
              <a:solidFill>
                <a:srgbClr val="0D0D0D"/>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4" name="Google Shape;164;p18"/>
          <p:cNvSpPr txBox="1"/>
          <p:nvPr/>
        </p:nvSpPr>
        <p:spPr>
          <a:xfrm>
            <a:off x="358650" y="417450"/>
            <a:ext cx="25929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latin typeface="EB Garamond ExtraBold"/>
                <a:ea typeface="EB Garamond ExtraBold"/>
                <a:cs typeface="EB Garamond ExtraBold"/>
                <a:sym typeface="EB Garamond ExtraBold"/>
              </a:rPr>
              <a:t>FLOW CHART</a:t>
            </a:r>
            <a:endParaRPr sz="2400">
              <a:solidFill>
                <a:schemeClr val="dk1"/>
              </a:solidFill>
              <a:latin typeface="EB Garamond ExtraBold"/>
              <a:ea typeface="EB Garamond ExtraBold"/>
              <a:cs typeface="EB Garamond ExtraBold"/>
              <a:sym typeface="EB Garamond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478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D0D0D"/>
                </a:solidFill>
                <a:latin typeface="EB Garamond ExtraBold"/>
                <a:ea typeface="EB Garamond ExtraBold"/>
                <a:cs typeface="EB Garamond ExtraBold"/>
                <a:sym typeface="EB Garamond ExtraBold"/>
              </a:rPr>
              <a:t>OUTPUT</a:t>
            </a:r>
            <a:endParaRPr>
              <a:solidFill>
                <a:srgbClr val="0D0D0D"/>
              </a:solidFill>
              <a:latin typeface="EB Garamond ExtraBold"/>
              <a:ea typeface="EB Garamond ExtraBold"/>
              <a:cs typeface="EB Garamond ExtraBold"/>
              <a:sym typeface="EB Garamond ExtraBold"/>
            </a:endParaRPr>
          </a:p>
        </p:txBody>
      </p:sp>
      <p:pic>
        <p:nvPicPr>
          <p:cNvPr id="170" name="Google Shape;170;p19"/>
          <p:cNvPicPr preferRelativeResize="0"/>
          <p:nvPr/>
        </p:nvPicPr>
        <p:blipFill>
          <a:blip r:embed="rId3">
            <a:alphaModFix/>
          </a:blip>
          <a:stretch>
            <a:fillRect/>
          </a:stretch>
        </p:blipFill>
        <p:spPr>
          <a:xfrm>
            <a:off x="1440812" y="1053225"/>
            <a:ext cx="6262375"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461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D0D0D"/>
                </a:solidFill>
                <a:latin typeface="EB Garamond ExtraBold"/>
                <a:ea typeface="EB Garamond ExtraBold"/>
                <a:cs typeface="EB Garamond ExtraBold"/>
                <a:sym typeface="EB Garamond ExtraBold"/>
              </a:rPr>
              <a:t>FUTURE ENHANCEMENTS</a:t>
            </a:r>
            <a:endParaRPr>
              <a:solidFill>
                <a:srgbClr val="0D0D0D"/>
              </a:solidFill>
              <a:latin typeface="EB Garamond ExtraBold"/>
              <a:ea typeface="EB Garamond ExtraBold"/>
              <a:cs typeface="EB Garamond ExtraBold"/>
              <a:sym typeface="EB Garamond ExtraBold"/>
            </a:endParaRPr>
          </a:p>
        </p:txBody>
      </p:sp>
      <p:sp>
        <p:nvSpPr>
          <p:cNvPr id="176" name="Google Shape;176;p2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800">
                <a:solidFill>
                  <a:srgbClr val="0D0D0D"/>
                </a:solidFill>
                <a:highlight>
                  <a:srgbClr val="FFFFFF"/>
                </a:highlight>
                <a:latin typeface="EB Garamond"/>
                <a:ea typeface="EB Garamond"/>
                <a:cs typeface="EB Garamond"/>
                <a:sym typeface="EB Garamond"/>
              </a:rPr>
              <a:t>Integration with Online Banking: </a:t>
            </a:r>
            <a:r>
              <a:rPr lang="en-GB" sz="1800">
                <a:solidFill>
                  <a:srgbClr val="0D0D0D"/>
                </a:solidFill>
                <a:highlight>
                  <a:srgbClr val="FFFFFF"/>
                </a:highlight>
                <a:latin typeface="EB Garamond Medium"/>
                <a:ea typeface="EB Garamond Medium"/>
                <a:cs typeface="EB Garamond Medium"/>
                <a:sym typeface="EB Garamond Medium"/>
              </a:rPr>
              <a:t>This feature would enable secure import of transaction data directly from a user's bank account. </a:t>
            </a:r>
            <a:endParaRPr sz="18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1200"/>
              </a:spcBef>
              <a:spcAft>
                <a:spcPts val="0"/>
              </a:spcAft>
              <a:buNone/>
            </a:pPr>
            <a:r>
              <a:rPr b="1" lang="en-GB" sz="1800">
                <a:solidFill>
                  <a:srgbClr val="0D0D0D"/>
                </a:solidFill>
                <a:highlight>
                  <a:srgbClr val="FFFFFF"/>
                </a:highlight>
                <a:latin typeface="EB Garamond"/>
                <a:ea typeface="EB Garamond"/>
                <a:cs typeface="EB Garamond"/>
                <a:sym typeface="EB Garamond"/>
              </a:rPr>
              <a:t>Machine Learning for Expense Categorization:</a:t>
            </a:r>
            <a:r>
              <a:rPr lang="en-GB" sz="1800">
                <a:solidFill>
                  <a:srgbClr val="0D0D0D"/>
                </a:solidFill>
                <a:highlight>
                  <a:srgbClr val="FFFFFF"/>
                </a:highlight>
                <a:latin typeface="EB Garamond Medium"/>
                <a:ea typeface="EB Garamond Medium"/>
                <a:cs typeface="EB Garamond Medium"/>
                <a:sym typeface="EB Garamond Medium"/>
              </a:rPr>
              <a:t> Machine learning algorithms can be implemented to automate expense categorization. The system would learn from past entries and suggest categories for new expenses, improving accuracy and efficiency.</a:t>
            </a:r>
            <a:endParaRPr sz="18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1200"/>
              </a:spcBef>
              <a:spcAft>
                <a:spcPts val="0"/>
              </a:spcAft>
              <a:buNone/>
            </a:pPr>
            <a:r>
              <a:rPr b="1" lang="en-GB" sz="1800">
                <a:solidFill>
                  <a:srgbClr val="0D0D0D"/>
                </a:solidFill>
                <a:highlight>
                  <a:srgbClr val="FFFFFF"/>
                </a:highlight>
                <a:latin typeface="EB Garamond"/>
                <a:ea typeface="EB Garamond"/>
                <a:cs typeface="EB Garamond"/>
                <a:sym typeface="EB Garamond"/>
              </a:rPr>
              <a:t>Multi-User Support:</a:t>
            </a:r>
            <a:r>
              <a:rPr lang="en-GB" sz="1800">
                <a:solidFill>
                  <a:srgbClr val="0D0D0D"/>
                </a:solidFill>
                <a:highlight>
                  <a:srgbClr val="FFFFFF"/>
                </a:highlight>
                <a:latin typeface="EB Garamond Medium"/>
                <a:ea typeface="EB Garamond Medium"/>
                <a:cs typeface="EB Garamond Medium"/>
                <a:sym typeface="EB Garamond Medium"/>
              </a:rPr>
              <a:t> Expanding the system to accommodate multiple users would be beneficial for families or businesses.</a:t>
            </a:r>
            <a:endParaRPr sz="18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1200"/>
              </a:spcBef>
              <a:spcAft>
                <a:spcPts val="1200"/>
              </a:spcAft>
              <a:buNone/>
            </a:pPr>
            <a:r>
              <a:rPr b="1" lang="en-GB" sz="1800">
                <a:solidFill>
                  <a:srgbClr val="0D0D0D"/>
                </a:solidFill>
                <a:highlight>
                  <a:srgbClr val="FFFFFF"/>
                </a:highlight>
                <a:latin typeface="EB Garamond"/>
                <a:ea typeface="EB Garamond"/>
                <a:cs typeface="EB Garamond"/>
                <a:sym typeface="EB Garamond"/>
              </a:rPr>
              <a:t>Mobile Application Version:</a:t>
            </a:r>
            <a:r>
              <a:rPr lang="en-GB" sz="1800">
                <a:solidFill>
                  <a:srgbClr val="0D0D0D"/>
                </a:solidFill>
                <a:highlight>
                  <a:srgbClr val="FFFFFF"/>
                </a:highlight>
                <a:latin typeface="EB Garamond Medium"/>
                <a:ea typeface="EB Garamond Medium"/>
                <a:cs typeface="EB Garamond Medium"/>
                <a:sym typeface="EB Garamond Medium"/>
              </a:rPr>
              <a:t> Developing a mobile application would provide users with on-the-go access to their expense tracker. </a:t>
            </a:r>
            <a:endParaRPr sz="1800">
              <a:solidFill>
                <a:srgbClr val="0D0D0D"/>
              </a:solidFill>
              <a:highlight>
                <a:srgbClr val="FFFFFF"/>
              </a:highlight>
              <a:latin typeface="EB Garamond Medium"/>
              <a:ea typeface="EB Garamond Medium"/>
              <a:cs typeface="EB Garamond Medium"/>
              <a:sym typeface="EB Garamon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D0D0D"/>
                </a:solidFill>
                <a:latin typeface="EB Garamond ExtraBold"/>
                <a:ea typeface="EB Garamond ExtraBold"/>
                <a:cs typeface="EB Garamond ExtraBold"/>
                <a:sym typeface="EB Garamond ExtraBold"/>
              </a:rPr>
              <a:t>CONCLUSION</a:t>
            </a:r>
            <a:endParaRPr>
              <a:solidFill>
                <a:srgbClr val="0D0D0D"/>
              </a:solidFill>
              <a:latin typeface="EB Garamond ExtraBold"/>
              <a:ea typeface="EB Garamond ExtraBold"/>
              <a:cs typeface="EB Garamond ExtraBold"/>
              <a:sym typeface="EB Garamond ExtraBold"/>
            </a:endParaRPr>
          </a:p>
        </p:txBody>
      </p:sp>
      <p:sp>
        <p:nvSpPr>
          <p:cNvPr id="182" name="Google Shape;182;p21"/>
          <p:cNvSpPr txBox="1"/>
          <p:nvPr>
            <p:ph idx="1" type="body"/>
          </p:nvPr>
        </p:nvSpPr>
        <p:spPr>
          <a:xfrm>
            <a:off x="819150" y="918750"/>
            <a:ext cx="7505700" cy="330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2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1200"/>
              </a:spcBef>
              <a:spcAft>
                <a:spcPts val="0"/>
              </a:spcAft>
              <a:buNone/>
            </a:pPr>
            <a:r>
              <a:t/>
            </a:r>
            <a:endParaRPr sz="2200">
              <a:solidFill>
                <a:srgbClr val="0D0D0D"/>
              </a:solidFill>
              <a:highlight>
                <a:srgbClr val="FFFFFF"/>
              </a:highlight>
              <a:latin typeface="EB Garamond Medium"/>
              <a:ea typeface="EB Garamond Medium"/>
              <a:cs typeface="EB Garamond Medium"/>
              <a:sym typeface="EB Garamond Medium"/>
            </a:endParaRPr>
          </a:p>
          <a:p>
            <a:pPr indent="0" lvl="0" marL="0" rtl="0" algn="just">
              <a:spcBef>
                <a:spcPts val="1200"/>
              </a:spcBef>
              <a:spcAft>
                <a:spcPts val="1200"/>
              </a:spcAft>
              <a:buNone/>
            </a:pPr>
            <a:r>
              <a:rPr lang="en-GB" sz="2200">
                <a:solidFill>
                  <a:srgbClr val="0D0D0D"/>
                </a:solidFill>
                <a:highlight>
                  <a:srgbClr val="FFFFFF"/>
                </a:highlight>
                <a:latin typeface="EB Garamond Medium"/>
                <a:ea typeface="EB Garamond Medium"/>
                <a:cs typeface="EB Garamond Medium"/>
                <a:sym typeface="EB Garamond Medium"/>
              </a:rPr>
              <a:t>Throughout this presentation, we've discussed the importance of effective expense management and introduced the Expense Tracker System as a solution to this challenge. We've outlined its objectives, development phases, future enhancements, and potential impact on financial management.</a:t>
            </a:r>
            <a:endParaRPr sz="2200">
              <a:solidFill>
                <a:srgbClr val="0D0D0D"/>
              </a:solidFill>
              <a:highlight>
                <a:srgbClr val="FFFFFF"/>
              </a:highlight>
              <a:latin typeface="EB Garamond Medium"/>
              <a:ea typeface="EB Garamond Medium"/>
              <a:cs typeface="EB Garamond Medium"/>
              <a:sym typeface="EB Garamond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