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an Venkata krishna" userId="c1da396fc2c0a4e8" providerId="LiveId" clId="{B571ECAD-D21B-48B8-879A-C69BD6703EFC}"/>
    <pc:docChg chg="custSel modSld">
      <pc:chgData name="Charan Venkata krishna" userId="c1da396fc2c0a4e8" providerId="LiveId" clId="{B571ECAD-D21B-48B8-879A-C69BD6703EFC}" dt="2024-06-23T17:55:29.168" v="11" actId="478"/>
      <pc:docMkLst>
        <pc:docMk/>
      </pc:docMkLst>
      <pc:sldChg chg="delSp mod">
        <pc:chgData name="Charan Venkata krishna" userId="c1da396fc2c0a4e8" providerId="LiveId" clId="{B571ECAD-D21B-48B8-879A-C69BD6703EFC}" dt="2024-06-23T17:54:58.826" v="0" actId="478"/>
        <pc:sldMkLst>
          <pc:docMk/>
          <pc:sldMk cId="0" sldId="256"/>
        </pc:sldMkLst>
        <pc:picChg chg="del">
          <ac:chgData name="Charan Venkata krishna" userId="c1da396fc2c0a4e8" providerId="LiveId" clId="{B571ECAD-D21B-48B8-879A-C69BD6703EFC}" dt="2024-06-23T17:54:58.826" v="0" actId="478"/>
          <ac:picMkLst>
            <pc:docMk/>
            <pc:sldMk cId="0" sldId="256"/>
            <ac:picMk id="9" creationId="{00000000-0000-0000-0000-000000000000}"/>
          </ac:picMkLst>
        </pc:picChg>
      </pc:sldChg>
      <pc:sldChg chg="delSp mod">
        <pc:chgData name="Charan Venkata krishna" userId="c1da396fc2c0a4e8" providerId="LiveId" clId="{B571ECAD-D21B-48B8-879A-C69BD6703EFC}" dt="2024-06-23T17:55:04.271" v="1" actId="478"/>
        <pc:sldMkLst>
          <pc:docMk/>
          <pc:sldMk cId="0" sldId="257"/>
        </pc:sldMkLst>
        <pc:picChg chg="del">
          <ac:chgData name="Charan Venkata krishna" userId="c1da396fc2c0a4e8" providerId="LiveId" clId="{B571ECAD-D21B-48B8-879A-C69BD6703EFC}" dt="2024-06-23T17:55:04.271" v="1" actId="478"/>
          <ac:picMkLst>
            <pc:docMk/>
            <pc:sldMk cId="0" sldId="257"/>
            <ac:picMk id="10" creationId="{00000000-0000-0000-0000-000000000000}"/>
          </ac:picMkLst>
        </pc:picChg>
      </pc:sldChg>
      <pc:sldChg chg="delSp mod">
        <pc:chgData name="Charan Venkata krishna" userId="c1da396fc2c0a4e8" providerId="LiveId" clId="{B571ECAD-D21B-48B8-879A-C69BD6703EFC}" dt="2024-06-23T17:55:07.162" v="2" actId="478"/>
        <pc:sldMkLst>
          <pc:docMk/>
          <pc:sldMk cId="0" sldId="258"/>
        </pc:sldMkLst>
        <pc:picChg chg="del">
          <ac:chgData name="Charan Venkata krishna" userId="c1da396fc2c0a4e8" providerId="LiveId" clId="{B571ECAD-D21B-48B8-879A-C69BD6703EFC}" dt="2024-06-23T17:55:07.162" v="2" actId="478"/>
          <ac:picMkLst>
            <pc:docMk/>
            <pc:sldMk cId="0" sldId="258"/>
            <ac:picMk id="22" creationId="{00000000-0000-0000-0000-000000000000}"/>
          </ac:picMkLst>
        </pc:picChg>
      </pc:sldChg>
      <pc:sldChg chg="delSp mod">
        <pc:chgData name="Charan Venkata krishna" userId="c1da396fc2c0a4e8" providerId="LiveId" clId="{B571ECAD-D21B-48B8-879A-C69BD6703EFC}" dt="2024-06-23T17:55:09.119" v="3" actId="478"/>
        <pc:sldMkLst>
          <pc:docMk/>
          <pc:sldMk cId="0" sldId="259"/>
        </pc:sldMkLst>
        <pc:picChg chg="del">
          <ac:chgData name="Charan Venkata krishna" userId="c1da396fc2c0a4e8" providerId="LiveId" clId="{B571ECAD-D21B-48B8-879A-C69BD6703EFC}" dt="2024-06-23T17:55:09.119" v="3" actId="478"/>
          <ac:picMkLst>
            <pc:docMk/>
            <pc:sldMk cId="0" sldId="259"/>
            <ac:picMk id="20" creationId="{00000000-0000-0000-0000-000000000000}"/>
          </ac:picMkLst>
        </pc:picChg>
      </pc:sldChg>
      <pc:sldChg chg="delSp mod">
        <pc:chgData name="Charan Venkata krishna" userId="c1da396fc2c0a4e8" providerId="LiveId" clId="{B571ECAD-D21B-48B8-879A-C69BD6703EFC}" dt="2024-06-23T17:55:10.933" v="4" actId="478"/>
        <pc:sldMkLst>
          <pc:docMk/>
          <pc:sldMk cId="0" sldId="260"/>
        </pc:sldMkLst>
        <pc:picChg chg="del">
          <ac:chgData name="Charan Venkata krishna" userId="c1da396fc2c0a4e8" providerId="LiveId" clId="{B571ECAD-D21B-48B8-879A-C69BD6703EFC}" dt="2024-06-23T17:55:10.933" v="4" actId="478"/>
          <ac:picMkLst>
            <pc:docMk/>
            <pc:sldMk cId="0" sldId="260"/>
            <ac:picMk id="25" creationId="{00000000-0000-0000-0000-000000000000}"/>
          </ac:picMkLst>
        </pc:picChg>
      </pc:sldChg>
      <pc:sldChg chg="delSp mod">
        <pc:chgData name="Charan Venkata krishna" userId="c1da396fc2c0a4e8" providerId="LiveId" clId="{B571ECAD-D21B-48B8-879A-C69BD6703EFC}" dt="2024-06-23T17:55:13.172" v="5" actId="478"/>
        <pc:sldMkLst>
          <pc:docMk/>
          <pc:sldMk cId="0" sldId="261"/>
        </pc:sldMkLst>
        <pc:picChg chg="del">
          <ac:chgData name="Charan Venkata krishna" userId="c1da396fc2c0a4e8" providerId="LiveId" clId="{B571ECAD-D21B-48B8-879A-C69BD6703EFC}" dt="2024-06-23T17:55:13.172" v="5" actId="478"/>
          <ac:picMkLst>
            <pc:docMk/>
            <pc:sldMk cId="0" sldId="261"/>
            <ac:picMk id="17" creationId="{00000000-0000-0000-0000-000000000000}"/>
          </ac:picMkLst>
        </pc:picChg>
      </pc:sldChg>
      <pc:sldChg chg="delSp mod">
        <pc:chgData name="Charan Venkata krishna" userId="c1da396fc2c0a4e8" providerId="LiveId" clId="{B571ECAD-D21B-48B8-879A-C69BD6703EFC}" dt="2024-06-23T17:55:15.281" v="6" actId="478"/>
        <pc:sldMkLst>
          <pc:docMk/>
          <pc:sldMk cId="0" sldId="262"/>
        </pc:sldMkLst>
        <pc:picChg chg="del">
          <ac:chgData name="Charan Venkata krishna" userId="c1da396fc2c0a4e8" providerId="LiveId" clId="{B571ECAD-D21B-48B8-879A-C69BD6703EFC}" dt="2024-06-23T17:55:15.281" v="6" actId="478"/>
          <ac:picMkLst>
            <pc:docMk/>
            <pc:sldMk cId="0" sldId="262"/>
            <ac:picMk id="9" creationId="{00000000-0000-0000-0000-000000000000}"/>
          </ac:picMkLst>
        </pc:picChg>
      </pc:sldChg>
      <pc:sldChg chg="delSp mod">
        <pc:chgData name="Charan Venkata krishna" userId="c1da396fc2c0a4e8" providerId="LiveId" clId="{B571ECAD-D21B-48B8-879A-C69BD6703EFC}" dt="2024-06-23T17:55:17.318" v="7" actId="478"/>
        <pc:sldMkLst>
          <pc:docMk/>
          <pc:sldMk cId="0" sldId="263"/>
        </pc:sldMkLst>
        <pc:picChg chg="del">
          <ac:chgData name="Charan Venkata krishna" userId="c1da396fc2c0a4e8" providerId="LiveId" clId="{B571ECAD-D21B-48B8-879A-C69BD6703EFC}" dt="2024-06-23T17:55:17.318" v="7" actId="478"/>
          <ac:picMkLst>
            <pc:docMk/>
            <pc:sldMk cId="0" sldId="263"/>
            <ac:picMk id="25" creationId="{00000000-0000-0000-0000-000000000000}"/>
          </ac:picMkLst>
        </pc:picChg>
      </pc:sldChg>
      <pc:sldChg chg="delSp mod">
        <pc:chgData name="Charan Venkata krishna" userId="c1da396fc2c0a4e8" providerId="LiveId" clId="{B571ECAD-D21B-48B8-879A-C69BD6703EFC}" dt="2024-06-23T17:55:19.347" v="8" actId="478"/>
        <pc:sldMkLst>
          <pc:docMk/>
          <pc:sldMk cId="0" sldId="264"/>
        </pc:sldMkLst>
        <pc:picChg chg="del">
          <ac:chgData name="Charan Venkata krishna" userId="c1da396fc2c0a4e8" providerId="LiveId" clId="{B571ECAD-D21B-48B8-879A-C69BD6703EFC}" dt="2024-06-23T17:55:19.347" v="8" actId="478"/>
          <ac:picMkLst>
            <pc:docMk/>
            <pc:sldMk cId="0" sldId="264"/>
            <ac:picMk id="14" creationId="{00000000-0000-0000-0000-000000000000}"/>
          </ac:picMkLst>
        </pc:picChg>
      </pc:sldChg>
      <pc:sldChg chg="delSp mod">
        <pc:chgData name="Charan Venkata krishna" userId="c1da396fc2c0a4e8" providerId="LiveId" clId="{B571ECAD-D21B-48B8-879A-C69BD6703EFC}" dt="2024-06-23T17:55:24.993" v="9" actId="478"/>
        <pc:sldMkLst>
          <pc:docMk/>
          <pc:sldMk cId="0" sldId="265"/>
        </pc:sldMkLst>
        <pc:picChg chg="del">
          <ac:chgData name="Charan Venkata krishna" userId="c1da396fc2c0a4e8" providerId="LiveId" clId="{B571ECAD-D21B-48B8-879A-C69BD6703EFC}" dt="2024-06-23T17:55:24.993" v="9" actId="478"/>
          <ac:picMkLst>
            <pc:docMk/>
            <pc:sldMk cId="0" sldId="265"/>
            <ac:picMk id="14" creationId="{00000000-0000-0000-0000-000000000000}"/>
          </ac:picMkLst>
        </pc:picChg>
      </pc:sldChg>
      <pc:sldChg chg="delSp mod">
        <pc:chgData name="Charan Venkata krishna" userId="c1da396fc2c0a4e8" providerId="LiveId" clId="{B571ECAD-D21B-48B8-879A-C69BD6703EFC}" dt="2024-06-23T17:55:26.910" v="10" actId="478"/>
        <pc:sldMkLst>
          <pc:docMk/>
          <pc:sldMk cId="0" sldId="266"/>
        </pc:sldMkLst>
        <pc:picChg chg="del">
          <ac:chgData name="Charan Venkata krishna" userId="c1da396fc2c0a4e8" providerId="LiveId" clId="{B571ECAD-D21B-48B8-879A-C69BD6703EFC}" dt="2024-06-23T17:55:26.910" v="10" actId="478"/>
          <ac:picMkLst>
            <pc:docMk/>
            <pc:sldMk cId="0" sldId="266"/>
            <ac:picMk id="7" creationId="{00000000-0000-0000-0000-000000000000}"/>
          </ac:picMkLst>
        </pc:picChg>
      </pc:sldChg>
      <pc:sldChg chg="delSp mod">
        <pc:chgData name="Charan Venkata krishna" userId="c1da396fc2c0a4e8" providerId="LiveId" clId="{B571ECAD-D21B-48B8-879A-C69BD6703EFC}" dt="2024-06-23T17:55:29.168" v="11" actId="478"/>
        <pc:sldMkLst>
          <pc:docMk/>
          <pc:sldMk cId="0" sldId="267"/>
        </pc:sldMkLst>
        <pc:picChg chg="del">
          <ac:chgData name="Charan Venkata krishna" userId="c1da396fc2c0a4e8" providerId="LiveId" clId="{B571ECAD-D21B-48B8-879A-C69BD6703EFC}" dt="2024-06-23T17:55:29.168" v="11" actId="478"/>
          <ac:picMkLst>
            <pc:docMk/>
            <pc:sldMk cId="0" sldId="267"/>
            <ac:picMk id="8"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0378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64037" y="1902143"/>
            <a:ext cx="7415927" cy="2314575"/>
          </a:xfrm>
          <a:prstGeom prst="rect">
            <a:avLst/>
          </a:prstGeom>
          <a:noFill/>
          <a:ln/>
        </p:spPr>
        <p:txBody>
          <a:bodyPr wrap="square" rtlCol="0" anchor="t"/>
          <a:lstStyle/>
          <a:p>
            <a:pPr marL="0" indent="0">
              <a:lnSpc>
                <a:spcPts val="6075"/>
              </a:lnSpc>
              <a:buNone/>
            </a:pPr>
            <a:r>
              <a:rPr lang="en-US" sz="4860" dirty="0">
                <a:solidFill>
                  <a:srgbClr val="476FD6"/>
                </a:solidFill>
                <a:latin typeface="Roboto Slab" pitchFamily="34" charset="0"/>
                <a:ea typeface="Roboto Slab" pitchFamily="34" charset="-122"/>
                <a:cs typeface="Roboto Slab" pitchFamily="34" charset="-120"/>
              </a:rPr>
              <a:t>An Implementation of the AES Block Cipher in Python</a:t>
            </a:r>
            <a:endParaRPr lang="en-US" sz="4860" dirty="0"/>
          </a:p>
        </p:txBody>
      </p:sp>
      <p:sp>
        <p:nvSpPr>
          <p:cNvPr id="6" name="Text 3"/>
          <p:cNvSpPr/>
          <p:nvPr/>
        </p:nvSpPr>
        <p:spPr>
          <a:xfrm>
            <a:off x="864037" y="4587002"/>
            <a:ext cx="7415927" cy="395049"/>
          </a:xfrm>
          <a:prstGeom prst="rect">
            <a:avLst/>
          </a:prstGeom>
          <a:noFill/>
          <a:ln/>
        </p:spPr>
        <p:txBody>
          <a:bodyPr wrap="none" rtlCol="0" anchor="t"/>
          <a:lstStyle/>
          <a:p>
            <a:pPr marL="0" indent="0">
              <a:lnSpc>
                <a:spcPts val="3110"/>
              </a:lnSpc>
              <a:buNone/>
            </a:pPr>
            <a:endParaRPr lang="en-US" sz="1944" dirty="0"/>
          </a:p>
        </p:txBody>
      </p:sp>
      <p:sp>
        <p:nvSpPr>
          <p:cNvPr id="7" name="Text 4"/>
          <p:cNvSpPr/>
          <p:nvPr/>
        </p:nvSpPr>
        <p:spPr>
          <a:xfrm>
            <a:off x="864037" y="5259705"/>
            <a:ext cx="7415927" cy="395049"/>
          </a:xfrm>
          <a:prstGeom prst="rect">
            <a:avLst/>
          </a:prstGeom>
          <a:noFill/>
          <a:ln/>
        </p:spPr>
        <p:txBody>
          <a:bodyPr wrap="none" rtlCol="0" anchor="t"/>
          <a:lstStyle/>
          <a:p>
            <a:pPr marL="0" indent="0">
              <a:lnSpc>
                <a:spcPts val="3110"/>
              </a:lnSpc>
              <a:buNone/>
            </a:pPr>
            <a:r>
              <a:rPr lang="en-US" sz="1944" dirty="0">
                <a:solidFill>
                  <a:srgbClr val="15213F"/>
                </a:solidFill>
                <a:latin typeface="Roboto" pitchFamily="34" charset="0"/>
                <a:ea typeface="Roboto" pitchFamily="34" charset="-122"/>
                <a:cs typeface="Roboto" pitchFamily="34" charset="-120"/>
              </a:rPr>
              <a:t>B. HEMANTH CHOWDARY(192211206)</a:t>
            </a:r>
            <a:endParaRPr lang="en-US" sz="1944" dirty="0"/>
          </a:p>
        </p:txBody>
      </p:sp>
      <p:sp>
        <p:nvSpPr>
          <p:cNvPr id="8" name="Text 5"/>
          <p:cNvSpPr/>
          <p:nvPr/>
        </p:nvSpPr>
        <p:spPr>
          <a:xfrm>
            <a:off x="864037" y="5932408"/>
            <a:ext cx="7415927" cy="395049"/>
          </a:xfrm>
          <a:prstGeom prst="rect">
            <a:avLst/>
          </a:prstGeom>
          <a:noFill/>
          <a:ln/>
        </p:spPr>
        <p:txBody>
          <a:bodyPr wrap="none" rtlCol="0" anchor="t"/>
          <a:lstStyle/>
          <a:p>
            <a:pPr marL="0" indent="0">
              <a:lnSpc>
                <a:spcPts val="3110"/>
              </a:lnSpc>
              <a:buNone/>
            </a:pPr>
            <a:r>
              <a:rPr lang="en-US" sz="1944" dirty="0">
                <a:solidFill>
                  <a:srgbClr val="15213F"/>
                </a:solidFill>
                <a:latin typeface="Roboto" pitchFamily="34" charset="0"/>
                <a:ea typeface="Roboto" pitchFamily="34" charset="-122"/>
                <a:cs typeface="Roboto" pitchFamily="34" charset="-120"/>
              </a:rPr>
              <a:t>K. CHARAN VENKATA KRISHNA(192211133)</a:t>
            </a:r>
            <a:endParaRPr lang="en-US" sz="1944"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864037" y="1795582"/>
            <a:ext cx="8338542" cy="771525"/>
          </a:xfrm>
          <a:prstGeom prst="rect">
            <a:avLst/>
          </a:prstGeom>
          <a:noFill/>
          <a:ln/>
        </p:spPr>
        <p:txBody>
          <a:bodyPr wrap="none" rtlCol="0" anchor="t"/>
          <a:lstStyle/>
          <a:p>
            <a:pPr marL="0" indent="0">
              <a:lnSpc>
                <a:spcPts val="6075"/>
              </a:lnSpc>
              <a:buNone/>
            </a:pPr>
            <a:r>
              <a:rPr lang="en-US" sz="4860" dirty="0">
                <a:solidFill>
                  <a:srgbClr val="476FD6"/>
                </a:solidFill>
                <a:latin typeface="Roboto Slab" pitchFamily="34" charset="0"/>
                <a:ea typeface="Roboto Slab" pitchFamily="34" charset="-122"/>
                <a:cs typeface="Roboto Slab" pitchFamily="34" charset="-120"/>
              </a:rPr>
              <a:t>AES Security Considerations</a:t>
            </a:r>
            <a:endParaRPr lang="en-US" sz="4860" dirty="0"/>
          </a:p>
        </p:txBody>
      </p:sp>
      <p:pic>
        <p:nvPicPr>
          <p:cNvPr id="5" name="Image 0" descr="preencoded.png"/>
          <p:cNvPicPr>
            <a:picLocks noChangeAspect="1"/>
          </p:cNvPicPr>
          <p:nvPr/>
        </p:nvPicPr>
        <p:blipFill>
          <a:blip r:embed="rId3"/>
          <a:stretch>
            <a:fillRect/>
          </a:stretch>
        </p:blipFill>
        <p:spPr>
          <a:xfrm>
            <a:off x="864037" y="3060859"/>
            <a:ext cx="617220" cy="617220"/>
          </a:xfrm>
          <a:prstGeom prst="rect">
            <a:avLst/>
          </a:prstGeom>
        </p:spPr>
      </p:pic>
      <p:sp>
        <p:nvSpPr>
          <p:cNvPr id="6" name="Text 3"/>
          <p:cNvSpPr/>
          <p:nvPr/>
        </p:nvSpPr>
        <p:spPr>
          <a:xfrm>
            <a:off x="864037" y="3924895"/>
            <a:ext cx="3086100" cy="385763"/>
          </a:xfrm>
          <a:prstGeom prst="rect">
            <a:avLst/>
          </a:prstGeom>
          <a:noFill/>
          <a:ln/>
        </p:spPr>
        <p:txBody>
          <a:bodyPr wrap="none" rtlCol="0" anchor="t"/>
          <a:lstStyle/>
          <a:p>
            <a:pPr marL="0" indent="0" algn="l">
              <a:lnSpc>
                <a:spcPts val="3038"/>
              </a:lnSpc>
              <a:buNone/>
            </a:pPr>
            <a:r>
              <a:rPr lang="en-US" sz="2430" dirty="0">
                <a:solidFill>
                  <a:srgbClr val="476FD6"/>
                </a:solidFill>
                <a:latin typeface="Roboto Slab" pitchFamily="34" charset="0"/>
                <a:ea typeface="Roboto Slab" pitchFamily="34" charset="-122"/>
                <a:cs typeface="Roboto Slab" pitchFamily="34" charset="-120"/>
              </a:rPr>
              <a:t>Key Length</a:t>
            </a:r>
            <a:endParaRPr lang="en-US" sz="2430" dirty="0"/>
          </a:p>
        </p:txBody>
      </p:sp>
      <p:sp>
        <p:nvSpPr>
          <p:cNvPr id="7" name="Text 4"/>
          <p:cNvSpPr/>
          <p:nvPr/>
        </p:nvSpPr>
        <p:spPr>
          <a:xfrm>
            <a:off x="864037" y="4458772"/>
            <a:ext cx="4053840" cy="1185148"/>
          </a:xfrm>
          <a:prstGeom prst="rect">
            <a:avLst/>
          </a:prstGeom>
          <a:noFill/>
          <a:ln/>
        </p:spPr>
        <p:txBody>
          <a:bodyPr wrap="square" rtlCol="0" anchor="t"/>
          <a:lstStyle/>
          <a:p>
            <a:pPr marL="0" indent="0" algn="l">
              <a:lnSpc>
                <a:spcPts val="3110"/>
              </a:lnSpc>
              <a:buNone/>
            </a:pPr>
            <a:r>
              <a:rPr lang="en-US" sz="1944" dirty="0">
                <a:solidFill>
                  <a:srgbClr val="15213F"/>
                </a:solidFill>
                <a:latin typeface="Roboto" pitchFamily="34" charset="0"/>
                <a:ea typeface="Roboto" pitchFamily="34" charset="-122"/>
                <a:cs typeface="Roboto" pitchFamily="34" charset="-120"/>
              </a:rPr>
              <a:t>AES supports key sizes of 128, 192, and 256 bits, providing strong encryption for sensitive data.</a:t>
            </a:r>
            <a:endParaRPr lang="en-US" sz="1944" dirty="0"/>
          </a:p>
        </p:txBody>
      </p:sp>
      <p:pic>
        <p:nvPicPr>
          <p:cNvPr id="8" name="Image 1" descr="preencoded.png"/>
          <p:cNvPicPr>
            <a:picLocks noChangeAspect="1"/>
          </p:cNvPicPr>
          <p:nvPr/>
        </p:nvPicPr>
        <p:blipFill>
          <a:blip r:embed="rId4"/>
          <a:stretch>
            <a:fillRect/>
          </a:stretch>
        </p:blipFill>
        <p:spPr>
          <a:xfrm>
            <a:off x="5288161" y="3060859"/>
            <a:ext cx="617220" cy="617220"/>
          </a:xfrm>
          <a:prstGeom prst="rect">
            <a:avLst/>
          </a:prstGeom>
        </p:spPr>
      </p:pic>
      <p:sp>
        <p:nvSpPr>
          <p:cNvPr id="9" name="Text 5"/>
          <p:cNvSpPr/>
          <p:nvPr/>
        </p:nvSpPr>
        <p:spPr>
          <a:xfrm>
            <a:off x="5288161" y="3924895"/>
            <a:ext cx="3156942" cy="385763"/>
          </a:xfrm>
          <a:prstGeom prst="rect">
            <a:avLst/>
          </a:prstGeom>
          <a:noFill/>
          <a:ln/>
        </p:spPr>
        <p:txBody>
          <a:bodyPr wrap="none" rtlCol="0" anchor="t"/>
          <a:lstStyle/>
          <a:p>
            <a:pPr marL="0" indent="0" algn="l">
              <a:lnSpc>
                <a:spcPts val="3038"/>
              </a:lnSpc>
              <a:buNone/>
            </a:pPr>
            <a:r>
              <a:rPr lang="en-US" sz="2430" dirty="0">
                <a:solidFill>
                  <a:srgbClr val="476FD6"/>
                </a:solidFill>
                <a:latin typeface="Roboto Slab" pitchFamily="34" charset="0"/>
                <a:ea typeface="Roboto Slab" pitchFamily="34" charset="-122"/>
                <a:cs typeface="Roboto Slab" pitchFamily="34" charset="-120"/>
              </a:rPr>
              <a:t>Side-Channel Attacks</a:t>
            </a:r>
            <a:endParaRPr lang="en-US" sz="2430" dirty="0"/>
          </a:p>
        </p:txBody>
      </p:sp>
      <p:sp>
        <p:nvSpPr>
          <p:cNvPr id="10" name="Text 6"/>
          <p:cNvSpPr/>
          <p:nvPr/>
        </p:nvSpPr>
        <p:spPr>
          <a:xfrm>
            <a:off x="5288161" y="4458772"/>
            <a:ext cx="4053959" cy="1185148"/>
          </a:xfrm>
          <a:prstGeom prst="rect">
            <a:avLst/>
          </a:prstGeom>
          <a:noFill/>
          <a:ln/>
        </p:spPr>
        <p:txBody>
          <a:bodyPr wrap="square" rtlCol="0" anchor="t"/>
          <a:lstStyle/>
          <a:p>
            <a:pPr marL="0" indent="0" algn="l">
              <a:lnSpc>
                <a:spcPts val="3110"/>
              </a:lnSpc>
              <a:buNone/>
            </a:pPr>
            <a:r>
              <a:rPr lang="en-US" sz="1944" dirty="0">
                <a:solidFill>
                  <a:srgbClr val="15213F"/>
                </a:solidFill>
                <a:latin typeface="Roboto" pitchFamily="34" charset="0"/>
                <a:ea typeface="Roboto" pitchFamily="34" charset="-122"/>
                <a:cs typeface="Roboto" pitchFamily="34" charset="-120"/>
              </a:rPr>
              <a:t>Careful implementation is crucial to prevent side-channel attacks that can compromise AES encryption.</a:t>
            </a:r>
            <a:endParaRPr lang="en-US" sz="1944" dirty="0"/>
          </a:p>
        </p:txBody>
      </p:sp>
      <p:pic>
        <p:nvPicPr>
          <p:cNvPr id="11" name="Image 2" descr="preencoded.png"/>
          <p:cNvPicPr>
            <a:picLocks noChangeAspect="1"/>
          </p:cNvPicPr>
          <p:nvPr/>
        </p:nvPicPr>
        <p:blipFill>
          <a:blip r:embed="rId5"/>
          <a:stretch>
            <a:fillRect/>
          </a:stretch>
        </p:blipFill>
        <p:spPr>
          <a:xfrm>
            <a:off x="9712404" y="3060859"/>
            <a:ext cx="617220" cy="617220"/>
          </a:xfrm>
          <a:prstGeom prst="rect">
            <a:avLst/>
          </a:prstGeom>
        </p:spPr>
      </p:pic>
      <p:sp>
        <p:nvSpPr>
          <p:cNvPr id="12" name="Text 7"/>
          <p:cNvSpPr/>
          <p:nvPr/>
        </p:nvSpPr>
        <p:spPr>
          <a:xfrm>
            <a:off x="9712404" y="3924895"/>
            <a:ext cx="3086100" cy="385763"/>
          </a:xfrm>
          <a:prstGeom prst="rect">
            <a:avLst/>
          </a:prstGeom>
          <a:noFill/>
          <a:ln/>
        </p:spPr>
        <p:txBody>
          <a:bodyPr wrap="none" rtlCol="0" anchor="t"/>
          <a:lstStyle/>
          <a:p>
            <a:pPr marL="0" indent="0" algn="l">
              <a:lnSpc>
                <a:spcPts val="3038"/>
              </a:lnSpc>
              <a:buNone/>
            </a:pPr>
            <a:r>
              <a:rPr lang="en-US" sz="2430" dirty="0">
                <a:solidFill>
                  <a:srgbClr val="476FD6"/>
                </a:solidFill>
                <a:latin typeface="Roboto Slab" pitchFamily="34" charset="0"/>
                <a:ea typeface="Roboto Slab" pitchFamily="34" charset="-122"/>
                <a:cs typeface="Roboto Slab" pitchFamily="34" charset="-120"/>
              </a:rPr>
              <a:t>Cryptanalysis</a:t>
            </a:r>
            <a:endParaRPr lang="en-US" sz="2430" dirty="0"/>
          </a:p>
        </p:txBody>
      </p:sp>
      <p:sp>
        <p:nvSpPr>
          <p:cNvPr id="13" name="Text 8"/>
          <p:cNvSpPr/>
          <p:nvPr/>
        </p:nvSpPr>
        <p:spPr>
          <a:xfrm>
            <a:off x="9712404" y="4458772"/>
            <a:ext cx="4053959" cy="1975247"/>
          </a:xfrm>
          <a:prstGeom prst="rect">
            <a:avLst/>
          </a:prstGeom>
          <a:noFill/>
          <a:ln/>
        </p:spPr>
        <p:txBody>
          <a:bodyPr wrap="square" rtlCol="0" anchor="t"/>
          <a:lstStyle/>
          <a:p>
            <a:pPr marL="0" indent="0" algn="l">
              <a:lnSpc>
                <a:spcPts val="3110"/>
              </a:lnSpc>
              <a:buNone/>
            </a:pPr>
            <a:r>
              <a:rPr lang="en-US" sz="1944" dirty="0">
                <a:solidFill>
                  <a:srgbClr val="15213F"/>
                </a:solidFill>
                <a:latin typeface="Roboto" pitchFamily="34" charset="0"/>
                <a:ea typeface="Roboto" pitchFamily="34" charset="-122"/>
                <a:cs typeface="Roboto" pitchFamily="34" charset="-120"/>
              </a:rPr>
              <a:t>AES has withstood extensive cryptanalysis, demonstrating its robustness against various attacks like differential and linear cryptanalysis.</a:t>
            </a:r>
            <a:endParaRPr lang="en-US" sz="1944"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64037" y="1147524"/>
            <a:ext cx="7415927" cy="3193971"/>
          </a:xfrm>
          <a:prstGeom prst="rect">
            <a:avLst/>
          </a:prstGeom>
          <a:noFill/>
          <a:ln/>
        </p:spPr>
        <p:txBody>
          <a:bodyPr wrap="square" rtlCol="0" anchor="t"/>
          <a:lstStyle/>
          <a:p>
            <a:pPr marL="0" indent="0">
              <a:lnSpc>
                <a:spcPts val="8384"/>
              </a:lnSpc>
              <a:buNone/>
            </a:pPr>
            <a:r>
              <a:rPr lang="en-US" sz="6707" dirty="0">
                <a:solidFill>
                  <a:srgbClr val="476FD6"/>
                </a:solidFill>
                <a:latin typeface="Roboto Slab" pitchFamily="34" charset="0"/>
                <a:ea typeface="Roboto Slab" pitchFamily="34" charset="-122"/>
                <a:cs typeface="Roboto Slab" pitchFamily="34" charset="-120"/>
              </a:rPr>
              <a:t>Conclusion and Future Enhancements</a:t>
            </a:r>
            <a:endParaRPr lang="en-US" sz="6707" dirty="0"/>
          </a:p>
        </p:txBody>
      </p:sp>
      <p:sp>
        <p:nvSpPr>
          <p:cNvPr id="6" name="Text 3"/>
          <p:cNvSpPr/>
          <p:nvPr/>
        </p:nvSpPr>
        <p:spPr>
          <a:xfrm>
            <a:off x="864037" y="4711779"/>
            <a:ext cx="7415927" cy="2370296"/>
          </a:xfrm>
          <a:prstGeom prst="rect">
            <a:avLst/>
          </a:prstGeom>
          <a:noFill/>
          <a:ln/>
        </p:spPr>
        <p:txBody>
          <a:bodyPr wrap="square" rtlCol="0" anchor="t"/>
          <a:lstStyle/>
          <a:p>
            <a:pPr marL="0" indent="0">
              <a:lnSpc>
                <a:spcPts val="3110"/>
              </a:lnSpc>
              <a:buNone/>
            </a:pPr>
            <a:r>
              <a:rPr lang="en-US" sz="1944" dirty="0">
                <a:solidFill>
                  <a:srgbClr val="15213F"/>
                </a:solidFill>
                <a:latin typeface="Roboto" pitchFamily="34" charset="0"/>
                <a:ea typeface="Roboto" pitchFamily="34" charset="-122"/>
                <a:cs typeface="Roboto" pitchFamily="34" charset="-120"/>
              </a:rPr>
              <a:t>This comprehensive implementation of the AES block cipher in Python showcases the power and versatility of this robust encryption standard. Looking ahead, future enhancements may include support for parallel processing, hardware acceleration, and integration with popular cryptography libraries for seamless deployment.</a:t>
            </a:r>
            <a:endParaRPr lang="en-US" sz="1944"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64037" y="2989898"/>
            <a:ext cx="7415927" cy="395049"/>
          </a:xfrm>
          <a:prstGeom prst="rect">
            <a:avLst/>
          </a:prstGeom>
          <a:noFill/>
          <a:ln/>
        </p:spPr>
        <p:txBody>
          <a:bodyPr wrap="none" rtlCol="0" anchor="t"/>
          <a:lstStyle/>
          <a:p>
            <a:pPr marL="0" indent="0">
              <a:lnSpc>
                <a:spcPts val="3110"/>
              </a:lnSpc>
              <a:buNone/>
            </a:pPr>
            <a:endParaRPr lang="en-US" sz="1944" dirty="0"/>
          </a:p>
        </p:txBody>
      </p:sp>
      <p:sp>
        <p:nvSpPr>
          <p:cNvPr id="6" name="Text 3"/>
          <p:cNvSpPr/>
          <p:nvPr/>
        </p:nvSpPr>
        <p:spPr>
          <a:xfrm>
            <a:off x="864037" y="3631763"/>
            <a:ext cx="7415927" cy="1064657"/>
          </a:xfrm>
          <a:prstGeom prst="rect">
            <a:avLst/>
          </a:prstGeom>
          <a:noFill/>
          <a:ln/>
        </p:spPr>
        <p:txBody>
          <a:bodyPr wrap="none" rtlCol="0" anchor="t"/>
          <a:lstStyle/>
          <a:p>
            <a:pPr marL="0" indent="0">
              <a:lnSpc>
                <a:spcPts val="8384"/>
              </a:lnSpc>
              <a:buNone/>
            </a:pPr>
            <a:r>
              <a:rPr lang="en-US" sz="6707" dirty="0">
                <a:solidFill>
                  <a:srgbClr val="476FD6"/>
                </a:solidFill>
                <a:latin typeface="Roboto Slab" pitchFamily="34" charset="0"/>
                <a:ea typeface="Roboto Slab" pitchFamily="34" charset="-122"/>
                <a:cs typeface="Roboto Slab" pitchFamily="34" charset="-120"/>
              </a:rPr>
              <a:t>Thank You</a:t>
            </a:r>
            <a:endParaRPr lang="en-US" sz="6707" dirty="0"/>
          </a:p>
        </p:txBody>
      </p:sp>
      <p:sp>
        <p:nvSpPr>
          <p:cNvPr id="7" name="Text 4"/>
          <p:cNvSpPr/>
          <p:nvPr/>
        </p:nvSpPr>
        <p:spPr>
          <a:xfrm>
            <a:off x="864037" y="5066705"/>
            <a:ext cx="7415927" cy="395049"/>
          </a:xfrm>
          <a:prstGeom prst="rect">
            <a:avLst/>
          </a:prstGeom>
          <a:noFill/>
          <a:ln/>
        </p:spPr>
        <p:txBody>
          <a:bodyPr wrap="none" rtlCol="0" anchor="t"/>
          <a:lstStyle/>
          <a:p>
            <a:pPr marL="0" indent="0">
              <a:lnSpc>
                <a:spcPts val="3110"/>
              </a:lnSpc>
              <a:buNone/>
            </a:pP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64037" y="1522571"/>
            <a:ext cx="7415927" cy="2129314"/>
          </a:xfrm>
          <a:prstGeom prst="rect">
            <a:avLst/>
          </a:prstGeom>
          <a:noFill/>
          <a:ln/>
        </p:spPr>
        <p:txBody>
          <a:bodyPr wrap="square" rtlCol="0" anchor="t"/>
          <a:lstStyle/>
          <a:p>
            <a:pPr marL="0" indent="0">
              <a:lnSpc>
                <a:spcPts val="8384"/>
              </a:lnSpc>
              <a:buNone/>
            </a:pPr>
            <a:r>
              <a:rPr lang="en-US" sz="6707" dirty="0">
                <a:solidFill>
                  <a:srgbClr val="476FD6"/>
                </a:solidFill>
                <a:latin typeface="Roboto Slab" pitchFamily="34" charset="0"/>
                <a:ea typeface="Roboto Slab" pitchFamily="34" charset="-122"/>
                <a:cs typeface="Roboto Slab" pitchFamily="34" charset="-120"/>
              </a:rPr>
              <a:t>Introduction to AES Block Cipher</a:t>
            </a:r>
            <a:endParaRPr lang="en-US" sz="6707" dirty="0"/>
          </a:p>
        </p:txBody>
      </p:sp>
      <p:sp>
        <p:nvSpPr>
          <p:cNvPr id="6" name="Text 3"/>
          <p:cNvSpPr/>
          <p:nvPr/>
        </p:nvSpPr>
        <p:spPr>
          <a:xfrm>
            <a:off x="864037" y="4022169"/>
            <a:ext cx="7415927" cy="1975247"/>
          </a:xfrm>
          <a:prstGeom prst="rect">
            <a:avLst/>
          </a:prstGeom>
          <a:noFill/>
          <a:ln/>
        </p:spPr>
        <p:txBody>
          <a:bodyPr wrap="square" rtlCol="0" anchor="t"/>
          <a:lstStyle/>
          <a:p>
            <a:pPr marL="0" indent="0">
              <a:lnSpc>
                <a:spcPts val="3110"/>
              </a:lnSpc>
              <a:buNone/>
            </a:pPr>
            <a:r>
              <a:rPr lang="en-US" sz="1944" dirty="0">
                <a:solidFill>
                  <a:srgbClr val="15213F"/>
                </a:solidFill>
                <a:latin typeface="Roboto" pitchFamily="34" charset="0"/>
                <a:ea typeface="Roboto" pitchFamily="34" charset="-122"/>
                <a:cs typeface="Roboto" pitchFamily="34" charset="-120"/>
              </a:rPr>
              <a:t>The AES (Advanced Encryption Standard) block cipher is a widely used symmetric-key algorithm for secure data transmission. It provides robust encryption through a series of mathematical operations, making it a crucial tool for protecting sensitive information in various applications.</a:t>
            </a:r>
            <a:endParaRPr lang="en-US" sz="1944" dirty="0"/>
          </a:p>
        </p:txBody>
      </p:sp>
      <p:sp>
        <p:nvSpPr>
          <p:cNvPr id="7" name="Shape 4"/>
          <p:cNvSpPr/>
          <p:nvPr/>
        </p:nvSpPr>
        <p:spPr>
          <a:xfrm>
            <a:off x="864037" y="6293525"/>
            <a:ext cx="394930" cy="394930"/>
          </a:xfrm>
          <a:prstGeom prst="roundRect">
            <a:avLst>
              <a:gd name="adj" fmla="val 23151155"/>
            </a:avLst>
          </a:prstGeom>
          <a:noFill/>
          <a:ln w="7620">
            <a:solidFill>
              <a:srgbClr val="FFFFFF"/>
            </a:solidFill>
            <a:prstDash val="solid"/>
          </a:ln>
        </p:spPr>
      </p:sp>
      <p:pic>
        <p:nvPicPr>
          <p:cNvPr id="8" name="Image 1" descr="preencoded.png"/>
          <p:cNvPicPr>
            <a:picLocks noChangeAspect="1"/>
          </p:cNvPicPr>
          <p:nvPr/>
        </p:nvPicPr>
        <p:blipFill>
          <a:blip r:embed="rId4"/>
          <a:stretch>
            <a:fillRect/>
          </a:stretch>
        </p:blipFill>
        <p:spPr>
          <a:xfrm>
            <a:off x="871657" y="6301145"/>
            <a:ext cx="379690" cy="379690"/>
          </a:xfrm>
          <a:prstGeom prst="rect">
            <a:avLst/>
          </a:prstGeom>
        </p:spPr>
      </p:pic>
      <p:sp>
        <p:nvSpPr>
          <p:cNvPr id="9" name="Text 5"/>
          <p:cNvSpPr/>
          <p:nvPr/>
        </p:nvSpPr>
        <p:spPr>
          <a:xfrm>
            <a:off x="1382316" y="6275070"/>
            <a:ext cx="1390293" cy="431959"/>
          </a:xfrm>
          <a:prstGeom prst="rect">
            <a:avLst/>
          </a:prstGeom>
          <a:noFill/>
          <a:ln/>
        </p:spPr>
        <p:txBody>
          <a:bodyPr wrap="none" rtlCol="0" anchor="t"/>
          <a:lstStyle/>
          <a:p>
            <a:pPr marL="0" indent="0" algn="l">
              <a:lnSpc>
                <a:spcPts val="3402"/>
              </a:lnSpc>
              <a:buNone/>
            </a:pPr>
            <a:r>
              <a:rPr lang="en-US" sz="2430" b="1" dirty="0">
                <a:solidFill>
                  <a:srgbClr val="15213F"/>
                </a:solidFill>
                <a:latin typeface="Roboto" pitchFamily="34" charset="0"/>
                <a:ea typeface="Roboto" pitchFamily="34" charset="-122"/>
                <a:cs typeface="Roboto" pitchFamily="34" charset="-120"/>
              </a:rPr>
              <a:t>by Charan</a:t>
            </a:r>
            <a:endParaRPr lang="en-US" sz="243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0" y="0"/>
            <a:ext cx="14630400" cy="2298502"/>
          </a:xfrm>
          <a:prstGeom prst="rect">
            <a:avLst/>
          </a:prstGeom>
        </p:spPr>
      </p:pic>
      <p:sp>
        <p:nvSpPr>
          <p:cNvPr id="5" name="Text 2"/>
          <p:cNvSpPr/>
          <p:nvPr/>
        </p:nvSpPr>
        <p:spPr>
          <a:xfrm>
            <a:off x="2292787" y="2805351"/>
            <a:ext cx="5971699" cy="574596"/>
          </a:xfrm>
          <a:prstGeom prst="rect">
            <a:avLst/>
          </a:prstGeom>
          <a:noFill/>
          <a:ln/>
        </p:spPr>
        <p:txBody>
          <a:bodyPr wrap="none" rtlCol="0" anchor="t"/>
          <a:lstStyle/>
          <a:p>
            <a:pPr marL="0" indent="0">
              <a:lnSpc>
                <a:spcPts val="4525"/>
              </a:lnSpc>
              <a:buNone/>
            </a:pPr>
            <a:r>
              <a:rPr lang="en-US" sz="3620" dirty="0">
                <a:solidFill>
                  <a:srgbClr val="476FD6"/>
                </a:solidFill>
                <a:latin typeface="Roboto Slab" pitchFamily="34" charset="0"/>
                <a:ea typeface="Roboto Slab" pitchFamily="34" charset="-122"/>
                <a:cs typeface="Roboto Slab" pitchFamily="34" charset="-120"/>
              </a:rPr>
              <a:t>Overview of AES Algorithm</a:t>
            </a:r>
            <a:endParaRPr lang="en-US" sz="3620" dirty="0"/>
          </a:p>
        </p:txBody>
      </p:sp>
      <p:sp>
        <p:nvSpPr>
          <p:cNvPr id="6" name="Shape 3"/>
          <p:cNvSpPr/>
          <p:nvPr/>
        </p:nvSpPr>
        <p:spPr>
          <a:xfrm>
            <a:off x="7296864" y="3655695"/>
            <a:ext cx="36671" cy="4067056"/>
          </a:xfrm>
          <a:prstGeom prst="rect">
            <a:avLst/>
          </a:prstGeom>
          <a:solidFill>
            <a:srgbClr val="BBC4DC"/>
          </a:solidFill>
          <a:ln/>
        </p:spPr>
      </p:sp>
      <p:sp>
        <p:nvSpPr>
          <p:cNvPr id="7" name="Shape 4"/>
          <p:cNvSpPr/>
          <p:nvPr/>
        </p:nvSpPr>
        <p:spPr>
          <a:xfrm>
            <a:off x="6464796" y="4050983"/>
            <a:ext cx="643533" cy="36671"/>
          </a:xfrm>
          <a:prstGeom prst="rect">
            <a:avLst/>
          </a:prstGeom>
          <a:solidFill>
            <a:srgbClr val="BBC4DC"/>
          </a:solidFill>
          <a:ln/>
        </p:spPr>
      </p:sp>
      <p:sp>
        <p:nvSpPr>
          <p:cNvPr id="8" name="Shape 5"/>
          <p:cNvSpPr/>
          <p:nvPr/>
        </p:nvSpPr>
        <p:spPr>
          <a:xfrm>
            <a:off x="7108329" y="3862507"/>
            <a:ext cx="413742" cy="413742"/>
          </a:xfrm>
          <a:prstGeom prst="roundRect">
            <a:avLst>
              <a:gd name="adj" fmla="val 26667"/>
            </a:avLst>
          </a:prstGeom>
          <a:solidFill>
            <a:srgbClr val="DEE7F7"/>
          </a:solidFill>
          <a:ln/>
        </p:spPr>
      </p:sp>
      <p:sp>
        <p:nvSpPr>
          <p:cNvPr id="9" name="Text 6"/>
          <p:cNvSpPr/>
          <p:nvPr/>
        </p:nvSpPr>
        <p:spPr>
          <a:xfrm>
            <a:off x="7258348" y="3931444"/>
            <a:ext cx="113705" cy="275868"/>
          </a:xfrm>
          <a:prstGeom prst="rect">
            <a:avLst/>
          </a:prstGeom>
          <a:noFill/>
          <a:ln/>
        </p:spPr>
        <p:txBody>
          <a:bodyPr wrap="none" rtlCol="0" anchor="t"/>
          <a:lstStyle/>
          <a:p>
            <a:pPr marL="0" indent="0" algn="ctr">
              <a:lnSpc>
                <a:spcPts val="2172"/>
              </a:lnSpc>
              <a:buNone/>
            </a:pPr>
            <a:r>
              <a:rPr lang="en-US" sz="2172" dirty="0">
                <a:solidFill>
                  <a:srgbClr val="476FD6"/>
                </a:solidFill>
                <a:latin typeface="Roboto Slab" pitchFamily="34" charset="0"/>
                <a:ea typeface="Roboto Slab" pitchFamily="34" charset="-122"/>
                <a:cs typeface="Roboto Slab" pitchFamily="34" charset="-120"/>
              </a:rPr>
              <a:t>1</a:t>
            </a:r>
            <a:endParaRPr lang="en-US" sz="2172" dirty="0"/>
          </a:p>
        </p:txBody>
      </p:sp>
      <p:sp>
        <p:nvSpPr>
          <p:cNvPr id="10" name="Text 7"/>
          <p:cNvSpPr/>
          <p:nvPr/>
        </p:nvSpPr>
        <p:spPr>
          <a:xfrm>
            <a:off x="3857982" y="3839528"/>
            <a:ext cx="2445901" cy="287298"/>
          </a:xfrm>
          <a:prstGeom prst="rect">
            <a:avLst/>
          </a:prstGeom>
          <a:noFill/>
          <a:ln/>
        </p:spPr>
        <p:txBody>
          <a:bodyPr wrap="none" rtlCol="0" anchor="t"/>
          <a:lstStyle/>
          <a:p>
            <a:pPr marL="0" indent="0" algn="r">
              <a:lnSpc>
                <a:spcPts val="2262"/>
              </a:lnSpc>
              <a:buNone/>
            </a:pPr>
            <a:r>
              <a:rPr lang="en-US" sz="1810" dirty="0">
                <a:solidFill>
                  <a:srgbClr val="476FD6"/>
                </a:solidFill>
                <a:latin typeface="Roboto Slab" pitchFamily="34" charset="0"/>
                <a:ea typeface="Roboto Slab" pitchFamily="34" charset="-122"/>
                <a:cs typeface="Roboto Slab" pitchFamily="34" charset="-120"/>
              </a:rPr>
              <a:t>Block Cipher Structure</a:t>
            </a:r>
            <a:endParaRPr lang="en-US" sz="1810" dirty="0"/>
          </a:p>
        </p:txBody>
      </p:sp>
      <p:sp>
        <p:nvSpPr>
          <p:cNvPr id="11" name="Text 8"/>
          <p:cNvSpPr/>
          <p:nvPr/>
        </p:nvSpPr>
        <p:spPr>
          <a:xfrm>
            <a:off x="2292787" y="4237077"/>
            <a:ext cx="4011097" cy="1176337"/>
          </a:xfrm>
          <a:prstGeom prst="rect">
            <a:avLst/>
          </a:prstGeom>
          <a:noFill/>
          <a:ln/>
        </p:spPr>
        <p:txBody>
          <a:bodyPr wrap="square" rtlCol="0" anchor="t"/>
          <a:lstStyle/>
          <a:p>
            <a:pPr marL="0" indent="0" algn="r">
              <a:lnSpc>
                <a:spcPts val="2317"/>
              </a:lnSpc>
              <a:buNone/>
            </a:pPr>
            <a:r>
              <a:rPr lang="en-US" sz="1448" dirty="0">
                <a:solidFill>
                  <a:srgbClr val="15213F"/>
                </a:solidFill>
                <a:latin typeface="Roboto" pitchFamily="34" charset="0"/>
                <a:ea typeface="Roboto" pitchFamily="34" charset="-122"/>
                <a:cs typeface="Roboto" pitchFamily="34" charset="-120"/>
              </a:rPr>
              <a:t>AES is a symmetric-key block cipher that operates on fixed-size blocks of 128 bits. It uses 128-bit, 192-bit, or 256-bit keys to encrypt and decrypt data.</a:t>
            </a:r>
            <a:endParaRPr lang="en-US" sz="1448" dirty="0"/>
          </a:p>
        </p:txBody>
      </p:sp>
      <p:sp>
        <p:nvSpPr>
          <p:cNvPr id="12" name="Shape 9"/>
          <p:cNvSpPr/>
          <p:nvPr/>
        </p:nvSpPr>
        <p:spPr>
          <a:xfrm>
            <a:off x="7522071" y="4970264"/>
            <a:ext cx="643533" cy="36671"/>
          </a:xfrm>
          <a:prstGeom prst="rect">
            <a:avLst/>
          </a:prstGeom>
          <a:solidFill>
            <a:srgbClr val="BBC4DC"/>
          </a:solidFill>
          <a:ln/>
        </p:spPr>
      </p:sp>
      <p:sp>
        <p:nvSpPr>
          <p:cNvPr id="13" name="Shape 10"/>
          <p:cNvSpPr/>
          <p:nvPr/>
        </p:nvSpPr>
        <p:spPr>
          <a:xfrm>
            <a:off x="7108329" y="4781788"/>
            <a:ext cx="413742" cy="413742"/>
          </a:xfrm>
          <a:prstGeom prst="roundRect">
            <a:avLst>
              <a:gd name="adj" fmla="val 26667"/>
            </a:avLst>
          </a:prstGeom>
          <a:solidFill>
            <a:srgbClr val="DEE7F7"/>
          </a:solidFill>
          <a:ln/>
        </p:spPr>
      </p:sp>
      <p:sp>
        <p:nvSpPr>
          <p:cNvPr id="14" name="Text 11"/>
          <p:cNvSpPr/>
          <p:nvPr/>
        </p:nvSpPr>
        <p:spPr>
          <a:xfrm>
            <a:off x="7238940" y="4850725"/>
            <a:ext cx="152400" cy="275868"/>
          </a:xfrm>
          <a:prstGeom prst="rect">
            <a:avLst/>
          </a:prstGeom>
          <a:noFill/>
          <a:ln/>
        </p:spPr>
        <p:txBody>
          <a:bodyPr wrap="none" rtlCol="0" anchor="t"/>
          <a:lstStyle/>
          <a:p>
            <a:pPr marL="0" indent="0" algn="ctr">
              <a:lnSpc>
                <a:spcPts val="2172"/>
              </a:lnSpc>
              <a:buNone/>
            </a:pPr>
            <a:r>
              <a:rPr lang="en-US" sz="2172" dirty="0">
                <a:solidFill>
                  <a:srgbClr val="476FD6"/>
                </a:solidFill>
                <a:latin typeface="Roboto Slab" pitchFamily="34" charset="0"/>
                <a:ea typeface="Roboto Slab" pitchFamily="34" charset="-122"/>
                <a:cs typeface="Roboto Slab" pitchFamily="34" charset="-120"/>
              </a:rPr>
              <a:t>2</a:t>
            </a:r>
            <a:endParaRPr lang="en-US" sz="2172" dirty="0"/>
          </a:p>
        </p:txBody>
      </p:sp>
      <p:sp>
        <p:nvSpPr>
          <p:cNvPr id="15" name="Text 12"/>
          <p:cNvSpPr/>
          <p:nvPr/>
        </p:nvSpPr>
        <p:spPr>
          <a:xfrm>
            <a:off x="8326517" y="4758809"/>
            <a:ext cx="2864287" cy="287298"/>
          </a:xfrm>
          <a:prstGeom prst="rect">
            <a:avLst/>
          </a:prstGeom>
          <a:noFill/>
          <a:ln/>
        </p:spPr>
        <p:txBody>
          <a:bodyPr wrap="none" rtlCol="0" anchor="t"/>
          <a:lstStyle/>
          <a:p>
            <a:pPr marL="0" indent="0" algn="l">
              <a:lnSpc>
                <a:spcPts val="2262"/>
              </a:lnSpc>
              <a:buNone/>
            </a:pPr>
            <a:r>
              <a:rPr lang="en-US" sz="1810" dirty="0">
                <a:solidFill>
                  <a:srgbClr val="476FD6"/>
                </a:solidFill>
                <a:latin typeface="Roboto Slab" pitchFamily="34" charset="0"/>
                <a:ea typeface="Roboto Slab" pitchFamily="34" charset="-122"/>
                <a:cs typeface="Roboto Slab" pitchFamily="34" charset="-120"/>
              </a:rPr>
              <a:t>Rounds of Transformation</a:t>
            </a:r>
            <a:endParaRPr lang="en-US" sz="1810" dirty="0"/>
          </a:p>
        </p:txBody>
      </p:sp>
      <p:sp>
        <p:nvSpPr>
          <p:cNvPr id="16" name="Text 13"/>
          <p:cNvSpPr/>
          <p:nvPr/>
        </p:nvSpPr>
        <p:spPr>
          <a:xfrm>
            <a:off x="8326517" y="5156359"/>
            <a:ext cx="4011097" cy="1176337"/>
          </a:xfrm>
          <a:prstGeom prst="rect">
            <a:avLst/>
          </a:prstGeom>
          <a:noFill/>
          <a:ln/>
        </p:spPr>
        <p:txBody>
          <a:bodyPr wrap="square" rtlCol="0" anchor="t"/>
          <a:lstStyle/>
          <a:p>
            <a:pPr marL="0" indent="0" algn="l">
              <a:lnSpc>
                <a:spcPts val="2317"/>
              </a:lnSpc>
              <a:buNone/>
            </a:pPr>
            <a:r>
              <a:rPr lang="en-US" sz="1448" dirty="0">
                <a:solidFill>
                  <a:srgbClr val="15213F"/>
                </a:solidFill>
                <a:latin typeface="Roboto" pitchFamily="34" charset="0"/>
                <a:ea typeface="Roboto" pitchFamily="34" charset="-122"/>
                <a:cs typeface="Roboto" pitchFamily="34" charset="-120"/>
              </a:rPr>
              <a:t>The AES algorithm applies a series of transformations, called rounds, to the input block. The number of rounds depends on the key size, ranging from 10 to 14 rounds.</a:t>
            </a:r>
            <a:endParaRPr lang="en-US" sz="1448" dirty="0"/>
          </a:p>
        </p:txBody>
      </p:sp>
      <p:sp>
        <p:nvSpPr>
          <p:cNvPr id="17" name="Shape 14"/>
          <p:cNvSpPr/>
          <p:nvPr/>
        </p:nvSpPr>
        <p:spPr>
          <a:xfrm>
            <a:off x="6464796" y="6176367"/>
            <a:ext cx="643533" cy="36671"/>
          </a:xfrm>
          <a:prstGeom prst="rect">
            <a:avLst/>
          </a:prstGeom>
          <a:solidFill>
            <a:srgbClr val="BBC4DC"/>
          </a:solidFill>
          <a:ln/>
        </p:spPr>
      </p:sp>
      <p:sp>
        <p:nvSpPr>
          <p:cNvPr id="18" name="Shape 15"/>
          <p:cNvSpPr/>
          <p:nvPr/>
        </p:nvSpPr>
        <p:spPr>
          <a:xfrm>
            <a:off x="7108329" y="5987891"/>
            <a:ext cx="413742" cy="413742"/>
          </a:xfrm>
          <a:prstGeom prst="roundRect">
            <a:avLst>
              <a:gd name="adj" fmla="val 26667"/>
            </a:avLst>
          </a:prstGeom>
          <a:solidFill>
            <a:srgbClr val="DEE7F7"/>
          </a:solidFill>
          <a:ln/>
        </p:spPr>
      </p:sp>
      <p:sp>
        <p:nvSpPr>
          <p:cNvPr id="19" name="Text 16"/>
          <p:cNvSpPr/>
          <p:nvPr/>
        </p:nvSpPr>
        <p:spPr>
          <a:xfrm>
            <a:off x="7240726" y="6056828"/>
            <a:ext cx="148947" cy="275868"/>
          </a:xfrm>
          <a:prstGeom prst="rect">
            <a:avLst/>
          </a:prstGeom>
          <a:noFill/>
          <a:ln/>
        </p:spPr>
        <p:txBody>
          <a:bodyPr wrap="none" rtlCol="0" anchor="t"/>
          <a:lstStyle/>
          <a:p>
            <a:pPr marL="0" indent="0" algn="ctr">
              <a:lnSpc>
                <a:spcPts val="2172"/>
              </a:lnSpc>
              <a:buNone/>
            </a:pPr>
            <a:r>
              <a:rPr lang="en-US" sz="2172" dirty="0">
                <a:solidFill>
                  <a:srgbClr val="476FD6"/>
                </a:solidFill>
                <a:latin typeface="Roboto Slab" pitchFamily="34" charset="0"/>
                <a:ea typeface="Roboto Slab" pitchFamily="34" charset="-122"/>
                <a:cs typeface="Roboto Slab" pitchFamily="34" charset="-120"/>
              </a:rPr>
              <a:t>3</a:t>
            </a:r>
            <a:endParaRPr lang="en-US" sz="2172" dirty="0"/>
          </a:p>
        </p:txBody>
      </p:sp>
      <p:sp>
        <p:nvSpPr>
          <p:cNvPr id="20" name="Text 17"/>
          <p:cNvSpPr/>
          <p:nvPr/>
        </p:nvSpPr>
        <p:spPr>
          <a:xfrm>
            <a:off x="4005382" y="5964912"/>
            <a:ext cx="2298502" cy="287298"/>
          </a:xfrm>
          <a:prstGeom prst="rect">
            <a:avLst/>
          </a:prstGeom>
          <a:noFill/>
          <a:ln/>
        </p:spPr>
        <p:txBody>
          <a:bodyPr wrap="none" rtlCol="0" anchor="t"/>
          <a:lstStyle/>
          <a:p>
            <a:pPr marL="0" indent="0" algn="r">
              <a:lnSpc>
                <a:spcPts val="2262"/>
              </a:lnSpc>
              <a:buNone/>
            </a:pPr>
            <a:r>
              <a:rPr lang="en-US" sz="1810" dirty="0">
                <a:solidFill>
                  <a:srgbClr val="476FD6"/>
                </a:solidFill>
                <a:latin typeface="Roboto Slab" pitchFamily="34" charset="0"/>
                <a:ea typeface="Roboto Slab" pitchFamily="34" charset="-122"/>
                <a:cs typeface="Roboto Slab" pitchFamily="34" charset="-120"/>
              </a:rPr>
              <a:t>Core Operations</a:t>
            </a:r>
            <a:endParaRPr lang="en-US" sz="1810" dirty="0"/>
          </a:p>
        </p:txBody>
      </p:sp>
      <p:sp>
        <p:nvSpPr>
          <p:cNvPr id="21" name="Text 18"/>
          <p:cNvSpPr/>
          <p:nvPr/>
        </p:nvSpPr>
        <p:spPr>
          <a:xfrm>
            <a:off x="2292787" y="6362462"/>
            <a:ext cx="4011097" cy="1176337"/>
          </a:xfrm>
          <a:prstGeom prst="rect">
            <a:avLst/>
          </a:prstGeom>
          <a:noFill/>
          <a:ln/>
        </p:spPr>
        <p:txBody>
          <a:bodyPr wrap="square" rtlCol="0" anchor="t"/>
          <a:lstStyle/>
          <a:p>
            <a:pPr marL="0" indent="0" algn="r">
              <a:lnSpc>
                <a:spcPts val="2317"/>
              </a:lnSpc>
              <a:buNone/>
            </a:pPr>
            <a:r>
              <a:rPr lang="en-US" sz="1448" dirty="0">
                <a:solidFill>
                  <a:srgbClr val="15213F"/>
                </a:solidFill>
                <a:latin typeface="Roboto" pitchFamily="34" charset="0"/>
                <a:ea typeface="Roboto" pitchFamily="34" charset="-122"/>
                <a:cs typeface="Roboto" pitchFamily="34" charset="-120"/>
              </a:rPr>
              <a:t>The core operations in AES include SubBytes, ShiftRows, MixColumns, and AddRoundKey. These operations are designed to provide confusion, diffusion, and key-dependency.</a:t>
            </a:r>
            <a:endParaRPr lang="en-US" sz="1448"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1058704" y="812602"/>
            <a:ext cx="5726668" cy="715804"/>
          </a:xfrm>
          <a:prstGeom prst="rect">
            <a:avLst/>
          </a:prstGeom>
          <a:noFill/>
          <a:ln/>
        </p:spPr>
        <p:txBody>
          <a:bodyPr wrap="none" rtlCol="0" anchor="t"/>
          <a:lstStyle/>
          <a:p>
            <a:pPr marL="0" indent="0">
              <a:lnSpc>
                <a:spcPts val="5637"/>
              </a:lnSpc>
              <a:buNone/>
            </a:pPr>
            <a:r>
              <a:rPr lang="en-US" sz="4509" dirty="0">
                <a:solidFill>
                  <a:srgbClr val="476FD6"/>
                </a:solidFill>
                <a:latin typeface="Roboto Slab" pitchFamily="34" charset="0"/>
                <a:ea typeface="Roboto Slab" pitchFamily="34" charset="-122"/>
                <a:cs typeface="Roboto Slab" pitchFamily="34" charset="-120"/>
              </a:rPr>
              <a:t>AES Key Expansion</a:t>
            </a:r>
            <a:endParaRPr lang="en-US" sz="4509" dirty="0"/>
          </a:p>
        </p:txBody>
      </p:sp>
      <p:pic>
        <p:nvPicPr>
          <p:cNvPr id="5" name="Image 0" descr="preencoded.png"/>
          <p:cNvPicPr>
            <a:picLocks noChangeAspect="1"/>
          </p:cNvPicPr>
          <p:nvPr/>
        </p:nvPicPr>
        <p:blipFill>
          <a:blip r:embed="rId3"/>
          <a:stretch>
            <a:fillRect/>
          </a:stretch>
        </p:blipFill>
        <p:spPr>
          <a:xfrm>
            <a:off x="3154561" y="1986439"/>
            <a:ext cx="2064544" cy="1319689"/>
          </a:xfrm>
          <a:prstGeom prst="rect">
            <a:avLst/>
          </a:prstGeom>
        </p:spPr>
      </p:pic>
      <p:sp>
        <p:nvSpPr>
          <p:cNvPr id="6" name="Text 3"/>
          <p:cNvSpPr/>
          <p:nvPr/>
        </p:nvSpPr>
        <p:spPr>
          <a:xfrm>
            <a:off x="4127778" y="2580799"/>
            <a:ext cx="117991" cy="458153"/>
          </a:xfrm>
          <a:prstGeom prst="rect">
            <a:avLst/>
          </a:prstGeom>
          <a:noFill/>
          <a:ln/>
        </p:spPr>
        <p:txBody>
          <a:bodyPr wrap="none" rtlCol="0" anchor="t"/>
          <a:lstStyle/>
          <a:p>
            <a:pPr marL="0" indent="0" algn="ctr">
              <a:lnSpc>
                <a:spcPts val="3607"/>
              </a:lnSpc>
              <a:buNone/>
            </a:pPr>
            <a:r>
              <a:rPr lang="en-US" sz="2255" dirty="0">
                <a:solidFill>
                  <a:srgbClr val="476FD6"/>
                </a:solidFill>
                <a:latin typeface="Roboto Slab" pitchFamily="34" charset="0"/>
                <a:ea typeface="Roboto Slab" pitchFamily="34" charset="-122"/>
                <a:cs typeface="Roboto Slab" pitchFamily="34" charset="-120"/>
              </a:rPr>
              <a:t>1</a:t>
            </a:r>
            <a:endParaRPr lang="en-US" sz="2255" dirty="0"/>
          </a:p>
        </p:txBody>
      </p:sp>
      <p:sp>
        <p:nvSpPr>
          <p:cNvPr id="7" name="Text 4"/>
          <p:cNvSpPr/>
          <p:nvPr/>
        </p:nvSpPr>
        <p:spPr>
          <a:xfrm>
            <a:off x="5448062" y="2215396"/>
            <a:ext cx="1696760" cy="357902"/>
          </a:xfrm>
          <a:prstGeom prst="rect">
            <a:avLst/>
          </a:prstGeom>
          <a:noFill/>
          <a:ln/>
        </p:spPr>
        <p:txBody>
          <a:bodyPr wrap="none" rtlCol="0" anchor="t"/>
          <a:lstStyle/>
          <a:p>
            <a:pPr marL="0" indent="0" algn="l">
              <a:lnSpc>
                <a:spcPts val="2818"/>
              </a:lnSpc>
              <a:buNone/>
            </a:pPr>
            <a:r>
              <a:rPr lang="en-US" sz="2255" dirty="0">
                <a:solidFill>
                  <a:srgbClr val="476FD6"/>
                </a:solidFill>
                <a:latin typeface="Roboto Slab" pitchFamily="34" charset="0"/>
                <a:ea typeface="Roboto Slab" pitchFamily="34" charset="-122"/>
                <a:cs typeface="Roboto Slab" pitchFamily="34" charset="-120"/>
              </a:rPr>
              <a:t>Round Key 0</a:t>
            </a:r>
            <a:endParaRPr lang="en-US" sz="2255" dirty="0"/>
          </a:p>
        </p:txBody>
      </p:sp>
      <p:sp>
        <p:nvSpPr>
          <p:cNvPr id="8" name="Text 5"/>
          <p:cNvSpPr/>
          <p:nvPr/>
        </p:nvSpPr>
        <p:spPr>
          <a:xfrm>
            <a:off x="5448062" y="2710696"/>
            <a:ext cx="1696760" cy="366474"/>
          </a:xfrm>
          <a:prstGeom prst="rect">
            <a:avLst/>
          </a:prstGeom>
          <a:noFill/>
          <a:ln/>
        </p:spPr>
        <p:txBody>
          <a:bodyPr wrap="none" rtlCol="0" anchor="t"/>
          <a:lstStyle/>
          <a:p>
            <a:pPr marL="0" indent="0" algn="l">
              <a:lnSpc>
                <a:spcPts val="2886"/>
              </a:lnSpc>
              <a:buNone/>
            </a:pPr>
            <a:r>
              <a:rPr lang="en-US" sz="1804" dirty="0">
                <a:solidFill>
                  <a:srgbClr val="15213F"/>
                </a:solidFill>
                <a:latin typeface="Roboto" pitchFamily="34" charset="0"/>
                <a:ea typeface="Roboto" pitchFamily="34" charset="-122"/>
                <a:cs typeface="Roboto" pitchFamily="34" charset="-120"/>
              </a:rPr>
              <a:t>Initial key</a:t>
            </a:r>
            <a:endParaRPr lang="en-US" sz="1804" dirty="0"/>
          </a:p>
        </p:txBody>
      </p:sp>
      <p:sp>
        <p:nvSpPr>
          <p:cNvPr id="9" name="Shape 6"/>
          <p:cNvSpPr/>
          <p:nvPr/>
        </p:nvSpPr>
        <p:spPr>
          <a:xfrm>
            <a:off x="5276255" y="3308033"/>
            <a:ext cx="8238292" cy="22860"/>
          </a:xfrm>
          <a:prstGeom prst="rect">
            <a:avLst/>
          </a:prstGeom>
          <a:solidFill>
            <a:srgbClr val="BBC4DC"/>
          </a:solidFill>
          <a:ln/>
        </p:spPr>
      </p:sp>
      <p:pic>
        <p:nvPicPr>
          <p:cNvPr id="10" name="Image 1" descr="preencoded.png"/>
          <p:cNvPicPr>
            <a:picLocks noChangeAspect="1"/>
          </p:cNvPicPr>
          <p:nvPr/>
        </p:nvPicPr>
        <p:blipFill>
          <a:blip r:embed="rId4"/>
          <a:stretch>
            <a:fillRect/>
          </a:stretch>
        </p:blipFill>
        <p:spPr>
          <a:xfrm>
            <a:off x="2122289" y="3363278"/>
            <a:ext cx="4129207" cy="1319689"/>
          </a:xfrm>
          <a:prstGeom prst="rect">
            <a:avLst/>
          </a:prstGeom>
        </p:spPr>
      </p:pic>
      <p:sp>
        <p:nvSpPr>
          <p:cNvPr id="11" name="Text 7"/>
          <p:cNvSpPr/>
          <p:nvPr/>
        </p:nvSpPr>
        <p:spPr>
          <a:xfrm>
            <a:off x="4107775" y="3794046"/>
            <a:ext cx="158115" cy="458153"/>
          </a:xfrm>
          <a:prstGeom prst="rect">
            <a:avLst/>
          </a:prstGeom>
          <a:noFill/>
          <a:ln/>
        </p:spPr>
        <p:txBody>
          <a:bodyPr wrap="none" rtlCol="0" anchor="t"/>
          <a:lstStyle/>
          <a:p>
            <a:pPr marL="0" indent="0" algn="ctr">
              <a:lnSpc>
                <a:spcPts val="3607"/>
              </a:lnSpc>
              <a:buNone/>
            </a:pPr>
            <a:r>
              <a:rPr lang="en-US" sz="2255" dirty="0">
                <a:solidFill>
                  <a:srgbClr val="476FD6"/>
                </a:solidFill>
                <a:latin typeface="Roboto Slab" pitchFamily="34" charset="0"/>
                <a:ea typeface="Roboto Slab" pitchFamily="34" charset="-122"/>
                <a:cs typeface="Roboto Slab" pitchFamily="34" charset="-120"/>
              </a:rPr>
              <a:t>2</a:t>
            </a:r>
            <a:endParaRPr lang="en-US" sz="2255" dirty="0"/>
          </a:p>
        </p:txBody>
      </p:sp>
      <p:sp>
        <p:nvSpPr>
          <p:cNvPr id="12" name="Text 8"/>
          <p:cNvSpPr/>
          <p:nvPr/>
        </p:nvSpPr>
        <p:spPr>
          <a:xfrm>
            <a:off x="6480453" y="3592235"/>
            <a:ext cx="2516505" cy="357902"/>
          </a:xfrm>
          <a:prstGeom prst="rect">
            <a:avLst/>
          </a:prstGeom>
          <a:noFill/>
          <a:ln/>
        </p:spPr>
        <p:txBody>
          <a:bodyPr wrap="none" rtlCol="0" anchor="t"/>
          <a:lstStyle/>
          <a:p>
            <a:pPr marL="0" indent="0" algn="l">
              <a:lnSpc>
                <a:spcPts val="2818"/>
              </a:lnSpc>
              <a:buNone/>
            </a:pPr>
            <a:r>
              <a:rPr lang="en-US" sz="2255" dirty="0">
                <a:solidFill>
                  <a:srgbClr val="476FD6"/>
                </a:solidFill>
                <a:latin typeface="Roboto Slab" pitchFamily="34" charset="0"/>
                <a:ea typeface="Roboto Slab" pitchFamily="34" charset="-122"/>
                <a:cs typeface="Roboto Slab" pitchFamily="34" charset="-120"/>
              </a:rPr>
              <a:t>Round Key 1</a:t>
            </a:r>
            <a:endParaRPr lang="en-US" sz="2255" dirty="0"/>
          </a:p>
        </p:txBody>
      </p:sp>
      <p:sp>
        <p:nvSpPr>
          <p:cNvPr id="13" name="Text 9"/>
          <p:cNvSpPr/>
          <p:nvPr/>
        </p:nvSpPr>
        <p:spPr>
          <a:xfrm>
            <a:off x="6480453" y="4087535"/>
            <a:ext cx="2516505" cy="366474"/>
          </a:xfrm>
          <a:prstGeom prst="rect">
            <a:avLst/>
          </a:prstGeom>
          <a:noFill/>
          <a:ln/>
        </p:spPr>
        <p:txBody>
          <a:bodyPr wrap="none" rtlCol="0" anchor="t"/>
          <a:lstStyle/>
          <a:p>
            <a:pPr marL="0" indent="0" algn="l">
              <a:lnSpc>
                <a:spcPts val="2886"/>
              </a:lnSpc>
              <a:buNone/>
            </a:pPr>
            <a:r>
              <a:rPr lang="en-US" sz="1804" dirty="0">
                <a:solidFill>
                  <a:srgbClr val="15213F"/>
                </a:solidFill>
                <a:latin typeface="Roboto" pitchFamily="34" charset="0"/>
                <a:ea typeface="Roboto" pitchFamily="34" charset="-122"/>
                <a:cs typeface="Roboto" pitchFamily="34" charset="-120"/>
              </a:rPr>
              <a:t>Derived from original key</a:t>
            </a:r>
            <a:endParaRPr lang="en-US" sz="1804" dirty="0"/>
          </a:p>
        </p:txBody>
      </p:sp>
      <p:sp>
        <p:nvSpPr>
          <p:cNvPr id="14" name="Shape 10"/>
          <p:cNvSpPr/>
          <p:nvPr/>
        </p:nvSpPr>
        <p:spPr>
          <a:xfrm>
            <a:off x="6308646" y="4684871"/>
            <a:ext cx="7205901" cy="22860"/>
          </a:xfrm>
          <a:prstGeom prst="rect">
            <a:avLst/>
          </a:prstGeom>
          <a:solidFill>
            <a:srgbClr val="BBC4DC"/>
          </a:solidFill>
          <a:ln/>
        </p:spPr>
      </p:sp>
      <p:pic>
        <p:nvPicPr>
          <p:cNvPr id="15" name="Image 2" descr="preencoded.png"/>
          <p:cNvPicPr>
            <a:picLocks noChangeAspect="1"/>
          </p:cNvPicPr>
          <p:nvPr/>
        </p:nvPicPr>
        <p:blipFill>
          <a:blip r:embed="rId5"/>
          <a:stretch>
            <a:fillRect/>
          </a:stretch>
        </p:blipFill>
        <p:spPr>
          <a:xfrm>
            <a:off x="1089898" y="4740116"/>
            <a:ext cx="6193869" cy="1319689"/>
          </a:xfrm>
          <a:prstGeom prst="rect">
            <a:avLst/>
          </a:prstGeom>
        </p:spPr>
      </p:pic>
      <p:sp>
        <p:nvSpPr>
          <p:cNvPr id="16" name="Text 11"/>
          <p:cNvSpPr/>
          <p:nvPr/>
        </p:nvSpPr>
        <p:spPr>
          <a:xfrm>
            <a:off x="4109442" y="5170884"/>
            <a:ext cx="154662" cy="458153"/>
          </a:xfrm>
          <a:prstGeom prst="rect">
            <a:avLst/>
          </a:prstGeom>
          <a:noFill/>
          <a:ln/>
        </p:spPr>
        <p:txBody>
          <a:bodyPr wrap="none" rtlCol="0" anchor="t"/>
          <a:lstStyle/>
          <a:p>
            <a:pPr marL="0" indent="0" algn="ctr">
              <a:lnSpc>
                <a:spcPts val="3607"/>
              </a:lnSpc>
              <a:buNone/>
            </a:pPr>
            <a:r>
              <a:rPr lang="en-US" sz="2255" dirty="0">
                <a:solidFill>
                  <a:srgbClr val="476FD6"/>
                </a:solidFill>
                <a:latin typeface="Roboto Slab" pitchFamily="34" charset="0"/>
                <a:ea typeface="Roboto Slab" pitchFamily="34" charset="-122"/>
                <a:cs typeface="Roboto Slab" pitchFamily="34" charset="-120"/>
              </a:rPr>
              <a:t>3</a:t>
            </a:r>
            <a:endParaRPr lang="en-US" sz="2255" dirty="0"/>
          </a:p>
        </p:txBody>
      </p:sp>
      <p:sp>
        <p:nvSpPr>
          <p:cNvPr id="17" name="Text 12"/>
          <p:cNvSpPr/>
          <p:nvPr/>
        </p:nvSpPr>
        <p:spPr>
          <a:xfrm>
            <a:off x="7512725" y="4969073"/>
            <a:ext cx="2863334" cy="357902"/>
          </a:xfrm>
          <a:prstGeom prst="rect">
            <a:avLst/>
          </a:prstGeom>
          <a:noFill/>
          <a:ln/>
        </p:spPr>
        <p:txBody>
          <a:bodyPr wrap="none" rtlCol="0" anchor="t"/>
          <a:lstStyle/>
          <a:p>
            <a:pPr marL="0" indent="0" algn="l">
              <a:lnSpc>
                <a:spcPts val="2818"/>
              </a:lnSpc>
              <a:buNone/>
            </a:pPr>
            <a:r>
              <a:rPr lang="en-US" sz="2255" dirty="0">
                <a:solidFill>
                  <a:srgbClr val="476FD6"/>
                </a:solidFill>
                <a:latin typeface="Roboto Slab" pitchFamily="34" charset="0"/>
                <a:ea typeface="Roboto Slab" pitchFamily="34" charset="-122"/>
                <a:cs typeface="Roboto Slab" pitchFamily="34" charset="-120"/>
              </a:rPr>
              <a:t>Round Key 2-10</a:t>
            </a:r>
            <a:endParaRPr lang="en-US" sz="2255" dirty="0"/>
          </a:p>
        </p:txBody>
      </p:sp>
      <p:sp>
        <p:nvSpPr>
          <p:cNvPr id="18" name="Text 13"/>
          <p:cNvSpPr/>
          <p:nvPr/>
        </p:nvSpPr>
        <p:spPr>
          <a:xfrm>
            <a:off x="7512725" y="5464373"/>
            <a:ext cx="3116223" cy="366474"/>
          </a:xfrm>
          <a:prstGeom prst="rect">
            <a:avLst/>
          </a:prstGeom>
          <a:noFill/>
          <a:ln/>
        </p:spPr>
        <p:txBody>
          <a:bodyPr wrap="none" rtlCol="0" anchor="t"/>
          <a:lstStyle/>
          <a:p>
            <a:pPr marL="0" indent="0" algn="l">
              <a:lnSpc>
                <a:spcPts val="2886"/>
              </a:lnSpc>
              <a:buNone/>
            </a:pPr>
            <a:r>
              <a:rPr lang="en-US" sz="1804" dirty="0">
                <a:solidFill>
                  <a:srgbClr val="15213F"/>
                </a:solidFill>
                <a:latin typeface="Roboto" pitchFamily="34" charset="0"/>
                <a:ea typeface="Roboto" pitchFamily="34" charset="-122"/>
                <a:cs typeface="Roboto" pitchFamily="34" charset="-120"/>
              </a:rPr>
              <a:t>Expanded using AES algorithm</a:t>
            </a:r>
            <a:endParaRPr lang="en-US" sz="1804" dirty="0"/>
          </a:p>
        </p:txBody>
      </p:sp>
      <p:sp>
        <p:nvSpPr>
          <p:cNvPr id="19" name="Text 14"/>
          <p:cNvSpPr/>
          <p:nvPr/>
        </p:nvSpPr>
        <p:spPr>
          <a:xfrm>
            <a:off x="1058704" y="6317456"/>
            <a:ext cx="12512993" cy="1099423"/>
          </a:xfrm>
          <a:prstGeom prst="rect">
            <a:avLst/>
          </a:prstGeom>
          <a:noFill/>
          <a:ln/>
        </p:spPr>
        <p:txBody>
          <a:bodyPr wrap="square" rtlCol="0" anchor="t"/>
          <a:lstStyle/>
          <a:p>
            <a:pPr marL="0" indent="0">
              <a:lnSpc>
                <a:spcPts val="2886"/>
              </a:lnSpc>
              <a:buNone/>
            </a:pPr>
            <a:r>
              <a:rPr lang="en-US" sz="1804" dirty="0">
                <a:solidFill>
                  <a:srgbClr val="15213F"/>
                </a:solidFill>
                <a:latin typeface="Roboto" pitchFamily="34" charset="0"/>
                <a:ea typeface="Roboto" pitchFamily="34" charset="-122"/>
                <a:cs typeface="Roboto" pitchFamily="34" charset="-120"/>
              </a:rPr>
              <a:t>The AES key expansion process generates multiple round keys from the original encryption key. This is done using a series of mathematical operations defined by the AES algorithm. The first round key is simply the original key, while subsequent round keys are derived through a complex procedure involving substitution, permutation, and mixing of the key bits.</a:t>
            </a:r>
            <a:endParaRPr lang="en-US" sz="180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1847850" y="552569"/>
            <a:ext cx="5708809" cy="625435"/>
          </a:xfrm>
          <a:prstGeom prst="rect">
            <a:avLst/>
          </a:prstGeom>
          <a:noFill/>
          <a:ln/>
        </p:spPr>
        <p:txBody>
          <a:bodyPr wrap="none" rtlCol="0" anchor="t"/>
          <a:lstStyle/>
          <a:p>
            <a:pPr marL="0" indent="0">
              <a:lnSpc>
                <a:spcPts val="4926"/>
              </a:lnSpc>
              <a:buNone/>
            </a:pPr>
            <a:r>
              <a:rPr lang="en-US" sz="3941" dirty="0">
                <a:solidFill>
                  <a:srgbClr val="476FD6"/>
                </a:solidFill>
                <a:latin typeface="Roboto Slab" pitchFamily="34" charset="0"/>
                <a:ea typeface="Roboto Slab" pitchFamily="34" charset="-122"/>
                <a:cs typeface="Roboto Slab" pitchFamily="34" charset="-120"/>
              </a:rPr>
              <a:t>AES Encryption Process</a:t>
            </a:r>
            <a:endParaRPr lang="en-US" sz="3941" dirty="0"/>
          </a:p>
        </p:txBody>
      </p:sp>
      <p:sp>
        <p:nvSpPr>
          <p:cNvPr id="5" name="Shape 3"/>
          <p:cNvSpPr/>
          <p:nvPr/>
        </p:nvSpPr>
        <p:spPr>
          <a:xfrm>
            <a:off x="1847850" y="1578293"/>
            <a:ext cx="1366837" cy="1153239"/>
          </a:xfrm>
          <a:prstGeom prst="roundRect">
            <a:avLst>
              <a:gd name="adj" fmla="val 10415"/>
            </a:avLst>
          </a:prstGeom>
          <a:solidFill>
            <a:srgbClr val="DEE7F7"/>
          </a:solidFill>
          <a:ln/>
        </p:spPr>
      </p:sp>
      <p:sp>
        <p:nvSpPr>
          <p:cNvPr id="6" name="Text 4"/>
          <p:cNvSpPr/>
          <p:nvPr/>
        </p:nvSpPr>
        <p:spPr>
          <a:xfrm>
            <a:off x="2047994" y="1954649"/>
            <a:ext cx="103108" cy="400407"/>
          </a:xfrm>
          <a:prstGeom prst="rect">
            <a:avLst/>
          </a:prstGeom>
          <a:noFill/>
          <a:ln/>
        </p:spPr>
        <p:txBody>
          <a:bodyPr wrap="none" rtlCol="0" anchor="t"/>
          <a:lstStyle/>
          <a:p>
            <a:pPr marL="0" indent="0" algn="ctr">
              <a:lnSpc>
                <a:spcPts val="3152"/>
              </a:lnSpc>
              <a:buNone/>
            </a:pPr>
            <a:r>
              <a:rPr lang="en-US" sz="1970" dirty="0">
                <a:solidFill>
                  <a:srgbClr val="476FD6"/>
                </a:solidFill>
                <a:latin typeface="Roboto Slab" pitchFamily="34" charset="0"/>
                <a:ea typeface="Roboto Slab" pitchFamily="34" charset="-122"/>
                <a:cs typeface="Roboto Slab" pitchFamily="34" charset="-120"/>
              </a:rPr>
              <a:t>1</a:t>
            </a:r>
            <a:endParaRPr lang="en-US" sz="1970" dirty="0"/>
          </a:p>
        </p:txBody>
      </p:sp>
      <p:sp>
        <p:nvSpPr>
          <p:cNvPr id="7" name="Text 5"/>
          <p:cNvSpPr/>
          <p:nvPr/>
        </p:nvSpPr>
        <p:spPr>
          <a:xfrm>
            <a:off x="3414832" y="1778437"/>
            <a:ext cx="2502218" cy="312777"/>
          </a:xfrm>
          <a:prstGeom prst="rect">
            <a:avLst/>
          </a:prstGeom>
          <a:noFill/>
          <a:ln/>
        </p:spPr>
        <p:txBody>
          <a:bodyPr wrap="none" rtlCol="0" anchor="t"/>
          <a:lstStyle/>
          <a:p>
            <a:pPr marL="0" indent="0" algn="l">
              <a:lnSpc>
                <a:spcPts val="2463"/>
              </a:lnSpc>
              <a:buNone/>
            </a:pPr>
            <a:r>
              <a:rPr lang="en-US" sz="1970" dirty="0">
                <a:solidFill>
                  <a:srgbClr val="476FD6"/>
                </a:solidFill>
                <a:latin typeface="Roboto Slab" pitchFamily="34" charset="0"/>
                <a:ea typeface="Roboto Slab" pitchFamily="34" charset="-122"/>
                <a:cs typeface="Roboto Slab" pitchFamily="34" charset="-120"/>
              </a:rPr>
              <a:t>Key Expansion</a:t>
            </a:r>
            <a:endParaRPr lang="en-US" sz="1970" dirty="0"/>
          </a:p>
        </p:txBody>
      </p:sp>
      <p:sp>
        <p:nvSpPr>
          <p:cNvPr id="8" name="Text 6"/>
          <p:cNvSpPr/>
          <p:nvPr/>
        </p:nvSpPr>
        <p:spPr>
          <a:xfrm>
            <a:off x="3414832" y="2211229"/>
            <a:ext cx="4135398" cy="320159"/>
          </a:xfrm>
          <a:prstGeom prst="rect">
            <a:avLst/>
          </a:prstGeom>
          <a:noFill/>
          <a:ln/>
        </p:spPr>
        <p:txBody>
          <a:bodyPr wrap="none" rtlCol="0" anchor="t"/>
          <a:lstStyle/>
          <a:p>
            <a:pPr marL="0" indent="0" algn="l">
              <a:lnSpc>
                <a:spcPts val="2522"/>
              </a:lnSpc>
              <a:buNone/>
            </a:pPr>
            <a:r>
              <a:rPr lang="en-US" sz="1576" dirty="0">
                <a:solidFill>
                  <a:srgbClr val="15213F"/>
                </a:solidFill>
                <a:latin typeface="Roboto" pitchFamily="34" charset="0"/>
                <a:ea typeface="Roboto" pitchFamily="34" charset="-122"/>
                <a:cs typeface="Roboto" pitchFamily="34" charset="-120"/>
              </a:rPr>
              <a:t>Generate round keys from the original AES key.</a:t>
            </a:r>
            <a:endParaRPr lang="en-US" sz="1576" dirty="0"/>
          </a:p>
        </p:txBody>
      </p:sp>
      <p:sp>
        <p:nvSpPr>
          <p:cNvPr id="9" name="Shape 7"/>
          <p:cNvSpPr/>
          <p:nvPr/>
        </p:nvSpPr>
        <p:spPr>
          <a:xfrm>
            <a:off x="3314700" y="2709148"/>
            <a:ext cx="9367838" cy="20003"/>
          </a:xfrm>
          <a:prstGeom prst="rect">
            <a:avLst/>
          </a:prstGeom>
          <a:solidFill>
            <a:srgbClr val="BBC4DC"/>
          </a:solidFill>
          <a:ln/>
        </p:spPr>
      </p:sp>
      <p:sp>
        <p:nvSpPr>
          <p:cNvPr id="10" name="Shape 8"/>
          <p:cNvSpPr/>
          <p:nvPr/>
        </p:nvSpPr>
        <p:spPr>
          <a:xfrm>
            <a:off x="1847850" y="2831544"/>
            <a:ext cx="2733675" cy="1153239"/>
          </a:xfrm>
          <a:prstGeom prst="roundRect">
            <a:avLst>
              <a:gd name="adj" fmla="val 10415"/>
            </a:avLst>
          </a:prstGeom>
          <a:solidFill>
            <a:srgbClr val="DEE7F7"/>
          </a:solidFill>
          <a:ln/>
        </p:spPr>
      </p:sp>
      <p:sp>
        <p:nvSpPr>
          <p:cNvPr id="11" name="Text 9"/>
          <p:cNvSpPr/>
          <p:nvPr/>
        </p:nvSpPr>
        <p:spPr>
          <a:xfrm>
            <a:off x="2047994" y="3207901"/>
            <a:ext cx="138232" cy="400407"/>
          </a:xfrm>
          <a:prstGeom prst="rect">
            <a:avLst/>
          </a:prstGeom>
          <a:noFill/>
          <a:ln/>
        </p:spPr>
        <p:txBody>
          <a:bodyPr wrap="none" rtlCol="0" anchor="t"/>
          <a:lstStyle/>
          <a:p>
            <a:pPr marL="0" indent="0" algn="ctr">
              <a:lnSpc>
                <a:spcPts val="3152"/>
              </a:lnSpc>
              <a:buNone/>
            </a:pPr>
            <a:r>
              <a:rPr lang="en-US" sz="1970" dirty="0">
                <a:solidFill>
                  <a:srgbClr val="476FD6"/>
                </a:solidFill>
                <a:latin typeface="Roboto Slab" pitchFamily="34" charset="0"/>
                <a:ea typeface="Roboto Slab" pitchFamily="34" charset="-122"/>
                <a:cs typeface="Roboto Slab" pitchFamily="34" charset="-120"/>
              </a:rPr>
              <a:t>2</a:t>
            </a:r>
            <a:endParaRPr lang="en-US" sz="1970" dirty="0"/>
          </a:p>
        </p:txBody>
      </p:sp>
      <p:sp>
        <p:nvSpPr>
          <p:cNvPr id="12" name="Text 10"/>
          <p:cNvSpPr/>
          <p:nvPr/>
        </p:nvSpPr>
        <p:spPr>
          <a:xfrm>
            <a:off x="4781669" y="3031688"/>
            <a:ext cx="2502218" cy="312777"/>
          </a:xfrm>
          <a:prstGeom prst="rect">
            <a:avLst/>
          </a:prstGeom>
          <a:noFill/>
          <a:ln/>
        </p:spPr>
        <p:txBody>
          <a:bodyPr wrap="none" rtlCol="0" anchor="t"/>
          <a:lstStyle/>
          <a:p>
            <a:pPr marL="0" indent="0" algn="l">
              <a:lnSpc>
                <a:spcPts val="2463"/>
              </a:lnSpc>
              <a:buNone/>
            </a:pPr>
            <a:r>
              <a:rPr lang="en-US" sz="1970" dirty="0">
                <a:solidFill>
                  <a:srgbClr val="476FD6"/>
                </a:solidFill>
                <a:latin typeface="Roboto Slab" pitchFamily="34" charset="0"/>
                <a:ea typeface="Roboto Slab" pitchFamily="34" charset="-122"/>
                <a:cs typeface="Roboto Slab" pitchFamily="34" charset="-120"/>
              </a:rPr>
              <a:t>Initial Round</a:t>
            </a:r>
            <a:endParaRPr lang="en-US" sz="1970" dirty="0"/>
          </a:p>
        </p:txBody>
      </p:sp>
      <p:sp>
        <p:nvSpPr>
          <p:cNvPr id="13" name="Text 11"/>
          <p:cNvSpPr/>
          <p:nvPr/>
        </p:nvSpPr>
        <p:spPr>
          <a:xfrm>
            <a:off x="4781669" y="3464481"/>
            <a:ext cx="4116229" cy="320159"/>
          </a:xfrm>
          <a:prstGeom prst="rect">
            <a:avLst/>
          </a:prstGeom>
          <a:noFill/>
          <a:ln/>
        </p:spPr>
        <p:txBody>
          <a:bodyPr wrap="none" rtlCol="0" anchor="t"/>
          <a:lstStyle/>
          <a:p>
            <a:pPr marL="0" indent="0" algn="l">
              <a:lnSpc>
                <a:spcPts val="2522"/>
              </a:lnSpc>
              <a:buNone/>
            </a:pPr>
            <a:r>
              <a:rPr lang="en-US" sz="1576" dirty="0">
                <a:solidFill>
                  <a:srgbClr val="15213F"/>
                </a:solidFill>
                <a:latin typeface="Roboto" pitchFamily="34" charset="0"/>
                <a:ea typeface="Roboto" pitchFamily="34" charset="-122"/>
                <a:cs typeface="Roboto" pitchFamily="34" charset="-120"/>
              </a:rPr>
              <a:t>Apply AddRoundKey operation to the plaintext.</a:t>
            </a:r>
            <a:endParaRPr lang="en-US" sz="1576" dirty="0"/>
          </a:p>
        </p:txBody>
      </p:sp>
      <p:sp>
        <p:nvSpPr>
          <p:cNvPr id="14" name="Shape 12"/>
          <p:cNvSpPr/>
          <p:nvPr/>
        </p:nvSpPr>
        <p:spPr>
          <a:xfrm>
            <a:off x="4681538" y="3962400"/>
            <a:ext cx="8001000" cy="20003"/>
          </a:xfrm>
          <a:prstGeom prst="rect">
            <a:avLst/>
          </a:prstGeom>
          <a:solidFill>
            <a:srgbClr val="BBC4DC"/>
          </a:solidFill>
          <a:ln/>
        </p:spPr>
      </p:sp>
      <p:sp>
        <p:nvSpPr>
          <p:cNvPr id="15" name="Shape 13"/>
          <p:cNvSpPr/>
          <p:nvPr/>
        </p:nvSpPr>
        <p:spPr>
          <a:xfrm>
            <a:off x="1847850" y="4084796"/>
            <a:ext cx="4100513" cy="1153239"/>
          </a:xfrm>
          <a:prstGeom prst="roundRect">
            <a:avLst>
              <a:gd name="adj" fmla="val 10415"/>
            </a:avLst>
          </a:prstGeom>
          <a:solidFill>
            <a:srgbClr val="DEE7F7"/>
          </a:solidFill>
          <a:ln/>
        </p:spPr>
      </p:sp>
      <p:sp>
        <p:nvSpPr>
          <p:cNvPr id="16" name="Text 14"/>
          <p:cNvSpPr/>
          <p:nvPr/>
        </p:nvSpPr>
        <p:spPr>
          <a:xfrm>
            <a:off x="2047994" y="4461153"/>
            <a:ext cx="135136" cy="400407"/>
          </a:xfrm>
          <a:prstGeom prst="rect">
            <a:avLst/>
          </a:prstGeom>
          <a:noFill/>
          <a:ln/>
        </p:spPr>
        <p:txBody>
          <a:bodyPr wrap="none" rtlCol="0" anchor="t"/>
          <a:lstStyle/>
          <a:p>
            <a:pPr marL="0" indent="0" algn="ctr">
              <a:lnSpc>
                <a:spcPts val="3152"/>
              </a:lnSpc>
              <a:buNone/>
            </a:pPr>
            <a:r>
              <a:rPr lang="en-US" sz="1970" dirty="0">
                <a:solidFill>
                  <a:srgbClr val="476FD6"/>
                </a:solidFill>
                <a:latin typeface="Roboto Slab" pitchFamily="34" charset="0"/>
                <a:ea typeface="Roboto Slab" pitchFamily="34" charset="-122"/>
                <a:cs typeface="Roboto Slab" pitchFamily="34" charset="-120"/>
              </a:rPr>
              <a:t>3</a:t>
            </a:r>
            <a:endParaRPr lang="en-US" sz="1970" dirty="0"/>
          </a:p>
        </p:txBody>
      </p:sp>
      <p:sp>
        <p:nvSpPr>
          <p:cNvPr id="17" name="Text 15"/>
          <p:cNvSpPr/>
          <p:nvPr/>
        </p:nvSpPr>
        <p:spPr>
          <a:xfrm>
            <a:off x="6148507" y="4284940"/>
            <a:ext cx="2502218" cy="312777"/>
          </a:xfrm>
          <a:prstGeom prst="rect">
            <a:avLst/>
          </a:prstGeom>
          <a:noFill/>
          <a:ln/>
        </p:spPr>
        <p:txBody>
          <a:bodyPr wrap="none" rtlCol="0" anchor="t"/>
          <a:lstStyle/>
          <a:p>
            <a:pPr marL="0" indent="0" algn="l">
              <a:lnSpc>
                <a:spcPts val="2463"/>
              </a:lnSpc>
              <a:buNone/>
            </a:pPr>
            <a:r>
              <a:rPr lang="en-US" sz="1970" dirty="0">
                <a:solidFill>
                  <a:srgbClr val="476FD6"/>
                </a:solidFill>
                <a:latin typeface="Roboto Slab" pitchFamily="34" charset="0"/>
                <a:ea typeface="Roboto Slab" pitchFamily="34" charset="-122"/>
                <a:cs typeface="Roboto Slab" pitchFamily="34" charset="-120"/>
              </a:rPr>
              <a:t>Rounds</a:t>
            </a:r>
            <a:endParaRPr lang="en-US" sz="1970" dirty="0"/>
          </a:p>
        </p:txBody>
      </p:sp>
      <p:sp>
        <p:nvSpPr>
          <p:cNvPr id="18" name="Text 16"/>
          <p:cNvSpPr/>
          <p:nvPr/>
        </p:nvSpPr>
        <p:spPr>
          <a:xfrm>
            <a:off x="6148507" y="4717733"/>
            <a:ext cx="5188506" cy="320159"/>
          </a:xfrm>
          <a:prstGeom prst="rect">
            <a:avLst/>
          </a:prstGeom>
          <a:noFill/>
          <a:ln/>
        </p:spPr>
        <p:txBody>
          <a:bodyPr wrap="none" rtlCol="0" anchor="t"/>
          <a:lstStyle/>
          <a:p>
            <a:pPr marL="0" indent="0" algn="l">
              <a:lnSpc>
                <a:spcPts val="2522"/>
              </a:lnSpc>
              <a:buNone/>
            </a:pPr>
            <a:r>
              <a:rPr lang="en-US" sz="1576" dirty="0">
                <a:solidFill>
                  <a:srgbClr val="15213F"/>
                </a:solidFill>
                <a:latin typeface="Roboto" pitchFamily="34" charset="0"/>
                <a:ea typeface="Roboto" pitchFamily="34" charset="-122"/>
                <a:cs typeface="Roboto" pitchFamily="34" charset="-120"/>
              </a:rPr>
              <a:t>Perform SubBytes, ShiftRows, MixColumns, AddRoundKey.</a:t>
            </a:r>
            <a:endParaRPr lang="en-US" sz="1576" dirty="0"/>
          </a:p>
        </p:txBody>
      </p:sp>
      <p:sp>
        <p:nvSpPr>
          <p:cNvPr id="19" name="Shape 17"/>
          <p:cNvSpPr/>
          <p:nvPr/>
        </p:nvSpPr>
        <p:spPr>
          <a:xfrm>
            <a:off x="6048375" y="5215652"/>
            <a:ext cx="6634163" cy="20003"/>
          </a:xfrm>
          <a:prstGeom prst="rect">
            <a:avLst/>
          </a:prstGeom>
          <a:solidFill>
            <a:srgbClr val="BBC4DC"/>
          </a:solidFill>
          <a:ln/>
        </p:spPr>
      </p:sp>
      <p:sp>
        <p:nvSpPr>
          <p:cNvPr id="20" name="Shape 18"/>
          <p:cNvSpPr/>
          <p:nvPr/>
        </p:nvSpPr>
        <p:spPr>
          <a:xfrm>
            <a:off x="1847850" y="5338048"/>
            <a:ext cx="5467350" cy="1153239"/>
          </a:xfrm>
          <a:prstGeom prst="roundRect">
            <a:avLst>
              <a:gd name="adj" fmla="val 10415"/>
            </a:avLst>
          </a:prstGeom>
          <a:solidFill>
            <a:srgbClr val="DEE7F7"/>
          </a:solidFill>
          <a:ln/>
        </p:spPr>
      </p:sp>
      <p:sp>
        <p:nvSpPr>
          <p:cNvPr id="21" name="Text 19"/>
          <p:cNvSpPr/>
          <p:nvPr/>
        </p:nvSpPr>
        <p:spPr>
          <a:xfrm>
            <a:off x="2047994" y="5714405"/>
            <a:ext cx="145018" cy="400407"/>
          </a:xfrm>
          <a:prstGeom prst="rect">
            <a:avLst/>
          </a:prstGeom>
          <a:noFill/>
          <a:ln/>
        </p:spPr>
        <p:txBody>
          <a:bodyPr wrap="none" rtlCol="0" anchor="t"/>
          <a:lstStyle/>
          <a:p>
            <a:pPr marL="0" indent="0" algn="ctr">
              <a:lnSpc>
                <a:spcPts val="3152"/>
              </a:lnSpc>
              <a:buNone/>
            </a:pPr>
            <a:r>
              <a:rPr lang="en-US" sz="1970" dirty="0">
                <a:solidFill>
                  <a:srgbClr val="476FD6"/>
                </a:solidFill>
                <a:latin typeface="Roboto Slab" pitchFamily="34" charset="0"/>
                <a:ea typeface="Roboto Slab" pitchFamily="34" charset="-122"/>
                <a:cs typeface="Roboto Slab" pitchFamily="34" charset="-120"/>
              </a:rPr>
              <a:t>4</a:t>
            </a:r>
            <a:endParaRPr lang="en-US" sz="1970" dirty="0"/>
          </a:p>
        </p:txBody>
      </p:sp>
      <p:sp>
        <p:nvSpPr>
          <p:cNvPr id="22" name="Text 20"/>
          <p:cNvSpPr/>
          <p:nvPr/>
        </p:nvSpPr>
        <p:spPr>
          <a:xfrm>
            <a:off x="7515344" y="5538192"/>
            <a:ext cx="2502218" cy="312777"/>
          </a:xfrm>
          <a:prstGeom prst="rect">
            <a:avLst/>
          </a:prstGeom>
          <a:noFill/>
          <a:ln/>
        </p:spPr>
        <p:txBody>
          <a:bodyPr wrap="none" rtlCol="0" anchor="t"/>
          <a:lstStyle/>
          <a:p>
            <a:pPr marL="0" indent="0" algn="l">
              <a:lnSpc>
                <a:spcPts val="2463"/>
              </a:lnSpc>
              <a:buNone/>
            </a:pPr>
            <a:r>
              <a:rPr lang="en-US" sz="1970" dirty="0">
                <a:solidFill>
                  <a:srgbClr val="476FD6"/>
                </a:solidFill>
                <a:latin typeface="Roboto Slab" pitchFamily="34" charset="0"/>
                <a:ea typeface="Roboto Slab" pitchFamily="34" charset="-122"/>
                <a:cs typeface="Roboto Slab" pitchFamily="34" charset="-120"/>
              </a:rPr>
              <a:t>Final Round</a:t>
            </a:r>
            <a:endParaRPr lang="en-US" sz="1970" dirty="0"/>
          </a:p>
        </p:txBody>
      </p:sp>
      <p:sp>
        <p:nvSpPr>
          <p:cNvPr id="23" name="Text 21"/>
          <p:cNvSpPr/>
          <p:nvPr/>
        </p:nvSpPr>
        <p:spPr>
          <a:xfrm>
            <a:off x="7515344" y="5970984"/>
            <a:ext cx="3984903" cy="320159"/>
          </a:xfrm>
          <a:prstGeom prst="rect">
            <a:avLst/>
          </a:prstGeom>
          <a:noFill/>
          <a:ln/>
        </p:spPr>
        <p:txBody>
          <a:bodyPr wrap="none" rtlCol="0" anchor="t"/>
          <a:lstStyle/>
          <a:p>
            <a:pPr marL="0" indent="0" algn="l">
              <a:lnSpc>
                <a:spcPts val="2522"/>
              </a:lnSpc>
              <a:buNone/>
            </a:pPr>
            <a:r>
              <a:rPr lang="en-US" sz="1576" dirty="0">
                <a:solidFill>
                  <a:srgbClr val="15213F"/>
                </a:solidFill>
                <a:latin typeface="Roboto" pitchFamily="34" charset="0"/>
                <a:ea typeface="Roboto" pitchFamily="34" charset="-122"/>
                <a:cs typeface="Roboto" pitchFamily="34" charset="-120"/>
              </a:rPr>
              <a:t>Perform SubBytes, ShiftRows, AddRoundKey.</a:t>
            </a:r>
            <a:endParaRPr lang="en-US" sz="1576" dirty="0"/>
          </a:p>
        </p:txBody>
      </p:sp>
      <p:sp>
        <p:nvSpPr>
          <p:cNvPr id="24" name="Text 22"/>
          <p:cNvSpPr/>
          <p:nvPr/>
        </p:nvSpPr>
        <p:spPr>
          <a:xfrm>
            <a:off x="1847850" y="6716435"/>
            <a:ext cx="10934700" cy="960477"/>
          </a:xfrm>
          <a:prstGeom prst="rect">
            <a:avLst/>
          </a:prstGeom>
          <a:noFill/>
          <a:ln/>
        </p:spPr>
        <p:txBody>
          <a:bodyPr wrap="square" rtlCol="0" anchor="t"/>
          <a:lstStyle/>
          <a:p>
            <a:pPr marL="0" indent="0">
              <a:lnSpc>
                <a:spcPts val="2522"/>
              </a:lnSpc>
              <a:buNone/>
            </a:pPr>
            <a:r>
              <a:rPr lang="en-US" sz="1576" dirty="0">
                <a:solidFill>
                  <a:srgbClr val="15213F"/>
                </a:solidFill>
                <a:latin typeface="Roboto" pitchFamily="34" charset="0"/>
                <a:ea typeface="Roboto" pitchFamily="34" charset="-122"/>
                <a:cs typeface="Roboto" pitchFamily="34" charset="-120"/>
              </a:rPr>
              <a:t>The AES encryption process consists of a series of transformations applied to the plaintext. It starts with the Key Expansion step to generate the round keys, followed by an Initial Round and multiple Rounds. The Final Round applies a simplified set of transformations to produce the ciphertext.</a:t>
            </a:r>
            <a:endParaRPr lang="en-US" sz="157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41803" y="530900"/>
            <a:ext cx="5463064" cy="603290"/>
          </a:xfrm>
          <a:prstGeom prst="rect">
            <a:avLst/>
          </a:prstGeom>
          <a:noFill/>
          <a:ln/>
        </p:spPr>
        <p:txBody>
          <a:bodyPr wrap="none" rtlCol="0" anchor="t"/>
          <a:lstStyle/>
          <a:p>
            <a:pPr marL="0" indent="0">
              <a:lnSpc>
                <a:spcPts val="4751"/>
              </a:lnSpc>
              <a:buNone/>
            </a:pPr>
            <a:r>
              <a:rPr lang="en-US" sz="3801" dirty="0">
                <a:solidFill>
                  <a:srgbClr val="476FD6"/>
                </a:solidFill>
                <a:latin typeface="Roboto Slab" pitchFamily="34" charset="0"/>
                <a:ea typeface="Roboto Slab" pitchFamily="34" charset="-122"/>
                <a:cs typeface="Roboto Slab" pitchFamily="34" charset="-120"/>
              </a:rPr>
              <a:t>AES Decryption Process</a:t>
            </a:r>
            <a:endParaRPr lang="en-US" sz="3801" dirty="0"/>
          </a:p>
        </p:txBody>
      </p:sp>
      <p:pic>
        <p:nvPicPr>
          <p:cNvPr id="5" name="Image 0" descr="preencoded.png"/>
          <p:cNvPicPr>
            <a:picLocks noChangeAspect="1"/>
          </p:cNvPicPr>
          <p:nvPr/>
        </p:nvPicPr>
        <p:blipFill>
          <a:blip r:embed="rId3"/>
          <a:stretch>
            <a:fillRect/>
          </a:stretch>
        </p:blipFill>
        <p:spPr>
          <a:xfrm>
            <a:off x="2041803" y="1520309"/>
            <a:ext cx="965359" cy="1544598"/>
          </a:xfrm>
          <a:prstGeom prst="rect">
            <a:avLst/>
          </a:prstGeom>
        </p:spPr>
      </p:pic>
      <p:sp>
        <p:nvSpPr>
          <p:cNvPr id="6" name="Text 3"/>
          <p:cNvSpPr/>
          <p:nvPr/>
        </p:nvSpPr>
        <p:spPr>
          <a:xfrm>
            <a:off x="3296722" y="1713309"/>
            <a:ext cx="2413397" cy="301585"/>
          </a:xfrm>
          <a:prstGeom prst="rect">
            <a:avLst/>
          </a:prstGeom>
          <a:noFill/>
          <a:ln/>
        </p:spPr>
        <p:txBody>
          <a:bodyPr wrap="none" rtlCol="0" anchor="t"/>
          <a:lstStyle/>
          <a:p>
            <a:pPr marL="0" indent="0" algn="l">
              <a:lnSpc>
                <a:spcPts val="2375"/>
              </a:lnSpc>
              <a:buNone/>
            </a:pPr>
            <a:r>
              <a:rPr lang="en-US" sz="1900" dirty="0">
                <a:solidFill>
                  <a:srgbClr val="476FD6"/>
                </a:solidFill>
                <a:latin typeface="Roboto Slab" pitchFamily="34" charset="0"/>
                <a:ea typeface="Roboto Slab" pitchFamily="34" charset="-122"/>
                <a:cs typeface="Roboto Slab" pitchFamily="34" charset="-120"/>
              </a:rPr>
              <a:t>Key Expansion</a:t>
            </a:r>
            <a:endParaRPr lang="en-US" sz="1900" dirty="0"/>
          </a:p>
        </p:txBody>
      </p:sp>
      <p:sp>
        <p:nvSpPr>
          <p:cNvPr id="7" name="Text 4"/>
          <p:cNvSpPr/>
          <p:nvPr/>
        </p:nvSpPr>
        <p:spPr>
          <a:xfrm>
            <a:off x="3296722" y="2130623"/>
            <a:ext cx="9291876" cy="308967"/>
          </a:xfrm>
          <a:prstGeom prst="rect">
            <a:avLst/>
          </a:prstGeom>
          <a:noFill/>
          <a:ln/>
        </p:spPr>
        <p:txBody>
          <a:bodyPr wrap="none" rtlCol="0" anchor="t"/>
          <a:lstStyle/>
          <a:p>
            <a:pPr marL="0" indent="0" algn="l">
              <a:lnSpc>
                <a:spcPts val="2432"/>
              </a:lnSpc>
              <a:buNone/>
            </a:pPr>
            <a:r>
              <a:rPr lang="en-US" sz="1520" dirty="0">
                <a:solidFill>
                  <a:srgbClr val="15213F"/>
                </a:solidFill>
                <a:latin typeface="Roboto" pitchFamily="34" charset="0"/>
                <a:ea typeface="Roboto" pitchFamily="34" charset="-122"/>
                <a:cs typeface="Roboto" pitchFamily="34" charset="-120"/>
              </a:rPr>
              <a:t>The original encryption key is expanded into a set of round keys using the AES key expansion algorithm.</a:t>
            </a:r>
            <a:endParaRPr lang="en-US" sz="1520" dirty="0"/>
          </a:p>
        </p:txBody>
      </p:sp>
      <p:pic>
        <p:nvPicPr>
          <p:cNvPr id="8" name="Image 1" descr="preencoded.png"/>
          <p:cNvPicPr>
            <a:picLocks noChangeAspect="1"/>
          </p:cNvPicPr>
          <p:nvPr/>
        </p:nvPicPr>
        <p:blipFill>
          <a:blip r:embed="rId4"/>
          <a:stretch>
            <a:fillRect/>
          </a:stretch>
        </p:blipFill>
        <p:spPr>
          <a:xfrm>
            <a:off x="2041803" y="3064907"/>
            <a:ext cx="965359" cy="1544598"/>
          </a:xfrm>
          <a:prstGeom prst="rect">
            <a:avLst/>
          </a:prstGeom>
        </p:spPr>
      </p:pic>
      <p:sp>
        <p:nvSpPr>
          <p:cNvPr id="9" name="Text 5"/>
          <p:cNvSpPr/>
          <p:nvPr/>
        </p:nvSpPr>
        <p:spPr>
          <a:xfrm>
            <a:off x="3296722" y="3257907"/>
            <a:ext cx="2413397" cy="301585"/>
          </a:xfrm>
          <a:prstGeom prst="rect">
            <a:avLst/>
          </a:prstGeom>
          <a:noFill/>
          <a:ln/>
        </p:spPr>
        <p:txBody>
          <a:bodyPr wrap="none" rtlCol="0" anchor="t"/>
          <a:lstStyle/>
          <a:p>
            <a:pPr marL="0" indent="0" algn="l">
              <a:lnSpc>
                <a:spcPts val="2375"/>
              </a:lnSpc>
              <a:buNone/>
            </a:pPr>
            <a:r>
              <a:rPr lang="en-US" sz="1900" dirty="0">
                <a:solidFill>
                  <a:srgbClr val="476FD6"/>
                </a:solidFill>
                <a:latin typeface="Roboto Slab" pitchFamily="34" charset="0"/>
                <a:ea typeface="Roboto Slab" pitchFamily="34" charset="-122"/>
                <a:cs typeface="Roboto Slab" pitchFamily="34" charset="-120"/>
              </a:rPr>
              <a:t>Initial Round</a:t>
            </a:r>
            <a:endParaRPr lang="en-US" sz="1900" dirty="0"/>
          </a:p>
        </p:txBody>
      </p:sp>
      <p:sp>
        <p:nvSpPr>
          <p:cNvPr id="10" name="Text 6"/>
          <p:cNvSpPr/>
          <p:nvPr/>
        </p:nvSpPr>
        <p:spPr>
          <a:xfrm>
            <a:off x="3296722" y="3675221"/>
            <a:ext cx="9291876" cy="308967"/>
          </a:xfrm>
          <a:prstGeom prst="rect">
            <a:avLst/>
          </a:prstGeom>
          <a:noFill/>
          <a:ln/>
        </p:spPr>
        <p:txBody>
          <a:bodyPr wrap="none" rtlCol="0" anchor="t"/>
          <a:lstStyle/>
          <a:p>
            <a:pPr marL="0" indent="0" algn="l">
              <a:lnSpc>
                <a:spcPts val="2432"/>
              </a:lnSpc>
              <a:buNone/>
            </a:pPr>
            <a:r>
              <a:rPr lang="en-US" sz="1520" dirty="0">
                <a:solidFill>
                  <a:srgbClr val="15213F"/>
                </a:solidFill>
                <a:latin typeface="Roboto" pitchFamily="34" charset="0"/>
                <a:ea typeface="Roboto" pitchFamily="34" charset="-122"/>
                <a:cs typeface="Roboto" pitchFamily="34" charset="-120"/>
              </a:rPr>
              <a:t>The ciphertext is combined with the first round key through an AddRoundKey operation.</a:t>
            </a:r>
            <a:endParaRPr lang="en-US" sz="1520" dirty="0"/>
          </a:p>
        </p:txBody>
      </p:sp>
      <p:pic>
        <p:nvPicPr>
          <p:cNvPr id="11" name="Image 2" descr="preencoded.png"/>
          <p:cNvPicPr>
            <a:picLocks noChangeAspect="1"/>
          </p:cNvPicPr>
          <p:nvPr/>
        </p:nvPicPr>
        <p:blipFill>
          <a:blip r:embed="rId5"/>
          <a:stretch>
            <a:fillRect/>
          </a:stretch>
        </p:blipFill>
        <p:spPr>
          <a:xfrm>
            <a:off x="2041803" y="4609505"/>
            <a:ext cx="965359" cy="1544598"/>
          </a:xfrm>
          <a:prstGeom prst="rect">
            <a:avLst/>
          </a:prstGeom>
        </p:spPr>
      </p:pic>
      <p:sp>
        <p:nvSpPr>
          <p:cNvPr id="12" name="Text 7"/>
          <p:cNvSpPr/>
          <p:nvPr/>
        </p:nvSpPr>
        <p:spPr>
          <a:xfrm>
            <a:off x="3296722" y="4802505"/>
            <a:ext cx="2413397" cy="301585"/>
          </a:xfrm>
          <a:prstGeom prst="rect">
            <a:avLst/>
          </a:prstGeom>
          <a:noFill/>
          <a:ln/>
        </p:spPr>
        <p:txBody>
          <a:bodyPr wrap="none" rtlCol="0" anchor="t"/>
          <a:lstStyle/>
          <a:p>
            <a:pPr marL="0" indent="0" algn="l">
              <a:lnSpc>
                <a:spcPts val="2375"/>
              </a:lnSpc>
              <a:buNone/>
            </a:pPr>
            <a:r>
              <a:rPr lang="en-US" sz="1900" dirty="0">
                <a:solidFill>
                  <a:srgbClr val="476FD6"/>
                </a:solidFill>
                <a:latin typeface="Roboto Slab" pitchFamily="34" charset="0"/>
                <a:ea typeface="Roboto Slab" pitchFamily="34" charset="-122"/>
                <a:cs typeface="Roboto Slab" pitchFamily="34" charset="-120"/>
              </a:rPr>
              <a:t>Rounds</a:t>
            </a:r>
            <a:endParaRPr lang="en-US" sz="1900" dirty="0"/>
          </a:p>
        </p:txBody>
      </p:sp>
      <p:sp>
        <p:nvSpPr>
          <p:cNvPr id="13" name="Text 8"/>
          <p:cNvSpPr/>
          <p:nvPr/>
        </p:nvSpPr>
        <p:spPr>
          <a:xfrm>
            <a:off x="3296722" y="5219819"/>
            <a:ext cx="9291876" cy="617934"/>
          </a:xfrm>
          <a:prstGeom prst="rect">
            <a:avLst/>
          </a:prstGeom>
          <a:noFill/>
          <a:ln/>
        </p:spPr>
        <p:txBody>
          <a:bodyPr wrap="square" rtlCol="0" anchor="t"/>
          <a:lstStyle/>
          <a:p>
            <a:pPr marL="0" indent="0" algn="l">
              <a:lnSpc>
                <a:spcPts val="2432"/>
              </a:lnSpc>
              <a:buNone/>
            </a:pPr>
            <a:r>
              <a:rPr lang="en-US" sz="1520" dirty="0">
                <a:solidFill>
                  <a:srgbClr val="15213F"/>
                </a:solidFill>
                <a:latin typeface="Roboto" pitchFamily="34" charset="0"/>
                <a:ea typeface="Roboto" pitchFamily="34" charset="-122"/>
                <a:cs typeface="Roboto" pitchFamily="34" charset="-120"/>
              </a:rPr>
              <a:t>The state undergoes a series of transformations including SubBytes, ShiftRows, MixColumns, and AddRoundKey for a specified number of rounds.</a:t>
            </a:r>
            <a:endParaRPr lang="en-US" sz="1520" dirty="0"/>
          </a:p>
        </p:txBody>
      </p:sp>
      <p:pic>
        <p:nvPicPr>
          <p:cNvPr id="14" name="Image 3" descr="preencoded.png"/>
          <p:cNvPicPr>
            <a:picLocks noChangeAspect="1"/>
          </p:cNvPicPr>
          <p:nvPr/>
        </p:nvPicPr>
        <p:blipFill>
          <a:blip r:embed="rId6"/>
          <a:stretch>
            <a:fillRect/>
          </a:stretch>
        </p:blipFill>
        <p:spPr>
          <a:xfrm>
            <a:off x="2041803" y="6154103"/>
            <a:ext cx="965359" cy="1544598"/>
          </a:xfrm>
          <a:prstGeom prst="rect">
            <a:avLst/>
          </a:prstGeom>
        </p:spPr>
      </p:pic>
      <p:sp>
        <p:nvSpPr>
          <p:cNvPr id="15" name="Text 9"/>
          <p:cNvSpPr/>
          <p:nvPr/>
        </p:nvSpPr>
        <p:spPr>
          <a:xfrm>
            <a:off x="3296722" y="6347103"/>
            <a:ext cx="2413397" cy="301585"/>
          </a:xfrm>
          <a:prstGeom prst="rect">
            <a:avLst/>
          </a:prstGeom>
          <a:noFill/>
          <a:ln/>
        </p:spPr>
        <p:txBody>
          <a:bodyPr wrap="none" rtlCol="0" anchor="t"/>
          <a:lstStyle/>
          <a:p>
            <a:pPr marL="0" indent="0" algn="l">
              <a:lnSpc>
                <a:spcPts val="2375"/>
              </a:lnSpc>
              <a:buNone/>
            </a:pPr>
            <a:r>
              <a:rPr lang="en-US" sz="1900" dirty="0">
                <a:solidFill>
                  <a:srgbClr val="476FD6"/>
                </a:solidFill>
                <a:latin typeface="Roboto Slab" pitchFamily="34" charset="0"/>
                <a:ea typeface="Roboto Slab" pitchFamily="34" charset="-122"/>
                <a:cs typeface="Roboto Slab" pitchFamily="34" charset="-120"/>
              </a:rPr>
              <a:t>Final Round</a:t>
            </a:r>
            <a:endParaRPr lang="en-US" sz="1900" dirty="0"/>
          </a:p>
        </p:txBody>
      </p:sp>
      <p:sp>
        <p:nvSpPr>
          <p:cNvPr id="16" name="Text 10"/>
          <p:cNvSpPr/>
          <p:nvPr/>
        </p:nvSpPr>
        <p:spPr>
          <a:xfrm>
            <a:off x="3296722" y="6764417"/>
            <a:ext cx="9291876" cy="308967"/>
          </a:xfrm>
          <a:prstGeom prst="rect">
            <a:avLst/>
          </a:prstGeom>
          <a:noFill/>
          <a:ln/>
        </p:spPr>
        <p:txBody>
          <a:bodyPr wrap="none" rtlCol="0" anchor="t"/>
          <a:lstStyle/>
          <a:p>
            <a:pPr marL="0" indent="0" algn="l">
              <a:lnSpc>
                <a:spcPts val="2432"/>
              </a:lnSpc>
              <a:buNone/>
            </a:pPr>
            <a:r>
              <a:rPr lang="en-US" sz="1520" dirty="0">
                <a:solidFill>
                  <a:srgbClr val="15213F"/>
                </a:solidFill>
                <a:latin typeface="Roboto" pitchFamily="34" charset="0"/>
                <a:ea typeface="Roboto" pitchFamily="34" charset="-122"/>
                <a:cs typeface="Roboto" pitchFamily="34" charset="-120"/>
              </a:rPr>
              <a:t>In the final round, the MixColumns step is omitted, and the state is combined with the final round key.</a:t>
            </a:r>
            <a:endParaRPr lang="en-US" sz="152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610" y="2288858"/>
            <a:ext cx="4869180" cy="3651885"/>
          </a:xfrm>
          <a:prstGeom prst="rect">
            <a:avLst/>
          </a:prstGeom>
        </p:spPr>
      </p:pic>
      <p:sp>
        <p:nvSpPr>
          <p:cNvPr id="6" name="Text 2"/>
          <p:cNvSpPr/>
          <p:nvPr/>
        </p:nvSpPr>
        <p:spPr>
          <a:xfrm>
            <a:off x="864037" y="1636633"/>
            <a:ext cx="7415927" cy="1543050"/>
          </a:xfrm>
          <a:prstGeom prst="rect">
            <a:avLst/>
          </a:prstGeom>
          <a:noFill/>
          <a:ln/>
        </p:spPr>
        <p:txBody>
          <a:bodyPr wrap="square" rtlCol="0" anchor="t"/>
          <a:lstStyle/>
          <a:p>
            <a:pPr marL="0" indent="0">
              <a:lnSpc>
                <a:spcPts val="6075"/>
              </a:lnSpc>
              <a:buNone/>
            </a:pPr>
            <a:r>
              <a:rPr lang="en-US" sz="4860" dirty="0">
                <a:solidFill>
                  <a:srgbClr val="476FD6"/>
                </a:solidFill>
                <a:latin typeface="Roboto Slab" pitchFamily="34" charset="0"/>
                <a:ea typeface="Roboto Slab" pitchFamily="34" charset="-122"/>
                <a:cs typeface="Roboto Slab" pitchFamily="34" charset="-120"/>
              </a:rPr>
              <a:t>AES Implementation in Python</a:t>
            </a:r>
            <a:endParaRPr lang="en-US" sz="4860" dirty="0"/>
          </a:p>
        </p:txBody>
      </p:sp>
      <p:sp>
        <p:nvSpPr>
          <p:cNvPr id="7" name="Text 3"/>
          <p:cNvSpPr/>
          <p:nvPr/>
        </p:nvSpPr>
        <p:spPr>
          <a:xfrm>
            <a:off x="864037" y="3549968"/>
            <a:ext cx="7415927" cy="1580198"/>
          </a:xfrm>
          <a:prstGeom prst="rect">
            <a:avLst/>
          </a:prstGeom>
          <a:noFill/>
          <a:ln/>
        </p:spPr>
        <p:txBody>
          <a:bodyPr wrap="square" rtlCol="0" anchor="t"/>
          <a:lstStyle/>
          <a:p>
            <a:pPr marL="0" indent="0">
              <a:lnSpc>
                <a:spcPts val="3110"/>
              </a:lnSpc>
              <a:buNone/>
            </a:pPr>
            <a:r>
              <a:rPr lang="en-US" sz="1944" dirty="0">
                <a:solidFill>
                  <a:srgbClr val="15213F"/>
                </a:solidFill>
                <a:latin typeface="Roboto" pitchFamily="34" charset="0"/>
                <a:ea typeface="Roboto" pitchFamily="34" charset="-122"/>
                <a:cs typeface="Roboto" pitchFamily="34" charset="-120"/>
              </a:rPr>
              <a:t>Implementing the AES block cipher in Python involves leveraging the language's strong cryptographic libraries. This section will cover the step-by-step process of writing an AES encryption and decryption routine using the Cryptography package.</a:t>
            </a:r>
            <a:endParaRPr lang="en-US" sz="1944" dirty="0"/>
          </a:p>
        </p:txBody>
      </p:sp>
      <p:sp>
        <p:nvSpPr>
          <p:cNvPr id="8" name="Text 4"/>
          <p:cNvSpPr/>
          <p:nvPr/>
        </p:nvSpPr>
        <p:spPr>
          <a:xfrm>
            <a:off x="864037" y="5407819"/>
            <a:ext cx="7415927" cy="1185148"/>
          </a:xfrm>
          <a:prstGeom prst="rect">
            <a:avLst/>
          </a:prstGeom>
          <a:noFill/>
          <a:ln/>
        </p:spPr>
        <p:txBody>
          <a:bodyPr wrap="square" rtlCol="0" anchor="t"/>
          <a:lstStyle/>
          <a:p>
            <a:pPr marL="0" indent="0">
              <a:lnSpc>
                <a:spcPts val="3110"/>
              </a:lnSpc>
              <a:buNone/>
            </a:pPr>
            <a:r>
              <a:rPr lang="en-US" sz="1944" dirty="0">
                <a:solidFill>
                  <a:srgbClr val="15213F"/>
                </a:solidFill>
                <a:latin typeface="Roboto" pitchFamily="34" charset="0"/>
                <a:ea typeface="Roboto" pitchFamily="34" charset="-122"/>
                <a:cs typeface="Roboto" pitchFamily="34" charset="-120"/>
              </a:rPr>
              <a:t>The AES implementation will include key expansion, encryption, and decryption functionalities, allowing for secure data protection within Python applications.</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1956435" y="540068"/>
            <a:ext cx="5164336" cy="613172"/>
          </a:xfrm>
          <a:prstGeom prst="rect">
            <a:avLst/>
          </a:prstGeom>
          <a:noFill/>
          <a:ln/>
        </p:spPr>
        <p:txBody>
          <a:bodyPr wrap="none" rtlCol="0" anchor="t"/>
          <a:lstStyle/>
          <a:p>
            <a:pPr marL="0" indent="0">
              <a:lnSpc>
                <a:spcPts val="4828"/>
              </a:lnSpc>
              <a:buNone/>
            </a:pPr>
            <a:r>
              <a:rPr lang="en-US" sz="3862" dirty="0">
                <a:solidFill>
                  <a:srgbClr val="476FD6"/>
                </a:solidFill>
                <a:latin typeface="Roboto Slab" pitchFamily="34" charset="0"/>
                <a:ea typeface="Roboto Slab" pitchFamily="34" charset="-122"/>
                <a:cs typeface="Roboto Slab" pitchFamily="34" charset="-120"/>
              </a:rPr>
              <a:t>AES Key Management</a:t>
            </a:r>
            <a:endParaRPr lang="en-US" sz="3862" dirty="0"/>
          </a:p>
        </p:txBody>
      </p:sp>
      <p:pic>
        <p:nvPicPr>
          <p:cNvPr id="5" name="Image 0" descr="preencoded.png"/>
          <p:cNvPicPr>
            <a:picLocks noChangeAspect="1"/>
          </p:cNvPicPr>
          <p:nvPr/>
        </p:nvPicPr>
        <p:blipFill>
          <a:blip r:embed="rId3"/>
          <a:stretch>
            <a:fillRect/>
          </a:stretch>
        </p:blipFill>
        <p:spPr>
          <a:xfrm>
            <a:off x="3972639" y="1545550"/>
            <a:ext cx="1326237" cy="1130260"/>
          </a:xfrm>
          <a:prstGeom prst="rect">
            <a:avLst/>
          </a:prstGeom>
        </p:spPr>
      </p:pic>
      <p:sp>
        <p:nvSpPr>
          <p:cNvPr id="6" name="Text 3"/>
          <p:cNvSpPr/>
          <p:nvPr/>
        </p:nvSpPr>
        <p:spPr>
          <a:xfrm>
            <a:off x="4585216" y="2054543"/>
            <a:ext cx="101084" cy="392430"/>
          </a:xfrm>
          <a:prstGeom prst="rect">
            <a:avLst/>
          </a:prstGeom>
          <a:noFill/>
          <a:ln/>
        </p:spPr>
        <p:txBody>
          <a:bodyPr wrap="none" rtlCol="0" anchor="t"/>
          <a:lstStyle/>
          <a:p>
            <a:pPr marL="0" indent="0" algn="ctr">
              <a:lnSpc>
                <a:spcPts val="3090"/>
              </a:lnSpc>
              <a:buNone/>
            </a:pPr>
            <a:r>
              <a:rPr lang="en-US" sz="1931" dirty="0">
                <a:solidFill>
                  <a:srgbClr val="476FD6"/>
                </a:solidFill>
                <a:latin typeface="Roboto Slab" pitchFamily="34" charset="0"/>
                <a:ea typeface="Roboto Slab" pitchFamily="34" charset="-122"/>
                <a:cs typeface="Roboto Slab" pitchFamily="34" charset="-120"/>
              </a:rPr>
              <a:t>1</a:t>
            </a:r>
            <a:endParaRPr lang="en-US" sz="1931" dirty="0"/>
          </a:p>
        </p:txBody>
      </p:sp>
      <p:sp>
        <p:nvSpPr>
          <p:cNvPr id="7" name="Text 4"/>
          <p:cNvSpPr/>
          <p:nvPr/>
        </p:nvSpPr>
        <p:spPr>
          <a:xfrm>
            <a:off x="5494973" y="1741646"/>
            <a:ext cx="2452449" cy="306586"/>
          </a:xfrm>
          <a:prstGeom prst="rect">
            <a:avLst/>
          </a:prstGeom>
          <a:noFill/>
          <a:ln/>
        </p:spPr>
        <p:txBody>
          <a:bodyPr wrap="none" rtlCol="0" anchor="t"/>
          <a:lstStyle/>
          <a:p>
            <a:pPr marL="0" indent="0" algn="l">
              <a:lnSpc>
                <a:spcPts val="2414"/>
              </a:lnSpc>
              <a:buNone/>
            </a:pPr>
            <a:r>
              <a:rPr lang="en-US" sz="1931" dirty="0">
                <a:solidFill>
                  <a:srgbClr val="476FD6"/>
                </a:solidFill>
                <a:latin typeface="Roboto Slab" pitchFamily="34" charset="0"/>
                <a:ea typeface="Roboto Slab" pitchFamily="34" charset="-122"/>
                <a:cs typeface="Roboto Slab" pitchFamily="34" charset="-120"/>
              </a:rPr>
              <a:t>Key Generation</a:t>
            </a:r>
            <a:endParaRPr lang="en-US" sz="1931" dirty="0"/>
          </a:p>
        </p:txBody>
      </p:sp>
      <p:sp>
        <p:nvSpPr>
          <p:cNvPr id="8" name="Text 5"/>
          <p:cNvSpPr/>
          <p:nvPr/>
        </p:nvSpPr>
        <p:spPr>
          <a:xfrm>
            <a:off x="5494973" y="2165866"/>
            <a:ext cx="2789039" cy="313849"/>
          </a:xfrm>
          <a:prstGeom prst="rect">
            <a:avLst/>
          </a:prstGeom>
          <a:noFill/>
          <a:ln/>
        </p:spPr>
        <p:txBody>
          <a:bodyPr wrap="none" rtlCol="0" anchor="t"/>
          <a:lstStyle/>
          <a:p>
            <a:pPr marL="0" indent="0" algn="l">
              <a:lnSpc>
                <a:spcPts val="2472"/>
              </a:lnSpc>
              <a:buNone/>
            </a:pPr>
            <a:r>
              <a:rPr lang="en-US" sz="1545" dirty="0">
                <a:solidFill>
                  <a:srgbClr val="15213F"/>
                </a:solidFill>
                <a:latin typeface="Roboto" pitchFamily="34" charset="0"/>
                <a:ea typeface="Roboto" pitchFamily="34" charset="-122"/>
                <a:cs typeface="Roboto" pitchFamily="34" charset="-120"/>
              </a:rPr>
              <a:t>Securely create strong AES keys</a:t>
            </a:r>
            <a:endParaRPr lang="en-US" sz="1545" dirty="0"/>
          </a:p>
        </p:txBody>
      </p:sp>
      <p:sp>
        <p:nvSpPr>
          <p:cNvPr id="9" name="Shape 6"/>
          <p:cNvSpPr/>
          <p:nvPr/>
        </p:nvSpPr>
        <p:spPr>
          <a:xfrm>
            <a:off x="5347811" y="2678460"/>
            <a:ext cx="7277219" cy="19586"/>
          </a:xfrm>
          <a:prstGeom prst="rect">
            <a:avLst/>
          </a:prstGeom>
          <a:solidFill>
            <a:srgbClr val="BBC4DC"/>
          </a:solidFill>
          <a:ln/>
        </p:spPr>
      </p:sp>
      <p:pic>
        <p:nvPicPr>
          <p:cNvPr id="10" name="Image 1" descr="preencoded.png"/>
          <p:cNvPicPr>
            <a:picLocks noChangeAspect="1"/>
          </p:cNvPicPr>
          <p:nvPr/>
        </p:nvPicPr>
        <p:blipFill>
          <a:blip r:embed="rId4"/>
          <a:stretch>
            <a:fillRect/>
          </a:stretch>
        </p:blipFill>
        <p:spPr>
          <a:xfrm>
            <a:off x="3309461" y="2724745"/>
            <a:ext cx="2652474" cy="1130260"/>
          </a:xfrm>
          <a:prstGeom prst="rect">
            <a:avLst/>
          </a:prstGeom>
        </p:spPr>
      </p:pic>
      <p:sp>
        <p:nvSpPr>
          <p:cNvPr id="11" name="Text 7"/>
          <p:cNvSpPr/>
          <p:nvPr/>
        </p:nvSpPr>
        <p:spPr>
          <a:xfrm>
            <a:off x="4567952" y="3093601"/>
            <a:ext cx="135493" cy="392430"/>
          </a:xfrm>
          <a:prstGeom prst="rect">
            <a:avLst/>
          </a:prstGeom>
          <a:noFill/>
          <a:ln/>
        </p:spPr>
        <p:txBody>
          <a:bodyPr wrap="none" rtlCol="0" anchor="t"/>
          <a:lstStyle/>
          <a:p>
            <a:pPr marL="0" indent="0" algn="ctr">
              <a:lnSpc>
                <a:spcPts val="3090"/>
              </a:lnSpc>
              <a:buNone/>
            </a:pPr>
            <a:r>
              <a:rPr lang="en-US" sz="1931" dirty="0">
                <a:solidFill>
                  <a:srgbClr val="476FD6"/>
                </a:solidFill>
                <a:latin typeface="Roboto Slab" pitchFamily="34" charset="0"/>
                <a:ea typeface="Roboto Slab" pitchFamily="34" charset="-122"/>
                <a:cs typeface="Roboto Slab" pitchFamily="34" charset="-120"/>
              </a:rPr>
              <a:t>2</a:t>
            </a:r>
            <a:endParaRPr lang="en-US" sz="1931" dirty="0"/>
          </a:p>
        </p:txBody>
      </p:sp>
      <p:sp>
        <p:nvSpPr>
          <p:cNvPr id="12" name="Text 8"/>
          <p:cNvSpPr/>
          <p:nvPr/>
        </p:nvSpPr>
        <p:spPr>
          <a:xfrm>
            <a:off x="6158032" y="2920841"/>
            <a:ext cx="2452449" cy="306586"/>
          </a:xfrm>
          <a:prstGeom prst="rect">
            <a:avLst/>
          </a:prstGeom>
          <a:noFill/>
          <a:ln/>
        </p:spPr>
        <p:txBody>
          <a:bodyPr wrap="none" rtlCol="0" anchor="t"/>
          <a:lstStyle/>
          <a:p>
            <a:pPr marL="0" indent="0" algn="l">
              <a:lnSpc>
                <a:spcPts val="2414"/>
              </a:lnSpc>
              <a:buNone/>
            </a:pPr>
            <a:r>
              <a:rPr lang="en-US" sz="1931" dirty="0">
                <a:solidFill>
                  <a:srgbClr val="476FD6"/>
                </a:solidFill>
                <a:latin typeface="Roboto Slab" pitchFamily="34" charset="0"/>
                <a:ea typeface="Roboto Slab" pitchFamily="34" charset="-122"/>
                <a:cs typeface="Roboto Slab" pitchFamily="34" charset="-120"/>
              </a:rPr>
              <a:t>Key Storage</a:t>
            </a:r>
            <a:endParaRPr lang="en-US" sz="1931" dirty="0"/>
          </a:p>
        </p:txBody>
      </p:sp>
      <p:sp>
        <p:nvSpPr>
          <p:cNvPr id="13" name="Text 9"/>
          <p:cNvSpPr/>
          <p:nvPr/>
        </p:nvSpPr>
        <p:spPr>
          <a:xfrm>
            <a:off x="6158032" y="3345061"/>
            <a:ext cx="3396258" cy="313849"/>
          </a:xfrm>
          <a:prstGeom prst="rect">
            <a:avLst/>
          </a:prstGeom>
          <a:noFill/>
          <a:ln/>
        </p:spPr>
        <p:txBody>
          <a:bodyPr wrap="none" rtlCol="0" anchor="t"/>
          <a:lstStyle/>
          <a:p>
            <a:pPr marL="0" indent="0" algn="l">
              <a:lnSpc>
                <a:spcPts val="2472"/>
              </a:lnSpc>
              <a:buNone/>
            </a:pPr>
            <a:r>
              <a:rPr lang="en-US" sz="1545" dirty="0">
                <a:solidFill>
                  <a:srgbClr val="15213F"/>
                </a:solidFill>
                <a:latin typeface="Roboto" pitchFamily="34" charset="0"/>
                <a:ea typeface="Roboto" pitchFamily="34" charset="-122"/>
                <a:cs typeface="Roboto" pitchFamily="34" charset="-120"/>
              </a:rPr>
              <a:t>Protect keys from unauthorized access</a:t>
            </a:r>
            <a:endParaRPr lang="en-US" sz="1545" dirty="0"/>
          </a:p>
        </p:txBody>
      </p:sp>
      <p:sp>
        <p:nvSpPr>
          <p:cNvPr id="14" name="Shape 10"/>
          <p:cNvSpPr/>
          <p:nvPr/>
        </p:nvSpPr>
        <p:spPr>
          <a:xfrm>
            <a:off x="6010870" y="3857655"/>
            <a:ext cx="6614160" cy="19586"/>
          </a:xfrm>
          <a:prstGeom prst="rect">
            <a:avLst/>
          </a:prstGeom>
          <a:solidFill>
            <a:srgbClr val="BBC4DC"/>
          </a:solidFill>
          <a:ln/>
        </p:spPr>
      </p:sp>
      <p:pic>
        <p:nvPicPr>
          <p:cNvPr id="15" name="Image 2" descr="preencoded.png"/>
          <p:cNvPicPr>
            <a:picLocks noChangeAspect="1"/>
          </p:cNvPicPr>
          <p:nvPr/>
        </p:nvPicPr>
        <p:blipFill>
          <a:blip r:embed="rId5"/>
          <a:stretch>
            <a:fillRect/>
          </a:stretch>
        </p:blipFill>
        <p:spPr>
          <a:xfrm>
            <a:off x="2646283" y="3903940"/>
            <a:ext cx="3978831" cy="1130260"/>
          </a:xfrm>
          <a:prstGeom prst="rect">
            <a:avLst/>
          </a:prstGeom>
        </p:spPr>
      </p:pic>
      <p:sp>
        <p:nvSpPr>
          <p:cNvPr id="16" name="Text 11"/>
          <p:cNvSpPr/>
          <p:nvPr/>
        </p:nvSpPr>
        <p:spPr>
          <a:xfrm>
            <a:off x="4569500" y="4272796"/>
            <a:ext cx="132398" cy="392430"/>
          </a:xfrm>
          <a:prstGeom prst="rect">
            <a:avLst/>
          </a:prstGeom>
          <a:noFill/>
          <a:ln/>
        </p:spPr>
        <p:txBody>
          <a:bodyPr wrap="none" rtlCol="0" anchor="t"/>
          <a:lstStyle/>
          <a:p>
            <a:pPr marL="0" indent="0" algn="ctr">
              <a:lnSpc>
                <a:spcPts val="3090"/>
              </a:lnSpc>
              <a:buNone/>
            </a:pPr>
            <a:r>
              <a:rPr lang="en-US" sz="1931" dirty="0">
                <a:solidFill>
                  <a:srgbClr val="476FD6"/>
                </a:solidFill>
                <a:latin typeface="Roboto Slab" pitchFamily="34" charset="0"/>
                <a:ea typeface="Roboto Slab" pitchFamily="34" charset="-122"/>
                <a:cs typeface="Roboto Slab" pitchFamily="34" charset="-120"/>
              </a:rPr>
              <a:t>3</a:t>
            </a:r>
            <a:endParaRPr lang="en-US" sz="1931" dirty="0"/>
          </a:p>
        </p:txBody>
      </p:sp>
      <p:sp>
        <p:nvSpPr>
          <p:cNvPr id="17" name="Text 12"/>
          <p:cNvSpPr/>
          <p:nvPr/>
        </p:nvSpPr>
        <p:spPr>
          <a:xfrm>
            <a:off x="6821210" y="4100036"/>
            <a:ext cx="2452449" cy="306586"/>
          </a:xfrm>
          <a:prstGeom prst="rect">
            <a:avLst/>
          </a:prstGeom>
          <a:noFill/>
          <a:ln/>
        </p:spPr>
        <p:txBody>
          <a:bodyPr wrap="none" rtlCol="0" anchor="t"/>
          <a:lstStyle/>
          <a:p>
            <a:pPr marL="0" indent="0" algn="l">
              <a:lnSpc>
                <a:spcPts val="2414"/>
              </a:lnSpc>
              <a:buNone/>
            </a:pPr>
            <a:r>
              <a:rPr lang="en-US" sz="1931" dirty="0">
                <a:solidFill>
                  <a:srgbClr val="476FD6"/>
                </a:solidFill>
                <a:latin typeface="Roboto Slab" pitchFamily="34" charset="0"/>
                <a:ea typeface="Roboto Slab" pitchFamily="34" charset="-122"/>
                <a:cs typeface="Roboto Slab" pitchFamily="34" charset="-120"/>
              </a:rPr>
              <a:t>Key Distribution</a:t>
            </a:r>
            <a:endParaRPr lang="en-US" sz="1931" dirty="0"/>
          </a:p>
        </p:txBody>
      </p:sp>
      <p:sp>
        <p:nvSpPr>
          <p:cNvPr id="18" name="Text 13"/>
          <p:cNvSpPr/>
          <p:nvPr/>
        </p:nvSpPr>
        <p:spPr>
          <a:xfrm>
            <a:off x="6821210" y="4524256"/>
            <a:ext cx="3754993" cy="313849"/>
          </a:xfrm>
          <a:prstGeom prst="rect">
            <a:avLst/>
          </a:prstGeom>
          <a:noFill/>
          <a:ln/>
        </p:spPr>
        <p:txBody>
          <a:bodyPr wrap="none" rtlCol="0" anchor="t"/>
          <a:lstStyle/>
          <a:p>
            <a:pPr marL="0" indent="0" algn="l">
              <a:lnSpc>
                <a:spcPts val="2472"/>
              </a:lnSpc>
              <a:buNone/>
            </a:pPr>
            <a:r>
              <a:rPr lang="en-US" sz="1545" dirty="0">
                <a:solidFill>
                  <a:srgbClr val="15213F"/>
                </a:solidFill>
                <a:latin typeface="Roboto" pitchFamily="34" charset="0"/>
                <a:ea typeface="Roboto" pitchFamily="34" charset="-122"/>
                <a:cs typeface="Roboto" pitchFamily="34" charset="-120"/>
              </a:rPr>
              <a:t>Securely share keys with authorized parties</a:t>
            </a:r>
            <a:endParaRPr lang="en-US" sz="1545" dirty="0"/>
          </a:p>
        </p:txBody>
      </p:sp>
      <p:sp>
        <p:nvSpPr>
          <p:cNvPr id="19" name="Shape 14"/>
          <p:cNvSpPr/>
          <p:nvPr/>
        </p:nvSpPr>
        <p:spPr>
          <a:xfrm>
            <a:off x="6674048" y="5036850"/>
            <a:ext cx="5950982" cy="19586"/>
          </a:xfrm>
          <a:prstGeom prst="rect">
            <a:avLst/>
          </a:prstGeom>
          <a:solidFill>
            <a:srgbClr val="BBC4DC"/>
          </a:solidFill>
          <a:ln/>
        </p:spPr>
      </p:sp>
      <p:pic>
        <p:nvPicPr>
          <p:cNvPr id="20" name="Image 3" descr="preencoded.png"/>
          <p:cNvPicPr>
            <a:picLocks noChangeAspect="1"/>
          </p:cNvPicPr>
          <p:nvPr/>
        </p:nvPicPr>
        <p:blipFill>
          <a:blip r:embed="rId6"/>
          <a:stretch>
            <a:fillRect/>
          </a:stretch>
        </p:blipFill>
        <p:spPr>
          <a:xfrm>
            <a:off x="1983224" y="5083135"/>
            <a:ext cx="5305068" cy="1130260"/>
          </a:xfrm>
          <a:prstGeom prst="rect">
            <a:avLst/>
          </a:prstGeom>
        </p:spPr>
      </p:pic>
      <p:sp>
        <p:nvSpPr>
          <p:cNvPr id="21" name="Text 15"/>
          <p:cNvSpPr/>
          <p:nvPr/>
        </p:nvSpPr>
        <p:spPr>
          <a:xfrm>
            <a:off x="4564618" y="5451991"/>
            <a:ext cx="142161" cy="392430"/>
          </a:xfrm>
          <a:prstGeom prst="rect">
            <a:avLst/>
          </a:prstGeom>
          <a:noFill/>
          <a:ln/>
        </p:spPr>
        <p:txBody>
          <a:bodyPr wrap="none" rtlCol="0" anchor="t"/>
          <a:lstStyle/>
          <a:p>
            <a:pPr marL="0" indent="0" algn="ctr">
              <a:lnSpc>
                <a:spcPts val="3090"/>
              </a:lnSpc>
              <a:buNone/>
            </a:pPr>
            <a:r>
              <a:rPr lang="en-US" sz="1931" dirty="0">
                <a:solidFill>
                  <a:srgbClr val="476FD6"/>
                </a:solidFill>
                <a:latin typeface="Roboto Slab" pitchFamily="34" charset="0"/>
                <a:ea typeface="Roboto Slab" pitchFamily="34" charset="-122"/>
                <a:cs typeface="Roboto Slab" pitchFamily="34" charset="-120"/>
              </a:rPr>
              <a:t>4</a:t>
            </a:r>
            <a:endParaRPr lang="en-US" sz="1931" dirty="0"/>
          </a:p>
        </p:txBody>
      </p:sp>
      <p:sp>
        <p:nvSpPr>
          <p:cNvPr id="22" name="Text 16"/>
          <p:cNvSpPr/>
          <p:nvPr/>
        </p:nvSpPr>
        <p:spPr>
          <a:xfrm>
            <a:off x="7484388" y="5279231"/>
            <a:ext cx="2452449" cy="306586"/>
          </a:xfrm>
          <a:prstGeom prst="rect">
            <a:avLst/>
          </a:prstGeom>
          <a:noFill/>
          <a:ln/>
        </p:spPr>
        <p:txBody>
          <a:bodyPr wrap="none" rtlCol="0" anchor="t"/>
          <a:lstStyle/>
          <a:p>
            <a:pPr marL="0" indent="0" algn="l">
              <a:lnSpc>
                <a:spcPts val="2414"/>
              </a:lnSpc>
              <a:buNone/>
            </a:pPr>
            <a:r>
              <a:rPr lang="en-US" sz="1931" dirty="0">
                <a:solidFill>
                  <a:srgbClr val="476FD6"/>
                </a:solidFill>
                <a:latin typeface="Roboto Slab" pitchFamily="34" charset="0"/>
                <a:ea typeface="Roboto Slab" pitchFamily="34" charset="-122"/>
                <a:cs typeface="Roboto Slab" pitchFamily="34" charset="-120"/>
              </a:rPr>
              <a:t>Key Rotation</a:t>
            </a:r>
            <a:endParaRPr lang="en-US" sz="1931" dirty="0"/>
          </a:p>
        </p:txBody>
      </p:sp>
      <p:sp>
        <p:nvSpPr>
          <p:cNvPr id="23" name="Text 17"/>
          <p:cNvSpPr/>
          <p:nvPr/>
        </p:nvSpPr>
        <p:spPr>
          <a:xfrm>
            <a:off x="7484388" y="5703451"/>
            <a:ext cx="4068485" cy="313849"/>
          </a:xfrm>
          <a:prstGeom prst="rect">
            <a:avLst/>
          </a:prstGeom>
          <a:noFill/>
          <a:ln/>
        </p:spPr>
        <p:txBody>
          <a:bodyPr wrap="none" rtlCol="0" anchor="t"/>
          <a:lstStyle/>
          <a:p>
            <a:pPr marL="0" indent="0" algn="l">
              <a:lnSpc>
                <a:spcPts val="2472"/>
              </a:lnSpc>
              <a:buNone/>
            </a:pPr>
            <a:r>
              <a:rPr lang="en-US" sz="1545" dirty="0">
                <a:solidFill>
                  <a:srgbClr val="15213F"/>
                </a:solidFill>
                <a:latin typeface="Roboto" pitchFamily="34" charset="0"/>
                <a:ea typeface="Roboto" pitchFamily="34" charset="-122"/>
                <a:cs typeface="Roboto" pitchFamily="34" charset="-120"/>
              </a:rPr>
              <a:t>Periodically replace keys for enhanced security</a:t>
            </a:r>
            <a:endParaRPr lang="en-US" sz="1545" dirty="0"/>
          </a:p>
        </p:txBody>
      </p:sp>
      <p:sp>
        <p:nvSpPr>
          <p:cNvPr id="24" name="Text 18"/>
          <p:cNvSpPr/>
          <p:nvPr/>
        </p:nvSpPr>
        <p:spPr>
          <a:xfrm>
            <a:off x="1956435" y="6434018"/>
            <a:ext cx="10717530" cy="1255395"/>
          </a:xfrm>
          <a:prstGeom prst="rect">
            <a:avLst/>
          </a:prstGeom>
          <a:noFill/>
          <a:ln/>
        </p:spPr>
        <p:txBody>
          <a:bodyPr wrap="square" rtlCol="0" anchor="t"/>
          <a:lstStyle/>
          <a:p>
            <a:pPr marL="0" indent="0">
              <a:lnSpc>
                <a:spcPts val="2472"/>
              </a:lnSpc>
              <a:buNone/>
            </a:pPr>
            <a:r>
              <a:rPr lang="en-US" sz="1545" dirty="0">
                <a:solidFill>
                  <a:srgbClr val="15213F"/>
                </a:solidFill>
                <a:latin typeface="Roboto" pitchFamily="34" charset="0"/>
                <a:ea typeface="Roboto" pitchFamily="34" charset="-122"/>
                <a:cs typeface="Roboto" pitchFamily="34" charset="-120"/>
              </a:rPr>
              <a:t>Effective AES key management is crucial for maintaining the integrity and confidentiality of encrypted data. This includes generating high-entropy keys, securely storing them, distributing them to authorized users, and regularly rotating keys to mitigate the risk of compromise. Proper key management ensures the continued protection of sensitive information encrypted with the AES algorithm.</a:t>
            </a:r>
            <a:endParaRPr lang="en-US" sz="154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338066"/>
          </a:xfrm>
          <a:prstGeom prst="rect">
            <a:avLst/>
          </a:prstGeom>
          <a:solidFill>
            <a:srgbClr val="FBFCFE"/>
          </a:solidFill>
          <a:ln/>
        </p:spPr>
      </p:sp>
      <p:sp>
        <p:nvSpPr>
          <p:cNvPr id="4" name="Text 2"/>
          <p:cNvSpPr/>
          <p:nvPr/>
        </p:nvSpPr>
        <p:spPr>
          <a:xfrm>
            <a:off x="965954" y="639247"/>
            <a:ext cx="8546902" cy="726400"/>
          </a:xfrm>
          <a:prstGeom prst="rect">
            <a:avLst/>
          </a:prstGeom>
          <a:noFill/>
          <a:ln/>
        </p:spPr>
        <p:txBody>
          <a:bodyPr wrap="none" rtlCol="0" anchor="t"/>
          <a:lstStyle/>
          <a:p>
            <a:pPr marL="0" indent="0">
              <a:lnSpc>
                <a:spcPts val="5720"/>
              </a:lnSpc>
              <a:buNone/>
            </a:pPr>
            <a:r>
              <a:rPr lang="en-US" sz="4576" dirty="0">
                <a:solidFill>
                  <a:srgbClr val="476FD6"/>
                </a:solidFill>
                <a:latin typeface="Roboto Slab" pitchFamily="34" charset="0"/>
                <a:ea typeface="Roboto Slab" pitchFamily="34" charset="-122"/>
                <a:cs typeface="Roboto Slab" pitchFamily="34" charset="-120"/>
              </a:rPr>
              <a:t>AES Performance Optimization</a:t>
            </a:r>
            <a:endParaRPr lang="en-US" sz="4576" dirty="0"/>
          </a:p>
        </p:txBody>
      </p:sp>
      <p:pic>
        <p:nvPicPr>
          <p:cNvPr id="5" name="Image 0" descr="preencoded.png"/>
          <p:cNvPicPr>
            <a:picLocks noChangeAspect="1"/>
          </p:cNvPicPr>
          <p:nvPr/>
        </p:nvPicPr>
        <p:blipFill>
          <a:blip r:embed="rId3"/>
          <a:stretch>
            <a:fillRect/>
          </a:stretch>
        </p:blipFill>
        <p:spPr>
          <a:xfrm>
            <a:off x="965954" y="1830467"/>
            <a:ext cx="4000381" cy="2472333"/>
          </a:xfrm>
          <a:prstGeom prst="rect">
            <a:avLst/>
          </a:prstGeom>
        </p:spPr>
      </p:pic>
      <p:sp>
        <p:nvSpPr>
          <p:cNvPr id="6" name="Text 3"/>
          <p:cNvSpPr/>
          <p:nvPr/>
        </p:nvSpPr>
        <p:spPr>
          <a:xfrm>
            <a:off x="965954" y="4593312"/>
            <a:ext cx="3655695" cy="363260"/>
          </a:xfrm>
          <a:prstGeom prst="rect">
            <a:avLst/>
          </a:prstGeom>
          <a:noFill/>
          <a:ln/>
        </p:spPr>
        <p:txBody>
          <a:bodyPr wrap="none" rtlCol="0" anchor="t"/>
          <a:lstStyle/>
          <a:p>
            <a:pPr marL="0" indent="0" algn="l">
              <a:lnSpc>
                <a:spcPts val="2860"/>
              </a:lnSpc>
              <a:buNone/>
            </a:pPr>
            <a:r>
              <a:rPr lang="en-US" sz="2288" dirty="0">
                <a:solidFill>
                  <a:srgbClr val="476FD6"/>
                </a:solidFill>
                <a:latin typeface="Roboto Slab" pitchFamily="34" charset="0"/>
                <a:ea typeface="Roboto Slab" pitchFamily="34" charset="-122"/>
                <a:cs typeface="Roboto Slab" pitchFamily="34" charset="-120"/>
              </a:rPr>
              <a:t>Optimized AES Encryption</a:t>
            </a:r>
            <a:endParaRPr lang="en-US" sz="2288" dirty="0"/>
          </a:p>
        </p:txBody>
      </p:sp>
      <p:sp>
        <p:nvSpPr>
          <p:cNvPr id="7" name="Text 4"/>
          <p:cNvSpPr/>
          <p:nvPr/>
        </p:nvSpPr>
        <p:spPr>
          <a:xfrm>
            <a:off x="965954" y="5095994"/>
            <a:ext cx="4000381" cy="2230993"/>
          </a:xfrm>
          <a:prstGeom prst="rect">
            <a:avLst/>
          </a:prstGeom>
          <a:noFill/>
          <a:ln/>
        </p:spPr>
        <p:txBody>
          <a:bodyPr wrap="square" rtlCol="0" anchor="t"/>
          <a:lstStyle/>
          <a:p>
            <a:pPr marL="0" indent="0" algn="l">
              <a:lnSpc>
                <a:spcPts val="2929"/>
              </a:lnSpc>
              <a:buNone/>
            </a:pPr>
            <a:r>
              <a:rPr lang="en-US" sz="1830" dirty="0">
                <a:solidFill>
                  <a:srgbClr val="15213F"/>
                </a:solidFill>
                <a:latin typeface="Roboto" pitchFamily="34" charset="0"/>
                <a:ea typeface="Roboto" pitchFamily="34" charset="-122"/>
                <a:cs typeface="Roboto" pitchFamily="34" charset="-120"/>
              </a:rPr>
              <a:t>Implement techniques like lookup tables, pipeline parallelism, and hardware acceleration to enhance the encryption speed of AES, enabling faster data processing and improved throughput.</a:t>
            </a:r>
            <a:endParaRPr lang="en-US" sz="1830" dirty="0"/>
          </a:p>
        </p:txBody>
      </p:sp>
      <p:pic>
        <p:nvPicPr>
          <p:cNvPr id="8" name="Image 1" descr="preencoded.png"/>
          <p:cNvPicPr>
            <a:picLocks noChangeAspect="1"/>
          </p:cNvPicPr>
          <p:nvPr/>
        </p:nvPicPr>
        <p:blipFill>
          <a:blip r:embed="rId4"/>
          <a:stretch>
            <a:fillRect/>
          </a:stretch>
        </p:blipFill>
        <p:spPr>
          <a:xfrm>
            <a:off x="5314950" y="1830467"/>
            <a:ext cx="4000381" cy="2472333"/>
          </a:xfrm>
          <a:prstGeom prst="rect">
            <a:avLst/>
          </a:prstGeom>
        </p:spPr>
      </p:pic>
      <p:sp>
        <p:nvSpPr>
          <p:cNvPr id="9" name="Text 5"/>
          <p:cNvSpPr/>
          <p:nvPr/>
        </p:nvSpPr>
        <p:spPr>
          <a:xfrm>
            <a:off x="5314950" y="4593312"/>
            <a:ext cx="3629620" cy="363260"/>
          </a:xfrm>
          <a:prstGeom prst="rect">
            <a:avLst/>
          </a:prstGeom>
          <a:noFill/>
          <a:ln/>
        </p:spPr>
        <p:txBody>
          <a:bodyPr wrap="none" rtlCol="0" anchor="t"/>
          <a:lstStyle/>
          <a:p>
            <a:pPr marL="0" indent="0" algn="l">
              <a:lnSpc>
                <a:spcPts val="2860"/>
              </a:lnSpc>
              <a:buNone/>
            </a:pPr>
            <a:r>
              <a:rPr lang="en-US" sz="2288" dirty="0">
                <a:solidFill>
                  <a:srgbClr val="476FD6"/>
                </a:solidFill>
                <a:latin typeface="Roboto Slab" pitchFamily="34" charset="0"/>
                <a:ea typeface="Roboto Slab" pitchFamily="34" charset="-122"/>
                <a:cs typeface="Roboto Slab" pitchFamily="34" charset="-120"/>
              </a:rPr>
              <a:t>Optimized AES Decryption</a:t>
            </a:r>
            <a:endParaRPr lang="en-US" sz="2288" dirty="0"/>
          </a:p>
        </p:txBody>
      </p:sp>
      <p:sp>
        <p:nvSpPr>
          <p:cNvPr id="10" name="Text 6"/>
          <p:cNvSpPr/>
          <p:nvPr/>
        </p:nvSpPr>
        <p:spPr>
          <a:xfrm>
            <a:off x="5314950" y="5095994"/>
            <a:ext cx="4000381" cy="2230993"/>
          </a:xfrm>
          <a:prstGeom prst="rect">
            <a:avLst/>
          </a:prstGeom>
          <a:noFill/>
          <a:ln/>
        </p:spPr>
        <p:txBody>
          <a:bodyPr wrap="square" rtlCol="0" anchor="t"/>
          <a:lstStyle/>
          <a:p>
            <a:pPr marL="0" indent="0" algn="l">
              <a:lnSpc>
                <a:spcPts val="2929"/>
              </a:lnSpc>
              <a:buNone/>
            </a:pPr>
            <a:r>
              <a:rPr lang="en-US" sz="1830" dirty="0">
                <a:solidFill>
                  <a:srgbClr val="15213F"/>
                </a:solidFill>
                <a:latin typeface="Roboto" pitchFamily="34" charset="0"/>
                <a:ea typeface="Roboto" pitchFamily="34" charset="-122"/>
                <a:cs typeface="Roboto" pitchFamily="34" charset="-120"/>
              </a:rPr>
              <a:t>Apply similar optimization strategies to the decryption process, ensuring that both encryption and decryption operations are executed efficiently, without compromising the overall security of the AES algorithm.</a:t>
            </a:r>
            <a:endParaRPr lang="en-US" sz="1830" dirty="0"/>
          </a:p>
        </p:txBody>
      </p:sp>
      <p:pic>
        <p:nvPicPr>
          <p:cNvPr id="11" name="Image 2" descr="preencoded.png"/>
          <p:cNvPicPr>
            <a:picLocks noChangeAspect="1"/>
          </p:cNvPicPr>
          <p:nvPr/>
        </p:nvPicPr>
        <p:blipFill>
          <a:blip r:embed="rId5"/>
          <a:stretch>
            <a:fillRect/>
          </a:stretch>
        </p:blipFill>
        <p:spPr>
          <a:xfrm>
            <a:off x="9663946" y="1830467"/>
            <a:ext cx="4000381" cy="2472333"/>
          </a:xfrm>
          <a:prstGeom prst="rect">
            <a:avLst/>
          </a:prstGeom>
        </p:spPr>
      </p:pic>
      <p:sp>
        <p:nvSpPr>
          <p:cNvPr id="12" name="Text 7"/>
          <p:cNvSpPr/>
          <p:nvPr/>
        </p:nvSpPr>
        <p:spPr>
          <a:xfrm>
            <a:off x="9663946" y="4593312"/>
            <a:ext cx="3084314" cy="363260"/>
          </a:xfrm>
          <a:prstGeom prst="rect">
            <a:avLst/>
          </a:prstGeom>
          <a:noFill/>
          <a:ln/>
        </p:spPr>
        <p:txBody>
          <a:bodyPr wrap="none" rtlCol="0" anchor="t"/>
          <a:lstStyle/>
          <a:p>
            <a:pPr marL="0" indent="0" algn="l">
              <a:lnSpc>
                <a:spcPts val="2860"/>
              </a:lnSpc>
              <a:buNone/>
            </a:pPr>
            <a:r>
              <a:rPr lang="en-US" sz="2288" dirty="0">
                <a:solidFill>
                  <a:srgbClr val="476FD6"/>
                </a:solidFill>
                <a:latin typeface="Roboto Slab" pitchFamily="34" charset="0"/>
                <a:ea typeface="Roboto Slab" pitchFamily="34" charset="-122"/>
                <a:cs typeface="Roboto Slab" pitchFamily="34" charset="-120"/>
              </a:rPr>
              <a:t>Memory-Efficient AES</a:t>
            </a:r>
            <a:endParaRPr lang="en-US" sz="2288" dirty="0"/>
          </a:p>
        </p:txBody>
      </p:sp>
      <p:sp>
        <p:nvSpPr>
          <p:cNvPr id="13" name="Text 8"/>
          <p:cNvSpPr/>
          <p:nvPr/>
        </p:nvSpPr>
        <p:spPr>
          <a:xfrm>
            <a:off x="9663946" y="5095994"/>
            <a:ext cx="4000381" cy="2602825"/>
          </a:xfrm>
          <a:prstGeom prst="rect">
            <a:avLst/>
          </a:prstGeom>
          <a:noFill/>
          <a:ln/>
        </p:spPr>
        <p:txBody>
          <a:bodyPr wrap="square" rtlCol="0" anchor="t"/>
          <a:lstStyle/>
          <a:p>
            <a:pPr marL="0" indent="0" algn="l">
              <a:lnSpc>
                <a:spcPts val="2929"/>
              </a:lnSpc>
              <a:buNone/>
            </a:pPr>
            <a:r>
              <a:rPr lang="en-US" sz="1830" dirty="0">
                <a:solidFill>
                  <a:srgbClr val="15213F"/>
                </a:solidFill>
                <a:latin typeface="Roboto" pitchFamily="34" charset="0"/>
                <a:ea typeface="Roboto" pitchFamily="34" charset="-122"/>
                <a:cs typeface="Roboto" pitchFamily="34" charset="-120"/>
              </a:rPr>
              <a:t>Optimize memory usage by implementing techniques like in-place AES, reduced key schedules, and efficient key management, enabling the AES implementation to run on resource-constrained devices with limited memory.</a:t>
            </a:r>
            <a:endParaRPr lang="en-US" sz="183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837</Words>
  <Application>Microsoft Office PowerPoint</Application>
  <PresentationFormat>Custom</PresentationFormat>
  <Paragraphs>96</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Roboto</vt:lpstr>
      <vt:lpstr>Roboto Slab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Charan Venkata krishna</cp:lastModifiedBy>
  <cp:revision>1</cp:revision>
  <dcterms:created xsi:type="dcterms:W3CDTF">2024-06-23T17:43:29Z</dcterms:created>
  <dcterms:modified xsi:type="dcterms:W3CDTF">2024-06-23T17:55:35Z</dcterms:modified>
</cp:coreProperties>
</file>