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58"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45"/>
  </p:normalViewPr>
  <p:slideViewPr>
    <p:cSldViewPr snapToGrid="0" snapToObjects="1">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59B38-1F68-8847-87B7-BECD11D929B4}" type="datetimeFigureOut">
              <a:rPr lang="en-US" smtClean="0"/>
              <a:t>1/24/2018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19FB9-F8EE-0742-93C0-6D6D0FB195C6}" type="slidenum">
              <a:rPr lang="en-US" smtClean="0"/>
              <a:t>‹#›</a:t>
            </a:fld>
            <a:endParaRPr lang="en-US"/>
          </a:p>
        </p:txBody>
      </p:sp>
    </p:spTree>
    <p:extLst>
      <p:ext uri="{BB962C8B-B14F-4D97-AF65-F5344CB8AC3E}">
        <p14:creationId xmlns:p14="http://schemas.microsoft.com/office/powerpoint/2010/main" val="28660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19FB9-F8EE-0742-93C0-6D6D0FB195C6}" type="slidenum">
              <a:rPr lang="en-US" smtClean="0"/>
              <a:t>32</a:t>
            </a:fld>
            <a:endParaRPr lang="en-US"/>
          </a:p>
        </p:txBody>
      </p:sp>
    </p:spTree>
    <p:extLst>
      <p:ext uri="{BB962C8B-B14F-4D97-AF65-F5344CB8AC3E}">
        <p14:creationId xmlns:p14="http://schemas.microsoft.com/office/powerpoint/2010/main" val="331877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F9F0CD-E433-42A8-9390-DCAA8712C4DA}"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74315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AF61D-B75D-44FF-A194-593DC8228A8D}"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8144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C4846-E9A8-4DCD-ABC1-EAB7E12C47FA}"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239957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8609E-BEAB-4065-858B-24C5B908BEF1}"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6A47E1C-9010-6C45-945C-B4FCF2F3C840}" type="slidenum">
              <a:rPr lang="en-US" smtClean="0"/>
              <a:pPr/>
              <a:t>‹#›</a:t>
            </a:fld>
            <a:endParaRPr lang="en-US" dirty="0"/>
          </a:p>
        </p:txBody>
      </p:sp>
    </p:spTree>
    <p:extLst>
      <p:ext uri="{BB962C8B-B14F-4D97-AF65-F5344CB8AC3E}">
        <p14:creationId xmlns:p14="http://schemas.microsoft.com/office/powerpoint/2010/main" val="214087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4F39C-C0E7-4B89-864A-9394562DD0AE}"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340440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D6195-89F0-462E-A046-1065F5CE5332}"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190471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2F882-7FE6-4527-8876-0E406ACE5CAC}" type="datetime1">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382414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FE15D-2DC8-4403-ACD4-53C052948738}" type="datetime1">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168665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DF967-E75D-4402-8CD4-ACD6D1578C4F}" type="datetime1">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102125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0210FC-859C-494F-9C5A-D374F3F2D9D7}"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6776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B2BB-D554-4288-824A-7F536353FD43}"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7E1C-9010-6C45-945C-B4FCF2F3C840}" type="slidenum">
              <a:rPr lang="en-US" smtClean="0"/>
              <a:t>‹#›</a:t>
            </a:fld>
            <a:endParaRPr lang="en-US"/>
          </a:p>
        </p:txBody>
      </p:sp>
    </p:spTree>
    <p:extLst>
      <p:ext uri="{BB962C8B-B14F-4D97-AF65-F5344CB8AC3E}">
        <p14:creationId xmlns:p14="http://schemas.microsoft.com/office/powerpoint/2010/main" val="9285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3A55-0127-4B06-AD66-60E10B98F9B8}" type="datetime1">
              <a:rPr lang="en-US" smtClean="0"/>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47E1C-9010-6C45-945C-B4FCF2F3C840}" type="slidenum">
              <a:rPr lang="en-US" smtClean="0"/>
              <a:t>‹#›</a:t>
            </a:fld>
            <a:endParaRPr lang="en-US"/>
          </a:p>
        </p:txBody>
      </p:sp>
    </p:spTree>
    <p:extLst>
      <p:ext uri="{BB962C8B-B14F-4D97-AF65-F5344CB8AC3E}">
        <p14:creationId xmlns:p14="http://schemas.microsoft.com/office/powerpoint/2010/main" val="7544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Title6.827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457200" y="1264472"/>
            <a:ext cx="8229600" cy="217588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900" dirty="0">
                <a:solidFill>
                  <a:schemeClr val="bg1"/>
                </a:solidFill>
              </a:rPr>
              <a:t>HIPAA Privacy and Security </a:t>
            </a:r>
            <a:br>
              <a:rPr lang="en-US" sz="3900" dirty="0">
                <a:solidFill>
                  <a:schemeClr val="bg1"/>
                </a:solidFill>
              </a:rPr>
            </a:br>
            <a:r>
              <a:rPr lang="en-US" sz="3900" dirty="0">
                <a:solidFill>
                  <a:schemeClr val="bg1"/>
                </a:solidFill>
              </a:rPr>
              <a:t>Annual Renewal Training </a:t>
            </a:r>
            <a:r>
              <a:rPr lang="en-US" sz="3900" dirty="0" smtClean="0">
                <a:solidFill>
                  <a:schemeClr val="bg1"/>
                </a:solidFill>
              </a:rPr>
              <a:t>For Employees</a:t>
            </a:r>
            <a:r>
              <a:rPr lang="en-US" sz="5400" dirty="0">
                <a:solidFill>
                  <a:schemeClr val="bg1"/>
                </a:solidFill>
              </a:rPr>
              <a:t/>
            </a:r>
            <a:br>
              <a:rPr lang="en-US" sz="5400" dirty="0">
                <a:solidFill>
                  <a:schemeClr val="bg1"/>
                </a:solidFill>
              </a:rPr>
            </a:br>
            <a:r>
              <a:rPr lang="en-US" sz="3200" dirty="0">
                <a:solidFill>
                  <a:schemeClr val="bg1"/>
                </a:solidFill>
              </a:rPr>
              <a:t>Compliance is Everyone’s Job</a:t>
            </a:r>
            <a:endParaRPr lang="en-US" dirty="0">
              <a:solidFill>
                <a:schemeClr val="bg1"/>
              </a:solidFill>
            </a:endParaRPr>
          </a:p>
        </p:txBody>
      </p:sp>
      <p:sp>
        <p:nvSpPr>
          <p:cNvPr id="2" name="Rectangle 1"/>
          <p:cNvSpPr/>
          <p:nvPr/>
        </p:nvSpPr>
        <p:spPr>
          <a:xfrm>
            <a:off x="2286000" y="3440355"/>
            <a:ext cx="4572000" cy="861774"/>
          </a:xfrm>
          <a:prstGeom prst="rect">
            <a:avLst/>
          </a:prstGeom>
        </p:spPr>
        <p:txBody>
          <a:bodyPr>
            <a:spAutoFit/>
          </a:bodyPr>
          <a:lstStyle/>
          <a:p>
            <a:pPr algn="ctr"/>
            <a:r>
              <a:rPr lang="en-US" dirty="0">
                <a:solidFill>
                  <a:schemeClr val="bg1"/>
                </a:solidFill>
              </a:rPr>
              <a:t>For UA Health Care Components, Business Associates &amp; Health </a:t>
            </a:r>
            <a:r>
              <a:rPr lang="en-US" dirty="0" smtClean="0">
                <a:solidFill>
                  <a:schemeClr val="bg1"/>
                </a:solidFill>
              </a:rPr>
              <a:t>Plans</a:t>
            </a:r>
          </a:p>
          <a:p>
            <a:pPr algn="ctr"/>
            <a:r>
              <a:rPr lang="en-US" sz="1400" dirty="0" smtClean="0">
                <a:solidFill>
                  <a:schemeClr val="bg1"/>
                </a:solidFill>
              </a:rPr>
              <a:t>2018 v1</a:t>
            </a:r>
            <a:endParaRPr lang="en-US" sz="1400" dirty="0">
              <a:solidFill>
                <a:schemeClr val="bg1"/>
              </a:solidFill>
            </a:endParaRPr>
          </a:p>
        </p:txBody>
      </p:sp>
      <p:sp>
        <p:nvSpPr>
          <p:cNvPr id="7" name="Rectangle 6"/>
          <p:cNvSpPr/>
          <p:nvPr/>
        </p:nvSpPr>
        <p:spPr>
          <a:xfrm>
            <a:off x="7637196" y="5045491"/>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Tree>
    <p:extLst>
      <p:ext uri="{BB962C8B-B14F-4D97-AF65-F5344CB8AC3E}">
        <p14:creationId xmlns:p14="http://schemas.microsoft.com/office/powerpoint/2010/main" val="201454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Can Family/Friends Know</a:t>
            </a:r>
            <a:r>
              <a:rPr lang="en-US" dirty="0" smtClean="0"/>
              <a:t>?</a:t>
            </a:r>
            <a:endParaRPr lang="en-US" dirty="0"/>
          </a:p>
        </p:txBody>
      </p:sp>
      <p:sp>
        <p:nvSpPr>
          <p:cNvPr id="3" name="Content Placeholder 2"/>
          <p:cNvSpPr>
            <a:spLocks noGrp="1"/>
          </p:cNvSpPr>
          <p:nvPr>
            <p:ph idx="1"/>
          </p:nvPr>
        </p:nvSpPr>
        <p:spPr/>
        <p:txBody>
          <a:bodyPr/>
          <a:lstStyle/>
          <a:p>
            <a:pPr lvl="0"/>
            <a:r>
              <a:rPr lang="en-US" sz="2800" dirty="0"/>
              <a:t>Yes, but only PHI directly relevant to that person’s involvement with the patient’s healthcare or payment related to patient’s </a:t>
            </a:r>
            <a:r>
              <a:rPr lang="en-US" sz="2800" dirty="0" smtClean="0"/>
              <a:t>healthcare.</a:t>
            </a:r>
            <a:endParaRPr lang="en-US" sz="2800" dirty="0"/>
          </a:p>
          <a:p>
            <a:pPr lvl="0"/>
            <a:r>
              <a:rPr lang="en-US" sz="2800" dirty="0"/>
              <a:t>And, only if the provider reasonably infers that the patient does not </a:t>
            </a:r>
            <a:r>
              <a:rPr lang="en-US" sz="2800" dirty="0" smtClean="0"/>
              <a:t>object.</a:t>
            </a:r>
            <a:endParaRPr lang="en-US" sz="28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10</a:t>
            </a:fld>
            <a:endParaRPr lang="en-US"/>
          </a:p>
        </p:txBody>
      </p:sp>
    </p:spTree>
    <p:extLst>
      <p:ext uri="{BB962C8B-B14F-4D97-AF65-F5344CB8AC3E}">
        <p14:creationId xmlns:p14="http://schemas.microsoft.com/office/powerpoint/2010/main" val="9878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Minimum Necessary </a:t>
            </a:r>
            <a:r>
              <a:rPr lang="en-US" dirty="0" smtClean="0"/>
              <a:t>Standard</a:t>
            </a:r>
            <a:endParaRPr lang="en-US" dirty="0"/>
          </a:p>
        </p:txBody>
      </p:sp>
      <p:sp>
        <p:nvSpPr>
          <p:cNvPr id="3" name="Content Placeholder 2"/>
          <p:cNvSpPr>
            <a:spLocks noGrp="1"/>
          </p:cNvSpPr>
          <p:nvPr>
            <p:ph idx="1"/>
          </p:nvPr>
        </p:nvSpPr>
        <p:spPr/>
        <p:txBody>
          <a:bodyPr>
            <a:normAutofit/>
          </a:bodyPr>
          <a:lstStyle/>
          <a:p>
            <a:r>
              <a:rPr lang="en-US" sz="2400" dirty="0"/>
              <a:t>When HIPAA permits use or disclosure of PHI, a covered entity must use or disclose only the </a:t>
            </a:r>
            <a:r>
              <a:rPr lang="en-US" sz="2400" b="1" dirty="0"/>
              <a:t>minimum necessary </a:t>
            </a:r>
            <a:r>
              <a:rPr lang="en-US" sz="2400" dirty="0"/>
              <a:t>PHI required to accomplish the purpose of the use or disclosure.</a:t>
            </a:r>
          </a:p>
          <a:p>
            <a:r>
              <a:rPr lang="en-US" sz="2400" dirty="0"/>
              <a:t>The only exceptions to the minimum necessary standard are those times when a covered entity is disclosing PHI for the following reasons:</a:t>
            </a:r>
          </a:p>
          <a:p>
            <a:pPr lvl="1"/>
            <a:r>
              <a:rPr lang="en-US" sz="2000" dirty="0"/>
              <a:t>Treatment</a:t>
            </a:r>
          </a:p>
          <a:p>
            <a:pPr lvl="1"/>
            <a:r>
              <a:rPr lang="en-US" sz="2000" dirty="0"/>
              <a:t>Purposes for which an authorization is signed</a:t>
            </a:r>
          </a:p>
          <a:p>
            <a:pPr lvl="1"/>
            <a:r>
              <a:rPr lang="en-US" sz="2000" dirty="0"/>
              <a:t>Disclosures required by law</a:t>
            </a:r>
          </a:p>
          <a:p>
            <a:pPr lvl="1"/>
            <a:r>
              <a:rPr lang="en-US" sz="2000" dirty="0"/>
              <a:t>Sharing information to the patient about himself/herself</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11</a:t>
            </a:fld>
            <a:endParaRPr lang="en-US"/>
          </a:p>
        </p:txBody>
      </p:sp>
    </p:spTree>
    <p:extLst>
      <p:ext uri="{BB962C8B-B14F-4D97-AF65-F5344CB8AC3E}">
        <p14:creationId xmlns:p14="http://schemas.microsoft.com/office/powerpoint/2010/main" val="120207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Other Privacy </a:t>
            </a:r>
            <a:r>
              <a:rPr lang="en-US" dirty="0" smtClean="0"/>
              <a:t>Safeguards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Avoid conversations involving PHI in public or common areas such as hallways or </a:t>
            </a:r>
            <a:r>
              <a:rPr lang="en-US" dirty="0" smtClean="0"/>
              <a:t>elevators.</a:t>
            </a:r>
            <a:endParaRPr lang="en-US" dirty="0"/>
          </a:p>
          <a:p>
            <a:r>
              <a:rPr lang="en-US" dirty="0"/>
              <a:t>Keep documents containing PHI in locked cabinets or locked rooms when not in </a:t>
            </a:r>
            <a:r>
              <a:rPr lang="en-US" dirty="0" smtClean="0"/>
              <a:t>use.</a:t>
            </a:r>
            <a:endParaRPr lang="en-US" dirty="0"/>
          </a:p>
          <a:p>
            <a:r>
              <a:rPr lang="en-US" dirty="0"/>
              <a:t>During work hours, place written materials in secure areas that are not in view or easily accessed by unauthorized </a:t>
            </a:r>
            <a:r>
              <a:rPr lang="en-US" dirty="0" smtClean="0"/>
              <a:t>persons.</a:t>
            </a:r>
            <a:endParaRPr lang="en-US" dirty="0"/>
          </a:p>
          <a:p>
            <a:r>
              <a:rPr lang="en-US" dirty="0"/>
              <a:t>Do not leave materials containing PHI on desks or counters, in conference rooms, on fax machines/printers, or in public </a:t>
            </a:r>
            <a:r>
              <a:rPr lang="en-US" dirty="0" smtClean="0"/>
              <a:t>areas.</a:t>
            </a:r>
            <a:endParaRPr lang="en-US" dirty="0"/>
          </a:p>
          <a:p>
            <a:r>
              <a:rPr lang="en-US" dirty="0"/>
              <a:t>Do not remove PHI in any form from the designated work site unless authorized to do so by </a:t>
            </a:r>
            <a:r>
              <a:rPr lang="en-US" dirty="0" smtClean="0"/>
              <a:t>management.</a:t>
            </a:r>
            <a:endParaRPr lang="en-US" dirty="0"/>
          </a:p>
          <a:p>
            <a:r>
              <a:rPr lang="en-US" dirty="0"/>
              <a:t>Never take unauthorized photographs in patient care areas including audio and </a:t>
            </a:r>
            <a:r>
              <a:rPr lang="en-US" dirty="0" smtClean="0"/>
              <a:t>video.</a:t>
            </a:r>
            <a:endParaRPr lang="en-US"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12</a:t>
            </a:fld>
            <a:endParaRPr lang="en-US"/>
          </a:p>
        </p:txBody>
      </p:sp>
    </p:spTree>
    <p:extLst>
      <p:ext uri="{BB962C8B-B14F-4D97-AF65-F5344CB8AC3E}">
        <p14:creationId xmlns:p14="http://schemas.microsoft.com/office/powerpoint/2010/main" val="195086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t>Patient Rights Under HIPAA</a:t>
            </a:r>
          </a:p>
        </p:txBody>
      </p:sp>
      <p:sp>
        <p:nvSpPr>
          <p:cNvPr id="3" name="Content Placeholder 2"/>
          <p:cNvSpPr>
            <a:spLocks noGrp="1"/>
          </p:cNvSpPr>
          <p:nvPr>
            <p:ph idx="1"/>
          </p:nvPr>
        </p:nvSpPr>
        <p:spPr/>
        <p:txBody>
          <a:bodyPr>
            <a:normAutofit lnSpcReduction="10000"/>
          </a:bodyPr>
          <a:lstStyle/>
          <a:p>
            <a:pPr marL="0" lvl="0" indent="0">
              <a:buClr>
                <a:srgbClr val="800000"/>
              </a:buClr>
              <a:buNone/>
            </a:pPr>
            <a:r>
              <a:rPr lang="en-US" sz="1800" dirty="0"/>
              <a:t>The Notice of Health Information Practices outlines the patient’s following rights to:</a:t>
            </a:r>
          </a:p>
          <a:p>
            <a:pPr lvl="0">
              <a:buClr>
                <a:srgbClr val="800000"/>
              </a:buClr>
            </a:pPr>
            <a:r>
              <a:rPr lang="en-US" sz="1800" dirty="0"/>
              <a:t>Restrict disclosure of PHI to health plan if patient pays out of pocket in full for the healthcare item/service</a:t>
            </a:r>
          </a:p>
          <a:p>
            <a:pPr lvl="0">
              <a:buClr>
                <a:srgbClr val="800000"/>
              </a:buClr>
            </a:pPr>
            <a:r>
              <a:rPr lang="en-US" sz="1800" dirty="0"/>
              <a:t>Look at and obtain a copy of record/PHI or </a:t>
            </a:r>
            <a:r>
              <a:rPr lang="en-US" sz="1800" dirty="0" err="1"/>
              <a:t>ePHI</a:t>
            </a:r>
            <a:r>
              <a:rPr lang="en-US" sz="1800" dirty="0"/>
              <a:t> or request that a copy of their record be sent to their attorney, insurance company, or a third party</a:t>
            </a:r>
            <a:endParaRPr lang="en-US" sz="1500" dirty="0"/>
          </a:p>
          <a:p>
            <a:pPr lvl="1">
              <a:buClr>
                <a:srgbClr val="800000"/>
              </a:buClr>
            </a:pPr>
            <a:r>
              <a:rPr lang="en-US" sz="1500" dirty="0"/>
              <a:t>Remember, the patient should not have to fill out a HIPAA authorization for this purpose – a verbal request is fine, but should be documented.  </a:t>
            </a:r>
            <a:endParaRPr lang="en-US" sz="1300" dirty="0"/>
          </a:p>
          <a:p>
            <a:pPr lvl="1">
              <a:buClr>
                <a:srgbClr val="800000"/>
              </a:buClr>
            </a:pPr>
            <a:r>
              <a:rPr lang="en-US" sz="1500" dirty="0"/>
              <a:t>A patient’s request to direct PHI to another person must be in writing, signed by the individual and clearly identify the designated person and where to send the PHI (i.e., Patient Request for Health Information form)</a:t>
            </a:r>
            <a:endParaRPr lang="en-US" sz="1300" dirty="0"/>
          </a:p>
          <a:p>
            <a:pPr lvl="1">
              <a:buClr>
                <a:srgbClr val="800000"/>
              </a:buClr>
            </a:pPr>
            <a:r>
              <a:rPr lang="en-US" sz="1500" dirty="0"/>
              <a:t>Remember that the only charge to a Patient exercising their right to a copy of the record is a reasonable, cost-based amount ($6.50 flat fee for electronic copy)</a:t>
            </a:r>
            <a:endParaRPr lang="en-US" sz="1300" dirty="0"/>
          </a:p>
          <a:p>
            <a:pPr lvl="0">
              <a:buClr>
                <a:srgbClr val="800000"/>
              </a:buClr>
            </a:pPr>
            <a:r>
              <a:rPr lang="en-US" sz="1800" dirty="0"/>
              <a:t> Amend incorrect or misleading information in record</a:t>
            </a:r>
          </a:p>
          <a:p>
            <a:pPr lvl="0">
              <a:buClr>
                <a:srgbClr val="800000"/>
              </a:buClr>
            </a:pPr>
            <a:r>
              <a:rPr lang="en-US" sz="1800" dirty="0"/>
              <a:t>Receive an accounting of disclosures of PHI</a:t>
            </a:r>
          </a:p>
          <a:p>
            <a:pPr lvl="0">
              <a:buClr>
                <a:srgbClr val="800000"/>
              </a:buClr>
            </a:pPr>
            <a:r>
              <a:rPr lang="en-US" sz="1800" dirty="0"/>
              <a:t>Be notified of a breach of PHI</a:t>
            </a:r>
          </a:p>
          <a:p>
            <a:pPr lvl="0">
              <a:buClr>
                <a:srgbClr val="800000"/>
              </a:buClr>
            </a:pPr>
            <a:r>
              <a:rPr lang="en-US" sz="1800" dirty="0"/>
              <a:t>File a </a:t>
            </a:r>
            <a:r>
              <a:rPr lang="en-US" sz="1800" dirty="0" smtClean="0"/>
              <a:t>complaint</a:t>
            </a:r>
            <a:endParaRPr lang="en-US" sz="18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13</a:t>
            </a:fld>
            <a:endParaRPr lang="en-US"/>
          </a:p>
        </p:txBody>
      </p:sp>
    </p:spTree>
    <p:extLst>
      <p:ext uri="{BB962C8B-B14F-4D97-AF65-F5344CB8AC3E}">
        <p14:creationId xmlns:p14="http://schemas.microsoft.com/office/powerpoint/2010/main" val="44104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sz="3600" dirty="0"/>
              <a:t>HIPAA Put New Requirements on </a:t>
            </a:r>
            <a:r>
              <a:rPr lang="en-US" sz="3600" dirty="0" smtClean="0"/>
              <a:t>Research</a:t>
            </a:r>
            <a:endParaRPr lang="en-US" sz="3600" dirty="0"/>
          </a:p>
        </p:txBody>
      </p:sp>
      <p:sp>
        <p:nvSpPr>
          <p:cNvPr id="3" name="Content Placeholder 2"/>
          <p:cNvSpPr>
            <a:spLocks noGrp="1"/>
          </p:cNvSpPr>
          <p:nvPr>
            <p:ph idx="1"/>
          </p:nvPr>
        </p:nvSpPr>
        <p:spPr/>
        <p:txBody>
          <a:bodyPr/>
          <a:lstStyle/>
          <a:p>
            <a:pPr>
              <a:lnSpc>
                <a:spcPct val="90000"/>
              </a:lnSpc>
            </a:pPr>
            <a:r>
              <a:rPr lang="en-US" sz="2800" dirty="0"/>
              <a:t>If you work for a HIPAA-covered Health Care Provider, do not release PHI for research unless:</a:t>
            </a:r>
          </a:p>
          <a:p>
            <a:pPr lvl="1">
              <a:lnSpc>
                <a:spcPct val="90000"/>
              </a:lnSpc>
            </a:pPr>
            <a:r>
              <a:rPr lang="en-US" sz="2400" dirty="0"/>
              <a:t>The patient has signed a valid HIPAA authorization, or</a:t>
            </a:r>
          </a:p>
          <a:p>
            <a:pPr lvl="1">
              <a:lnSpc>
                <a:spcPct val="90000"/>
              </a:lnSpc>
            </a:pPr>
            <a:r>
              <a:rPr lang="en-US" sz="2400" dirty="0"/>
              <a:t>The Institutional Review Board (IRB) at UA has approved a waiver of authorization; or </a:t>
            </a:r>
          </a:p>
          <a:p>
            <a:pPr lvl="1">
              <a:lnSpc>
                <a:spcPct val="90000"/>
              </a:lnSpc>
            </a:pPr>
            <a:r>
              <a:rPr lang="en-US" sz="2400" dirty="0"/>
              <a:t>The IRB agrees that an exception applies</a:t>
            </a:r>
          </a:p>
          <a:p>
            <a:pPr lvl="1">
              <a:lnSpc>
                <a:spcPct val="90000"/>
              </a:lnSpc>
            </a:pPr>
            <a:endParaRPr lang="en-US" sz="2400" dirty="0"/>
          </a:p>
          <a:p>
            <a:pPr>
              <a:lnSpc>
                <a:spcPct val="90000"/>
              </a:lnSpc>
              <a:buNone/>
            </a:pPr>
            <a:r>
              <a:rPr lang="en-US" sz="2400" dirty="0"/>
              <a:t>Information regarding HIPAA and Research is available through UA’s Office for Research Compliance.</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14</a:t>
            </a:fld>
            <a:endParaRPr lang="en-US"/>
          </a:p>
        </p:txBody>
      </p:sp>
    </p:spTree>
    <p:extLst>
      <p:ext uri="{BB962C8B-B14F-4D97-AF65-F5344CB8AC3E}">
        <p14:creationId xmlns:p14="http://schemas.microsoft.com/office/powerpoint/2010/main" val="166175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a:t>Business Associate (BA) </a:t>
            </a:r>
            <a:r>
              <a:rPr lang="en-US" dirty="0" smtClean="0"/>
              <a:t>Agreements</a:t>
            </a:r>
            <a:endParaRPr lang="en-US" dirty="0"/>
          </a:p>
        </p:txBody>
      </p:sp>
      <p:sp>
        <p:nvSpPr>
          <p:cNvPr id="3" name="Content Placeholder 2"/>
          <p:cNvSpPr>
            <a:spLocks noGrp="1"/>
          </p:cNvSpPr>
          <p:nvPr>
            <p:ph idx="1"/>
          </p:nvPr>
        </p:nvSpPr>
        <p:spPr/>
        <p:txBody>
          <a:bodyPr>
            <a:normAutofit/>
          </a:bodyPr>
          <a:lstStyle/>
          <a:p>
            <a:r>
              <a:rPr lang="en-US" sz="2000" dirty="0"/>
              <a:t>Are required before a covered entity can contract with a third party individual or vendor (subcontractor) to perform activities or functions which may involve the use or disclosure of the covered entity’s PHI</a:t>
            </a:r>
          </a:p>
          <a:p>
            <a:r>
              <a:rPr lang="en-US" sz="2000" dirty="0"/>
              <a:t>Law now requires BA to comply with certain Privacy and Security rules &amp; subjects BA to HIPAA criminal and civil penalties.</a:t>
            </a:r>
          </a:p>
          <a:p>
            <a:r>
              <a:rPr lang="en-US" sz="2000" dirty="0"/>
              <a:t>BA also subject to breach of contract claims </a:t>
            </a:r>
          </a:p>
          <a:p>
            <a:r>
              <a:rPr lang="en-US" sz="2000" dirty="0"/>
              <a:t>BA Agreement must be approved in accordance with appropriate UA policies and procedures </a:t>
            </a:r>
          </a:p>
          <a:p>
            <a:endParaRPr lang="en-US" sz="2000" dirty="0"/>
          </a:p>
          <a:p>
            <a:pPr>
              <a:buNone/>
            </a:pPr>
            <a:r>
              <a:rPr lang="en-US" sz="2000" dirty="0"/>
              <a:t>Individual employees are NOT authorized to sign contracts </a:t>
            </a:r>
            <a:r>
              <a:rPr lang="en-US" sz="2000" dirty="0" smtClean="0"/>
              <a:t>on behalf </a:t>
            </a:r>
            <a:r>
              <a:rPr lang="en-US" sz="2000" dirty="0"/>
              <a:t>of UA.</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15</a:t>
            </a:fld>
            <a:endParaRPr lang="en-US"/>
          </a:p>
        </p:txBody>
      </p:sp>
    </p:spTree>
    <p:extLst>
      <p:ext uri="{BB962C8B-B14F-4D97-AF65-F5344CB8AC3E}">
        <p14:creationId xmlns:p14="http://schemas.microsoft.com/office/powerpoint/2010/main" val="106034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What is a Breach? </a:t>
            </a:r>
          </a:p>
        </p:txBody>
      </p:sp>
      <p:sp>
        <p:nvSpPr>
          <p:cNvPr id="3" name="Content Placeholder 2"/>
          <p:cNvSpPr>
            <a:spLocks noGrp="1"/>
          </p:cNvSpPr>
          <p:nvPr>
            <p:ph idx="1"/>
          </p:nvPr>
        </p:nvSpPr>
        <p:spPr/>
        <p:txBody>
          <a:bodyPr/>
          <a:lstStyle/>
          <a:p>
            <a:r>
              <a:rPr lang="en-US" sz="2800" dirty="0"/>
              <a:t>Breach is defined as the unauthorized acquisition, access, use, or disclosure of unsecured PHI which compromises the security or privacy of the information.</a:t>
            </a:r>
          </a:p>
          <a:p>
            <a:pPr lvl="0"/>
            <a:r>
              <a:rPr lang="en-US" sz="2800" dirty="0"/>
              <a:t>Impermissible use or disclosure is presumed to be a breach unless the facility or business associate proves that there is a low probability that PHI has been compromised.</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16</a:t>
            </a:fld>
            <a:endParaRPr lang="en-US"/>
          </a:p>
        </p:txBody>
      </p:sp>
    </p:spTree>
    <p:extLst>
      <p:ext uri="{BB962C8B-B14F-4D97-AF65-F5344CB8AC3E}">
        <p14:creationId xmlns:p14="http://schemas.microsoft.com/office/powerpoint/2010/main" val="141605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What Constitutes a Breach</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breach could result from many activities. </a:t>
            </a:r>
            <a:r>
              <a:rPr lang="en-US" dirty="0" smtClean="0"/>
              <a:t> </a:t>
            </a:r>
          </a:p>
          <a:p>
            <a:pPr lvl="1"/>
            <a:r>
              <a:rPr lang="en-US" sz="2900" dirty="0" smtClean="0"/>
              <a:t>Accessing more than the minimum necessary</a:t>
            </a:r>
          </a:p>
          <a:p>
            <a:pPr lvl="1"/>
            <a:r>
              <a:rPr lang="en-US" dirty="0" smtClean="0"/>
              <a:t>Failing </a:t>
            </a:r>
            <a:r>
              <a:rPr lang="en-US" dirty="0"/>
              <a:t>to log off when leaving a workstation</a:t>
            </a:r>
          </a:p>
          <a:p>
            <a:pPr lvl="1"/>
            <a:r>
              <a:rPr lang="en-US" dirty="0"/>
              <a:t>Unauthorized access to PHI</a:t>
            </a:r>
          </a:p>
          <a:p>
            <a:pPr lvl="1"/>
            <a:r>
              <a:rPr lang="en-US" dirty="0"/>
              <a:t>Sharing confidential information, including passwords</a:t>
            </a:r>
          </a:p>
          <a:p>
            <a:pPr lvl="1"/>
            <a:r>
              <a:rPr lang="en-US" dirty="0"/>
              <a:t>Having patient-related conversations in public settings</a:t>
            </a:r>
          </a:p>
          <a:p>
            <a:pPr lvl="1"/>
            <a:r>
              <a:rPr lang="en-US" dirty="0"/>
              <a:t>Improper disposal of confidential materials in any form</a:t>
            </a:r>
          </a:p>
          <a:p>
            <a:pPr lvl="1"/>
            <a:r>
              <a:rPr lang="en-US" dirty="0"/>
              <a:t>Copying or removing PHI from the appropriate </a:t>
            </a:r>
            <a:r>
              <a:rPr lang="en-US" dirty="0" smtClean="0"/>
              <a:t>area</a:t>
            </a:r>
            <a:br>
              <a:rPr lang="en-US" dirty="0" smtClean="0"/>
            </a:br>
            <a:endParaRPr lang="en-US" dirty="0"/>
          </a:p>
          <a:p>
            <a:r>
              <a:rPr lang="en-US" dirty="0"/>
              <a:t>Why?</a:t>
            </a:r>
          </a:p>
          <a:p>
            <a:pPr lvl="1"/>
            <a:r>
              <a:rPr lang="en-US" dirty="0"/>
              <a:t>Curiosity…about a co-worker or friend</a:t>
            </a:r>
          </a:p>
          <a:p>
            <a:pPr lvl="1"/>
            <a:r>
              <a:rPr lang="en-US" dirty="0"/>
              <a:t>Laziness…so shared sign-on to information systems</a:t>
            </a:r>
          </a:p>
          <a:p>
            <a:pPr lvl="1"/>
            <a:r>
              <a:rPr lang="en-US" dirty="0"/>
              <a:t>Compassion…the desire to help someone</a:t>
            </a:r>
          </a:p>
          <a:p>
            <a:pPr lvl="1"/>
            <a:r>
              <a:rPr lang="en-US" dirty="0"/>
              <a:t>Greed or malicious intent…for personal gain</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17</a:t>
            </a:fld>
            <a:endParaRPr lang="en-US"/>
          </a:p>
        </p:txBody>
      </p:sp>
    </p:spTree>
    <p:extLst>
      <p:ext uri="{BB962C8B-B14F-4D97-AF65-F5344CB8AC3E}">
        <p14:creationId xmlns:p14="http://schemas.microsoft.com/office/powerpoint/2010/main" val="119991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Risk Assessment </a:t>
            </a:r>
            <a:r>
              <a:rPr lang="en-US" dirty="0" smtClean="0"/>
              <a:t>Required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To assess the probability that PHI has been compromised, we are required to consider:</a:t>
            </a:r>
          </a:p>
          <a:p>
            <a:pPr lvl="0"/>
            <a:r>
              <a:rPr lang="en-US" sz="2400" dirty="0"/>
              <a:t>The nature and extent of PHI and likelihood of re-identification (credit card/SSN, etc.)</a:t>
            </a:r>
          </a:p>
          <a:p>
            <a:pPr lvl="0"/>
            <a:r>
              <a:rPr lang="en-US" sz="2400" dirty="0"/>
              <a:t>Unauthorized person who used PHI or to whom disclosure was made</a:t>
            </a:r>
          </a:p>
          <a:p>
            <a:pPr lvl="0"/>
            <a:r>
              <a:rPr lang="en-US" sz="2400" dirty="0"/>
              <a:t>Whether PHI was actually acquired or viewed</a:t>
            </a:r>
          </a:p>
          <a:p>
            <a:pPr lvl="0"/>
            <a:r>
              <a:rPr lang="en-US" sz="2400" dirty="0"/>
              <a:t>The extent to which the risk of PHI has been mitigated (recipient destroyed it</a:t>
            </a:r>
            <a:r>
              <a:rPr lang="en-US" sz="2400" dirty="0" smtClean="0"/>
              <a:t>)</a:t>
            </a:r>
            <a:endParaRPr lang="en-US" sz="24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18</a:t>
            </a:fld>
            <a:endParaRPr lang="en-US"/>
          </a:p>
        </p:txBody>
      </p:sp>
    </p:spTree>
    <p:extLst>
      <p:ext uri="{BB962C8B-B14F-4D97-AF65-F5344CB8AC3E}">
        <p14:creationId xmlns:p14="http://schemas.microsoft.com/office/powerpoint/2010/main" val="2804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Breach Notification </a:t>
            </a:r>
            <a:r>
              <a:rPr lang="en-US" dirty="0" smtClean="0"/>
              <a:t>Regulations</a:t>
            </a:r>
            <a:endParaRPr lang="en-US" dirty="0"/>
          </a:p>
        </p:txBody>
      </p:sp>
      <p:sp>
        <p:nvSpPr>
          <p:cNvPr id="3" name="Content Placeholder 2"/>
          <p:cNvSpPr>
            <a:spLocks noGrp="1"/>
          </p:cNvSpPr>
          <p:nvPr>
            <p:ph idx="1"/>
          </p:nvPr>
        </p:nvSpPr>
        <p:spPr/>
        <p:txBody>
          <a:bodyPr>
            <a:normAutofit fontScale="70000" lnSpcReduction="20000"/>
          </a:bodyPr>
          <a:lstStyle/>
          <a:p>
            <a:pPr>
              <a:buFont typeface="Arial" pitchFamily="34" charset="0"/>
              <a:buChar char="•"/>
              <a:defRPr/>
            </a:pPr>
            <a:r>
              <a:rPr lang="en-US" dirty="0"/>
              <a:t>If it is determined that a breach of PHI occurred, then the </a:t>
            </a:r>
            <a:r>
              <a:rPr lang="en-US" b="1" dirty="0"/>
              <a:t>covered entity </a:t>
            </a:r>
            <a:r>
              <a:rPr lang="en-US" dirty="0"/>
              <a:t>must notify the affected individual (or next of kin) </a:t>
            </a:r>
            <a:r>
              <a:rPr lang="en-US" b="1" dirty="0"/>
              <a:t>without unreasonable delay</a:t>
            </a:r>
            <a:r>
              <a:rPr lang="en-US" dirty="0"/>
              <a:t>, but not later than </a:t>
            </a:r>
            <a:r>
              <a:rPr lang="en-US" b="1" dirty="0"/>
              <a:t>60 calendar days </a:t>
            </a:r>
            <a:r>
              <a:rPr lang="en-US" dirty="0"/>
              <a:t>from discovering the breach.</a:t>
            </a:r>
          </a:p>
          <a:p>
            <a:pPr>
              <a:buFont typeface="Arial" pitchFamily="34" charset="0"/>
              <a:buChar char="•"/>
              <a:defRPr/>
            </a:pPr>
            <a:endParaRPr lang="en-US" b="1" dirty="0"/>
          </a:p>
          <a:p>
            <a:pPr lvl="1"/>
            <a:r>
              <a:rPr lang="en-US" sz="3100" dirty="0"/>
              <a:t>Time runs when </a:t>
            </a:r>
            <a:r>
              <a:rPr lang="en-US" sz="3100" b="1" dirty="0"/>
              <a:t>incident </a:t>
            </a:r>
            <a:r>
              <a:rPr lang="en-US" sz="3100" dirty="0"/>
              <a:t>first known or reasonably should have been known (true for covered entity and business associate), NOT when it is determined that a breach occurred.  </a:t>
            </a:r>
          </a:p>
          <a:p>
            <a:pPr lvl="1"/>
            <a:r>
              <a:rPr lang="en-US" sz="3100" dirty="0"/>
              <a:t>Breach is treated as discovered when workforce member or other agent has knowledge of </a:t>
            </a:r>
            <a:r>
              <a:rPr lang="en-US" sz="3100" dirty="0" smtClean="0"/>
              <a:t>incident.</a:t>
            </a:r>
            <a:endParaRPr lang="en-US" sz="3100" dirty="0"/>
          </a:p>
          <a:p>
            <a:pPr lvl="2"/>
            <a:r>
              <a:rPr lang="en-US" sz="2600" dirty="0"/>
              <a:t>That means an employee or volunteer must IMMEDIATELY report!</a:t>
            </a:r>
          </a:p>
          <a:p>
            <a:pPr lvl="1"/>
            <a:r>
              <a:rPr lang="en-US" sz="3100" dirty="0"/>
              <a:t>Delay permissible in certain circumstances where law enforcement has requested a </a:t>
            </a:r>
            <a:r>
              <a:rPr lang="en-US" sz="3100" dirty="0" smtClean="0"/>
              <a:t>delay.</a:t>
            </a:r>
            <a:endParaRPr lang="en-US" sz="31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19</a:t>
            </a:fld>
            <a:endParaRPr lang="en-US"/>
          </a:p>
        </p:txBody>
      </p:sp>
    </p:spTree>
    <p:extLst>
      <p:ext uri="{BB962C8B-B14F-4D97-AF65-F5344CB8AC3E}">
        <p14:creationId xmlns:p14="http://schemas.microsoft.com/office/powerpoint/2010/main" val="97431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What is HIPAA?</a:t>
            </a:r>
            <a:endParaRPr lang="en-US" dirty="0"/>
          </a:p>
        </p:txBody>
      </p:sp>
      <p:sp>
        <p:nvSpPr>
          <p:cNvPr id="3" name="Content Placeholder 2"/>
          <p:cNvSpPr>
            <a:spLocks noGrp="1"/>
          </p:cNvSpPr>
          <p:nvPr>
            <p:ph idx="1"/>
          </p:nvPr>
        </p:nvSpPr>
        <p:spPr/>
        <p:txBody>
          <a:bodyPr>
            <a:normAutofit fontScale="92500" lnSpcReduction="10000"/>
          </a:bodyPr>
          <a:lstStyle/>
          <a:p>
            <a:pPr>
              <a:buNone/>
              <a:defRPr/>
            </a:pPr>
            <a:r>
              <a:rPr lang="en-US" sz="3000" dirty="0" smtClean="0"/>
              <a:t>The Health </a:t>
            </a:r>
            <a:r>
              <a:rPr lang="en-US" sz="3000" dirty="0"/>
              <a:t>Insurance Portability and Accountability Act (HIPAA) is federal legislation which addresses issues ranging from health insurance coverage to national standard identifiers for healthcare providers.  </a:t>
            </a:r>
          </a:p>
          <a:p>
            <a:pPr>
              <a:buNone/>
              <a:defRPr/>
            </a:pPr>
            <a:endParaRPr lang="en-US" sz="3000" dirty="0"/>
          </a:p>
          <a:p>
            <a:pPr>
              <a:buNone/>
              <a:defRPr/>
            </a:pPr>
            <a:r>
              <a:rPr lang="en-US" sz="3000" dirty="0" smtClean="0"/>
              <a:t>The portions that are important for our purposes are those that deal with protecting the privacy (confidentiality) and security (safeguarding) of health data, which HIPAA calls Protected Health Information or PHI.</a:t>
            </a:r>
          </a:p>
          <a:p>
            <a:endParaRPr lang="en-US" dirty="0"/>
          </a:p>
        </p:txBody>
      </p:sp>
      <p:sp>
        <p:nvSpPr>
          <p:cNvPr id="4" name="Rectangle 3"/>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56A47E1C-9010-6C45-945C-B4FCF2F3C840}" type="slidenum">
              <a:rPr lang="en-US" smtClean="0"/>
              <a:t>2</a:t>
            </a:fld>
            <a:endParaRPr lang="en-US"/>
          </a:p>
        </p:txBody>
      </p:sp>
    </p:spTree>
    <p:extLst>
      <p:ext uri="{BB962C8B-B14F-4D97-AF65-F5344CB8AC3E}">
        <p14:creationId xmlns:p14="http://schemas.microsoft.com/office/powerpoint/2010/main" val="284786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Responsibility to Report </a:t>
            </a:r>
            <a:r>
              <a:rPr lang="en-US" dirty="0" smtClean="0"/>
              <a:t>Promptly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defRPr/>
            </a:pPr>
            <a:r>
              <a:rPr lang="en-US" sz="2400" dirty="0"/>
              <a:t>When receiving a privacy complaint, learning of a suspected breach in privacy or security, or noticing something is “just not right,” we must work </a:t>
            </a:r>
            <a:r>
              <a:rPr lang="en-US" sz="2400" dirty="0" smtClean="0"/>
              <a:t>together.</a:t>
            </a:r>
            <a:endParaRPr lang="en-US" sz="2400" dirty="0"/>
          </a:p>
          <a:p>
            <a:pPr>
              <a:buFont typeface="Arial" pitchFamily="34" charset="0"/>
              <a:buChar char="•"/>
              <a:defRPr/>
            </a:pPr>
            <a:r>
              <a:rPr lang="en-US" sz="2400" dirty="0"/>
              <a:t>If you notice, hear, see, or witness any activity that you think might be a breach of privacy or security, please let your organization’s privacy and/or security officer know </a:t>
            </a:r>
            <a:r>
              <a:rPr lang="en-US" sz="2400" dirty="0" smtClean="0"/>
              <a:t>immediately.  </a:t>
            </a:r>
            <a:endParaRPr lang="en-US" sz="2400" dirty="0"/>
          </a:p>
          <a:p>
            <a:pPr>
              <a:buFont typeface="Arial" pitchFamily="34" charset="0"/>
              <a:buChar char="•"/>
              <a:defRPr/>
            </a:pPr>
            <a:r>
              <a:rPr lang="en-US" sz="2400" dirty="0"/>
              <a:t>It is much better to investigate and discover no breach than to wait and later discover that something </a:t>
            </a:r>
            <a:r>
              <a:rPr lang="en-US" sz="2400" dirty="0" smtClean="0"/>
              <a:t>did happen. </a:t>
            </a:r>
            <a:endParaRPr lang="en-US" sz="24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20</a:t>
            </a:fld>
            <a:endParaRPr lang="en-US"/>
          </a:p>
        </p:txBody>
      </p:sp>
    </p:spTree>
    <p:extLst>
      <p:ext uri="{BB962C8B-B14F-4D97-AF65-F5344CB8AC3E}">
        <p14:creationId xmlns:p14="http://schemas.microsoft.com/office/powerpoint/2010/main" val="82287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Security Standards – General </a:t>
            </a:r>
            <a:r>
              <a:rPr lang="en-US" dirty="0" smtClean="0"/>
              <a:t>Rules</a:t>
            </a:r>
            <a:endParaRPr lang="en-US" dirty="0"/>
          </a:p>
        </p:txBody>
      </p:sp>
      <p:sp>
        <p:nvSpPr>
          <p:cNvPr id="3" name="Content Placeholder 2"/>
          <p:cNvSpPr>
            <a:spLocks noGrp="1"/>
          </p:cNvSpPr>
          <p:nvPr>
            <p:ph idx="1"/>
          </p:nvPr>
        </p:nvSpPr>
        <p:spPr/>
        <p:txBody>
          <a:bodyPr>
            <a:normAutofit/>
          </a:bodyPr>
          <a:lstStyle/>
          <a:p>
            <a:r>
              <a:rPr lang="en-US" sz="2400" dirty="0"/>
              <a:t>HIPAA security standards ensure the </a:t>
            </a:r>
            <a:r>
              <a:rPr lang="en-US" sz="2400" u="sng" dirty="0"/>
              <a:t>confidentiality</a:t>
            </a:r>
            <a:r>
              <a:rPr lang="en-US" sz="2400" dirty="0"/>
              <a:t>, </a:t>
            </a:r>
            <a:r>
              <a:rPr lang="en-US" sz="2400" u="sng" dirty="0"/>
              <a:t>integrity</a:t>
            </a:r>
            <a:r>
              <a:rPr lang="en-US" sz="2400" dirty="0"/>
              <a:t>, and </a:t>
            </a:r>
            <a:r>
              <a:rPr lang="en-US" sz="2400" u="sng" dirty="0"/>
              <a:t>availability</a:t>
            </a:r>
            <a:r>
              <a:rPr lang="en-US" sz="2400" dirty="0"/>
              <a:t> of PHI created, received, maintained, or transmitted electronically (PHI –Protected Health Information) by and with all </a:t>
            </a:r>
            <a:r>
              <a:rPr lang="en-US" sz="2400" dirty="0" smtClean="0"/>
              <a:t>facilities.</a:t>
            </a:r>
            <a:endParaRPr lang="en-US" sz="2400" dirty="0"/>
          </a:p>
          <a:p>
            <a:r>
              <a:rPr lang="en-US" sz="2400" dirty="0"/>
              <a:t>Protect against any reasonably anticipated threats or hazards to the security or integrity or such </a:t>
            </a:r>
            <a:r>
              <a:rPr lang="en-US" sz="2400" dirty="0" smtClean="0"/>
              <a:t>information.</a:t>
            </a:r>
            <a:endParaRPr lang="en-US" sz="2400" dirty="0"/>
          </a:p>
          <a:p>
            <a:r>
              <a:rPr lang="en-US" sz="2400" dirty="0"/>
              <a:t>Protect against any reasonably anticipated uses or disclosures of such information that are not </a:t>
            </a:r>
            <a:r>
              <a:rPr lang="en-US" sz="2400" dirty="0" smtClean="0"/>
              <a:t>permitted.</a:t>
            </a:r>
            <a:endParaRPr lang="en-US" sz="24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21</a:t>
            </a:fld>
            <a:endParaRPr lang="en-US"/>
          </a:p>
        </p:txBody>
      </p:sp>
    </p:spTree>
    <p:extLst>
      <p:ext uri="{BB962C8B-B14F-4D97-AF65-F5344CB8AC3E}">
        <p14:creationId xmlns:p14="http://schemas.microsoft.com/office/powerpoint/2010/main" val="29617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Rules for </a:t>
            </a:r>
            <a:r>
              <a:rPr lang="en-US" dirty="0" smtClean="0"/>
              <a:t>Access</a:t>
            </a:r>
            <a:endParaRPr lang="en-US" dirty="0"/>
          </a:p>
        </p:txBody>
      </p:sp>
      <p:sp>
        <p:nvSpPr>
          <p:cNvPr id="3" name="Content Placeholder 2"/>
          <p:cNvSpPr>
            <a:spLocks noGrp="1"/>
          </p:cNvSpPr>
          <p:nvPr>
            <p:ph idx="1"/>
          </p:nvPr>
        </p:nvSpPr>
        <p:spPr/>
        <p:txBody>
          <a:bodyPr>
            <a:noAutofit/>
          </a:bodyPr>
          <a:lstStyle/>
          <a:p>
            <a:pPr>
              <a:buFont typeface="Arial" pitchFamily="34" charset="0"/>
              <a:buChar char="•"/>
              <a:defRPr/>
            </a:pPr>
            <a:r>
              <a:rPr lang="en-US" sz="2000" dirty="0"/>
              <a:t>Access to computer systems and information is based on your work duties and </a:t>
            </a:r>
            <a:r>
              <a:rPr lang="en-US" sz="2000" dirty="0" smtClean="0"/>
              <a:t>responsibilities.</a:t>
            </a:r>
            <a:endParaRPr lang="en-US" sz="2000" dirty="0"/>
          </a:p>
          <a:p>
            <a:pPr>
              <a:buFont typeface="Arial" pitchFamily="34" charset="0"/>
              <a:buChar char="•"/>
              <a:defRPr/>
            </a:pPr>
            <a:r>
              <a:rPr lang="en-US" sz="2000" dirty="0"/>
              <a:t>Access privileges are limited to only the minimum necessary information you need to do your </a:t>
            </a:r>
            <a:r>
              <a:rPr lang="en-US" sz="2000" dirty="0" smtClean="0"/>
              <a:t>work.</a:t>
            </a:r>
            <a:endParaRPr lang="en-US" sz="2000" dirty="0"/>
          </a:p>
          <a:p>
            <a:pPr>
              <a:buFont typeface="Arial" pitchFamily="34" charset="0"/>
              <a:buChar char="•"/>
              <a:defRPr/>
            </a:pPr>
            <a:r>
              <a:rPr lang="en-US" sz="2000" dirty="0"/>
              <a:t>Access to an information system does not automatically mean that you are authorized to view or use all the data in that </a:t>
            </a:r>
            <a:r>
              <a:rPr lang="en-US" sz="2000" dirty="0" smtClean="0"/>
              <a:t>system.</a:t>
            </a:r>
            <a:endParaRPr lang="en-US" sz="2000" dirty="0"/>
          </a:p>
          <a:p>
            <a:pPr>
              <a:buFont typeface="Arial" pitchFamily="34" charset="0"/>
              <a:buChar char="•"/>
              <a:defRPr/>
            </a:pPr>
            <a:r>
              <a:rPr lang="en-US" sz="2000" dirty="0"/>
              <a:t>Different levels of access for personnel to PHI is </a:t>
            </a:r>
            <a:r>
              <a:rPr lang="en-US" sz="2000" dirty="0" smtClean="0"/>
              <a:t>intentional.</a:t>
            </a:r>
            <a:endParaRPr lang="en-US" sz="2000" dirty="0"/>
          </a:p>
          <a:p>
            <a:pPr>
              <a:buFont typeface="Arial" pitchFamily="34" charset="0"/>
              <a:buChar char="•"/>
              <a:defRPr/>
            </a:pPr>
            <a:r>
              <a:rPr lang="en-US" sz="2000" dirty="0"/>
              <a:t>If job duties change, clearance levels for access to PHI is </a:t>
            </a:r>
            <a:r>
              <a:rPr lang="en-US" sz="2000" dirty="0" smtClean="0"/>
              <a:t>re-evaluated.</a:t>
            </a:r>
            <a:endParaRPr lang="en-US" sz="2000" dirty="0"/>
          </a:p>
          <a:p>
            <a:pPr>
              <a:buFont typeface="Arial" pitchFamily="34" charset="0"/>
              <a:buChar char="•"/>
              <a:defRPr/>
            </a:pPr>
            <a:r>
              <a:rPr lang="en-US" sz="2000" dirty="0"/>
              <a:t>Access is eliminated if employee is </a:t>
            </a:r>
            <a:r>
              <a:rPr lang="en-US" sz="2000" dirty="0" smtClean="0"/>
              <a:t>terminated.</a:t>
            </a:r>
            <a:endParaRPr lang="en-US" sz="2000" dirty="0"/>
          </a:p>
          <a:p>
            <a:pPr>
              <a:buFont typeface="Arial" pitchFamily="34" charset="0"/>
              <a:buChar char="•"/>
              <a:defRPr/>
            </a:pPr>
            <a:r>
              <a:rPr lang="en-US" sz="2000" dirty="0"/>
              <a:t>Accessing PHI for which you are not cleared or for which there is no job-related purpose will subject you to </a:t>
            </a:r>
            <a:r>
              <a:rPr lang="en-US" sz="2000" dirty="0" smtClean="0"/>
              <a:t>sanctions.</a:t>
            </a:r>
            <a:endParaRPr lang="en-US" sz="20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22</a:t>
            </a:fld>
            <a:endParaRPr lang="en-US"/>
          </a:p>
        </p:txBody>
      </p:sp>
    </p:spTree>
    <p:extLst>
      <p:ext uri="{BB962C8B-B14F-4D97-AF65-F5344CB8AC3E}">
        <p14:creationId xmlns:p14="http://schemas.microsoft.com/office/powerpoint/2010/main" val="1980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Rules for Protecting </a:t>
            </a:r>
            <a:r>
              <a:rPr lang="en-US" dirty="0" smtClean="0"/>
              <a:t>Information</a:t>
            </a:r>
            <a:endParaRPr lang="en-US" dirty="0"/>
          </a:p>
        </p:txBody>
      </p:sp>
      <p:sp>
        <p:nvSpPr>
          <p:cNvPr id="3" name="Content Placeholder 2"/>
          <p:cNvSpPr>
            <a:spLocks noGrp="1"/>
          </p:cNvSpPr>
          <p:nvPr>
            <p:ph idx="1"/>
          </p:nvPr>
        </p:nvSpPr>
        <p:spPr/>
        <p:txBody>
          <a:bodyPr>
            <a:noAutofit/>
          </a:bodyPr>
          <a:lstStyle/>
          <a:p>
            <a:r>
              <a:rPr lang="en-US" sz="2000" dirty="0"/>
              <a:t>Do not allow unauthorized persons into restricted areas where access to PHI could </a:t>
            </a:r>
            <a:r>
              <a:rPr lang="en-US" sz="2000" dirty="0" smtClean="0"/>
              <a:t>occur.</a:t>
            </a:r>
            <a:endParaRPr lang="en-US" sz="2000" dirty="0"/>
          </a:p>
          <a:p>
            <a:r>
              <a:rPr lang="en-US" sz="2000" dirty="0"/>
              <a:t>Arrange computer screens so they are not visible to unauthorized persons and/or patients; use security screens in areas accessible to </a:t>
            </a:r>
            <a:r>
              <a:rPr lang="en-US" sz="2000" dirty="0" smtClean="0"/>
              <a:t>public.</a:t>
            </a:r>
            <a:endParaRPr lang="en-US" sz="2000" dirty="0"/>
          </a:p>
          <a:p>
            <a:r>
              <a:rPr lang="en-US" sz="2000" dirty="0"/>
              <a:t>Log in with password, log off prior to leaving work area, and do not leave computer </a:t>
            </a:r>
            <a:r>
              <a:rPr lang="en-US" sz="2000" dirty="0" smtClean="0"/>
              <a:t>unattended.</a:t>
            </a:r>
            <a:endParaRPr lang="en-US" sz="2000" dirty="0"/>
          </a:p>
          <a:p>
            <a:r>
              <a:rPr lang="en-US" sz="2000" dirty="0"/>
              <a:t>Close files not in use/turn over paperwork containing </a:t>
            </a:r>
            <a:r>
              <a:rPr lang="en-US" sz="2000" dirty="0" smtClean="0"/>
              <a:t>PHI. </a:t>
            </a:r>
            <a:endParaRPr lang="en-US" sz="2000" dirty="0"/>
          </a:p>
          <a:p>
            <a:r>
              <a:rPr lang="en-US" sz="2000" dirty="0"/>
              <a:t>Do not duplicate, transmit, or store PHI without appropriate </a:t>
            </a:r>
            <a:r>
              <a:rPr lang="en-US" sz="2000" dirty="0" smtClean="0"/>
              <a:t>authorization.</a:t>
            </a:r>
            <a:endParaRPr lang="en-US" sz="2000" dirty="0"/>
          </a:p>
          <a:p>
            <a:r>
              <a:rPr lang="en-US" sz="2000" dirty="0"/>
              <a:t>Storage of PHI on unencrypted removable devices (Disk/CD/DVD/Thumb Drives) is prohibited without prior </a:t>
            </a:r>
            <a:r>
              <a:rPr lang="en-US" sz="2000" dirty="0" smtClean="0"/>
              <a:t>authorization. Consider using UA Box.</a:t>
            </a:r>
            <a:endParaRPr lang="en-US" sz="20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23</a:t>
            </a:fld>
            <a:endParaRPr lang="en-US"/>
          </a:p>
        </p:txBody>
      </p:sp>
    </p:spTree>
    <p:extLst>
      <p:ext uri="{BB962C8B-B14F-4D97-AF65-F5344CB8AC3E}">
        <p14:creationId xmlns:p14="http://schemas.microsoft.com/office/powerpoint/2010/main" val="108098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Encryption of </a:t>
            </a:r>
            <a:r>
              <a:rPr lang="en-US" dirty="0" smtClean="0"/>
              <a:t>PHI</a:t>
            </a:r>
            <a:endParaRPr lang="en-US" dirty="0"/>
          </a:p>
        </p:txBody>
      </p:sp>
      <p:sp>
        <p:nvSpPr>
          <p:cNvPr id="3" name="Content Placeholder 2"/>
          <p:cNvSpPr>
            <a:spLocks noGrp="1"/>
          </p:cNvSpPr>
          <p:nvPr>
            <p:ph idx="1"/>
          </p:nvPr>
        </p:nvSpPr>
        <p:spPr>
          <a:xfrm>
            <a:off x="457200" y="1504401"/>
            <a:ext cx="8229600" cy="4525963"/>
          </a:xfrm>
        </p:spPr>
        <p:txBody>
          <a:bodyPr>
            <a:normAutofit/>
          </a:bodyPr>
          <a:lstStyle/>
          <a:p>
            <a:r>
              <a:rPr lang="en-US" sz="2000" dirty="0"/>
              <a:t>Electronic protected health information must be encrypted when stored in any location outside the EHR including desktops, laptops, and other mobile devices (thumb drives, CDs, DVDs, smart phones, email, cloud storage devices (e.g. UA Box), etc.).  </a:t>
            </a:r>
          </a:p>
          <a:p>
            <a:pPr lvl="1"/>
            <a:r>
              <a:rPr lang="en-US" sz="1600" dirty="0"/>
              <a:t>Use of other mobile media for accessing and transporting PHI such as smart phones, iPads, Netbooks, thumb drives, CDs, DVDs, etc., presents a very high risk of exposure</a:t>
            </a:r>
          </a:p>
          <a:p>
            <a:r>
              <a:rPr lang="en-US" sz="2000" dirty="0"/>
              <a:t>Use of personal computers or other personal electronic equipment (non-UA owned equipment) is not allowed to store protected health information.  Any exceptions must be approved by senior leadership or in compliance with your entity's portable device guidelines. </a:t>
            </a:r>
          </a:p>
          <a:p>
            <a:r>
              <a:rPr lang="en-US" sz="2000" dirty="0"/>
              <a:t>Due to a lack of infrastructure and control of delivery, the use of unencrypted text messaging of any protected health information is strongly discouraged. Text messaging of medical orders is prohibited </a:t>
            </a:r>
            <a:endParaRPr lang="en-US" sz="2200" dirty="0">
              <a:solidFill>
                <a:srgbClr val="FF0000"/>
              </a:solidFill>
            </a:endParaRP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24</a:t>
            </a:fld>
            <a:endParaRPr lang="en-US"/>
          </a:p>
        </p:txBody>
      </p:sp>
    </p:spTree>
    <p:extLst>
      <p:ext uri="{BB962C8B-B14F-4D97-AF65-F5344CB8AC3E}">
        <p14:creationId xmlns:p14="http://schemas.microsoft.com/office/powerpoint/2010/main" val="38139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Password </a:t>
            </a:r>
            <a:r>
              <a:rPr lang="en-US" dirty="0" smtClean="0"/>
              <a:t>Management</a:t>
            </a:r>
            <a:endParaRPr lang="en-US" dirty="0"/>
          </a:p>
        </p:txBody>
      </p:sp>
      <p:sp>
        <p:nvSpPr>
          <p:cNvPr id="3" name="Content Placeholder 2"/>
          <p:cNvSpPr>
            <a:spLocks noGrp="1"/>
          </p:cNvSpPr>
          <p:nvPr>
            <p:ph idx="1"/>
          </p:nvPr>
        </p:nvSpPr>
        <p:spPr/>
        <p:txBody>
          <a:bodyPr>
            <a:normAutofit fontScale="62500" lnSpcReduction="20000"/>
          </a:bodyPr>
          <a:lstStyle/>
          <a:p>
            <a:pPr>
              <a:buFont typeface="Arial" pitchFamily="34" charset="0"/>
              <a:buChar char="•"/>
              <a:defRPr/>
            </a:pPr>
            <a:r>
              <a:rPr lang="en-US" dirty="0"/>
              <a:t>Do not allow coworkers to use your computer without first logging off your user </a:t>
            </a:r>
            <a:r>
              <a:rPr lang="en-US" dirty="0" smtClean="0"/>
              <a:t>account.</a:t>
            </a:r>
            <a:endParaRPr lang="en-US" dirty="0"/>
          </a:p>
          <a:p>
            <a:pPr lvl="0"/>
            <a:r>
              <a:rPr lang="en-US" dirty="0"/>
              <a:t>Do not share passwords or reuse expired </a:t>
            </a:r>
            <a:r>
              <a:rPr lang="en-US" dirty="0" smtClean="0"/>
              <a:t>passwords.</a:t>
            </a:r>
            <a:endParaRPr lang="en-US" sz="2000" dirty="0"/>
          </a:p>
          <a:p>
            <a:pPr lvl="0"/>
            <a:r>
              <a:rPr lang="en-US" dirty="0"/>
              <a:t>Do not use passwords that can be easily guessed (dictionary words, pets name, birthday, etc</a:t>
            </a:r>
            <a:r>
              <a:rPr lang="en-US" dirty="0" smtClean="0"/>
              <a:t>.).</a:t>
            </a:r>
            <a:endParaRPr lang="en-US" sz="2000" dirty="0"/>
          </a:p>
          <a:p>
            <a:pPr lvl="0"/>
            <a:r>
              <a:rPr lang="en-US" dirty="0"/>
              <a:t>Should not be written down, but if writing down the password is required, must be stored in a secured </a:t>
            </a:r>
            <a:r>
              <a:rPr lang="en-US" dirty="0" smtClean="0"/>
              <a:t>location.</a:t>
            </a:r>
            <a:endParaRPr lang="en-US" sz="2000" dirty="0"/>
          </a:p>
          <a:p>
            <a:pPr lvl="0"/>
            <a:r>
              <a:rPr lang="en-US" dirty="0"/>
              <a:t>Should be changed if you suspect someone else knows </a:t>
            </a:r>
            <a:r>
              <a:rPr lang="en-US" dirty="0" smtClean="0"/>
              <a:t>it.</a:t>
            </a:r>
            <a:endParaRPr lang="en-US" sz="2000" dirty="0"/>
          </a:p>
          <a:p>
            <a:pPr lvl="0"/>
            <a:r>
              <a:rPr lang="en-US" dirty="0"/>
              <a:t>Disable passwords or delete accounts when employees </a:t>
            </a:r>
            <a:r>
              <a:rPr lang="en-US" dirty="0" smtClean="0"/>
              <a:t>leave.</a:t>
            </a:r>
            <a:endParaRPr lang="en-US" sz="2000" dirty="0"/>
          </a:p>
          <a:p>
            <a:pPr lvl="0"/>
            <a:r>
              <a:rPr lang="en-US" dirty="0"/>
              <a:t>Passwords:</a:t>
            </a:r>
            <a:endParaRPr lang="en-US" sz="2000" dirty="0"/>
          </a:p>
          <a:p>
            <a:pPr lvl="1"/>
            <a:r>
              <a:rPr lang="en-US" dirty="0"/>
              <a:t>Should be minimum 8 characters long</a:t>
            </a:r>
          </a:p>
          <a:p>
            <a:pPr lvl="1"/>
            <a:r>
              <a:rPr lang="en-US" dirty="0"/>
              <a:t>Include 3 of 4 data types (upper/lower case, numeric, special characters)</a:t>
            </a:r>
          </a:p>
          <a:p>
            <a:pPr lvl="1"/>
            <a:r>
              <a:rPr lang="en-US" dirty="0"/>
              <a:t>Should be changed periodically</a:t>
            </a:r>
          </a:p>
          <a:p>
            <a:pPr lvl="1"/>
            <a:r>
              <a:rPr lang="en-US" dirty="0"/>
              <a:t>Good password scheme is critical for complex passwords – R0llt!de (don’t use this, just an example</a:t>
            </a:r>
            <a:r>
              <a:rPr lang="en-US" dirty="0" smtClean="0"/>
              <a:t>)</a:t>
            </a:r>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25</a:t>
            </a:fld>
            <a:endParaRPr lang="en-US"/>
          </a:p>
        </p:txBody>
      </p:sp>
    </p:spTree>
    <p:extLst>
      <p:ext uri="{BB962C8B-B14F-4D97-AF65-F5344CB8AC3E}">
        <p14:creationId xmlns:p14="http://schemas.microsoft.com/office/powerpoint/2010/main" val="196884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a:t>Protection from Malicious </a:t>
            </a:r>
            <a:r>
              <a:rPr lang="en-US" dirty="0" smtClean="0"/>
              <a:t>Software</a:t>
            </a:r>
            <a:endParaRPr lang="en-US" dirty="0"/>
          </a:p>
        </p:txBody>
      </p:sp>
      <p:sp>
        <p:nvSpPr>
          <p:cNvPr id="3" name="Content Placeholder 2"/>
          <p:cNvSpPr>
            <a:spLocks noGrp="1"/>
          </p:cNvSpPr>
          <p:nvPr>
            <p:ph idx="1"/>
          </p:nvPr>
        </p:nvSpPr>
        <p:spPr/>
        <p:txBody>
          <a:bodyPr/>
          <a:lstStyle/>
          <a:p>
            <a:r>
              <a:rPr lang="en-US" sz="1800" dirty="0"/>
              <a:t>Malicious software can be thought of as any virus, worm, malware, adware, etc.  </a:t>
            </a:r>
          </a:p>
          <a:p>
            <a:r>
              <a:rPr lang="en-US" sz="1800" dirty="0"/>
              <a:t>As a result of an unauthorized infiltration, PHI and other data can be damaged or </a:t>
            </a:r>
            <a:r>
              <a:rPr lang="en-US" sz="1800" dirty="0" smtClean="0"/>
              <a:t>destroyed.</a:t>
            </a:r>
            <a:endParaRPr lang="en-US" sz="1800" dirty="0"/>
          </a:p>
          <a:p>
            <a:pPr marL="342900" lvl="2" indent="-342900">
              <a:buSzPct val="75000"/>
            </a:pPr>
            <a:r>
              <a:rPr lang="en-US" sz="1800" dirty="0"/>
              <a:t>Notify your supervisor, system support representative, and/or security officer </a:t>
            </a:r>
            <a:r>
              <a:rPr lang="en-US" sz="1800" b="1" dirty="0"/>
              <a:t>immediately </a:t>
            </a:r>
            <a:r>
              <a:rPr lang="en-US" sz="1800" dirty="0"/>
              <a:t>if you believe your computer has been compromised or infected with a virus—do not continue using computer until </a:t>
            </a:r>
            <a:r>
              <a:rPr lang="en-US" sz="1800" dirty="0" smtClean="0"/>
              <a:t>resolved.</a:t>
            </a:r>
            <a:endParaRPr lang="en-US" sz="1800" dirty="0"/>
          </a:p>
          <a:p>
            <a:r>
              <a:rPr lang="en-US" sz="1800" dirty="0"/>
              <a:t>Managed anti virus and other security software is installed on all University computers and should not be </a:t>
            </a:r>
            <a:r>
              <a:rPr lang="en-US" sz="1800" dirty="0" smtClean="0"/>
              <a:t>disabled.</a:t>
            </a:r>
            <a:endParaRPr lang="en-US" sz="1800" dirty="0"/>
          </a:p>
          <a:p>
            <a:r>
              <a:rPr lang="en-US" sz="1800" dirty="0"/>
              <a:t>Any personal devices used for access to PHI must have appropriate anti virus software </a:t>
            </a:r>
            <a:r>
              <a:rPr lang="en-US" sz="1800" dirty="0" smtClean="0"/>
              <a:t>.</a:t>
            </a:r>
            <a:endParaRPr lang="en-US" sz="1800" dirty="0"/>
          </a:p>
          <a:p>
            <a:r>
              <a:rPr lang="en-US" sz="1800" dirty="0"/>
              <a:t>Do not open e-mail or attachments from an unknown, suspicious, or untrustworthy source or if the subject line is questionable or unexpected—DELETE THEM </a:t>
            </a:r>
            <a:r>
              <a:rPr lang="en-US" sz="1800" dirty="0" smtClean="0"/>
              <a:t>IMMEDIATELY. </a:t>
            </a:r>
            <a:endParaRPr lang="en-US" sz="20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26</a:t>
            </a:fld>
            <a:endParaRPr lang="en-US"/>
          </a:p>
        </p:txBody>
      </p:sp>
    </p:spTree>
    <p:extLst>
      <p:ext uri="{BB962C8B-B14F-4D97-AF65-F5344CB8AC3E}">
        <p14:creationId xmlns:p14="http://schemas.microsoft.com/office/powerpoint/2010/main" val="1988739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t>Ransomware</a:t>
            </a:r>
          </a:p>
        </p:txBody>
      </p:sp>
      <p:sp>
        <p:nvSpPr>
          <p:cNvPr id="3" name="Content Placeholder 2"/>
          <p:cNvSpPr>
            <a:spLocks noGrp="1"/>
          </p:cNvSpPr>
          <p:nvPr>
            <p:ph idx="1"/>
          </p:nvPr>
        </p:nvSpPr>
        <p:spPr/>
        <p:txBody>
          <a:bodyPr>
            <a:normAutofit lnSpcReduction="10000"/>
          </a:bodyPr>
          <a:lstStyle/>
          <a:p>
            <a:pPr lvl="0"/>
            <a:r>
              <a:rPr lang="en-US" sz="1800" dirty="0"/>
              <a:t>Ransomware is malicious software that denies access to data, usually by encrypting the data with a private encryption key that is only provided once the ransom is </a:t>
            </a:r>
            <a:r>
              <a:rPr lang="en-US" sz="1800" dirty="0" smtClean="0"/>
              <a:t>paid.</a:t>
            </a:r>
            <a:r>
              <a:rPr lang="en-US" sz="1800" dirty="0"/>
              <a:t>  </a:t>
            </a:r>
          </a:p>
          <a:p>
            <a:pPr lvl="0"/>
            <a:r>
              <a:rPr lang="en-US" sz="1800" dirty="0"/>
              <a:t>Presence of ransomware (or any malware) on a covered entity’s or business associate’s computer systems is a security </a:t>
            </a:r>
            <a:r>
              <a:rPr lang="en-US" sz="1800" dirty="0" smtClean="0"/>
              <a:t>incident. </a:t>
            </a:r>
            <a:endParaRPr lang="en-US" sz="1800" dirty="0"/>
          </a:p>
          <a:p>
            <a:pPr lvl="1"/>
            <a:r>
              <a:rPr lang="en-US" sz="1600" dirty="0"/>
              <a:t>Whether it results in an impermissible disclosure of PHI and/or a breach depends on the facts and circumstances of the </a:t>
            </a:r>
            <a:r>
              <a:rPr lang="en-US" sz="1600" dirty="0" smtClean="0"/>
              <a:t>attack.</a:t>
            </a:r>
            <a:endParaRPr lang="en-US" sz="1600" dirty="0"/>
          </a:p>
          <a:p>
            <a:pPr lvl="1"/>
            <a:r>
              <a:rPr lang="en-US" sz="1600" dirty="0"/>
              <a:t>When </a:t>
            </a:r>
            <a:r>
              <a:rPr lang="en-US" sz="1600" dirty="0" err="1"/>
              <a:t>ePHI</a:t>
            </a:r>
            <a:r>
              <a:rPr lang="en-US" sz="1600" dirty="0"/>
              <a:t> is encrypted due to a ransomware attack, a breach has occurred because the </a:t>
            </a:r>
            <a:r>
              <a:rPr lang="en-US" sz="1600" dirty="0" err="1"/>
              <a:t>ePHI</a:t>
            </a:r>
            <a:r>
              <a:rPr lang="en-US" sz="1600" dirty="0"/>
              <a:t> was </a:t>
            </a:r>
            <a:r>
              <a:rPr lang="en-US" sz="1600" dirty="0" smtClean="0"/>
              <a:t>acquired.</a:t>
            </a:r>
            <a:endParaRPr lang="en-US" sz="1600" dirty="0"/>
          </a:p>
          <a:p>
            <a:pPr lvl="0"/>
            <a:r>
              <a:rPr lang="en-US" sz="1800" dirty="0"/>
              <a:t>Once the ransomware is detected, we must initiate our security incident </a:t>
            </a:r>
            <a:r>
              <a:rPr lang="en-US" sz="1800" dirty="0" smtClean="0"/>
              <a:t>response </a:t>
            </a:r>
            <a:r>
              <a:rPr lang="en-US" sz="1800" dirty="0"/>
              <a:t>and reporting </a:t>
            </a:r>
            <a:r>
              <a:rPr lang="en-US" sz="1800" dirty="0" smtClean="0"/>
              <a:t>procedures.</a:t>
            </a:r>
            <a:endParaRPr lang="en-US" sz="1800" dirty="0"/>
          </a:p>
          <a:p>
            <a:pPr lvl="1"/>
            <a:r>
              <a:rPr lang="en-US" sz="1600" dirty="0"/>
              <a:t>If computer with encrypted data is powered on and the operating system loaded, the data is decrypted and breach notification may need to </a:t>
            </a:r>
            <a:r>
              <a:rPr lang="en-US" sz="1600" dirty="0" smtClean="0"/>
              <a:t>occur.</a:t>
            </a:r>
            <a:endParaRPr lang="en-US" sz="1600" dirty="0"/>
          </a:p>
          <a:p>
            <a:pPr lvl="1"/>
            <a:r>
              <a:rPr lang="en-US" sz="1600" dirty="0"/>
              <a:t>Notification of a breach of unencrypted or decrypted data must occur unless there is a  “low probability the PHI has been compromised” </a:t>
            </a:r>
          </a:p>
          <a:p>
            <a:pPr lvl="2"/>
            <a:r>
              <a:rPr lang="en-US" sz="1400" dirty="0"/>
              <a:t>Maintaining frequent backups and ensuring ability to recover data from backups may show low probability (if no exfiltration of PHI</a:t>
            </a:r>
            <a:r>
              <a:rPr lang="en-US" sz="1400" dirty="0" smtClean="0"/>
              <a:t>).</a:t>
            </a:r>
            <a:endParaRPr lang="en-US" sz="14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27</a:t>
            </a:fld>
            <a:endParaRPr lang="en-US"/>
          </a:p>
        </p:txBody>
      </p:sp>
    </p:spTree>
    <p:extLst>
      <p:ext uri="{BB962C8B-B14F-4D97-AF65-F5344CB8AC3E}">
        <p14:creationId xmlns:p14="http://schemas.microsoft.com/office/powerpoint/2010/main" val="131447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Beware of Suspicious </a:t>
            </a:r>
            <a:r>
              <a:rPr lang="en-US" dirty="0" smtClean="0"/>
              <a:t>Emails</a:t>
            </a:r>
            <a:endParaRPr lang="en-US" dirty="0"/>
          </a:p>
        </p:txBody>
      </p:sp>
      <p:sp>
        <p:nvSpPr>
          <p:cNvPr id="3" name="Content Placeholder 2"/>
          <p:cNvSpPr>
            <a:spLocks noGrp="1"/>
          </p:cNvSpPr>
          <p:nvPr>
            <p:ph idx="1"/>
          </p:nvPr>
        </p:nvSpPr>
        <p:spPr/>
        <p:txBody>
          <a:bodyPr>
            <a:normAutofit fontScale="92500"/>
          </a:bodyPr>
          <a:lstStyle/>
          <a:p>
            <a:r>
              <a:rPr lang="en-US" sz="2600" dirty="0"/>
              <a:t>Be very cautious of suspicious emails that request information such as email ID and password, or other personal information claiming that you need to verify an account, or you are out of disk space, or some other issue with your account. If they claim to come from the University check the following:</a:t>
            </a:r>
          </a:p>
          <a:p>
            <a:pPr lvl="1"/>
            <a:r>
              <a:rPr lang="en-US" sz="2200" dirty="0"/>
              <a:t>From Address: Make sure the from address has </a:t>
            </a:r>
            <a:r>
              <a:rPr lang="en-US" sz="2200" dirty="0" err="1"/>
              <a:t>ua.edu</a:t>
            </a:r>
            <a:r>
              <a:rPr lang="en-US" sz="2200" dirty="0"/>
              <a:t> after the </a:t>
            </a:r>
            <a:r>
              <a:rPr lang="en-US" sz="2200" dirty="0" smtClean="0"/>
              <a:t>@</a:t>
            </a:r>
            <a:endParaRPr lang="en-US" sz="2200" dirty="0"/>
          </a:p>
          <a:p>
            <a:pPr lvl="1"/>
            <a:r>
              <a:rPr lang="en-US" sz="2200" dirty="0"/>
              <a:t>URL Link:  If you can see the URL in the message, make sure it has </a:t>
            </a:r>
            <a:r>
              <a:rPr lang="en-US" sz="2200" dirty="0" err="1"/>
              <a:t>ua.edu</a:t>
            </a:r>
            <a:r>
              <a:rPr lang="en-US" sz="2200" dirty="0"/>
              <a:t> before the first slash (/)</a:t>
            </a:r>
          </a:p>
          <a:p>
            <a:pPr lvl="1"/>
            <a:r>
              <a:rPr lang="en-US" sz="2200" dirty="0"/>
              <a:t>Hover trick:  If you can’t see the URL, you can </a:t>
            </a:r>
            <a:r>
              <a:rPr lang="en-US" sz="2200" dirty="0" smtClean="0"/>
              <a:t>hover </a:t>
            </a:r>
            <a:r>
              <a:rPr lang="en-US" sz="2200" dirty="0"/>
              <a:t>your mouse pointer over the link </a:t>
            </a:r>
            <a:r>
              <a:rPr lang="en-US" sz="2200" dirty="0" smtClean="0"/>
              <a:t>without clicking, and </a:t>
            </a:r>
            <a:r>
              <a:rPr lang="en-US" sz="2200" dirty="0"/>
              <a:t>a box with the URL will appear.  Check for </a:t>
            </a:r>
            <a:r>
              <a:rPr lang="en-US" sz="2200" dirty="0" err="1"/>
              <a:t>ua.edu</a:t>
            </a:r>
            <a:endParaRPr lang="en-US" sz="22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28</a:t>
            </a:fld>
            <a:endParaRPr lang="en-US"/>
          </a:p>
        </p:txBody>
      </p:sp>
    </p:spTree>
    <p:extLst>
      <p:ext uri="{BB962C8B-B14F-4D97-AF65-F5344CB8AC3E}">
        <p14:creationId xmlns:p14="http://schemas.microsoft.com/office/powerpoint/2010/main" val="115230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Use of </a:t>
            </a:r>
            <a:r>
              <a:rPr lang="en-US" dirty="0" smtClean="0"/>
              <a:t>Technology</a:t>
            </a:r>
            <a:endParaRPr lang="en-US" dirty="0"/>
          </a:p>
        </p:txBody>
      </p:sp>
      <p:sp>
        <p:nvSpPr>
          <p:cNvPr id="3" name="Content Placeholder 2"/>
          <p:cNvSpPr>
            <a:spLocks noGrp="1"/>
          </p:cNvSpPr>
          <p:nvPr>
            <p:ph idx="1"/>
          </p:nvPr>
        </p:nvSpPr>
        <p:spPr/>
        <p:txBody>
          <a:bodyPr>
            <a:noAutofit/>
          </a:bodyPr>
          <a:lstStyle/>
          <a:p>
            <a:r>
              <a:rPr lang="en-US" sz="1600" dirty="0"/>
              <a:t>Use of other mobile media for accessing and transporting PHI such as smart phones, iPads, Netbooks, thumb drives, CDs, DVDs, etc., presents a very high risk of exposure and requires appropriate </a:t>
            </a:r>
            <a:r>
              <a:rPr lang="en-US" sz="1600" dirty="0" smtClean="0"/>
              <a:t>authorization.</a:t>
            </a:r>
            <a:endParaRPr lang="en-US" sz="1600" dirty="0"/>
          </a:p>
          <a:p>
            <a:r>
              <a:rPr lang="en-US" sz="1600" dirty="0"/>
              <a:t>Email, internet use, fax and telephones are to be used for UA business purposes (see UA policies</a:t>
            </a:r>
            <a:r>
              <a:rPr lang="en-US" sz="1600" dirty="0" smtClean="0"/>
              <a:t>). </a:t>
            </a:r>
            <a:endParaRPr lang="en-US" sz="1600" dirty="0"/>
          </a:p>
          <a:p>
            <a:r>
              <a:rPr lang="en-US" sz="1600" dirty="0"/>
              <a:t>Fax of PHI should only be done when the recipient can be reliably identified; Verify fax number and recipient before </a:t>
            </a:r>
            <a:r>
              <a:rPr lang="en-US" sz="1600" dirty="0" smtClean="0"/>
              <a:t>transmitting.</a:t>
            </a:r>
            <a:endParaRPr lang="en-US" sz="1600" dirty="0"/>
          </a:p>
          <a:p>
            <a:r>
              <a:rPr lang="en-US" sz="1600" dirty="0"/>
              <a:t>No PHI is permitted to leave facility in any format without prior </a:t>
            </a:r>
            <a:r>
              <a:rPr lang="en-US" sz="1600" dirty="0" smtClean="0"/>
              <a:t>approval. </a:t>
            </a:r>
            <a:endParaRPr lang="en-US" sz="1600" dirty="0"/>
          </a:p>
          <a:p>
            <a:r>
              <a:rPr lang="en-US" sz="1600" dirty="0"/>
              <a:t>Where technically feasible, email should be avoided when communicating unencrypted sensitive PHI - follow your organization’s email policy for </a:t>
            </a:r>
            <a:r>
              <a:rPr lang="en-US" sz="1600" dirty="0" smtClean="0"/>
              <a:t>PHI.</a:t>
            </a:r>
            <a:endParaRPr lang="en-US" sz="1600" dirty="0"/>
          </a:p>
          <a:p>
            <a:r>
              <a:rPr lang="en-US" sz="1600" dirty="0"/>
              <a:t>No PHI is permitted on any social networking sites (Twitter, </a:t>
            </a:r>
            <a:r>
              <a:rPr lang="en-US" sz="1600" dirty="0" smtClean="0"/>
              <a:t>Facebook, </a:t>
            </a:r>
            <a:r>
              <a:rPr lang="en-US" sz="1600" dirty="0"/>
              <a:t>etc.) without appropriate </a:t>
            </a:r>
            <a:r>
              <a:rPr lang="en-US" sz="1600" dirty="0" smtClean="0"/>
              <a:t>authorization. </a:t>
            </a:r>
            <a:endParaRPr lang="en-US" sz="1600" dirty="0"/>
          </a:p>
          <a:p>
            <a:r>
              <a:rPr lang="en-US" sz="1600" dirty="0"/>
              <a:t>No PHI is permitted on any texting or chat </a:t>
            </a:r>
            <a:r>
              <a:rPr lang="en-US" sz="1600" dirty="0" smtClean="0"/>
              <a:t>platforms. </a:t>
            </a:r>
          </a:p>
          <a:p>
            <a:r>
              <a:rPr lang="en-US" sz="1600" dirty="0" smtClean="0"/>
              <a:t>If </a:t>
            </a:r>
            <a:r>
              <a:rPr lang="en-US" sz="1600" dirty="0"/>
              <a:t>a situation requires use of email or text, appropriate encryption techniques must be used. </a:t>
            </a:r>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29</a:t>
            </a:fld>
            <a:endParaRPr lang="en-US"/>
          </a:p>
        </p:txBody>
      </p:sp>
    </p:spTree>
    <p:extLst>
      <p:ext uri="{BB962C8B-B14F-4D97-AF65-F5344CB8AC3E}">
        <p14:creationId xmlns:p14="http://schemas.microsoft.com/office/powerpoint/2010/main" val="82877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Autofit/>
          </a:bodyPr>
          <a:lstStyle/>
          <a:p>
            <a:r>
              <a:rPr lang="en-US" sz="3600" dirty="0"/>
              <a:t>What is Protected Health </a:t>
            </a:r>
            <a:r>
              <a:rPr lang="en-US" sz="3600" dirty="0" smtClean="0"/>
              <a:t>Information? </a:t>
            </a:r>
            <a:r>
              <a:rPr lang="en-US" sz="3600" dirty="0"/>
              <a:t>(PHI</a:t>
            </a:r>
            <a:r>
              <a:rPr lang="en-US" sz="3600" dirty="0" smtClean="0"/>
              <a:t>)</a:t>
            </a:r>
            <a:endParaRPr lang="en-US" sz="3600" dirty="0"/>
          </a:p>
        </p:txBody>
      </p:sp>
      <p:sp>
        <p:nvSpPr>
          <p:cNvPr id="3" name="Content Placeholder 2"/>
          <p:cNvSpPr>
            <a:spLocks noGrp="1"/>
          </p:cNvSpPr>
          <p:nvPr>
            <p:ph idx="1"/>
          </p:nvPr>
        </p:nvSpPr>
        <p:spPr/>
        <p:txBody>
          <a:bodyPr>
            <a:normAutofit/>
          </a:bodyPr>
          <a:lstStyle/>
          <a:p>
            <a:r>
              <a:rPr lang="en-US" sz="2800" dirty="0"/>
              <a:t>Any information, transmitted or maintained in any medium, </a:t>
            </a:r>
            <a:r>
              <a:rPr lang="en-US" sz="2800" i="1" u="sng" dirty="0"/>
              <a:t>including demographic </a:t>
            </a:r>
            <a:r>
              <a:rPr lang="en-US" sz="2800" i="1" u="sng" dirty="0" smtClean="0"/>
              <a:t>information</a:t>
            </a:r>
            <a:endParaRPr lang="en-US" sz="2800" dirty="0"/>
          </a:p>
          <a:p>
            <a:r>
              <a:rPr lang="en-US" sz="2800" dirty="0"/>
              <a:t>Created/received by covered entity or business </a:t>
            </a:r>
            <a:r>
              <a:rPr lang="en-US" sz="2800" dirty="0" smtClean="0"/>
              <a:t>associate</a:t>
            </a:r>
            <a:endParaRPr lang="en-US" sz="2800" dirty="0"/>
          </a:p>
          <a:p>
            <a:r>
              <a:rPr lang="en-US" sz="2800" dirty="0"/>
              <a:t>Relates to/describes past, present or future physical or mental health or condition; or past, present or future payment for provision of healthcare; and </a:t>
            </a:r>
          </a:p>
          <a:p>
            <a:r>
              <a:rPr lang="en-US" sz="2800" dirty="0"/>
              <a:t>Can be used to identify the patient</a:t>
            </a:r>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3</a:t>
            </a:fld>
            <a:endParaRPr lang="en-US"/>
          </a:p>
        </p:txBody>
      </p:sp>
    </p:spTree>
    <p:extLst>
      <p:ext uri="{BB962C8B-B14F-4D97-AF65-F5344CB8AC3E}">
        <p14:creationId xmlns:p14="http://schemas.microsoft.com/office/powerpoint/2010/main" val="131338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sz="3600" dirty="0"/>
              <a:t>Rules for Disposal of Computer </a:t>
            </a:r>
            <a:r>
              <a:rPr lang="en-US" sz="3600" dirty="0" smtClean="0"/>
              <a:t>Equipment</a:t>
            </a:r>
            <a:endParaRPr lang="en-US" sz="3600" dirty="0"/>
          </a:p>
        </p:txBody>
      </p:sp>
      <p:sp>
        <p:nvSpPr>
          <p:cNvPr id="3" name="Content Placeholder 2"/>
          <p:cNvSpPr>
            <a:spLocks noGrp="1"/>
          </p:cNvSpPr>
          <p:nvPr>
            <p:ph idx="1"/>
          </p:nvPr>
        </p:nvSpPr>
        <p:spPr/>
        <p:txBody>
          <a:bodyPr>
            <a:normAutofit/>
          </a:bodyPr>
          <a:lstStyle/>
          <a:p>
            <a:r>
              <a:rPr lang="en-US" sz="1600" dirty="0"/>
              <a:t>Only authorized employees should dispose of PHI in accordance with retention </a:t>
            </a:r>
            <a:r>
              <a:rPr lang="en-US" sz="1600" dirty="0" smtClean="0"/>
              <a:t>policies.</a:t>
            </a:r>
            <a:endParaRPr lang="en-US" sz="1600" dirty="0"/>
          </a:p>
          <a:p>
            <a:r>
              <a:rPr lang="en-US" sz="1600" dirty="0"/>
              <a:t>Documents containing PHI or other sensitive information must be shredded when no longer needed. Shred immediately or place in securely locked boxes or rooms to await shredding.</a:t>
            </a:r>
          </a:p>
          <a:p>
            <a:r>
              <a:rPr lang="en-US" sz="1600" dirty="0"/>
              <a:t>All questions concerning media reallocation and disposal should be directed to your HIPAA Security Officer; OIT systems representatives or your departmental IT support teams are responsible for sanitization and destruction </a:t>
            </a:r>
            <a:r>
              <a:rPr lang="en-US" sz="1600" dirty="0" smtClean="0"/>
              <a:t>methods.</a:t>
            </a:r>
            <a:endParaRPr lang="en-US" sz="1600" dirty="0"/>
          </a:p>
          <a:p>
            <a:r>
              <a:rPr lang="en-US" sz="1600" dirty="0"/>
              <a:t>Media, such as CDs, disks, or thumb drives, containing PHI/sensitive information must be cleaned or sanitized before reallocating or </a:t>
            </a:r>
            <a:r>
              <a:rPr lang="en-US" sz="1600" dirty="0" smtClean="0"/>
              <a:t>destroying.</a:t>
            </a:r>
            <a:endParaRPr lang="en-US" sz="1600" dirty="0"/>
          </a:p>
          <a:p>
            <a:r>
              <a:rPr lang="en-US" sz="1600" dirty="0"/>
              <a:t>“Sanitize” means to eliminate confidential or sensitive information from computer/electronic media by either overwriting the data or magnetically erasing data from the </a:t>
            </a:r>
            <a:r>
              <a:rPr lang="en-US" sz="1600" dirty="0" smtClean="0"/>
              <a:t>media.</a:t>
            </a:r>
            <a:endParaRPr lang="en-US" sz="1600" dirty="0"/>
          </a:p>
          <a:p>
            <a:r>
              <a:rPr lang="en-US" sz="1600" dirty="0"/>
              <a:t>If media are to be destroyed, then once they are sanitized, place them in specially marked secure containers for </a:t>
            </a:r>
            <a:r>
              <a:rPr lang="en-US" sz="1600" dirty="0" smtClean="0"/>
              <a:t>destruction.</a:t>
            </a:r>
            <a:endParaRPr lang="en-US" sz="1600" dirty="0"/>
          </a:p>
          <a:p>
            <a:r>
              <a:rPr lang="en-US" sz="1600" dirty="0"/>
              <a:t>NOTES: Deleting a file does not actually remove the data from the media. Formatting does not constitute sanitizing the </a:t>
            </a:r>
            <a:r>
              <a:rPr lang="en-US" sz="1600" dirty="0" smtClean="0"/>
              <a:t>media.</a:t>
            </a:r>
            <a:endParaRPr lang="en-US" sz="1600" dirty="0"/>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30</a:t>
            </a:fld>
            <a:endParaRPr lang="en-US"/>
          </a:p>
        </p:txBody>
      </p:sp>
    </p:spTree>
    <p:extLst>
      <p:ext uri="{BB962C8B-B14F-4D97-AF65-F5344CB8AC3E}">
        <p14:creationId xmlns:p14="http://schemas.microsoft.com/office/powerpoint/2010/main" val="645566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Reporting Security </a:t>
            </a:r>
            <a:r>
              <a:rPr lang="en-US" dirty="0" smtClean="0"/>
              <a:t>Incidents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defRPr/>
            </a:pPr>
            <a:r>
              <a:rPr lang="en-US" sz="2800" dirty="0"/>
              <a:t>Notify your Security Officer of any unusual or suspicious </a:t>
            </a:r>
            <a:r>
              <a:rPr lang="en-US" sz="2800" dirty="0" smtClean="0"/>
              <a:t>incident.</a:t>
            </a:r>
            <a:endParaRPr lang="en-US" sz="2800" dirty="0"/>
          </a:p>
          <a:p>
            <a:pPr>
              <a:buFont typeface="Arial" pitchFamily="34" charset="0"/>
              <a:buChar char="•"/>
              <a:defRPr/>
            </a:pPr>
            <a:r>
              <a:rPr lang="en-US" sz="2800" dirty="0"/>
              <a:t>Security incidents include the following:</a:t>
            </a:r>
          </a:p>
          <a:p>
            <a:pPr lvl="1">
              <a:buFont typeface="Arial" pitchFamily="34" charset="0"/>
              <a:buChar char="–"/>
              <a:defRPr/>
            </a:pPr>
            <a:r>
              <a:rPr lang="en-US" sz="2400" dirty="0"/>
              <a:t>Theft of or damage to equipment</a:t>
            </a:r>
          </a:p>
          <a:p>
            <a:pPr lvl="1">
              <a:buFont typeface="Arial" pitchFamily="34" charset="0"/>
              <a:buChar char="–"/>
              <a:defRPr/>
            </a:pPr>
            <a:r>
              <a:rPr lang="en-US" sz="2400" dirty="0"/>
              <a:t>Unauthorized use of a password</a:t>
            </a:r>
          </a:p>
          <a:p>
            <a:pPr lvl="1">
              <a:buFont typeface="Arial" pitchFamily="34" charset="0"/>
              <a:buChar char="–"/>
              <a:defRPr/>
            </a:pPr>
            <a:r>
              <a:rPr lang="en-US" sz="2400" dirty="0"/>
              <a:t>Unauthorized use of a system</a:t>
            </a:r>
          </a:p>
          <a:p>
            <a:pPr lvl="1">
              <a:buFont typeface="Arial" pitchFamily="34" charset="0"/>
              <a:buChar char="–"/>
              <a:defRPr/>
            </a:pPr>
            <a:r>
              <a:rPr lang="en-US" sz="2400" dirty="0"/>
              <a:t>Violations of standards or policy</a:t>
            </a:r>
          </a:p>
          <a:p>
            <a:pPr lvl="1">
              <a:buFont typeface="Arial" pitchFamily="34" charset="0"/>
              <a:buChar char="–"/>
              <a:defRPr/>
            </a:pPr>
            <a:r>
              <a:rPr lang="en-US" sz="2400" dirty="0"/>
              <a:t>Computer hacking attempts</a:t>
            </a:r>
          </a:p>
          <a:p>
            <a:pPr lvl="1">
              <a:buFont typeface="Arial" pitchFamily="34" charset="0"/>
              <a:buChar char="–"/>
              <a:defRPr/>
            </a:pPr>
            <a:r>
              <a:rPr lang="en-US" sz="2400" dirty="0"/>
              <a:t>Malicious software </a:t>
            </a:r>
          </a:p>
          <a:p>
            <a:pPr lvl="1">
              <a:buFont typeface="Arial" pitchFamily="34" charset="0"/>
              <a:buChar char="–"/>
              <a:defRPr/>
            </a:pPr>
            <a:r>
              <a:rPr lang="en-US" sz="2400" dirty="0"/>
              <a:t>Security Weaknesses</a:t>
            </a:r>
          </a:p>
          <a:p>
            <a:pPr lvl="1">
              <a:buFont typeface="Arial" pitchFamily="34" charset="0"/>
              <a:buChar char="–"/>
              <a:defRPr/>
            </a:pPr>
            <a:r>
              <a:rPr lang="en-US" sz="2400" dirty="0"/>
              <a:t>Breaches to patient, employee, or student privacy</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31</a:t>
            </a:fld>
            <a:endParaRPr lang="en-US"/>
          </a:p>
        </p:txBody>
      </p:sp>
    </p:spTree>
    <p:extLst>
      <p:ext uri="{BB962C8B-B14F-4D97-AF65-F5344CB8AC3E}">
        <p14:creationId xmlns:p14="http://schemas.microsoft.com/office/powerpoint/2010/main" val="94439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UA </a:t>
            </a:r>
            <a:r>
              <a:rPr lang="en-US" dirty="0" smtClean="0"/>
              <a:t>Contacts</a:t>
            </a:r>
            <a:endParaRPr lang="en-US" dirty="0"/>
          </a:p>
        </p:txBody>
      </p:sp>
      <p:sp>
        <p:nvSpPr>
          <p:cNvPr id="3" name="Content Placeholder 2"/>
          <p:cNvSpPr>
            <a:spLocks noGrp="1"/>
          </p:cNvSpPr>
          <p:nvPr>
            <p:ph idx="1"/>
          </p:nvPr>
        </p:nvSpPr>
        <p:spPr>
          <a:xfrm>
            <a:off x="374469" y="1338590"/>
            <a:ext cx="8421188" cy="4525963"/>
          </a:xfrm>
        </p:spPr>
        <p:txBody>
          <a:bodyPr>
            <a:noAutofit/>
          </a:bodyPr>
          <a:lstStyle/>
          <a:p>
            <a:pPr marL="0" indent="0">
              <a:buNone/>
            </a:pPr>
            <a:r>
              <a:rPr lang="en-US" sz="1900" b="1" dirty="0" smtClean="0"/>
              <a:t>Know </a:t>
            </a:r>
            <a:r>
              <a:rPr lang="en-US" sz="1900" b="1" dirty="0"/>
              <a:t>Your Security and Privacy </a:t>
            </a:r>
            <a:r>
              <a:rPr lang="en-US" sz="1900" b="1" dirty="0" smtClean="0"/>
              <a:t>Officer</a:t>
            </a:r>
            <a:endParaRPr lang="en-US" sz="1900" b="1" dirty="0"/>
          </a:p>
          <a:p>
            <a:r>
              <a:rPr lang="en-US" sz="1900" dirty="0"/>
              <a:t>University-wide Privacy Officer: Jan </a:t>
            </a:r>
            <a:r>
              <a:rPr lang="en-US" sz="1900" dirty="0" err="1"/>
              <a:t>Chaisson</a:t>
            </a:r>
            <a:endParaRPr lang="en-US" sz="1900" dirty="0"/>
          </a:p>
          <a:p>
            <a:r>
              <a:rPr lang="en-US" sz="1900" dirty="0"/>
              <a:t>University-wide Security Officer: Ashley Ewing</a:t>
            </a:r>
          </a:p>
          <a:p>
            <a:r>
              <a:rPr lang="en-US" sz="1900" dirty="0"/>
              <a:t>University Medical Center Privacy </a:t>
            </a:r>
            <a:r>
              <a:rPr lang="en-US" sz="1900" dirty="0" smtClean="0"/>
              <a:t>Officer: Jan </a:t>
            </a:r>
            <a:r>
              <a:rPr lang="en-US" sz="1900" dirty="0" err="1"/>
              <a:t>Chaisson</a:t>
            </a:r>
            <a:endParaRPr lang="en-US" sz="1900" dirty="0"/>
          </a:p>
          <a:p>
            <a:r>
              <a:rPr lang="en-US" sz="1900" dirty="0"/>
              <a:t>University Medical Center Security </a:t>
            </a:r>
            <a:r>
              <a:rPr lang="en-US" sz="1900" dirty="0" smtClean="0"/>
              <a:t>Officer: </a:t>
            </a:r>
            <a:r>
              <a:rPr lang="en-US" sz="1900" dirty="0"/>
              <a:t>Amy Sherwood</a:t>
            </a:r>
          </a:p>
          <a:p>
            <a:r>
              <a:rPr lang="en-US" sz="1900" dirty="0"/>
              <a:t>Brewer Porch Privacy/Security </a:t>
            </a:r>
            <a:r>
              <a:rPr lang="en-US" sz="1900" dirty="0" smtClean="0"/>
              <a:t>Officer: </a:t>
            </a:r>
            <a:r>
              <a:rPr lang="en-US" sz="1900" dirty="0"/>
              <a:t>Warren Williams</a:t>
            </a:r>
          </a:p>
          <a:p>
            <a:r>
              <a:rPr lang="en-US" sz="1900" dirty="0"/>
              <a:t>Speech and Hearing Privacy/Security </a:t>
            </a:r>
            <a:r>
              <a:rPr lang="en-US" sz="1900" dirty="0" smtClean="0"/>
              <a:t>Officer: JoAnne </a:t>
            </a:r>
            <a:r>
              <a:rPr lang="en-US" sz="1900" dirty="0"/>
              <a:t>Payne</a:t>
            </a:r>
          </a:p>
          <a:p>
            <a:r>
              <a:rPr lang="en-US" sz="1900" dirty="0"/>
              <a:t>Autism Spectrum Disorders Clinic Privacy/Security </a:t>
            </a:r>
            <a:r>
              <a:rPr lang="en-US" sz="1900" dirty="0" smtClean="0"/>
              <a:t>Officer: </a:t>
            </a:r>
            <a:r>
              <a:rPr lang="en-US" sz="1900" dirty="0"/>
              <a:t>JoAnne Payne</a:t>
            </a:r>
          </a:p>
          <a:p>
            <a:r>
              <a:rPr lang="en-US" sz="1900" dirty="0" smtClean="0"/>
              <a:t>UA </a:t>
            </a:r>
            <a:r>
              <a:rPr lang="en-US" sz="1900" dirty="0"/>
              <a:t>Group Health </a:t>
            </a:r>
            <a:r>
              <a:rPr lang="en-US" sz="1900" dirty="0" smtClean="0"/>
              <a:t>Plan/FSA </a:t>
            </a:r>
            <a:r>
              <a:rPr lang="en-US" sz="1900" dirty="0"/>
              <a:t>Privacy </a:t>
            </a:r>
            <a:r>
              <a:rPr lang="en-US" sz="1900" dirty="0" smtClean="0"/>
              <a:t>Officer: Emily </a:t>
            </a:r>
            <a:r>
              <a:rPr lang="en-US" sz="1900" dirty="0"/>
              <a:t>Marbutt</a:t>
            </a:r>
          </a:p>
          <a:p>
            <a:r>
              <a:rPr lang="en-US" sz="1900" dirty="0"/>
              <a:t>UA Group Health </a:t>
            </a:r>
            <a:r>
              <a:rPr lang="en-US" sz="1900" dirty="0" smtClean="0"/>
              <a:t>Plan/FSA </a:t>
            </a:r>
            <a:r>
              <a:rPr lang="en-US" sz="1900" dirty="0"/>
              <a:t>Security </a:t>
            </a:r>
            <a:r>
              <a:rPr lang="en-US" sz="1900" dirty="0" smtClean="0"/>
              <a:t>Officer: Greg </a:t>
            </a:r>
            <a:r>
              <a:rPr lang="en-US" sz="1900" dirty="0"/>
              <a:t>Gaddis</a:t>
            </a:r>
          </a:p>
          <a:p>
            <a:r>
              <a:rPr lang="en-US" sz="1900" dirty="0"/>
              <a:t>Working on Womanhood Program (WOW) Privacy/Security </a:t>
            </a:r>
            <a:r>
              <a:rPr lang="en-US" sz="1900" dirty="0" smtClean="0"/>
              <a:t>Officer: Jill </a:t>
            </a:r>
            <a:r>
              <a:rPr lang="en-US" sz="1900" dirty="0"/>
              <a:t>Beck</a:t>
            </a:r>
          </a:p>
          <a:p>
            <a:r>
              <a:rPr lang="en-US" sz="1900" dirty="0"/>
              <a:t>Center for Advanced Public Safety (CAPS) Privacy/Security </a:t>
            </a:r>
            <a:r>
              <a:rPr lang="en-US" sz="1900" dirty="0" smtClean="0"/>
              <a:t>Officer: Vaughn </a:t>
            </a:r>
            <a:r>
              <a:rPr lang="en-US" sz="1900" dirty="0"/>
              <a:t>Poe</a:t>
            </a:r>
          </a:p>
          <a:p>
            <a:r>
              <a:rPr lang="en-US" sz="1900" dirty="0"/>
              <a:t>Institutional Review Board Compliance </a:t>
            </a:r>
            <a:r>
              <a:rPr lang="en-US" sz="1900" dirty="0" smtClean="0"/>
              <a:t>Officer: Tanta Myles</a:t>
            </a:r>
            <a:endParaRPr lang="en-US" sz="19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32</a:t>
            </a:fld>
            <a:endParaRPr lang="en-US"/>
          </a:p>
        </p:txBody>
      </p:sp>
    </p:spTree>
    <p:extLst>
      <p:ext uri="{BB962C8B-B14F-4D97-AF65-F5344CB8AC3E}">
        <p14:creationId xmlns:p14="http://schemas.microsoft.com/office/powerpoint/2010/main" val="71132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Types of Data Protected by </a:t>
            </a:r>
            <a:r>
              <a:rPr lang="en-US" dirty="0" smtClean="0"/>
              <a:t>HIPAA</a:t>
            </a:r>
            <a:endParaRPr lang="en-US" dirty="0"/>
          </a:p>
        </p:txBody>
      </p:sp>
      <p:sp>
        <p:nvSpPr>
          <p:cNvPr id="3" name="Content Placeholder 2"/>
          <p:cNvSpPr>
            <a:spLocks noGrp="1"/>
          </p:cNvSpPr>
          <p:nvPr>
            <p:ph idx="1"/>
          </p:nvPr>
        </p:nvSpPr>
        <p:spPr/>
        <p:txBody>
          <a:bodyPr>
            <a:normAutofit fontScale="92500"/>
          </a:bodyPr>
          <a:lstStyle/>
          <a:p>
            <a:r>
              <a:rPr lang="en-US" sz="3000" dirty="0"/>
              <a:t>Written documentation and all paper records</a:t>
            </a:r>
          </a:p>
          <a:p>
            <a:r>
              <a:rPr lang="en-US" sz="3000" dirty="0"/>
              <a:t>Spoken and verbal information including voice mail messages</a:t>
            </a:r>
          </a:p>
          <a:p>
            <a:r>
              <a:rPr lang="en-US" sz="3000" dirty="0"/>
              <a:t>Electronic databases and any electronic information, including research information, containing PHI stored on a computer, smart phone, memory card, USB drive, or other electronic device</a:t>
            </a:r>
          </a:p>
          <a:p>
            <a:r>
              <a:rPr lang="en-US" sz="3000" dirty="0"/>
              <a:t>Photographic images</a:t>
            </a:r>
          </a:p>
          <a:p>
            <a:r>
              <a:rPr lang="en-US" sz="3000" dirty="0"/>
              <a:t>Audio and Video recordings</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4</a:t>
            </a:fld>
            <a:endParaRPr lang="en-US"/>
          </a:p>
        </p:txBody>
      </p:sp>
    </p:spTree>
    <p:extLst>
      <p:ext uri="{BB962C8B-B14F-4D97-AF65-F5344CB8AC3E}">
        <p14:creationId xmlns:p14="http://schemas.microsoft.com/office/powerpoint/2010/main" val="43546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Autofit/>
          </a:bodyPr>
          <a:lstStyle/>
          <a:p>
            <a:r>
              <a:rPr lang="en-US" sz="3600" dirty="0"/>
              <a:t>To De-Identify Patient Information You Must Remove All 18 </a:t>
            </a:r>
            <a:r>
              <a:rPr lang="en-US" sz="3600" dirty="0" smtClean="0"/>
              <a:t>Identifiers</a:t>
            </a:r>
            <a:endParaRPr lang="en-US" sz="3600" dirty="0"/>
          </a:p>
        </p:txBody>
      </p:sp>
      <p:sp>
        <p:nvSpPr>
          <p:cNvPr id="3" name="Content Placeholder 2"/>
          <p:cNvSpPr>
            <a:spLocks noGrp="1"/>
          </p:cNvSpPr>
          <p:nvPr>
            <p:ph idx="1"/>
          </p:nvPr>
        </p:nvSpPr>
        <p:spPr/>
        <p:txBody>
          <a:bodyPr>
            <a:noAutofit/>
          </a:bodyPr>
          <a:lstStyle/>
          <a:p>
            <a:pPr>
              <a:lnSpc>
                <a:spcPct val="80000"/>
              </a:lnSpc>
            </a:pPr>
            <a:r>
              <a:rPr lang="en-US" sz="2000" dirty="0"/>
              <a:t>Names</a:t>
            </a:r>
          </a:p>
          <a:p>
            <a:pPr>
              <a:lnSpc>
                <a:spcPct val="80000"/>
              </a:lnSpc>
            </a:pPr>
            <a:r>
              <a:rPr lang="en-US" sz="2000" dirty="0"/>
              <a:t>Geographic subdivisions smaller than state (address, city, county, zip)</a:t>
            </a:r>
          </a:p>
          <a:p>
            <a:pPr>
              <a:lnSpc>
                <a:spcPct val="80000"/>
              </a:lnSpc>
            </a:pPr>
            <a:r>
              <a:rPr lang="en-US" sz="2000" dirty="0"/>
              <a:t>All elements of DATES (except year) including DOB, admission, discharge, death, ages over 89, dates indicative of age</a:t>
            </a:r>
          </a:p>
          <a:p>
            <a:pPr>
              <a:lnSpc>
                <a:spcPct val="80000"/>
              </a:lnSpc>
            </a:pPr>
            <a:r>
              <a:rPr lang="en-US" sz="2000" dirty="0"/>
              <a:t>Telephone, fax, SSN#s, VIN, license plate #s</a:t>
            </a:r>
          </a:p>
          <a:p>
            <a:pPr>
              <a:lnSpc>
                <a:spcPct val="80000"/>
              </a:lnSpc>
            </a:pPr>
            <a:r>
              <a:rPr lang="en-US" sz="2000" dirty="0"/>
              <a:t>Med record #, account #, health plan beneficiary #</a:t>
            </a:r>
          </a:p>
          <a:p>
            <a:pPr>
              <a:lnSpc>
                <a:spcPct val="80000"/>
              </a:lnSpc>
            </a:pPr>
            <a:r>
              <a:rPr lang="en-US" sz="2000" dirty="0"/>
              <a:t>Certificate/license #s</a:t>
            </a:r>
          </a:p>
          <a:p>
            <a:pPr>
              <a:lnSpc>
                <a:spcPct val="80000"/>
              </a:lnSpc>
            </a:pPr>
            <a:r>
              <a:rPr lang="en-US" sz="2000" dirty="0"/>
              <a:t>Email address, IP address, URLs</a:t>
            </a:r>
          </a:p>
          <a:p>
            <a:pPr>
              <a:lnSpc>
                <a:spcPct val="80000"/>
              </a:lnSpc>
            </a:pPr>
            <a:r>
              <a:rPr lang="en-US" sz="2000" dirty="0"/>
              <a:t>Biometric identifiers, including finger &amp; voice prints</a:t>
            </a:r>
          </a:p>
          <a:p>
            <a:pPr>
              <a:lnSpc>
                <a:spcPct val="80000"/>
              </a:lnSpc>
            </a:pPr>
            <a:r>
              <a:rPr lang="en-US" sz="2000" dirty="0"/>
              <a:t>Device identifiers and serial numbers </a:t>
            </a:r>
          </a:p>
          <a:p>
            <a:pPr>
              <a:lnSpc>
                <a:spcPct val="80000"/>
              </a:lnSpc>
            </a:pPr>
            <a:r>
              <a:rPr lang="en-US" sz="2000" dirty="0"/>
              <a:t>Full face photographic and comparable images</a:t>
            </a:r>
          </a:p>
          <a:p>
            <a:pPr>
              <a:lnSpc>
                <a:spcPct val="80000"/>
              </a:lnSpc>
            </a:pPr>
            <a:r>
              <a:rPr lang="en-US" sz="2000" i="1" dirty="0"/>
              <a:t>Any other unique identifying #, characteristic, or code</a:t>
            </a:r>
            <a:r>
              <a:rPr lang="en-US" sz="2000" dirty="0"/>
              <a:t> </a:t>
            </a:r>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5</a:t>
            </a:fld>
            <a:endParaRPr lang="en-US"/>
          </a:p>
        </p:txBody>
      </p:sp>
    </p:spTree>
    <p:extLst>
      <p:ext uri="{BB962C8B-B14F-4D97-AF65-F5344CB8AC3E}">
        <p14:creationId xmlns:p14="http://schemas.microsoft.com/office/powerpoint/2010/main" val="26948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a:t>UA HIPAA </a:t>
            </a:r>
            <a:r>
              <a:rPr lang="en-US" dirty="0" smtClean="0"/>
              <a:t>Sanctions</a:t>
            </a:r>
            <a:endParaRPr lang="en-US" dirty="0"/>
          </a:p>
        </p:txBody>
      </p:sp>
      <p:sp>
        <p:nvSpPr>
          <p:cNvPr id="3" name="Content Placeholder 2"/>
          <p:cNvSpPr>
            <a:spLocks noGrp="1"/>
          </p:cNvSpPr>
          <p:nvPr>
            <p:ph idx="1"/>
          </p:nvPr>
        </p:nvSpPr>
        <p:spPr/>
        <p:txBody>
          <a:bodyPr>
            <a:normAutofit/>
          </a:bodyPr>
          <a:lstStyle/>
          <a:p>
            <a:r>
              <a:rPr lang="en-US" sz="2400" dirty="0"/>
              <a:t>Employees, students, and volunteers who do not follow HIPAA rules are subject to disciplinary </a:t>
            </a:r>
            <a:r>
              <a:rPr lang="en-US" sz="2400" dirty="0" smtClean="0"/>
              <a:t>action.</a:t>
            </a:r>
            <a:endParaRPr lang="en-US" sz="2400" dirty="0"/>
          </a:p>
          <a:p>
            <a:r>
              <a:rPr lang="en-US" sz="2400" dirty="0"/>
              <a:t>UA sanctions depend on severity of violation, intent, pattern/practice of improper activity, etc., and might include:</a:t>
            </a:r>
          </a:p>
          <a:p>
            <a:pPr lvl="1"/>
            <a:r>
              <a:rPr lang="en-US" sz="2000" dirty="0"/>
              <a:t>Dismissal from academic program</a:t>
            </a:r>
          </a:p>
          <a:p>
            <a:pPr lvl="1"/>
            <a:r>
              <a:rPr lang="en-US" sz="2000" dirty="0"/>
              <a:t>Termination of employment</a:t>
            </a:r>
          </a:p>
          <a:p>
            <a:pPr lvl="1"/>
            <a:r>
              <a:rPr lang="en-US" sz="2000" dirty="0"/>
              <a:t>Suspension without pay</a:t>
            </a:r>
          </a:p>
          <a:p>
            <a:pPr lvl="1"/>
            <a:r>
              <a:rPr lang="en-US" sz="2000" dirty="0"/>
              <a:t>Denial of an annual raise or reduction in pay</a:t>
            </a:r>
          </a:p>
          <a:p>
            <a:r>
              <a:rPr lang="en-US" sz="2400" dirty="0"/>
              <a:t>Civil and/or criminal penalties including incarceration</a:t>
            </a:r>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6</a:t>
            </a:fld>
            <a:endParaRPr lang="en-US"/>
          </a:p>
        </p:txBody>
      </p:sp>
    </p:spTree>
    <p:extLst>
      <p:ext uri="{BB962C8B-B14F-4D97-AF65-F5344CB8AC3E}">
        <p14:creationId xmlns:p14="http://schemas.microsoft.com/office/powerpoint/2010/main" val="1472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a:t>Notice of Health Information </a:t>
            </a:r>
            <a:r>
              <a:rPr lang="en-US" dirty="0" smtClean="0"/>
              <a:t>Practices</a:t>
            </a:r>
            <a:endParaRPr lang="en-US" dirty="0"/>
          </a:p>
        </p:txBody>
      </p:sp>
      <p:sp>
        <p:nvSpPr>
          <p:cNvPr id="3" name="Content Placeholder 2"/>
          <p:cNvSpPr>
            <a:spLocks noGrp="1"/>
          </p:cNvSpPr>
          <p:nvPr>
            <p:ph idx="1"/>
          </p:nvPr>
        </p:nvSpPr>
        <p:spPr/>
        <p:txBody>
          <a:bodyPr>
            <a:normAutofit/>
          </a:bodyPr>
          <a:lstStyle/>
          <a:p>
            <a:pPr lvl="0"/>
            <a:r>
              <a:rPr lang="en-US" sz="2600" dirty="0"/>
              <a:t>Explains how the covered entity will use/disclose patient’s PHI</a:t>
            </a:r>
          </a:p>
          <a:p>
            <a:pPr lvl="0"/>
            <a:r>
              <a:rPr lang="en-US" sz="2600" dirty="0"/>
              <a:t>Explains a patient’s rights and where to file a complaint</a:t>
            </a:r>
          </a:p>
          <a:p>
            <a:pPr lvl="0"/>
            <a:r>
              <a:rPr lang="en-US" sz="2600" dirty="0"/>
              <a:t>Is offered to a patient at the time of the first visit (and patient should sign &amp; date acknowledgement of receiving at time of first visit)</a:t>
            </a:r>
          </a:p>
          <a:p>
            <a:pPr lvl="0"/>
            <a:r>
              <a:rPr lang="en-US" sz="2600" dirty="0"/>
              <a:t>Is posted on facility’s web page and in patient reception area</a:t>
            </a: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7</a:t>
            </a:fld>
            <a:endParaRPr lang="en-US"/>
          </a:p>
        </p:txBody>
      </p:sp>
    </p:spTree>
    <p:extLst>
      <p:ext uri="{BB962C8B-B14F-4D97-AF65-F5344CB8AC3E}">
        <p14:creationId xmlns:p14="http://schemas.microsoft.com/office/powerpoint/2010/main" val="118340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Autofit/>
          </a:bodyPr>
          <a:lstStyle/>
          <a:p>
            <a:r>
              <a:rPr lang="en-US" sz="3600" dirty="0"/>
              <a:t>TPO as Permitted Use </a:t>
            </a:r>
            <a:r>
              <a:rPr lang="en-US" sz="3600" dirty="0" smtClean="0"/>
              <a:t>and</a:t>
            </a:r>
            <a:br>
              <a:rPr lang="en-US" sz="3600" dirty="0" smtClean="0"/>
            </a:br>
            <a:r>
              <a:rPr lang="en-US" sz="3600" dirty="0" smtClean="0"/>
              <a:t>Disclosure </a:t>
            </a:r>
            <a:r>
              <a:rPr lang="en-US" sz="3600" dirty="0"/>
              <a:t>of </a:t>
            </a:r>
            <a:r>
              <a:rPr lang="en-US" sz="3600" dirty="0" smtClean="0"/>
              <a:t>PHI</a:t>
            </a:r>
            <a:endParaRPr lang="en-US" sz="3600" dirty="0"/>
          </a:p>
        </p:txBody>
      </p:sp>
      <p:sp>
        <p:nvSpPr>
          <p:cNvPr id="3" name="Content Placeholder 2"/>
          <p:cNvSpPr>
            <a:spLocks noGrp="1"/>
          </p:cNvSpPr>
          <p:nvPr>
            <p:ph idx="1"/>
          </p:nvPr>
        </p:nvSpPr>
        <p:spPr/>
        <p:txBody>
          <a:bodyPr>
            <a:normAutofit/>
          </a:bodyPr>
          <a:lstStyle/>
          <a:p>
            <a:pPr marL="0" indent="0">
              <a:buNone/>
            </a:pPr>
            <a:r>
              <a:rPr lang="en-US" sz="2800" dirty="0"/>
              <a:t>PHI may be used and disclosed to facilitate TPO, which means:</a:t>
            </a:r>
          </a:p>
          <a:p>
            <a:pPr lvl="0"/>
            <a:r>
              <a:rPr lang="en-US" sz="2800" dirty="0"/>
              <a:t>For Treatment</a:t>
            </a:r>
          </a:p>
          <a:p>
            <a:pPr lvl="0"/>
            <a:r>
              <a:rPr lang="en-US" sz="2800" dirty="0"/>
              <a:t>For Payment</a:t>
            </a:r>
          </a:p>
          <a:p>
            <a:pPr lvl="0"/>
            <a:r>
              <a:rPr lang="en-US" sz="2800" dirty="0"/>
              <a:t>For certain healthcare Operations, such as quality improvement, credentialing, compliance, and patient/employee safety </a:t>
            </a:r>
            <a:r>
              <a:rPr lang="en-US" sz="2800" dirty="0" smtClean="0"/>
              <a:t>activities</a:t>
            </a:r>
            <a:endParaRPr lang="en-US" sz="2800"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8</a:t>
            </a:fld>
            <a:endParaRPr lang="en-US"/>
          </a:p>
        </p:txBody>
      </p:sp>
    </p:spTree>
    <p:extLst>
      <p:ext uri="{BB962C8B-B14F-4D97-AF65-F5344CB8AC3E}">
        <p14:creationId xmlns:p14="http://schemas.microsoft.com/office/powerpoint/2010/main" val="169169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A PowerpointTemp-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34779" y="274638"/>
            <a:ext cx="8770106" cy="1143000"/>
          </a:xfrm>
        </p:spPr>
        <p:txBody>
          <a:bodyPr>
            <a:normAutofit/>
          </a:bodyPr>
          <a:lstStyle/>
          <a:p>
            <a:pPr marL="342900" lvl="0" indent="-342900">
              <a:spcBef>
                <a:spcPct val="20000"/>
              </a:spcBef>
              <a:buClr>
                <a:srgbClr val="800000"/>
              </a:buClr>
            </a:pPr>
            <a:r>
              <a:rPr lang="en-US" sz="2400" dirty="0">
                <a:solidFill>
                  <a:prstClr val="black"/>
                </a:solidFill>
                <a:ea typeface="+mn-ea"/>
                <a:cs typeface="+mn-cs"/>
              </a:rPr>
              <a:t>Authorizations and Patient’s Right to Access their PHI as Permitted Use and Disclosure of PHI</a:t>
            </a:r>
          </a:p>
        </p:txBody>
      </p:sp>
      <p:sp>
        <p:nvSpPr>
          <p:cNvPr id="3" name="Content Placeholder 2"/>
          <p:cNvSpPr>
            <a:spLocks noGrp="1"/>
          </p:cNvSpPr>
          <p:nvPr>
            <p:ph idx="1"/>
          </p:nvPr>
        </p:nvSpPr>
        <p:spPr/>
        <p:txBody>
          <a:bodyPr>
            <a:normAutofit fontScale="92500" lnSpcReduction="10000"/>
          </a:bodyPr>
          <a:lstStyle/>
          <a:p>
            <a:pPr lvl="0">
              <a:buClr>
                <a:srgbClr val="800000"/>
              </a:buClr>
            </a:pPr>
            <a:r>
              <a:rPr lang="en-US" sz="1800" dirty="0">
                <a:solidFill>
                  <a:prstClr val="black">
                    <a:lumMod val="65000"/>
                    <a:lumOff val="35000"/>
                  </a:prstClr>
                </a:solidFill>
              </a:rPr>
              <a:t>A covered entity may generally use and disclose PHI to a third party if it gets the patient’s signed HIPAA-valid authorization</a:t>
            </a:r>
            <a:endParaRPr lang="en-US" sz="1500" dirty="0">
              <a:solidFill>
                <a:prstClr val="black">
                  <a:lumMod val="65000"/>
                  <a:lumOff val="35000"/>
                </a:prstClr>
              </a:solidFill>
            </a:endParaRPr>
          </a:p>
          <a:p>
            <a:pPr lvl="1">
              <a:buClr>
                <a:srgbClr val="800000"/>
              </a:buClr>
            </a:pPr>
            <a:r>
              <a:rPr lang="en-US" sz="1500" dirty="0">
                <a:solidFill>
                  <a:prstClr val="black">
                    <a:lumMod val="65000"/>
                    <a:lumOff val="35000"/>
                  </a:prstClr>
                </a:solidFill>
              </a:rPr>
              <a:t>However, a HIPAA authorization form should </a:t>
            </a:r>
            <a:r>
              <a:rPr lang="en-US" sz="1500" u="sng" dirty="0">
                <a:solidFill>
                  <a:prstClr val="black">
                    <a:lumMod val="65000"/>
                    <a:lumOff val="35000"/>
                  </a:prstClr>
                </a:solidFill>
              </a:rPr>
              <a:t>not</a:t>
            </a:r>
            <a:r>
              <a:rPr lang="en-US" sz="1500" dirty="0">
                <a:solidFill>
                  <a:prstClr val="black">
                    <a:lumMod val="65000"/>
                    <a:lumOff val="35000"/>
                  </a:prstClr>
                </a:solidFill>
              </a:rPr>
              <a:t> be used when a patient asks for a copy of their PHI for themselves or to be sent to a third party – in that case, use a Patient Request for Health Information Form</a:t>
            </a:r>
            <a:endParaRPr lang="en-US" sz="1300" dirty="0">
              <a:solidFill>
                <a:prstClr val="black">
                  <a:lumMod val="65000"/>
                  <a:lumOff val="35000"/>
                </a:prstClr>
              </a:solidFill>
            </a:endParaRPr>
          </a:p>
          <a:p>
            <a:pPr lvl="1">
              <a:buClr>
                <a:srgbClr val="800000"/>
              </a:buClr>
            </a:pPr>
            <a:r>
              <a:rPr lang="en-US" sz="1500" dirty="0">
                <a:solidFill>
                  <a:prstClr val="black">
                    <a:lumMod val="65000"/>
                    <a:lumOff val="35000"/>
                  </a:prstClr>
                </a:solidFill>
              </a:rPr>
              <a:t>It is a HIPAA violation to use the wrong form in this circumstance (the regulations require different information on each form)</a:t>
            </a:r>
            <a:endParaRPr lang="en-US" sz="1300" dirty="0">
              <a:solidFill>
                <a:prstClr val="black">
                  <a:lumMod val="65000"/>
                  <a:lumOff val="35000"/>
                </a:prstClr>
              </a:solidFill>
            </a:endParaRPr>
          </a:p>
          <a:p>
            <a:pPr lvl="1">
              <a:buClr>
                <a:srgbClr val="800000"/>
              </a:buClr>
            </a:pPr>
            <a:r>
              <a:rPr lang="en-US" sz="1500" dirty="0">
                <a:solidFill>
                  <a:prstClr val="black">
                    <a:lumMod val="65000"/>
                    <a:lumOff val="35000"/>
                  </a:prstClr>
                </a:solidFill>
              </a:rPr>
              <a:t>The fees that can be charged for a copy of a patient’s PHI or record differs based on whether the records are being released per an Authorization or a Patient’s Request</a:t>
            </a:r>
            <a:endParaRPr lang="en-US" sz="1300" dirty="0">
              <a:solidFill>
                <a:prstClr val="black">
                  <a:lumMod val="65000"/>
                  <a:lumOff val="35000"/>
                </a:prstClr>
              </a:solidFill>
            </a:endParaRPr>
          </a:p>
          <a:p>
            <a:pPr lvl="1">
              <a:buClr>
                <a:srgbClr val="800000"/>
              </a:buClr>
            </a:pPr>
            <a:r>
              <a:rPr lang="en-US" sz="1500" dirty="0">
                <a:solidFill>
                  <a:prstClr val="black">
                    <a:lumMod val="65000"/>
                    <a:lumOff val="35000"/>
                  </a:prstClr>
                </a:solidFill>
              </a:rPr>
              <a:t>A covered entity can only charge a reasonable, cost-based amount when a patient requests the records – It is permissible to charge up to $6.50 for a flat fee for electronic copies (for labor, supplies and postage)</a:t>
            </a:r>
            <a:endParaRPr lang="en-US" sz="1300" dirty="0">
              <a:solidFill>
                <a:prstClr val="black">
                  <a:lumMod val="65000"/>
                  <a:lumOff val="35000"/>
                </a:prstClr>
              </a:solidFill>
            </a:endParaRPr>
          </a:p>
          <a:p>
            <a:pPr lvl="0">
              <a:buClr>
                <a:srgbClr val="800000"/>
              </a:buClr>
            </a:pPr>
            <a:r>
              <a:rPr lang="en-US" sz="1800" dirty="0">
                <a:solidFill>
                  <a:prstClr val="black">
                    <a:lumMod val="65000"/>
                    <a:lumOff val="35000"/>
                  </a:prstClr>
                </a:solidFill>
              </a:rPr>
              <a:t>Only designated, HIPAA-trained personnel are permitted to approve disclosure of PHI per the person’s HIPAA-valid authorization or Patient Request for Health Information Form</a:t>
            </a:r>
            <a:endParaRPr lang="en-US" sz="1500" dirty="0">
              <a:solidFill>
                <a:prstClr val="black">
                  <a:lumMod val="65000"/>
                  <a:lumOff val="35000"/>
                </a:prstClr>
              </a:solidFill>
            </a:endParaRPr>
          </a:p>
          <a:p>
            <a:pPr lvl="0">
              <a:buClr>
                <a:srgbClr val="800000"/>
              </a:buClr>
            </a:pPr>
            <a:r>
              <a:rPr lang="en-US" sz="1800" dirty="0">
                <a:solidFill>
                  <a:prstClr val="black">
                    <a:lumMod val="65000"/>
                    <a:lumOff val="35000"/>
                  </a:prstClr>
                </a:solidFill>
              </a:rPr>
              <a:t>For any questions concerning releases pursuant to a HIPAA authorization or Patient Request for Health Information Form, please contact your Privacy Officer</a:t>
            </a:r>
            <a:endParaRPr lang="en-US" sz="1500" dirty="0">
              <a:solidFill>
                <a:prstClr val="black">
                  <a:lumMod val="65000"/>
                  <a:lumOff val="35000"/>
                </a:prstClr>
              </a:solidFill>
            </a:endParaRPr>
          </a:p>
          <a:p>
            <a:pPr lvl="0">
              <a:buClr>
                <a:srgbClr val="800000"/>
              </a:buClr>
            </a:pPr>
            <a:r>
              <a:rPr lang="en-US" sz="1800" dirty="0">
                <a:solidFill>
                  <a:prstClr val="black">
                    <a:lumMod val="65000"/>
                    <a:lumOff val="35000"/>
                  </a:prstClr>
                </a:solidFill>
              </a:rPr>
              <a:t>For a complete list of permitted uses and disclosures of PHI without the patient’s authorization, see your entity’s Notice of Health Information Practices</a:t>
            </a:r>
            <a:endParaRPr lang="en-US" sz="1500" dirty="0">
              <a:solidFill>
                <a:prstClr val="black">
                  <a:lumMod val="65000"/>
                  <a:lumOff val="35000"/>
                </a:prstClr>
              </a:solidFill>
            </a:endParaRPr>
          </a:p>
          <a:p>
            <a:endParaRPr lang="en-US" dirty="0"/>
          </a:p>
        </p:txBody>
      </p:sp>
      <p:sp>
        <p:nvSpPr>
          <p:cNvPr id="5" name="Rectangle 4"/>
          <p:cNvSpPr/>
          <p:nvPr/>
        </p:nvSpPr>
        <p:spPr>
          <a:xfrm>
            <a:off x="7646821" y="5864553"/>
            <a:ext cx="1358064" cy="261610"/>
          </a:xfrm>
          <a:prstGeom prst="rect">
            <a:avLst/>
          </a:prstGeom>
        </p:spPr>
        <p:txBody>
          <a:bodyPr wrap="none">
            <a:spAutoFit/>
          </a:bodyPr>
          <a:lstStyle/>
          <a:p>
            <a:pPr algn="ctr"/>
            <a:r>
              <a:rPr lang="en-US" sz="1100" dirty="0" smtClean="0">
                <a:solidFill>
                  <a:schemeClr val="bg1">
                    <a:lumMod val="85000"/>
                  </a:schemeClr>
                </a:solidFill>
              </a:rPr>
              <a:t>INTERNAL USE ONLY</a:t>
            </a:r>
            <a:endParaRPr lang="en-US" sz="1100" dirty="0">
              <a:solidFill>
                <a:schemeClr val="bg1">
                  <a:lumMod val="85000"/>
                </a:schemeClr>
              </a:solidFill>
            </a:endParaRPr>
          </a:p>
        </p:txBody>
      </p:sp>
      <p:sp>
        <p:nvSpPr>
          <p:cNvPr id="4" name="Slide Number Placeholder 3"/>
          <p:cNvSpPr>
            <a:spLocks noGrp="1"/>
          </p:cNvSpPr>
          <p:nvPr>
            <p:ph type="sldNum" sz="quarter" idx="12"/>
          </p:nvPr>
        </p:nvSpPr>
        <p:spPr/>
        <p:txBody>
          <a:bodyPr/>
          <a:lstStyle/>
          <a:p>
            <a:fld id="{56A47E1C-9010-6C45-945C-B4FCF2F3C840}" type="slidenum">
              <a:rPr lang="en-US" smtClean="0"/>
              <a:t>9</a:t>
            </a:fld>
            <a:endParaRPr lang="en-US"/>
          </a:p>
        </p:txBody>
      </p:sp>
    </p:spTree>
    <p:extLst>
      <p:ext uri="{BB962C8B-B14F-4D97-AF65-F5344CB8AC3E}">
        <p14:creationId xmlns:p14="http://schemas.microsoft.com/office/powerpoint/2010/main" val="1814182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3150</Words>
  <Application>Microsoft Office PowerPoint</Application>
  <PresentationFormat>On-screen Show (4:3)</PresentationFormat>
  <Paragraphs>296</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What is HIPAA?</vt:lpstr>
      <vt:lpstr>What is Protected Health Information? (PHI)</vt:lpstr>
      <vt:lpstr>Types of Data Protected by HIPAA</vt:lpstr>
      <vt:lpstr>To De-Identify Patient Information You Must Remove All 18 Identifiers</vt:lpstr>
      <vt:lpstr>UA HIPAA Sanctions</vt:lpstr>
      <vt:lpstr>Notice of Health Information Practices</vt:lpstr>
      <vt:lpstr>TPO as Permitted Use and Disclosure of PHI</vt:lpstr>
      <vt:lpstr>Authorizations and Patient’s Right to Access their PHI as Permitted Use and Disclosure of PHI</vt:lpstr>
      <vt:lpstr>Can Family/Friends Know?</vt:lpstr>
      <vt:lpstr>Minimum Necessary Standard</vt:lpstr>
      <vt:lpstr>Other Privacy Safeguards</vt:lpstr>
      <vt:lpstr>Patient Rights Under HIPAA</vt:lpstr>
      <vt:lpstr>HIPAA Put New Requirements on Research</vt:lpstr>
      <vt:lpstr>Business Associate (BA) Agreements</vt:lpstr>
      <vt:lpstr>What is a Breach? </vt:lpstr>
      <vt:lpstr>What Constitutes a Breach?</vt:lpstr>
      <vt:lpstr>Risk Assessment Required</vt:lpstr>
      <vt:lpstr>Breach Notification Regulations</vt:lpstr>
      <vt:lpstr>Responsibility to Report Promptly</vt:lpstr>
      <vt:lpstr>Security Standards – General Rules</vt:lpstr>
      <vt:lpstr>Rules for Access</vt:lpstr>
      <vt:lpstr>Rules for Protecting Information</vt:lpstr>
      <vt:lpstr>Encryption of PHI</vt:lpstr>
      <vt:lpstr>Password Management</vt:lpstr>
      <vt:lpstr>Protection from Malicious Software</vt:lpstr>
      <vt:lpstr>Ransomware</vt:lpstr>
      <vt:lpstr>Beware of Suspicious Emails</vt:lpstr>
      <vt:lpstr>Use of Technology</vt:lpstr>
      <vt:lpstr>Rules for Disposal of Computer Equipment</vt:lpstr>
      <vt:lpstr>Reporting Security Incidents</vt:lpstr>
      <vt:lpstr>UA Contacts</vt:lpstr>
    </vt:vector>
  </TitlesOfParts>
  <Company>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Shinholster</dc:creator>
  <cp:lastModifiedBy>Ewing, Ashley</cp:lastModifiedBy>
  <cp:revision>18</cp:revision>
  <dcterms:created xsi:type="dcterms:W3CDTF">2015-08-27T16:50:19Z</dcterms:created>
  <dcterms:modified xsi:type="dcterms:W3CDTF">2018-01-24T14:26:40Z</dcterms:modified>
</cp:coreProperties>
</file>