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11/7/2023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64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586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393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304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523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390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72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279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582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868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704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751705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96BC12-D7A2-41AC-6C81-112DEDA77875}"/>
              </a:ext>
            </a:extLst>
          </p:cNvPr>
          <p:cNvPicPr>
            <a:picLocks noChangeAspect="1"/>
          </p:cNvPicPr>
          <p:nvPr/>
        </p:nvPicPr>
        <p:blipFill rotWithShape="1">
          <a:blip r:embed="rId2"/>
          <a:srcRect t="20886"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9DA1EC-E0A7-4955-16B2-FABB8E01A0E8}"/>
              </a:ext>
            </a:extLst>
          </p:cNvPr>
          <p:cNvSpPr>
            <a:spLocks noGrp="1"/>
          </p:cNvSpPr>
          <p:nvPr>
            <p:ph type="ctrTitle"/>
          </p:nvPr>
        </p:nvSpPr>
        <p:spPr>
          <a:xfrm>
            <a:off x="477981" y="1122363"/>
            <a:ext cx="4023360" cy="3204134"/>
          </a:xfrm>
        </p:spPr>
        <p:txBody>
          <a:bodyPr anchor="b">
            <a:normAutofit/>
          </a:bodyPr>
          <a:lstStyle/>
          <a:p>
            <a:r>
              <a:rPr lang="en-IN" sz="4400" dirty="0"/>
              <a:t>HIPAA Privacy and Security Policies</a:t>
            </a:r>
            <a:br>
              <a:rPr lang="en-IN" sz="4400" dirty="0"/>
            </a:br>
            <a:endParaRPr lang="en-IN" sz="44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45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9E51-8850-D767-1345-FD6DC104A9C8}"/>
              </a:ext>
            </a:extLst>
          </p:cNvPr>
          <p:cNvSpPr>
            <a:spLocks noGrp="1"/>
          </p:cNvSpPr>
          <p:nvPr>
            <p:ph type="title"/>
          </p:nvPr>
        </p:nvSpPr>
        <p:spPr>
          <a:xfrm>
            <a:off x="1039091" y="152400"/>
            <a:ext cx="10244605" cy="1039091"/>
          </a:xfrm>
        </p:spPr>
        <p:txBody>
          <a:bodyPr>
            <a:normAutofit/>
          </a:bodyPr>
          <a:lstStyle/>
          <a:p>
            <a:r>
              <a:rPr lang="en-US" sz="3600" dirty="0">
                <a:latin typeface="Times New Roman" panose="02020603050405020304" pitchFamily="18" charset="0"/>
                <a:cs typeface="Times New Roman" panose="02020603050405020304" pitchFamily="18" charset="0"/>
              </a:rPr>
              <a:t>Patient Rights Under HIPAA</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8117CC-4330-3D69-E480-9BD0CCA9BE45}"/>
              </a:ext>
            </a:extLst>
          </p:cNvPr>
          <p:cNvSpPr>
            <a:spLocks noGrp="1"/>
          </p:cNvSpPr>
          <p:nvPr>
            <p:ph idx="1"/>
          </p:nvPr>
        </p:nvSpPr>
        <p:spPr>
          <a:xfrm>
            <a:off x="761999" y="997527"/>
            <a:ext cx="10681855" cy="5860473"/>
          </a:xfrm>
        </p:spPr>
        <p:txBody>
          <a:bodyPr>
            <a:normAutofit fontScale="40000" lnSpcReduction="20000"/>
          </a:bodyPr>
          <a:lstStyle/>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Access</a:t>
            </a:r>
            <a:r>
              <a:rPr lang="en-US" sz="4000" b="0" i="0" dirty="0">
                <a:effectLst/>
                <a:latin typeface="Times New Roman" panose="02020603050405020304" pitchFamily="18" charset="0"/>
                <a:cs typeface="Times New Roman" panose="02020603050405020304" pitchFamily="18" charset="0"/>
              </a:rPr>
              <a:t>: Patients have the right to access their own medical records and request copies of their health information from healthcare providers and health plans. This allows them to review their medical history and ensure accuracy.</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Request Amendments</a:t>
            </a:r>
            <a:r>
              <a:rPr lang="en-US" sz="4000" b="0" i="0" dirty="0">
                <a:effectLst/>
                <a:latin typeface="Times New Roman" panose="02020603050405020304" pitchFamily="18" charset="0"/>
                <a:cs typeface="Times New Roman" panose="02020603050405020304" pitchFamily="18" charset="0"/>
              </a:rPr>
              <a:t>: Patients can request corrections or amendments to their health records if they believe the information is inaccurate or incomplete.</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an Accounting of Disclosures</a:t>
            </a:r>
            <a:r>
              <a:rPr lang="en-US" sz="4000" b="0" i="0" dirty="0">
                <a:effectLst/>
                <a:latin typeface="Times New Roman" panose="02020603050405020304" pitchFamily="18" charset="0"/>
                <a:cs typeface="Times New Roman" panose="02020603050405020304" pitchFamily="18" charset="0"/>
              </a:rPr>
              <a:t>: Patients can request an accounting of disclosures of their health information, which means they can receive a list of entities or individuals who have accessed or shared their medical records.</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Restrict Disclosure</a:t>
            </a:r>
            <a:r>
              <a:rPr lang="en-US" sz="4000" b="0" i="0" dirty="0">
                <a:effectLst/>
                <a:latin typeface="Times New Roman" panose="02020603050405020304" pitchFamily="18" charset="0"/>
                <a:cs typeface="Times New Roman" panose="02020603050405020304" pitchFamily="18" charset="0"/>
              </a:rPr>
              <a:t>: Patients can request restrictions on how their health information is used or disclosed. However, healthcare providers and plans are not always required to agree to these restrictions.</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Privacy</a:t>
            </a:r>
            <a:r>
              <a:rPr lang="en-US" sz="4000" b="0" i="0" dirty="0">
                <a:effectLst/>
                <a:latin typeface="Times New Roman" panose="02020603050405020304" pitchFamily="18" charset="0"/>
                <a:cs typeface="Times New Roman" panose="02020603050405020304" pitchFamily="18" charset="0"/>
              </a:rPr>
              <a:t>: Patients have the right to expect that their health information will be kept private and confidential. This includes the right to be informed about the privacy practices of healthcare providers and plans.</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File Complaints</a:t>
            </a:r>
            <a:r>
              <a:rPr lang="en-US" sz="4000" b="0" i="0" dirty="0">
                <a:effectLst/>
                <a:latin typeface="Times New Roman" panose="02020603050405020304" pitchFamily="18" charset="0"/>
                <a:cs typeface="Times New Roman" panose="02020603050405020304" pitchFamily="18" charset="0"/>
              </a:rPr>
              <a:t>: Patients can file complaints with the U.S. Department of Health and Human Services (HHS) or the Office for Civil Rights (OCR) if they believe their HIPAA rights have been violated.</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Receive a Notice of Privacy Practices</a:t>
            </a:r>
            <a:r>
              <a:rPr lang="en-US" sz="4000" b="0" i="0" dirty="0">
                <a:effectLst/>
                <a:latin typeface="Times New Roman" panose="02020603050405020304" pitchFamily="18" charset="0"/>
                <a:cs typeface="Times New Roman" panose="02020603050405020304" pitchFamily="18" charset="0"/>
              </a:rPr>
              <a:t>: Healthcare providers and health plans are required to provide patients with a Notice of Privacy Practices, which explains how their health information may be used and disclosed.</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Authorize Releases</a:t>
            </a:r>
            <a:r>
              <a:rPr lang="en-US" sz="4000" b="0" i="0" dirty="0">
                <a:effectLst/>
                <a:latin typeface="Times New Roman" panose="02020603050405020304" pitchFamily="18" charset="0"/>
                <a:cs typeface="Times New Roman" panose="02020603050405020304" pitchFamily="18" charset="0"/>
              </a:rPr>
              <a:t>: Patients typically need to provide written authorization for their health information to be disclosed to entities not involved in their treatment, payment, or healthcare operations.</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a:t>
            </a:r>
            <a:r>
              <a:rPr lang="en-US" sz="4000" b="1" i="0" dirty="0" err="1">
                <a:effectLst/>
                <a:latin typeface="Times New Roman" panose="02020603050405020304" pitchFamily="18" charset="0"/>
                <a:cs typeface="Times New Roman" panose="02020603050405020304" pitchFamily="18" charset="0"/>
              </a:rPr>
              <a:t>Opt</a:t>
            </a:r>
            <a:r>
              <a:rPr lang="en-US" sz="4000" b="1" i="0" dirty="0">
                <a:effectLst/>
                <a:latin typeface="Times New Roman" panose="02020603050405020304" pitchFamily="18" charset="0"/>
                <a:cs typeface="Times New Roman" panose="02020603050405020304" pitchFamily="18" charset="0"/>
              </a:rPr>
              <a:t> Out of Marketing Communications</a:t>
            </a:r>
            <a:r>
              <a:rPr lang="en-US" sz="4000" b="0" i="0" dirty="0">
                <a:effectLst/>
                <a:latin typeface="Times New Roman" panose="02020603050405020304" pitchFamily="18" charset="0"/>
                <a:cs typeface="Times New Roman" panose="02020603050405020304" pitchFamily="18" charset="0"/>
              </a:rPr>
              <a:t>: Patients have the right to opt out of receiving marketing communications, including fundraising requests, from healthcare providers or plans.</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Right to Receive Electronic Copies</a:t>
            </a:r>
            <a:r>
              <a:rPr lang="en-US" sz="4000" b="0" i="0" dirty="0">
                <a:effectLst/>
                <a:latin typeface="Times New Roman" panose="02020603050405020304" pitchFamily="18" charset="0"/>
                <a:cs typeface="Times New Roman" panose="02020603050405020304" pitchFamily="18" charset="0"/>
              </a:rPr>
              <a:t>: Patients can request electronic copies of their health information if it is maintained electronically by their healthcare provider or plan.</a:t>
            </a:r>
          </a:p>
          <a:p>
            <a:endParaRPr lang="en-IN" dirty="0"/>
          </a:p>
        </p:txBody>
      </p:sp>
    </p:spTree>
    <p:extLst>
      <p:ext uri="{BB962C8B-B14F-4D97-AF65-F5344CB8AC3E}">
        <p14:creationId xmlns:p14="http://schemas.microsoft.com/office/powerpoint/2010/main" val="428567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44CB-F4B8-8A5D-1C5B-EECA4D2DAA3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To De-Identify Patient Information You Must Remove All 18 Identifiers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7500C7-A077-09A0-A1CA-3B624DADC891}"/>
              </a:ext>
            </a:extLst>
          </p:cNvPr>
          <p:cNvSpPr>
            <a:spLocks noGrp="1"/>
          </p:cNvSpPr>
          <p:nvPr>
            <p:ph idx="1"/>
          </p:nvPr>
        </p:nvSpPr>
        <p:spPr>
          <a:xfrm>
            <a:off x="1115568" y="1911927"/>
            <a:ext cx="10168128" cy="4696691"/>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Names</a:t>
            </a:r>
          </a:p>
          <a:p>
            <a:r>
              <a:rPr lang="en-US" dirty="0">
                <a:latin typeface="Times New Roman" panose="02020603050405020304" pitchFamily="18" charset="0"/>
                <a:cs typeface="Times New Roman" panose="02020603050405020304" pitchFamily="18" charset="0"/>
              </a:rPr>
              <a:t>Geographic subdivisions smaller than state (address, city, county, zip)</a:t>
            </a:r>
          </a:p>
          <a:p>
            <a:r>
              <a:rPr lang="en-US" dirty="0">
                <a:latin typeface="Times New Roman" panose="02020603050405020304" pitchFamily="18" charset="0"/>
                <a:cs typeface="Times New Roman" panose="02020603050405020304" pitchFamily="18" charset="0"/>
              </a:rPr>
              <a:t>All elements of DATES (except year) including DOB, admission, discharge, death, ages over 89, dates indicative of age</a:t>
            </a:r>
          </a:p>
          <a:p>
            <a:r>
              <a:rPr lang="en-US" dirty="0">
                <a:latin typeface="Times New Roman" panose="02020603050405020304" pitchFamily="18" charset="0"/>
                <a:cs typeface="Times New Roman" panose="02020603050405020304" pitchFamily="18" charset="0"/>
              </a:rPr>
              <a:t>Telephone, fax, SSN#s, VIN, license plate #s</a:t>
            </a:r>
          </a:p>
          <a:p>
            <a:r>
              <a:rPr lang="en-US" dirty="0">
                <a:latin typeface="Times New Roman" panose="02020603050405020304" pitchFamily="18" charset="0"/>
                <a:cs typeface="Times New Roman" panose="02020603050405020304" pitchFamily="18" charset="0"/>
              </a:rPr>
              <a:t>Med record #, account #, health plan beneficiary #</a:t>
            </a:r>
          </a:p>
          <a:p>
            <a:r>
              <a:rPr lang="en-US" dirty="0">
                <a:latin typeface="Times New Roman" panose="02020603050405020304" pitchFamily="18" charset="0"/>
                <a:cs typeface="Times New Roman" panose="02020603050405020304" pitchFamily="18" charset="0"/>
              </a:rPr>
              <a:t>Certificate/license #s</a:t>
            </a:r>
          </a:p>
          <a:p>
            <a:r>
              <a:rPr lang="en-US" dirty="0">
                <a:latin typeface="Times New Roman" panose="02020603050405020304" pitchFamily="18" charset="0"/>
                <a:cs typeface="Times New Roman" panose="02020603050405020304" pitchFamily="18" charset="0"/>
              </a:rPr>
              <a:t>Email address, IP address, URLs</a:t>
            </a:r>
          </a:p>
          <a:p>
            <a:r>
              <a:rPr lang="en-US" dirty="0">
                <a:latin typeface="Times New Roman" panose="02020603050405020304" pitchFamily="18" charset="0"/>
                <a:cs typeface="Times New Roman" panose="02020603050405020304" pitchFamily="18" charset="0"/>
              </a:rPr>
              <a:t>Biometric identifiers, including finger &amp; voice prints</a:t>
            </a:r>
          </a:p>
          <a:p>
            <a:r>
              <a:rPr lang="en-US" dirty="0">
                <a:latin typeface="Times New Roman" panose="02020603050405020304" pitchFamily="18" charset="0"/>
                <a:cs typeface="Times New Roman" panose="02020603050405020304" pitchFamily="18" charset="0"/>
              </a:rPr>
              <a:t>Device identifiers and serial numbers </a:t>
            </a:r>
          </a:p>
          <a:p>
            <a:r>
              <a:rPr lang="en-US" dirty="0">
                <a:latin typeface="Times New Roman" panose="02020603050405020304" pitchFamily="18" charset="0"/>
                <a:cs typeface="Times New Roman" panose="02020603050405020304" pitchFamily="18" charset="0"/>
              </a:rPr>
              <a:t>Full face photographic and comparable images</a:t>
            </a:r>
          </a:p>
          <a:p>
            <a:r>
              <a:rPr lang="en-US" dirty="0">
                <a:latin typeface="Times New Roman" panose="02020603050405020304" pitchFamily="18" charset="0"/>
                <a:cs typeface="Times New Roman" panose="02020603050405020304" pitchFamily="18" charset="0"/>
              </a:rPr>
              <a:t>Any other unique identifying #, characteristic, or code </a:t>
            </a:r>
          </a:p>
          <a:p>
            <a:endParaRPr lang="en-IN" dirty="0"/>
          </a:p>
        </p:txBody>
      </p:sp>
    </p:spTree>
    <p:extLst>
      <p:ext uri="{BB962C8B-B14F-4D97-AF65-F5344CB8AC3E}">
        <p14:creationId xmlns:p14="http://schemas.microsoft.com/office/powerpoint/2010/main" val="119882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3711-A921-F60A-F1D5-AD71CA4BF0F4}"/>
              </a:ext>
            </a:extLst>
          </p:cNvPr>
          <p:cNvSpPr>
            <a:spLocks noGrp="1"/>
          </p:cNvSpPr>
          <p:nvPr>
            <p:ph type="title"/>
          </p:nvPr>
        </p:nvSpPr>
        <p:spPr/>
        <p:txBody>
          <a:bodyPr>
            <a:normAutofit fontScale="90000"/>
          </a:bodyPr>
          <a:lstStyle/>
          <a:p>
            <a:r>
              <a:rPr lang="en-US" sz="4000" dirty="0">
                <a:solidFill>
                  <a:prstClr val="black"/>
                </a:solidFill>
                <a:latin typeface="Times New Roman" panose="02020603050405020304" pitchFamily="18" charset="0"/>
                <a:ea typeface="+mn-ea"/>
                <a:cs typeface="Times New Roman" panose="02020603050405020304" pitchFamily="18" charset="0"/>
              </a:rPr>
              <a:t>Authorizations and Patient’s Right to Access their PHI as Permitted Use and Disclosure of PHI</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8DE779-7C30-9495-30DF-A2791B6A4628}"/>
              </a:ext>
            </a:extLst>
          </p:cNvPr>
          <p:cNvSpPr>
            <a:spLocks noGrp="1"/>
          </p:cNvSpPr>
          <p:nvPr>
            <p:ph idx="1"/>
          </p:nvPr>
        </p:nvSpPr>
        <p:spPr/>
        <p:txBody>
          <a:bodyPr/>
          <a:lstStyle/>
          <a:p>
            <a:pPr lvl="0">
              <a:buClr>
                <a:srgbClr val="800000"/>
              </a:buClr>
            </a:pPr>
            <a:r>
              <a:rPr lang="en-US" sz="1600" dirty="0">
                <a:latin typeface="Times New Roman" panose="02020603050405020304" pitchFamily="18" charset="0"/>
                <a:cs typeface="Times New Roman" panose="02020603050405020304" pitchFamily="18" charset="0"/>
              </a:rPr>
              <a:t>A covered entity may generally use and disclose PHI to a third party if it gets the patient’s signed HIPAA-valid authorization</a:t>
            </a:r>
          </a:p>
          <a:p>
            <a:pPr lvl="1">
              <a:buClr>
                <a:srgbClr val="800000"/>
              </a:buClr>
            </a:pPr>
            <a:r>
              <a:rPr lang="en-US" sz="1600" dirty="0">
                <a:latin typeface="Times New Roman" panose="02020603050405020304" pitchFamily="18" charset="0"/>
                <a:cs typeface="Times New Roman" panose="02020603050405020304" pitchFamily="18" charset="0"/>
              </a:rPr>
              <a:t>However, a HIPAA authorization form should </a:t>
            </a:r>
            <a:r>
              <a:rPr lang="en-US" sz="1600" u="sng" dirty="0">
                <a:latin typeface="Times New Roman" panose="02020603050405020304" pitchFamily="18" charset="0"/>
                <a:cs typeface="Times New Roman" panose="02020603050405020304" pitchFamily="18" charset="0"/>
              </a:rPr>
              <a:t>not</a:t>
            </a:r>
            <a:r>
              <a:rPr lang="en-US" sz="1600" dirty="0">
                <a:latin typeface="Times New Roman" panose="02020603050405020304" pitchFamily="18" charset="0"/>
                <a:cs typeface="Times New Roman" panose="02020603050405020304" pitchFamily="18" charset="0"/>
              </a:rPr>
              <a:t> be used when a patient asks for a copy of their PHI for themselves or to be sent to a third party – in that case, use a Patient Request for Health Information Form</a:t>
            </a:r>
          </a:p>
          <a:p>
            <a:pPr lvl="1">
              <a:buClr>
                <a:srgbClr val="800000"/>
              </a:buClr>
            </a:pPr>
            <a:r>
              <a:rPr lang="en-US" sz="1600" dirty="0">
                <a:latin typeface="Times New Roman" panose="02020603050405020304" pitchFamily="18" charset="0"/>
                <a:cs typeface="Times New Roman" panose="02020603050405020304" pitchFamily="18" charset="0"/>
              </a:rPr>
              <a:t>It is a HIPAA violation to use the wrong form in this circumstance (the regulations require different information on each form)</a:t>
            </a:r>
          </a:p>
          <a:p>
            <a:pPr lvl="1">
              <a:buClr>
                <a:srgbClr val="800000"/>
              </a:buClr>
            </a:pPr>
            <a:r>
              <a:rPr lang="en-US" sz="1600" dirty="0">
                <a:latin typeface="Times New Roman" panose="02020603050405020304" pitchFamily="18" charset="0"/>
                <a:cs typeface="Times New Roman" panose="02020603050405020304" pitchFamily="18" charset="0"/>
              </a:rPr>
              <a:t>The fees that can be charged for a copy of a patient’s PHI or record differs based on whether the records are being released per an Authorization or a Patient’s Request</a:t>
            </a:r>
          </a:p>
          <a:p>
            <a:pPr lvl="1">
              <a:buClr>
                <a:srgbClr val="800000"/>
              </a:buClr>
            </a:pPr>
            <a:r>
              <a:rPr lang="en-US" sz="1600" dirty="0">
                <a:latin typeface="Times New Roman" panose="02020603050405020304" pitchFamily="18" charset="0"/>
                <a:cs typeface="Times New Roman" panose="02020603050405020304" pitchFamily="18" charset="0"/>
              </a:rPr>
              <a:t>A covered entity can only charge a reasonable, cost-based amount when a patient requests the records – It is permissible to charge up to $6.50 for a flat fee for electronic copies (for labor, supplies and postage)</a:t>
            </a:r>
          </a:p>
          <a:p>
            <a:pPr lvl="0">
              <a:buClr>
                <a:srgbClr val="800000"/>
              </a:buClr>
            </a:pPr>
            <a:r>
              <a:rPr lang="en-US" sz="1600" dirty="0">
                <a:latin typeface="Times New Roman" panose="02020603050405020304" pitchFamily="18" charset="0"/>
                <a:cs typeface="Times New Roman" panose="02020603050405020304" pitchFamily="18" charset="0"/>
              </a:rPr>
              <a:t>Only designated, HIPAA-trained personnel are permitted to approve disclosure of PHI per the person’s HIPAA-valid authorization or Patient Request for Health Information Form</a:t>
            </a:r>
          </a:p>
          <a:p>
            <a:endParaRPr lang="en-IN" dirty="0"/>
          </a:p>
        </p:txBody>
      </p:sp>
    </p:spTree>
    <p:extLst>
      <p:ext uri="{BB962C8B-B14F-4D97-AF65-F5344CB8AC3E}">
        <p14:creationId xmlns:p14="http://schemas.microsoft.com/office/powerpoint/2010/main" val="419409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37AFB-165F-E125-4EAC-DB50F6097958}"/>
              </a:ext>
            </a:extLst>
          </p:cNvPr>
          <p:cNvSpPr>
            <a:spLocks noGrp="1"/>
          </p:cNvSpPr>
          <p:nvPr>
            <p:ph type="title"/>
          </p:nvPr>
        </p:nvSpPr>
        <p:spPr>
          <a:xfrm>
            <a:off x="1115568" y="548640"/>
            <a:ext cx="10168128" cy="210312"/>
          </a:xfrm>
        </p:spPr>
        <p:txBody>
          <a:bodyPr>
            <a:noAutofit/>
          </a:bodyPr>
          <a:lstStyle/>
          <a:p>
            <a:r>
              <a:rPr lang="en-IN" sz="3200" dirty="0">
                <a:latin typeface="Times New Roman" panose="02020603050405020304" pitchFamily="18" charset="0"/>
                <a:cs typeface="Times New Roman" panose="02020603050405020304" pitchFamily="18" charset="0"/>
              </a:rPr>
              <a:t>Release Of Information</a:t>
            </a:r>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2">
            <a:extLst>
              <a:ext uri="{FF2B5EF4-FFF2-40B4-BE49-F238E27FC236}">
                <a16:creationId xmlns:a16="http://schemas.microsoft.com/office/drawing/2014/main" id="{83D4EA15-1052-4B21-252A-AEF41EE2FC34}"/>
              </a:ext>
            </a:extLst>
          </p:cNvPr>
          <p:cNvSpPr>
            <a:spLocks noGrp="1"/>
          </p:cNvSpPr>
          <p:nvPr>
            <p:ph idx="1"/>
          </p:nvPr>
        </p:nvSpPr>
        <p:spPr>
          <a:xfrm>
            <a:off x="956602" y="865164"/>
            <a:ext cx="10327093" cy="6857999"/>
          </a:xfrm>
        </p:spPr>
        <p:txBody>
          <a:bodyPr>
            <a:normAutofit/>
          </a:bodyPr>
          <a:lstStyle/>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Treatment</a:t>
            </a:r>
            <a:r>
              <a:rPr lang="en-US" sz="1200" b="0" i="0" dirty="0">
                <a:effectLst/>
                <a:latin typeface="Times New Roman" panose="02020603050405020304" pitchFamily="18" charset="0"/>
                <a:cs typeface="Times New Roman" panose="02020603050405020304" pitchFamily="18" charset="0"/>
              </a:rPr>
              <a:t>: Healthcare providers can share PHI with other healthcare providers involved in the patient's treatment without the need for patient authorization. This includes sharing information for diagnosis, treatment, and coordination of care.</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Payment</a:t>
            </a:r>
            <a:r>
              <a:rPr lang="en-US" sz="1200" b="0" i="0" dirty="0">
                <a:effectLst/>
                <a:latin typeface="Times New Roman" panose="02020603050405020304" pitchFamily="18" charset="0"/>
                <a:cs typeface="Times New Roman" panose="02020603050405020304" pitchFamily="18" charset="0"/>
              </a:rPr>
              <a:t>: PHI can be disclosed to bill and collect payment for healthcare services provided to the patient. This can include sharing information with insurance companies or third-party payers.</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Healthcare Operations</a:t>
            </a:r>
            <a:r>
              <a:rPr lang="en-US" sz="1200" b="0" i="0" dirty="0">
                <a:effectLst/>
                <a:latin typeface="Times New Roman" panose="02020603050405020304" pitchFamily="18" charset="0"/>
                <a:cs typeface="Times New Roman" panose="02020603050405020304" pitchFamily="18" charset="0"/>
              </a:rPr>
              <a:t>: Healthcare providers can use and disclose PHI for their own healthcare operations, which can include quality improvement activities, training, and internal audits. Patient authorization is typically not required for these purposes.</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With Patient Consent</a:t>
            </a:r>
            <a:r>
              <a:rPr lang="en-US" sz="1200" b="0" i="0" dirty="0">
                <a:effectLst/>
                <a:latin typeface="Times New Roman" panose="02020603050405020304" pitchFamily="18" charset="0"/>
                <a:cs typeface="Times New Roman" panose="02020603050405020304" pitchFamily="18" charset="0"/>
              </a:rPr>
              <a:t>: Patients can give consent for their PHI to be used and disclosed for specific purposes. This might include sharing information with family members or caregivers or allowing healthcare providers to discuss their health with specific individuals.</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Public Health Activities</a:t>
            </a:r>
            <a:r>
              <a:rPr lang="en-US" sz="1200" b="0" i="0" dirty="0">
                <a:effectLst/>
                <a:latin typeface="Times New Roman" panose="02020603050405020304" pitchFamily="18" charset="0"/>
                <a:cs typeface="Times New Roman" panose="02020603050405020304" pitchFamily="18" charset="0"/>
              </a:rPr>
              <a:t>: PHI can be shared with public health agencies for activities such as disease monitoring, outbreak investigations, and reporting vital statistics.</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Research</a:t>
            </a:r>
            <a:r>
              <a:rPr lang="en-US" sz="1200" b="0" i="0" dirty="0">
                <a:effectLst/>
                <a:latin typeface="Times New Roman" panose="02020603050405020304" pitchFamily="18" charset="0"/>
                <a:cs typeface="Times New Roman" panose="02020603050405020304" pitchFamily="18" charset="0"/>
              </a:rPr>
              <a:t>: PHI can be used and disclosed for research purposes, typically with approval from an Institutional Review Board (IRB) and under certain conditions, including de-identification of the data.</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Judicial and Administrative Proceedings</a:t>
            </a:r>
            <a:r>
              <a:rPr lang="en-US" sz="1200" b="0" i="0" dirty="0">
                <a:effectLst/>
                <a:latin typeface="Times New Roman" panose="02020603050405020304" pitchFamily="18" charset="0"/>
                <a:cs typeface="Times New Roman" panose="02020603050405020304" pitchFamily="18" charset="0"/>
              </a:rPr>
              <a:t>: PHI can be disclosed in response to a court order, subpoena, or other legal process. In some cases, healthcare providers may seek a protective order to limit the information disclosed.</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Law Enforcement</a:t>
            </a:r>
            <a:r>
              <a:rPr lang="en-US" sz="1200" b="0" i="0" dirty="0">
                <a:effectLst/>
                <a:latin typeface="Times New Roman" panose="02020603050405020304" pitchFamily="18" charset="0"/>
                <a:cs typeface="Times New Roman" panose="02020603050405020304" pitchFamily="18" charset="0"/>
              </a:rPr>
              <a:t>: PHI can be shared with law enforcement in certain circumstances, such as in response to a valid warrant, court order, or to report a crime on the premises of a healthcare provider.</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Emergencies</a:t>
            </a:r>
            <a:r>
              <a:rPr lang="en-US" sz="1200" b="0" i="0" dirty="0">
                <a:effectLst/>
                <a:latin typeface="Times New Roman" panose="02020603050405020304" pitchFamily="18" charset="0"/>
                <a:cs typeface="Times New Roman" panose="02020603050405020304" pitchFamily="18" charset="0"/>
              </a:rPr>
              <a:t>: PHI can be disclosed without patient authorization in emergency situations to prevent a serious and imminent threat to the health and safety of an individual or the public.</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To Avert a Serious Threat</a:t>
            </a:r>
            <a:r>
              <a:rPr lang="en-US" sz="1200" b="0" i="0" dirty="0">
                <a:effectLst/>
                <a:latin typeface="Times New Roman" panose="02020603050405020304" pitchFamily="18" charset="0"/>
                <a:cs typeface="Times New Roman" panose="02020603050405020304" pitchFamily="18" charset="0"/>
              </a:rPr>
              <a:t>: Healthcare providers may disclose PHI to prevent or lessen a serious and imminent threat to a person or the public, consistent with applicable law and standards of ethical conduct.</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Workers' Compensation</a:t>
            </a:r>
            <a:r>
              <a:rPr lang="en-US" sz="1200" b="0" i="0" dirty="0">
                <a:effectLst/>
                <a:latin typeface="Times New Roman" panose="02020603050405020304" pitchFamily="18" charset="0"/>
                <a:cs typeface="Times New Roman" panose="02020603050405020304" pitchFamily="18" charset="0"/>
              </a:rPr>
              <a:t>: PHI can be disclosed for workers' compensation purposes, such as to comply with state workers' compensation laws.</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Health Oversight</a:t>
            </a:r>
            <a:r>
              <a:rPr lang="en-US" sz="1200" b="0" i="0" dirty="0">
                <a:effectLst/>
                <a:latin typeface="Times New Roman" panose="02020603050405020304" pitchFamily="18" charset="0"/>
                <a:cs typeface="Times New Roman" panose="02020603050405020304" pitchFamily="18" charset="0"/>
              </a:rPr>
              <a:t>: PHI can be shared with government agencies responsible for healthcare oversight, such as state health departments or the Department of Health and Human Services (HHS).</a:t>
            </a:r>
          </a:p>
          <a:p>
            <a:pPr>
              <a:lnSpc>
                <a:spcPct val="100000"/>
              </a:lnSpc>
              <a:buFont typeface="+mj-lt"/>
              <a:buAutoNum type="arabicPeriod"/>
            </a:pPr>
            <a:r>
              <a:rPr lang="en-US" sz="1200" b="1" i="0" dirty="0">
                <a:effectLst/>
                <a:latin typeface="Times New Roman" panose="02020603050405020304" pitchFamily="18" charset="0"/>
                <a:cs typeface="Times New Roman" panose="02020603050405020304" pitchFamily="18" charset="0"/>
              </a:rPr>
              <a:t>National Security and Intelligence Activities</a:t>
            </a:r>
            <a:r>
              <a:rPr lang="en-US" sz="1200" b="0" i="0" dirty="0">
                <a:effectLst/>
                <a:latin typeface="Times New Roman" panose="02020603050405020304" pitchFamily="18" charset="0"/>
                <a:cs typeface="Times New Roman" panose="02020603050405020304" pitchFamily="18" charset="0"/>
              </a:rPr>
              <a:t>: PHI may be disclosed to authorized federal officials for national security and intelligence activities.</a:t>
            </a:r>
          </a:p>
          <a:p>
            <a:pPr>
              <a:lnSpc>
                <a:spcPct val="100000"/>
              </a:lnSpc>
            </a:pPr>
            <a:endParaRPr lang="en-IN" sz="700" dirty="0"/>
          </a:p>
        </p:txBody>
      </p:sp>
    </p:spTree>
    <p:extLst>
      <p:ext uri="{BB962C8B-B14F-4D97-AF65-F5344CB8AC3E}">
        <p14:creationId xmlns:p14="http://schemas.microsoft.com/office/powerpoint/2010/main" val="48035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FA2-D930-E9BA-FCAF-48232782BB37}"/>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HIPAA Security Rules</a:t>
            </a:r>
          </a:p>
        </p:txBody>
      </p:sp>
      <p:sp>
        <p:nvSpPr>
          <p:cNvPr id="3" name="Content Placeholder 2">
            <a:extLst>
              <a:ext uri="{FF2B5EF4-FFF2-40B4-BE49-F238E27FC236}">
                <a16:creationId xmlns:a16="http://schemas.microsoft.com/office/drawing/2014/main" id="{FDF1A373-43D9-81DB-201F-9C48DDE52CE5}"/>
              </a:ext>
            </a:extLst>
          </p:cNvPr>
          <p:cNvSpPr>
            <a:spLocks noGrp="1"/>
          </p:cNvSpPr>
          <p:nvPr>
            <p:ph idx="1"/>
          </p:nvPr>
        </p:nvSpPr>
        <p:spPr>
          <a:xfrm>
            <a:off x="1115568" y="1385455"/>
            <a:ext cx="10168128" cy="4786745"/>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1. Administrative Safeguards: </a:t>
            </a:r>
          </a:p>
          <a:p>
            <a:pPr marL="0" indent="0">
              <a:buNone/>
            </a:pPr>
            <a:r>
              <a:rPr lang="en-US" sz="1600" dirty="0">
                <a:latin typeface="Times New Roman" panose="02020603050405020304" pitchFamily="18" charset="0"/>
                <a:cs typeface="Times New Roman" panose="02020603050405020304" pitchFamily="18" charset="0"/>
              </a:rPr>
              <a:t>• Security Management Process: Establish policies and procedures to prevent, detect, contain, and correct security violations. </a:t>
            </a:r>
          </a:p>
          <a:p>
            <a:pPr marL="0" indent="0">
              <a:buNone/>
            </a:pPr>
            <a:r>
              <a:rPr lang="en-US" sz="1600" dirty="0">
                <a:latin typeface="Times New Roman" panose="02020603050405020304" pitchFamily="18" charset="0"/>
                <a:cs typeface="Times New Roman" panose="02020603050405020304" pitchFamily="18" charset="0"/>
              </a:rPr>
              <a:t>• Security Officer: Designate an individual responsible for security management. </a:t>
            </a:r>
          </a:p>
          <a:p>
            <a:pPr marL="0" indent="0">
              <a:buNone/>
            </a:pPr>
            <a:r>
              <a:rPr lang="en-US" sz="1600" dirty="0">
                <a:latin typeface="Times New Roman" panose="02020603050405020304" pitchFamily="18" charset="0"/>
                <a:cs typeface="Times New Roman" panose="02020603050405020304" pitchFamily="18" charset="0"/>
              </a:rPr>
              <a:t>• Workforce Training and Management: Train employees on security policies and procedures and manage their access to ePHI. </a:t>
            </a:r>
          </a:p>
          <a:p>
            <a:pPr marL="0" indent="0">
              <a:buNone/>
            </a:pPr>
            <a:r>
              <a:rPr lang="en-US" sz="1600" dirty="0">
                <a:latin typeface="Times New Roman" panose="02020603050405020304" pitchFamily="18" charset="0"/>
                <a:cs typeface="Times New Roman" panose="02020603050405020304" pitchFamily="18" charset="0"/>
              </a:rPr>
              <a:t>• Information Access Management: Implement procedures for authorizing, monitoring, and revoking access to ePHI.</a:t>
            </a:r>
          </a:p>
          <a:p>
            <a:pPr marL="0" indent="0">
              <a:buNone/>
            </a:pPr>
            <a:r>
              <a:rPr lang="en-US" sz="1600" b="1" dirty="0">
                <a:latin typeface="Times New Roman" panose="02020603050405020304" pitchFamily="18" charset="0"/>
                <a:cs typeface="Times New Roman" panose="02020603050405020304" pitchFamily="18" charset="0"/>
              </a:rPr>
              <a:t>2. Physical Safeguards: </a:t>
            </a:r>
          </a:p>
          <a:p>
            <a:pPr marL="0" indent="0">
              <a:buNone/>
            </a:pPr>
            <a:r>
              <a:rPr lang="en-US" sz="1600" dirty="0">
                <a:latin typeface="Times New Roman" panose="02020603050405020304" pitchFamily="18" charset="0"/>
                <a:cs typeface="Times New Roman" panose="02020603050405020304" pitchFamily="18" charset="0"/>
              </a:rPr>
              <a:t>• Facility Access Control: Implement physical access controls to protect against unauthorized access to ePHI.</a:t>
            </a:r>
          </a:p>
          <a:p>
            <a:pPr marL="0" indent="0">
              <a:buNone/>
            </a:pPr>
            <a:r>
              <a:rPr lang="en-US" sz="1600" dirty="0">
                <a:latin typeface="Times New Roman" panose="02020603050405020304" pitchFamily="18" charset="0"/>
                <a:cs typeface="Times New Roman" panose="02020603050405020304" pitchFamily="18" charset="0"/>
              </a:rPr>
              <a:t> • Workstation Security: Implement policies for the use and access to workstations and devices with ePHI.</a:t>
            </a:r>
          </a:p>
          <a:p>
            <a:pPr marL="0" indent="0">
              <a:buNone/>
            </a:pPr>
            <a:r>
              <a:rPr lang="en-US" sz="1600" dirty="0">
                <a:latin typeface="Times New Roman" panose="02020603050405020304" pitchFamily="18" charset="0"/>
                <a:cs typeface="Times New Roman" panose="02020603050405020304" pitchFamily="18" charset="0"/>
              </a:rPr>
              <a:t> • Device and Media Controls: Implement procedures for the disposal, re-use, and accountability of electronic media and devices that contain ePHI.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99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3D09-8525-0C35-9A3E-0DB4442E34D0}"/>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HIPAA Security Rules (Continue)</a:t>
            </a:r>
            <a:endParaRPr lang="en-IN" dirty="0"/>
          </a:p>
        </p:txBody>
      </p:sp>
      <p:sp>
        <p:nvSpPr>
          <p:cNvPr id="3" name="Content Placeholder 2">
            <a:extLst>
              <a:ext uri="{FF2B5EF4-FFF2-40B4-BE49-F238E27FC236}">
                <a16:creationId xmlns:a16="http://schemas.microsoft.com/office/drawing/2014/main" id="{85825955-C21D-913E-F340-86BB692F8CC7}"/>
              </a:ext>
            </a:extLst>
          </p:cNvPr>
          <p:cNvSpPr>
            <a:spLocks noGrp="1"/>
          </p:cNvSpPr>
          <p:nvPr>
            <p:ph idx="1"/>
          </p:nvPr>
        </p:nvSpPr>
        <p:spPr>
          <a:xfrm>
            <a:off x="1115568" y="1728216"/>
            <a:ext cx="10168128" cy="4443984"/>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3. Technical Safeguards: </a:t>
            </a:r>
          </a:p>
          <a:p>
            <a:pPr marL="0" indent="0">
              <a:buNone/>
            </a:pPr>
            <a:r>
              <a:rPr lang="en-US" dirty="0">
                <a:latin typeface="Times New Roman" panose="02020603050405020304" pitchFamily="18" charset="0"/>
                <a:cs typeface="Times New Roman" panose="02020603050405020304" pitchFamily="18" charset="0"/>
              </a:rPr>
              <a:t>• Access Control: Implement technical controls to restrict access to ePHI to authorized users. </a:t>
            </a:r>
          </a:p>
          <a:p>
            <a:pPr marL="0" indent="0">
              <a:buNone/>
            </a:pPr>
            <a:r>
              <a:rPr lang="en-US" dirty="0">
                <a:latin typeface="Times New Roman" panose="02020603050405020304" pitchFamily="18" charset="0"/>
                <a:cs typeface="Times New Roman" panose="02020603050405020304" pitchFamily="18" charset="0"/>
              </a:rPr>
              <a:t>• Audit Controls: Implement hardware, software, and procedural mechanisms to record and examine activity in systems containing ePHI.</a:t>
            </a:r>
          </a:p>
          <a:p>
            <a:pPr marL="0" indent="0">
              <a:buNone/>
            </a:pPr>
            <a:r>
              <a:rPr lang="en-US" dirty="0">
                <a:latin typeface="Times New Roman" panose="02020603050405020304" pitchFamily="18" charset="0"/>
                <a:cs typeface="Times New Roman" panose="02020603050405020304" pitchFamily="18" charset="0"/>
              </a:rPr>
              <a:t>• Integrity Controls: Implement mechanisms to ensure the integrity and authenticity of ePHI. </a:t>
            </a:r>
          </a:p>
          <a:p>
            <a:pPr marL="0" indent="0">
              <a:buNone/>
            </a:pPr>
            <a:r>
              <a:rPr lang="en-US" dirty="0">
                <a:latin typeface="Times New Roman" panose="02020603050405020304" pitchFamily="18" charset="0"/>
                <a:cs typeface="Times New Roman" panose="02020603050405020304" pitchFamily="18" charset="0"/>
              </a:rPr>
              <a:t>• Transmission Security: Implement security measures to protect ePHI during electronic transmission.</a:t>
            </a:r>
          </a:p>
          <a:p>
            <a:pPr marL="0" indent="0">
              <a:buNone/>
            </a:pPr>
            <a:r>
              <a:rPr lang="en-US" b="1" dirty="0">
                <a:latin typeface="Times New Roman" panose="02020603050405020304" pitchFamily="18" charset="0"/>
                <a:cs typeface="Times New Roman" panose="02020603050405020304" pitchFamily="18" charset="0"/>
              </a:rPr>
              <a:t>4. Organizational Requirements:</a:t>
            </a:r>
          </a:p>
          <a:p>
            <a:pPr marL="0" indent="0">
              <a:buNone/>
            </a:pPr>
            <a:r>
              <a:rPr lang="en-US" dirty="0">
                <a:latin typeface="Times New Roman" panose="02020603050405020304" pitchFamily="18" charset="0"/>
                <a:cs typeface="Times New Roman" panose="02020603050405020304" pitchFamily="18" charset="0"/>
              </a:rPr>
              <a:t>• Business Associate Agreements: Enter into agreements with business associates who have access to ePHI to ensure they also comply with HIPAA security requirements.</a:t>
            </a:r>
          </a:p>
          <a:p>
            <a:pPr marL="0" indent="0">
              <a:buNone/>
            </a:pPr>
            <a:r>
              <a:rPr lang="en-US" dirty="0">
                <a:latin typeface="Times New Roman" panose="02020603050405020304" pitchFamily="18" charset="0"/>
                <a:cs typeface="Times New Roman" panose="02020603050405020304" pitchFamily="18" charset="0"/>
              </a:rPr>
              <a:t>• Policies and Procedures: Establish and maintain security policies and procedures. </a:t>
            </a:r>
          </a:p>
          <a:p>
            <a:pPr marL="0" indent="0">
              <a:buNone/>
            </a:pPr>
            <a:r>
              <a:rPr lang="en-US" dirty="0">
                <a:latin typeface="Times New Roman" panose="02020603050405020304" pitchFamily="18" charset="0"/>
                <a:cs typeface="Times New Roman" panose="02020603050405020304" pitchFamily="18" charset="0"/>
              </a:rPr>
              <a:t>• Documentation and Records: Maintain records of policies, procedures, and security-related activities.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64074"/>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23A3D"/>
      </a:dk2>
      <a:lt2>
        <a:srgbClr val="E8E5E2"/>
      </a:lt2>
      <a:accent1>
        <a:srgbClr val="7F99BA"/>
      </a:accent1>
      <a:accent2>
        <a:srgbClr val="7EA9AF"/>
      </a:accent2>
      <a:accent3>
        <a:srgbClr val="9698C6"/>
      </a:accent3>
      <a:accent4>
        <a:srgbClr val="927FBA"/>
      </a:accent4>
      <a:accent5>
        <a:srgbClr val="B996C6"/>
      </a:accent5>
      <a:accent6>
        <a:srgbClr val="BA7FB1"/>
      </a:accent6>
      <a:hlink>
        <a:srgbClr val="997E5D"/>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71</TotalTime>
  <Words>1391</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Times New Roman</vt:lpstr>
      <vt:lpstr>AccentBoxVTI</vt:lpstr>
      <vt:lpstr>HIPAA Privacy and Security Policies </vt:lpstr>
      <vt:lpstr>Patient Rights Under HIPAA</vt:lpstr>
      <vt:lpstr>To De-Identify Patient Information You Must Remove All 18 Identifiers</vt:lpstr>
      <vt:lpstr>Authorizations and Patient’s Right to Access their PHI as Permitted Use and Disclosure of PHI</vt:lpstr>
      <vt:lpstr>Release Of Information</vt:lpstr>
      <vt:lpstr>HIPAA Security Rules</vt:lpstr>
      <vt:lpstr>HIPAA Security Rules (Continue)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HIPAA Privacy and Security Policies </dc:title>
  <dc:creator>Seshamalini Mohan</dc:creator>
  <cp:lastModifiedBy>Seshamalini Mohan</cp:lastModifiedBy>
  <cp:revision>6</cp:revision>
  <dcterms:created xsi:type="dcterms:W3CDTF">2023-11-07T06:56:24Z</dcterms:created>
  <dcterms:modified xsi:type="dcterms:W3CDTF">2023-11-07T17:08:01Z</dcterms:modified>
</cp:coreProperties>
</file>