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64"/>
  </p:notesMasterIdLst>
  <p:handoutMasterIdLst>
    <p:handoutMasterId r:id="rId165"/>
  </p:handoutMasterIdLst>
  <p:sldIdLst>
    <p:sldId id="258" r:id="rId2"/>
    <p:sldId id="259" r:id="rId3"/>
    <p:sldId id="261" r:id="rId4"/>
    <p:sldId id="262" r:id="rId5"/>
    <p:sldId id="556" r:id="rId6"/>
    <p:sldId id="263" r:id="rId7"/>
    <p:sldId id="264" r:id="rId8"/>
    <p:sldId id="265" r:id="rId9"/>
    <p:sldId id="266" r:id="rId10"/>
    <p:sldId id="267" r:id="rId11"/>
    <p:sldId id="268" r:id="rId12"/>
    <p:sldId id="270" r:id="rId13"/>
    <p:sldId id="271" r:id="rId14"/>
    <p:sldId id="272" r:id="rId15"/>
    <p:sldId id="273" r:id="rId16"/>
    <p:sldId id="607" r:id="rId17"/>
    <p:sldId id="274" r:id="rId18"/>
    <p:sldId id="275" r:id="rId19"/>
    <p:sldId id="276" r:id="rId20"/>
    <p:sldId id="277" r:id="rId21"/>
    <p:sldId id="278" r:id="rId22"/>
    <p:sldId id="279" r:id="rId23"/>
    <p:sldId id="280" r:id="rId24"/>
    <p:sldId id="608" r:id="rId25"/>
    <p:sldId id="281" r:id="rId26"/>
    <p:sldId id="282" r:id="rId27"/>
    <p:sldId id="283" r:id="rId28"/>
    <p:sldId id="609" r:id="rId29"/>
    <p:sldId id="284" r:id="rId30"/>
    <p:sldId id="403" r:id="rId31"/>
    <p:sldId id="285" r:id="rId32"/>
    <p:sldId id="286" r:id="rId33"/>
    <p:sldId id="287" r:id="rId34"/>
    <p:sldId id="288" r:id="rId35"/>
    <p:sldId id="402" r:id="rId36"/>
    <p:sldId id="289" r:id="rId37"/>
    <p:sldId id="291" r:id="rId38"/>
    <p:sldId id="292" r:id="rId39"/>
    <p:sldId id="610" r:id="rId40"/>
    <p:sldId id="405" r:id="rId41"/>
    <p:sldId id="406" r:id="rId42"/>
    <p:sldId id="407" r:id="rId43"/>
    <p:sldId id="295" r:id="rId44"/>
    <p:sldId id="408" r:id="rId45"/>
    <p:sldId id="409" r:id="rId46"/>
    <p:sldId id="410" r:id="rId47"/>
    <p:sldId id="411" r:id="rId48"/>
    <p:sldId id="412" r:id="rId49"/>
    <p:sldId id="413" r:id="rId50"/>
    <p:sldId id="526" r:id="rId51"/>
    <p:sldId id="527" r:id="rId52"/>
    <p:sldId id="583" r:id="rId53"/>
    <p:sldId id="585" r:id="rId54"/>
    <p:sldId id="586" r:id="rId55"/>
    <p:sldId id="589" r:id="rId56"/>
    <p:sldId id="590" r:id="rId57"/>
    <p:sldId id="591" r:id="rId58"/>
    <p:sldId id="592" r:id="rId59"/>
    <p:sldId id="593" r:id="rId60"/>
    <p:sldId id="594" r:id="rId61"/>
    <p:sldId id="595" r:id="rId62"/>
    <p:sldId id="596" r:id="rId63"/>
    <p:sldId id="599" r:id="rId64"/>
    <p:sldId id="528" r:id="rId65"/>
    <p:sldId id="557" r:id="rId66"/>
    <p:sldId id="529" r:id="rId67"/>
    <p:sldId id="530" r:id="rId68"/>
    <p:sldId id="531" r:id="rId69"/>
    <p:sldId id="532" r:id="rId70"/>
    <p:sldId id="533" r:id="rId71"/>
    <p:sldId id="541" r:id="rId72"/>
    <p:sldId id="534" r:id="rId73"/>
    <p:sldId id="535" r:id="rId74"/>
    <p:sldId id="536" r:id="rId75"/>
    <p:sldId id="537" r:id="rId76"/>
    <p:sldId id="538" r:id="rId77"/>
    <p:sldId id="539" r:id="rId78"/>
    <p:sldId id="540" r:id="rId79"/>
    <p:sldId id="559" r:id="rId80"/>
    <p:sldId id="560" r:id="rId81"/>
    <p:sldId id="561" r:id="rId82"/>
    <p:sldId id="562" r:id="rId83"/>
    <p:sldId id="564" r:id="rId84"/>
    <p:sldId id="565" r:id="rId85"/>
    <p:sldId id="566" r:id="rId86"/>
    <p:sldId id="567" r:id="rId87"/>
    <p:sldId id="568" r:id="rId88"/>
    <p:sldId id="569" r:id="rId89"/>
    <p:sldId id="570" r:id="rId90"/>
    <p:sldId id="571" r:id="rId91"/>
    <p:sldId id="572" r:id="rId92"/>
    <p:sldId id="573" r:id="rId93"/>
    <p:sldId id="574" r:id="rId94"/>
    <p:sldId id="575" r:id="rId95"/>
    <p:sldId id="576" r:id="rId96"/>
    <p:sldId id="577" r:id="rId97"/>
    <p:sldId id="578" r:id="rId98"/>
    <p:sldId id="579" r:id="rId99"/>
    <p:sldId id="580" r:id="rId100"/>
    <p:sldId id="581" r:id="rId101"/>
    <p:sldId id="582" r:id="rId102"/>
    <p:sldId id="558" r:id="rId103"/>
    <p:sldId id="296" r:id="rId104"/>
    <p:sldId id="297" r:id="rId105"/>
    <p:sldId id="484" r:id="rId106"/>
    <p:sldId id="485" r:id="rId107"/>
    <p:sldId id="512" r:id="rId108"/>
    <p:sldId id="513" r:id="rId109"/>
    <p:sldId id="514" r:id="rId110"/>
    <p:sldId id="515" r:id="rId111"/>
    <p:sldId id="516" r:id="rId112"/>
    <p:sldId id="517" r:id="rId113"/>
    <p:sldId id="499" r:id="rId114"/>
    <p:sldId id="547" r:id="rId115"/>
    <p:sldId id="548" r:id="rId116"/>
    <p:sldId id="550" r:id="rId117"/>
    <p:sldId id="551" r:id="rId118"/>
    <p:sldId id="456" r:id="rId119"/>
    <p:sldId id="457" r:id="rId120"/>
    <p:sldId id="458" r:id="rId121"/>
    <p:sldId id="459" r:id="rId122"/>
    <p:sldId id="460" r:id="rId123"/>
    <p:sldId id="461" r:id="rId124"/>
    <p:sldId id="463" r:id="rId125"/>
    <p:sldId id="464" r:id="rId126"/>
    <p:sldId id="465" r:id="rId127"/>
    <p:sldId id="584" r:id="rId128"/>
    <p:sldId id="467" r:id="rId129"/>
    <p:sldId id="600" r:id="rId130"/>
    <p:sldId id="601" r:id="rId131"/>
    <p:sldId id="604" r:id="rId132"/>
    <p:sldId id="468" r:id="rId133"/>
    <p:sldId id="605" r:id="rId134"/>
    <p:sldId id="469" r:id="rId135"/>
    <p:sldId id="470" r:id="rId136"/>
    <p:sldId id="471" r:id="rId137"/>
    <p:sldId id="472" r:id="rId138"/>
    <p:sldId id="473" r:id="rId139"/>
    <p:sldId id="474" r:id="rId140"/>
    <p:sldId id="475" r:id="rId141"/>
    <p:sldId id="476" r:id="rId142"/>
    <p:sldId id="477" r:id="rId143"/>
    <p:sldId id="478" r:id="rId144"/>
    <p:sldId id="479" r:id="rId145"/>
    <p:sldId id="480" r:id="rId146"/>
    <p:sldId id="606" r:id="rId147"/>
    <p:sldId id="518" r:id="rId148"/>
    <p:sldId id="501" r:id="rId149"/>
    <p:sldId id="502" r:id="rId150"/>
    <p:sldId id="503" r:id="rId151"/>
    <p:sldId id="504" r:id="rId152"/>
    <p:sldId id="505" r:id="rId153"/>
    <p:sldId id="506" r:id="rId154"/>
    <p:sldId id="507" r:id="rId155"/>
    <p:sldId id="508" r:id="rId156"/>
    <p:sldId id="509" r:id="rId157"/>
    <p:sldId id="524" r:id="rId158"/>
    <p:sldId id="525" r:id="rId159"/>
    <p:sldId id="510" r:id="rId160"/>
    <p:sldId id="482" r:id="rId161"/>
    <p:sldId id="612" r:id="rId162"/>
    <p:sldId id="611" r:id="rId16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11" userDrawn="1">
          <p15:clr>
            <a:srgbClr val="A4A3A4"/>
          </p15:clr>
        </p15:guide>
        <p15:guide id="2" pos="2160" userDrawn="1">
          <p15:clr>
            <a:srgbClr val="A4A3A4"/>
          </p15:clr>
        </p15:guide>
        <p15:guide id="3" orient="horz" pos="29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Zabawa" initials="BJZ" lastIdx="1" clrIdx="0"/>
  <p:cmAuthor id="1" name="Chris" initials="C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0" autoAdjust="0"/>
    <p:restoredTop sz="90498" autoAdjust="0"/>
  </p:normalViewPr>
  <p:slideViewPr>
    <p:cSldViewPr>
      <p:cViewPr>
        <p:scale>
          <a:sx n="126" d="100"/>
          <a:sy n="126" d="100"/>
        </p:scale>
        <p:origin x="-660"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780"/>
    </p:cViewPr>
  </p:sorterViewPr>
  <p:notesViewPr>
    <p:cSldViewPr>
      <p:cViewPr varScale="1">
        <p:scale>
          <a:sx n="87" d="100"/>
          <a:sy n="87" d="100"/>
        </p:scale>
        <p:origin x="-3822" y="-78"/>
      </p:cViewPr>
      <p:guideLst>
        <p:guide orient="horz" pos="2911"/>
        <p:guide orient="horz" pos="2929"/>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12T10:29:19.330" idx="1">
    <p:pos x="10" y="10"/>
    <p:text>Save for end.  Verify at end.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BB112-554C-40E0-8398-B086B0316E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4E87CE-F9C1-4254-9B9E-B9683E4E5313}">
      <dgm:prSet phldrT="[Text]" custT="1"/>
      <dgm:spPr/>
      <dgm:t>
        <a:bodyPr/>
        <a:lstStyle/>
        <a:p>
          <a:r>
            <a:rPr lang="en-US" sz="2800" b="1"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dgm:t>
    </dgm:pt>
    <dgm:pt modelId="{9ACAB448-9964-4524-BF85-9CA3716C2532}" type="parTrans" cxnId="{8ACC6D51-9CC9-42D9-9B5C-156D269B35C6}">
      <dgm:prSet/>
      <dgm:spPr/>
      <dgm:t>
        <a:bodyPr/>
        <a:lstStyle/>
        <a:p>
          <a:endParaRPr lang="en-US"/>
        </a:p>
      </dgm:t>
    </dgm:pt>
    <dgm:pt modelId="{01E4A3A0-1420-4181-8FB2-A3C46F9D84EB}" type="sibTrans" cxnId="{8ACC6D51-9CC9-42D9-9B5C-156D269B35C6}">
      <dgm:prSet/>
      <dgm:spPr/>
      <dgm:t>
        <a:bodyPr/>
        <a:lstStyle/>
        <a:p>
          <a:endParaRPr lang="en-US"/>
        </a:p>
      </dgm:t>
    </dgm:pt>
    <dgm:pt modelId="{FF9D27E0-8370-4F55-A997-DABFA49BF0CA}">
      <dgm:prSet phldrT="[Text]" custT="1"/>
      <dgm:spPr/>
      <dgm:t>
        <a:bodyPr/>
        <a:lstStyle/>
        <a:p>
          <a:r>
            <a:rPr lang="en-US" sz="2800" b="1" dirty="0" smtClean="0">
              <a:latin typeface="Times New Roman" pitchFamily="18" charset="0"/>
              <a:cs typeface="Times New Roman" pitchFamily="18" charset="0"/>
            </a:rPr>
            <a:t>Privacy Rule</a:t>
          </a:r>
          <a:endParaRPr lang="en-US" sz="2800" b="1" dirty="0">
            <a:latin typeface="Times New Roman" pitchFamily="18" charset="0"/>
            <a:cs typeface="Times New Roman" pitchFamily="18" charset="0"/>
          </a:endParaRPr>
        </a:p>
      </dgm:t>
    </dgm:pt>
    <dgm:pt modelId="{8C059EDD-CE00-4C6B-8461-88AC882955B1}" type="parTrans" cxnId="{8E2A70AE-725E-4590-92A7-CB006E1D1BCC}">
      <dgm:prSet/>
      <dgm:spPr/>
      <dgm:t>
        <a:bodyPr/>
        <a:lstStyle/>
        <a:p>
          <a:endParaRPr lang="en-US"/>
        </a:p>
      </dgm:t>
    </dgm:pt>
    <dgm:pt modelId="{A2ADDEAD-A9F8-4601-B84D-F1C9B866DBED}" type="sibTrans" cxnId="{8E2A70AE-725E-4590-92A7-CB006E1D1BCC}">
      <dgm:prSet/>
      <dgm:spPr/>
      <dgm:t>
        <a:bodyPr/>
        <a:lstStyle/>
        <a:p>
          <a:endParaRPr lang="en-US"/>
        </a:p>
      </dgm:t>
    </dgm:pt>
    <dgm:pt modelId="{92C7C85D-4B58-4707-BC03-3353BA586923}">
      <dgm:prSet phldrT="[Text]" custT="1"/>
      <dgm:spPr/>
      <dgm:t>
        <a:bodyPr/>
        <a:lstStyle/>
        <a:p>
          <a:r>
            <a:rPr lang="en-US" sz="2800" b="1"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dgm:t>
    </dgm:pt>
    <dgm:pt modelId="{60E6CCA9-B3BE-46F3-BED3-BD2C50EF637D}" type="parTrans" cxnId="{3BEF10AC-1A95-46F5-A7C1-403330A8C3BF}">
      <dgm:prSet/>
      <dgm:spPr/>
      <dgm:t>
        <a:bodyPr/>
        <a:lstStyle/>
        <a:p>
          <a:endParaRPr lang="en-US"/>
        </a:p>
      </dgm:t>
    </dgm:pt>
    <dgm:pt modelId="{5126D1D6-DD9F-4242-8382-5C5DAE4890B4}" type="sibTrans" cxnId="{3BEF10AC-1A95-46F5-A7C1-403330A8C3BF}">
      <dgm:prSet/>
      <dgm:spPr/>
      <dgm:t>
        <a:bodyPr/>
        <a:lstStyle/>
        <a:p>
          <a:endParaRPr lang="en-US"/>
        </a:p>
      </dgm:t>
    </dgm:pt>
    <dgm:pt modelId="{C944A575-6E74-4C15-9418-73E3B704D6EC}">
      <dgm:prSet phldrT="[Text]" custT="1"/>
      <dgm:spPr/>
      <dgm:t>
        <a:bodyPr/>
        <a:lstStyle/>
        <a:p>
          <a:r>
            <a:rPr lang="en-US" sz="2800" b="1" dirty="0" smtClean="0">
              <a:latin typeface="Times New Roman" pitchFamily="18" charset="0"/>
              <a:cs typeface="Times New Roman" pitchFamily="18" charset="0"/>
            </a:rPr>
            <a:t>Security Rule</a:t>
          </a:r>
          <a:endParaRPr lang="en-US" sz="2800" b="1" dirty="0">
            <a:latin typeface="Times New Roman" pitchFamily="18" charset="0"/>
            <a:cs typeface="Times New Roman" pitchFamily="18" charset="0"/>
          </a:endParaRPr>
        </a:p>
      </dgm:t>
    </dgm:pt>
    <dgm:pt modelId="{F08C3219-0D41-47A1-BF67-11CF3E7A3A25}" type="parTrans" cxnId="{113EBDD3-8CC5-4154-BFC8-6BDB455A0C04}">
      <dgm:prSet/>
      <dgm:spPr/>
      <dgm:t>
        <a:bodyPr/>
        <a:lstStyle/>
        <a:p>
          <a:endParaRPr lang="en-US"/>
        </a:p>
      </dgm:t>
    </dgm:pt>
    <dgm:pt modelId="{C5D753C3-0EB4-4BF2-9FBB-DF5FFFD4F7F3}" type="sibTrans" cxnId="{113EBDD3-8CC5-4154-BFC8-6BDB455A0C04}">
      <dgm:prSet/>
      <dgm:spPr/>
      <dgm:t>
        <a:bodyPr/>
        <a:lstStyle/>
        <a:p>
          <a:endParaRPr lang="en-US"/>
        </a:p>
      </dgm:t>
    </dgm:pt>
    <dgm:pt modelId="{0C3BCAF6-543A-4E42-AAE0-6BF2503E8F14}">
      <dgm:prSet phldrT="[Text]" custT="1"/>
      <dgm:spPr/>
      <dgm:t>
        <a:bodyPr/>
        <a:lstStyle/>
        <a:p>
          <a:r>
            <a:rPr lang="en-US" sz="2800" b="1"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dgm:t>
    </dgm:pt>
    <dgm:pt modelId="{02098A52-1DEE-47C3-A962-CB9B19EC5057}" type="sibTrans" cxnId="{AD1F8798-71B5-4C2C-80F7-6DA5CFAE8FD6}">
      <dgm:prSet/>
      <dgm:spPr/>
      <dgm:t>
        <a:bodyPr/>
        <a:lstStyle/>
        <a:p>
          <a:endParaRPr lang="en-US"/>
        </a:p>
      </dgm:t>
    </dgm:pt>
    <dgm:pt modelId="{0736580C-EEEB-4039-91D2-F182CC8A2F9C}" type="parTrans" cxnId="{AD1F8798-71B5-4C2C-80F7-6DA5CFAE8FD6}">
      <dgm:prSet/>
      <dgm:spPr/>
      <dgm:t>
        <a:bodyPr/>
        <a:lstStyle/>
        <a:p>
          <a:endParaRPr lang="en-US"/>
        </a:p>
      </dgm:t>
    </dgm:pt>
    <dgm:pt modelId="{0BE320F5-ABEF-42B0-B9BF-B10F3014CBDD}">
      <dgm:prSet phldrT="[Text]"/>
      <dgm:spPr/>
      <dgm:t>
        <a:bodyPr/>
        <a:lstStyle/>
        <a:p>
          <a:r>
            <a:rPr lang="en-US" b="1" dirty="0" smtClean="0">
              <a:latin typeface="Times New Roman" pitchFamily="18" charset="0"/>
              <a:cs typeface="Times New Roman" pitchFamily="18" charset="0"/>
            </a:rPr>
            <a:t>Electronic Data Exchange</a:t>
          </a:r>
          <a:endParaRPr lang="en-US" b="1" dirty="0">
            <a:latin typeface="Times New Roman" pitchFamily="18" charset="0"/>
            <a:cs typeface="Times New Roman" pitchFamily="18" charset="0"/>
          </a:endParaRPr>
        </a:p>
      </dgm:t>
    </dgm:pt>
    <dgm:pt modelId="{1EF0D6B0-0CA8-40C1-B541-C3363E62FB0D}" type="sibTrans" cxnId="{208C2CAA-9E77-4821-81FF-770A010540A0}">
      <dgm:prSet/>
      <dgm:spPr/>
      <dgm:t>
        <a:bodyPr/>
        <a:lstStyle/>
        <a:p>
          <a:endParaRPr lang="en-US"/>
        </a:p>
      </dgm:t>
    </dgm:pt>
    <dgm:pt modelId="{0A18DBF1-0D97-463A-9362-7EA62FCA48F1}" type="parTrans" cxnId="{208C2CAA-9E77-4821-81FF-770A010540A0}">
      <dgm:prSet/>
      <dgm:spPr/>
      <dgm:t>
        <a:bodyPr/>
        <a:lstStyle/>
        <a:p>
          <a:endParaRPr lang="en-US"/>
        </a:p>
      </dgm:t>
    </dgm:pt>
    <dgm:pt modelId="{AAC3B18F-47CB-4533-9AE8-6EA50C690EB4}" type="pres">
      <dgm:prSet presAssocID="{94DBB112-554C-40E0-8398-B086B0316E12}" presName="linearFlow" presStyleCnt="0">
        <dgm:presLayoutVars>
          <dgm:dir/>
          <dgm:animLvl val="lvl"/>
          <dgm:resizeHandles val="exact"/>
        </dgm:presLayoutVars>
      </dgm:prSet>
      <dgm:spPr/>
      <dgm:t>
        <a:bodyPr/>
        <a:lstStyle/>
        <a:p>
          <a:endParaRPr lang="en-US"/>
        </a:p>
      </dgm:t>
    </dgm:pt>
    <dgm:pt modelId="{75DD59D8-AE3B-4735-8239-96DF187623EB}" type="pres">
      <dgm:prSet presAssocID="{8A4E87CE-F9C1-4254-9B9E-B9683E4E5313}" presName="composite" presStyleCnt="0"/>
      <dgm:spPr/>
    </dgm:pt>
    <dgm:pt modelId="{0101BB05-73D2-4A9C-8FBB-804774DE5040}" type="pres">
      <dgm:prSet presAssocID="{8A4E87CE-F9C1-4254-9B9E-B9683E4E5313}" presName="parentText" presStyleLbl="alignNode1" presStyleIdx="0" presStyleCnt="3">
        <dgm:presLayoutVars>
          <dgm:chMax val="1"/>
          <dgm:bulletEnabled val="1"/>
        </dgm:presLayoutVars>
      </dgm:prSet>
      <dgm:spPr/>
      <dgm:t>
        <a:bodyPr/>
        <a:lstStyle/>
        <a:p>
          <a:endParaRPr lang="en-US"/>
        </a:p>
      </dgm:t>
    </dgm:pt>
    <dgm:pt modelId="{AA5288A3-DDA7-4B8C-92BA-20AEEF30731A}" type="pres">
      <dgm:prSet presAssocID="{8A4E87CE-F9C1-4254-9B9E-B9683E4E5313}" presName="descendantText" presStyleLbl="alignAcc1" presStyleIdx="0" presStyleCnt="3">
        <dgm:presLayoutVars>
          <dgm:bulletEnabled val="1"/>
        </dgm:presLayoutVars>
      </dgm:prSet>
      <dgm:spPr/>
      <dgm:t>
        <a:bodyPr/>
        <a:lstStyle/>
        <a:p>
          <a:endParaRPr lang="en-US"/>
        </a:p>
      </dgm:t>
    </dgm:pt>
    <dgm:pt modelId="{96BDD3A4-E9C5-4D84-A54B-DE9DB0BBF1BE}" type="pres">
      <dgm:prSet presAssocID="{01E4A3A0-1420-4181-8FB2-A3C46F9D84EB}" presName="sp" presStyleCnt="0"/>
      <dgm:spPr/>
    </dgm:pt>
    <dgm:pt modelId="{85D9D2F0-3F6B-4CAD-9F7D-46AC00E3E938}" type="pres">
      <dgm:prSet presAssocID="{92C7C85D-4B58-4707-BC03-3353BA586923}" presName="composite" presStyleCnt="0"/>
      <dgm:spPr/>
    </dgm:pt>
    <dgm:pt modelId="{8C452D69-6ADA-4B71-9FCD-CB4AA9C9E076}" type="pres">
      <dgm:prSet presAssocID="{92C7C85D-4B58-4707-BC03-3353BA586923}" presName="parentText" presStyleLbl="alignNode1" presStyleIdx="1" presStyleCnt="3">
        <dgm:presLayoutVars>
          <dgm:chMax val="1"/>
          <dgm:bulletEnabled val="1"/>
        </dgm:presLayoutVars>
      </dgm:prSet>
      <dgm:spPr/>
      <dgm:t>
        <a:bodyPr/>
        <a:lstStyle/>
        <a:p>
          <a:endParaRPr lang="en-US"/>
        </a:p>
      </dgm:t>
    </dgm:pt>
    <dgm:pt modelId="{8AC3B148-05D9-45CA-9134-244D6C4030B3}" type="pres">
      <dgm:prSet presAssocID="{92C7C85D-4B58-4707-BC03-3353BA586923}" presName="descendantText" presStyleLbl="alignAcc1" presStyleIdx="1" presStyleCnt="3" custScaleY="131086">
        <dgm:presLayoutVars>
          <dgm:bulletEnabled val="1"/>
        </dgm:presLayoutVars>
      </dgm:prSet>
      <dgm:spPr/>
      <dgm:t>
        <a:bodyPr/>
        <a:lstStyle/>
        <a:p>
          <a:endParaRPr lang="en-US"/>
        </a:p>
      </dgm:t>
    </dgm:pt>
    <dgm:pt modelId="{88AFB627-C262-46D4-A4F2-B951500F4227}" type="pres">
      <dgm:prSet presAssocID="{5126D1D6-DD9F-4242-8382-5C5DAE4890B4}" presName="sp" presStyleCnt="0"/>
      <dgm:spPr/>
    </dgm:pt>
    <dgm:pt modelId="{26ED9EBF-0106-4D1D-828F-F192342DC6B8}" type="pres">
      <dgm:prSet presAssocID="{0C3BCAF6-543A-4E42-AAE0-6BF2503E8F14}" presName="composite" presStyleCnt="0"/>
      <dgm:spPr/>
    </dgm:pt>
    <dgm:pt modelId="{2345A705-B548-450F-B340-E976E6133D5D}" type="pres">
      <dgm:prSet presAssocID="{0C3BCAF6-543A-4E42-AAE0-6BF2503E8F14}" presName="parentText" presStyleLbl="alignNode1" presStyleIdx="2" presStyleCnt="3">
        <dgm:presLayoutVars>
          <dgm:chMax val="1"/>
          <dgm:bulletEnabled val="1"/>
        </dgm:presLayoutVars>
      </dgm:prSet>
      <dgm:spPr/>
      <dgm:t>
        <a:bodyPr/>
        <a:lstStyle/>
        <a:p>
          <a:endParaRPr lang="en-US"/>
        </a:p>
      </dgm:t>
    </dgm:pt>
    <dgm:pt modelId="{EE5F39E6-8D50-4D98-8B84-E0719188B977}" type="pres">
      <dgm:prSet presAssocID="{0C3BCAF6-543A-4E42-AAE0-6BF2503E8F14}" presName="descendantText" presStyleLbl="alignAcc1" presStyleIdx="2" presStyleCnt="3" custScaleY="140256" custLinFactNeighborX="2674" custLinFactNeighborY="14902">
        <dgm:presLayoutVars>
          <dgm:bulletEnabled val="1"/>
        </dgm:presLayoutVars>
      </dgm:prSet>
      <dgm:spPr/>
      <dgm:t>
        <a:bodyPr/>
        <a:lstStyle/>
        <a:p>
          <a:endParaRPr lang="en-US"/>
        </a:p>
      </dgm:t>
    </dgm:pt>
  </dgm:ptLst>
  <dgm:cxnLst>
    <dgm:cxn modelId="{AD1F8798-71B5-4C2C-80F7-6DA5CFAE8FD6}" srcId="{94DBB112-554C-40E0-8398-B086B0316E12}" destId="{0C3BCAF6-543A-4E42-AAE0-6BF2503E8F14}" srcOrd="2" destOrd="0" parTransId="{0736580C-EEEB-4039-91D2-F182CC8A2F9C}" sibTransId="{02098A52-1DEE-47C3-A962-CB9B19EC5057}"/>
    <dgm:cxn modelId="{208C2CAA-9E77-4821-81FF-770A010540A0}" srcId="{0C3BCAF6-543A-4E42-AAE0-6BF2503E8F14}" destId="{0BE320F5-ABEF-42B0-B9BF-B10F3014CBDD}" srcOrd="0" destOrd="0" parTransId="{0A18DBF1-0D97-463A-9362-7EA62FCA48F1}" sibTransId="{1EF0D6B0-0CA8-40C1-B541-C3363E62FB0D}"/>
    <dgm:cxn modelId="{8ACC6D51-9CC9-42D9-9B5C-156D269B35C6}" srcId="{94DBB112-554C-40E0-8398-B086B0316E12}" destId="{8A4E87CE-F9C1-4254-9B9E-B9683E4E5313}" srcOrd="0" destOrd="0" parTransId="{9ACAB448-9964-4524-BF85-9CA3716C2532}" sibTransId="{01E4A3A0-1420-4181-8FB2-A3C46F9D84EB}"/>
    <dgm:cxn modelId="{BDCDA3D0-33C3-4D2C-8270-30B80A931A87}" type="presOf" srcId="{FF9D27E0-8370-4F55-A997-DABFA49BF0CA}" destId="{AA5288A3-DDA7-4B8C-92BA-20AEEF30731A}" srcOrd="0" destOrd="0" presId="urn:microsoft.com/office/officeart/2005/8/layout/chevron2"/>
    <dgm:cxn modelId="{83FBD9B1-733B-4302-B1A8-9F1BAB40D286}" type="presOf" srcId="{0BE320F5-ABEF-42B0-B9BF-B10F3014CBDD}" destId="{EE5F39E6-8D50-4D98-8B84-E0719188B977}" srcOrd="0" destOrd="0" presId="urn:microsoft.com/office/officeart/2005/8/layout/chevron2"/>
    <dgm:cxn modelId="{A18A2C59-346B-4A1C-97C8-81B71DB61400}" type="presOf" srcId="{8A4E87CE-F9C1-4254-9B9E-B9683E4E5313}" destId="{0101BB05-73D2-4A9C-8FBB-804774DE5040}" srcOrd="0" destOrd="0" presId="urn:microsoft.com/office/officeart/2005/8/layout/chevron2"/>
    <dgm:cxn modelId="{F021A96B-3FF6-4F27-9AC4-615F814C0CF0}" type="presOf" srcId="{C944A575-6E74-4C15-9418-73E3B704D6EC}" destId="{8AC3B148-05D9-45CA-9134-244D6C4030B3}" srcOrd="0" destOrd="0" presId="urn:microsoft.com/office/officeart/2005/8/layout/chevron2"/>
    <dgm:cxn modelId="{2139DBDB-6F32-414B-93DA-00ACBA81C4F3}" type="presOf" srcId="{0C3BCAF6-543A-4E42-AAE0-6BF2503E8F14}" destId="{2345A705-B548-450F-B340-E976E6133D5D}" srcOrd="0" destOrd="0" presId="urn:microsoft.com/office/officeart/2005/8/layout/chevron2"/>
    <dgm:cxn modelId="{94D29C2C-AFE8-47B1-B81D-BB6C1F74C430}" type="presOf" srcId="{94DBB112-554C-40E0-8398-B086B0316E12}" destId="{AAC3B18F-47CB-4533-9AE8-6EA50C690EB4}" srcOrd="0" destOrd="0" presId="urn:microsoft.com/office/officeart/2005/8/layout/chevron2"/>
    <dgm:cxn modelId="{2283D1F5-A2CA-435D-920D-28EBB7B60B62}" type="presOf" srcId="{92C7C85D-4B58-4707-BC03-3353BA586923}" destId="{8C452D69-6ADA-4B71-9FCD-CB4AA9C9E076}" srcOrd="0" destOrd="0" presId="urn:microsoft.com/office/officeart/2005/8/layout/chevron2"/>
    <dgm:cxn modelId="{8E2A70AE-725E-4590-92A7-CB006E1D1BCC}" srcId="{8A4E87CE-F9C1-4254-9B9E-B9683E4E5313}" destId="{FF9D27E0-8370-4F55-A997-DABFA49BF0CA}" srcOrd="0" destOrd="0" parTransId="{8C059EDD-CE00-4C6B-8461-88AC882955B1}" sibTransId="{A2ADDEAD-A9F8-4601-B84D-F1C9B866DBED}"/>
    <dgm:cxn modelId="{113EBDD3-8CC5-4154-BFC8-6BDB455A0C04}" srcId="{92C7C85D-4B58-4707-BC03-3353BA586923}" destId="{C944A575-6E74-4C15-9418-73E3B704D6EC}" srcOrd="0" destOrd="0" parTransId="{F08C3219-0D41-47A1-BF67-11CF3E7A3A25}" sibTransId="{C5D753C3-0EB4-4BF2-9FBB-DF5FFFD4F7F3}"/>
    <dgm:cxn modelId="{3BEF10AC-1A95-46F5-A7C1-403330A8C3BF}" srcId="{94DBB112-554C-40E0-8398-B086B0316E12}" destId="{92C7C85D-4B58-4707-BC03-3353BA586923}" srcOrd="1" destOrd="0" parTransId="{60E6CCA9-B3BE-46F3-BED3-BD2C50EF637D}" sibTransId="{5126D1D6-DD9F-4242-8382-5C5DAE4890B4}"/>
    <dgm:cxn modelId="{7C335B34-0BE7-4AED-BCEE-2FD12A6FA809}" type="presParOf" srcId="{AAC3B18F-47CB-4533-9AE8-6EA50C690EB4}" destId="{75DD59D8-AE3B-4735-8239-96DF187623EB}" srcOrd="0" destOrd="0" presId="urn:microsoft.com/office/officeart/2005/8/layout/chevron2"/>
    <dgm:cxn modelId="{5B5C4C99-7CAC-4C02-B5EF-3A1E4EEBDF37}" type="presParOf" srcId="{75DD59D8-AE3B-4735-8239-96DF187623EB}" destId="{0101BB05-73D2-4A9C-8FBB-804774DE5040}" srcOrd="0" destOrd="0" presId="urn:microsoft.com/office/officeart/2005/8/layout/chevron2"/>
    <dgm:cxn modelId="{934CB4DB-7DFC-4AFF-A1C6-62C56A71B26A}" type="presParOf" srcId="{75DD59D8-AE3B-4735-8239-96DF187623EB}" destId="{AA5288A3-DDA7-4B8C-92BA-20AEEF30731A}" srcOrd="1" destOrd="0" presId="urn:microsoft.com/office/officeart/2005/8/layout/chevron2"/>
    <dgm:cxn modelId="{939F3FED-356B-4486-9838-DB15589E1FA4}" type="presParOf" srcId="{AAC3B18F-47CB-4533-9AE8-6EA50C690EB4}" destId="{96BDD3A4-E9C5-4D84-A54B-DE9DB0BBF1BE}" srcOrd="1" destOrd="0" presId="urn:microsoft.com/office/officeart/2005/8/layout/chevron2"/>
    <dgm:cxn modelId="{2D3C5B25-F7CF-4CDF-9486-01D6FDA000B9}" type="presParOf" srcId="{AAC3B18F-47CB-4533-9AE8-6EA50C690EB4}" destId="{85D9D2F0-3F6B-4CAD-9F7D-46AC00E3E938}" srcOrd="2" destOrd="0" presId="urn:microsoft.com/office/officeart/2005/8/layout/chevron2"/>
    <dgm:cxn modelId="{078926EA-191F-43CD-8C66-52912AFB1047}" type="presParOf" srcId="{85D9D2F0-3F6B-4CAD-9F7D-46AC00E3E938}" destId="{8C452D69-6ADA-4B71-9FCD-CB4AA9C9E076}" srcOrd="0" destOrd="0" presId="urn:microsoft.com/office/officeart/2005/8/layout/chevron2"/>
    <dgm:cxn modelId="{A556B8AD-21B2-465E-802D-3C39722EF37F}" type="presParOf" srcId="{85D9D2F0-3F6B-4CAD-9F7D-46AC00E3E938}" destId="{8AC3B148-05D9-45CA-9134-244D6C4030B3}" srcOrd="1" destOrd="0" presId="urn:microsoft.com/office/officeart/2005/8/layout/chevron2"/>
    <dgm:cxn modelId="{72CF021A-4EA7-45F2-8985-7E46505F0736}" type="presParOf" srcId="{AAC3B18F-47CB-4533-9AE8-6EA50C690EB4}" destId="{88AFB627-C262-46D4-A4F2-B951500F4227}" srcOrd="3" destOrd="0" presId="urn:microsoft.com/office/officeart/2005/8/layout/chevron2"/>
    <dgm:cxn modelId="{2C0F58B6-EBE9-4C7A-A7EA-0579D5E8522E}" type="presParOf" srcId="{AAC3B18F-47CB-4533-9AE8-6EA50C690EB4}" destId="{26ED9EBF-0106-4D1D-828F-F192342DC6B8}" srcOrd="4" destOrd="0" presId="urn:microsoft.com/office/officeart/2005/8/layout/chevron2"/>
    <dgm:cxn modelId="{A5CC0D2A-F898-42C1-A1E5-92C0581A5F8D}" type="presParOf" srcId="{26ED9EBF-0106-4D1D-828F-F192342DC6B8}" destId="{2345A705-B548-450F-B340-E976E6133D5D}" srcOrd="0" destOrd="0" presId="urn:microsoft.com/office/officeart/2005/8/layout/chevron2"/>
    <dgm:cxn modelId="{24D29684-6D67-4970-8800-4943D2F6C0FF}" type="presParOf" srcId="{26ED9EBF-0106-4D1D-828F-F192342DC6B8}" destId="{EE5F39E6-8D50-4D98-8B84-E0719188B97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83A8C6-BCD8-4259-95A8-223DAF16496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1640587A-F3D8-46E8-BF85-D679554CB89F}">
      <dgm:prSet phldrT="[Text]"/>
      <dgm:spPr>
        <a:solidFill>
          <a:schemeClr val="tx1"/>
        </a:solidFill>
      </dgm:spPr>
      <dgm:t>
        <a:bodyPr/>
        <a:lstStyle/>
        <a:p>
          <a:r>
            <a:rPr lang="en-US" b="1" dirty="0" smtClean="0"/>
            <a:t>Lab</a:t>
          </a:r>
          <a:endParaRPr lang="en-US" b="1" dirty="0"/>
        </a:p>
      </dgm:t>
    </dgm:pt>
    <dgm:pt modelId="{0F7E3EFD-F0A1-4833-9BE7-C30B3E0FBDD6}" type="parTrans" cxnId="{77E40326-D0A5-4DA7-92E4-92FD18DA4425}">
      <dgm:prSet/>
      <dgm:spPr/>
      <dgm:t>
        <a:bodyPr/>
        <a:lstStyle/>
        <a:p>
          <a:endParaRPr lang="en-US"/>
        </a:p>
      </dgm:t>
    </dgm:pt>
    <dgm:pt modelId="{8070873A-85ED-44BB-B2B2-527938366E22}" type="sibTrans" cxnId="{77E40326-D0A5-4DA7-92E4-92FD18DA4425}">
      <dgm:prSet/>
      <dgm:spPr>
        <a:solidFill>
          <a:srgbClr val="FF0000"/>
        </a:solidFill>
      </dgm:spPr>
      <dgm:t>
        <a:bodyPr/>
        <a:lstStyle/>
        <a:p>
          <a:endParaRPr lang="en-US"/>
        </a:p>
      </dgm:t>
    </dgm:pt>
    <dgm:pt modelId="{C5BBD2CA-6E7A-4F14-A6ED-9E9F97050FAD}">
      <dgm:prSet phldrT="[Text]"/>
      <dgm:spPr>
        <a:solidFill>
          <a:schemeClr val="bg2">
            <a:lumMod val="75000"/>
          </a:schemeClr>
        </a:solidFill>
      </dgm:spPr>
      <dgm:t>
        <a:bodyPr/>
        <a:lstStyle/>
        <a:p>
          <a:r>
            <a:rPr lang="en-US" b="1" dirty="0" smtClean="0"/>
            <a:t>Physical</a:t>
          </a:r>
          <a:endParaRPr lang="en-US" b="1" dirty="0"/>
        </a:p>
      </dgm:t>
    </dgm:pt>
    <dgm:pt modelId="{9AA684D5-8220-4785-9D06-955DFCE1C4F7}" type="parTrans" cxnId="{F120F27E-BCCA-4D52-A62E-27232AA184BA}">
      <dgm:prSet/>
      <dgm:spPr/>
      <dgm:t>
        <a:bodyPr/>
        <a:lstStyle/>
        <a:p>
          <a:endParaRPr lang="en-US"/>
        </a:p>
      </dgm:t>
    </dgm:pt>
    <dgm:pt modelId="{C2EFE41F-77DC-494F-90D2-44A989E585B5}" type="sibTrans" cxnId="{F120F27E-BCCA-4D52-A62E-27232AA184BA}">
      <dgm:prSet/>
      <dgm:spPr>
        <a:solidFill>
          <a:srgbClr val="FF0000"/>
        </a:solidFill>
      </dgm:spPr>
      <dgm:t>
        <a:bodyPr/>
        <a:lstStyle/>
        <a:p>
          <a:endParaRPr lang="en-US"/>
        </a:p>
      </dgm:t>
    </dgm:pt>
    <dgm:pt modelId="{59E48BD9-833F-4CE8-A554-902C59A62BED}">
      <dgm:prSet phldrT="[Text]"/>
      <dgm:spPr>
        <a:solidFill>
          <a:srgbClr val="FF0000"/>
        </a:solidFill>
      </dgm:spPr>
      <dgm:t>
        <a:bodyPr/>
        <a:lstStyle/>
        <a:p>
          <a:r>
            <a:rPr lang="en-US" b="1" dirty="0" smtClean="0"/>
            <a:t>X-Ray</a:t>
          </a:r>
          <a:endParaRPr lang="en-US" b="1" dirty="0"/>
        </a:p>
      </dgm:t>
    </dgm:pt>
    <dgm:pt modelId="{086CF49E-0D22-494A-AB77-53BA207DB5CF}" type="parTrans" cxnId="{48585E0C-AD7D-4484-B47C-9F3DA28C53DB}">
      <dgm:prSet/>
      <dgm:spPr/>
      <dgm:t>
        <a:bodyPr/>
        <a:lstStyle/>
        <a:p>
          <a:endParaRPr lang="en-US"/>
        </a:p>
      </dgm:t>
    </dgm:pt>
    <dgm:pt modelId="{524E422E-FC39-493D-B5C2-CFAD589138BC}" type="sibTrans" cxnId="{48585E0C-AD7D-4484-B47C-9F3DA28C53DB}">
      <dgm:prSet/>
      <dgm:spPr>
        <a:solidFill>
          <a:srgbClr val="FF0000"/>
        </a:solidFill>
      </dgm:spPr>
      <dgm:t>
        <a:bodyPr/>
        <a:lstStyle/>
        <a:p>
          <a:endParaRPr lang="en-US"/>
        </a:p>
      </dgm:t>
    </dgm:pt>
    <dgm:pt modelId="{81E972A1-F63C-4CE9-9FA4-1AE163AFF2CA}" type="pres">
      <dgm:prSet presAssocID="{0383A8C6-BCD8-4259-95A8-223DAF164964}" presName="Name0" presStyleCnt="0">
        <dgm:presLayoutVars>
          <dgm:dir/>
          <dgm:resizeHandles val="exact"/>
        </dgm:presLayoutVars>
      </dgm:prSet>
      <dgm:spPr/>
      <dgm:t>
        <a:bodyPr/>
        <a:lstStyle/>
        <a:p>
          <a:endParaRPr lang="en-US"/>
        </a:p>
      </dgm:t>
    </dgm:pt>
    <dgm:pt modelId="{6CF0CCC4-F0B3-4964-B7E6-5EDC20D58E2C}" type="pres">
      <dgm:prSet presAssocID="{1640587A-F3D8-46E8-BF85-D679554CB89F}" presName="node" presStyleLbl="node1" presStyleIdx="0" presStyleCnt="3">
        <dgm:presLayoutVars>
          <dgm:bulletEnabled val="1"/>
        </dgm:presLayoutVars>
      </dgm:prSet>
      <dgm:spPr/>
      <dgm:t>
        <a:bodyPr/>
        <a:lstStyle/>
        <a:p>
          <a:endParaRPr lang="en-US"/>
        </a:p>
      </dgm:t>
    </dgm:pt>
    <dgm:pt modelId="{07F76524-D935-44CB-BF73-04B519114D4D}" type="pres">
      <dgm:prSet presAssocID="{8070873A-85ED-44BB-B2B2-527938366E22}" presName="sibTrans" presStyleLbl="sibTrans2D1" presStyleIdx="0" presStyleCnt="3"/>
      <dgm:spPr/>
      <dgm:t>
        <a:bodyPr/>
        <a:lstStyle/>
        <a:p>
          <a:endParaRPr lang="en-US"/>
        </a:p>
      </dgm:t>
    </dgm:pt>
    <dgm:pt modelId="{9B79562E-AF8D-4989-8D4A-1204EA18C7F9}" type="pres">
      <dgm:prSet presAssocID="{8070873A-85ED-44BB-B2B2-527938366E22}" presName="connectorText" presStyleLbl="sibTrans2D1" presStyleIdx="0" presStyleCnt="3"/>
      <dgm:spPr/>
      <dgm:t>
        <a:bodyPr/>
        <a:lstStyle/>
        <a:p>
          <a:endParaRPr lang="en-US"/>
        </a:p>
      </dgm:t>
    </dgm:pt>
    <dgm:pt modelId="{4BB2394C-D18F-47CF-9C76-1BF38DC15AF0}" type="pres">
      <dgm:prSet presAssocID="{C5BBD2CA-6E7A-4F14-A6ED-9E9F97050FAD}" presName="node" presStyleLbl="node1" presStyleIdx="1" presStyleCnt="3">
        <dgm:presLayoutVars>
          <dgm:bulletEnabled val="1"/>
        </dgm:presLayoutVars>
      </dgm:prSet>
      <dgm:spPr/>
      <dgm:t>
        <a:bodyPr/>
        <a:lstStyle/>
        <a:p>
          <a:endParaRPr lang="en-US"/>
        </a:p>
      </dgm:t>
    </dgm:pt>
    <dgm:pt modelId="{259876D0-4060-40B9-9D6C-D6B74F208DBA}" type="pres">
      <dgm:prSet presAssocID="{C2EFE41F-77DC-494F-90D2-44A989E585B5}" presName="sibTrans" presStyleLbl="sibTrans2D1" presStyleIdx="1" presStyleCnt="3"/>
      <dgm:spPr/>
      <dgm:t>
        <a:bodyPr/>
        <a:lstStyle/>
        <a:p>
          <a:endParaRPr lang="en-US"/>
        </a:p>
      </dgm:t>
    </dgm:pt>
    <dgm:pt modelId="{9E6D22AA-0A59-4F49-B007-4184637154DC}" type="pres">
      <dgm:prSet presAssocID="{C2EFE41F-77DC-494F-90D2-44A989E585B5}" presName="connectorText" presStyleLbl="sibTrans2D1" presStyleIdx="1" presStyleCnt="3"/>
      <dgm:spPr/>
      <dgm:t>
        <a:bodyPr/>
        <a:lstStyle/>
        <a:p>
          <a:endParaRPr lang="en-US"/>
        </a:p>
      </dgm:t>
    </dgm:pt>
    <dgm:pt modelId="{2D187BA3-664D-489A-B449-C2B30B0B40CC}" type="pres">
      <dgm:prSet presAssocID="{59E48BD9-833F-4CE8-A554-902C59A62BED}" presName="node" presStyleLbl="node1" presStyleIdx="2" presStyleCnt="3">
        <dgm:presLayoutVars>
          <dgm:bulletEnabled val="1"/>
        </dgm:presLayoutVars>
      </dgm:prSet>
      <dgm:spPr/>
      <dgm:t>
        <a:bodyPr/>
        <a:lstStyle/>
        <a:p>
          <a:endParaRPr lang="en-US"/>
        </a:p>
      </dgm:t>
    </dgm:pt>
    <dgm:pt modelId="{1E4A6F8E-1EA7-42D0-B58D-E608AE87F3EB}" type="pres">
      <dgm:prSet presAssocID="{524E422E-FC39-493D-B5C2-CFAD589138BC}" presName="sibTrans" presStyleLbl="sibTrans2D1" presStyleIdx="2" presStyleCnt="3"/>
      <dgm:spPr/>
      <dgm:t>
        <a:bodyPr/>
        <a:lstStyle/>
        <a:p>
          <a:endParaRPr lang="en-US"/>
        </a:p>
      </dgm:t>
    </dgm:pt>
    <dgm:pt modelId="{36A70651-628E-40B2-855E-C477F1D3BC48}" type="pres">
      <dgm:prSet presAssocID="{524E422E-FC39-493D-B5C2-CFAD589138BC}" presName="connectorText" presStyleLbl="sibTrans2D1" presStyleIdx="2" presStyleCnt="3"/>
      <dgm:spPr/>
      <dgm:t>
        <a:bodyPr/>
        <a:lstStyle/>
        <a:p>
          <a:endParaRPr lang="en-US"/>
        </a:p>
      </dgm:t>
    </dgm:pt>
  </dgm:ptLst>
  <dgm:cxnLst>
    <dgm:cxn modelId="{BEC944FC-F07B-41EC-8D73-30AC1A89C173}" type="presOf" srcId="{C2EFE41F-77DC-494F-90D2-44A989E585B5}" destId="{9E6D22AA-0A59-4F49-B007-4184637154DC}" srcOrd="1" destOrd="0" presId="urn:microsoft.com/office/officeart/2005/8/layout/cycle7"/>
    <dgm:cxn modelId="{EB1F0DA3-9EC2-4696-BDBD-2D80A982E1D8}" type="presOf" srcId="{C5BBD2CA-6E7A-4F14-A6ED-9E9F97050FAD}" destId="{4BB2394C-D18F-47CF-9C76-1BF38DC15AF0}" srcOrd="0" destOrd="0" presId="urn:microsoft.com/office/officeart/2005/8/layout/cycle7"/>
    <dgm:cxn modelId="{1104D2A8-FFC1-40DD-A1A8-DA5C6E49D67F}" type="presOf" srcId="{8070873A-85ED-44BB-B2B2-527938366E22}" destId="{9B79562E-AF8D-4989-8D4A-1204EA18C7F9}" srcOrd="1" destOrd="0" presId="urn:microsoft.com/office/officeart/2005/8/layout/cycle7"/>
    <dgm:cxn modelId="{926EEB35-7328-445D-B925-D9BFDC429E54}" type="presOf" srcId="{0383A8C6-BCD8-4259-95A8-223DAF164964}" destId="{81E972A1-F63C-4CE9-9FA4-1AE163AFF2CA}" srcOrd="0" destOrd="0" presId="urn:microsoft.com/office/officeart/2005/8/layout/cycle7"/>
    <dgm:cxn modelId="{9CD3603B-5660-4E0D-AF33-FBFE24AA8D0D}" type="presOf" srcId="{1640587A-F3D8-46E8-BF85-D679554CB89F}" destId="{6CF0CCC4-F0B3-4964-B7E6-5EDC20D58E2C}" srcOrd="0" destOrd="0" presId="urn:microsoft.com/office/officeart/2005/8/layout/cycle7"/>
    <dgm:cxn modelId="{532397A3-9764-432F-B3AB-228528A6B4AA}" type="presOf" srcId="{59E48BD9-833F-4CE8-A554-902C59A62BED}" destId="{2D187BA3-664D-489A-B449-C2B30B0B40CC}" srcOrd="0" destOrd="0" presId="urn:microsoft.com/office/officeart/2005/8/layout/cycle7"/>
    <dgm:cxn modelId="{906F244C-7D11-435B-B04F-DC10D4EADCC1}" type="presOf" srcId="{8070873A-85ED-44BB-B2B2-527938366E22}" destId="{07F76524-D935-44CB-BF73-04B519114D4D}" srcOrd="0" destOrd="0" presId="urn:microsoft.com/office/officeart/2005/8/layout/cycle7"/>
    <dgm:cxn modelId="{48585E0C-AD7D-4484-B47C-9F3DA28C53DB}" srcId="{0383A8C6-BCD8-4259-95A8-223DAF164964}" destId="{59E48BD9-833F-4CE8-A554-902C59A62BED}" srcOrd="2" destOrd="0" parTransId="{086CF49E-0D22-494A-AB77-53BA207DB5CF}" sibTransId="{524E422E-FC39-493D-B5C2-CFAD589138BC}"/>
    <dgm:cxn modelId="{654C6EF0-F37B-45C7-B24A-9DCDF7B1DEB2}" type="presOf" srcId="{524E422E-FC39-493D-B5C2-CFAD589138BC}" destId="{1E4A6F8E-1EA7-42D0-B58D-E608AE87F3EB}" srcOrd="0" destOrd="0" presId="urn:microsoft.com/office/officeart/2005/8/layout/cycle7"/>
    <dgm:cxn modelId="{77E40326-D0A5-4DA7-92E4-92FD18DA4425}" srcId="{0383A8C6-BCD8-4259-95A8-223DAF164964}" destId="{1640587A-F3D8-46E8-BF85-D679554CB89F}" srcOrd="0" destOrd="0" parTransId="{0F7E3EFD-F0A1-4833-9BE7-C30B3E0FBDD6}" sibTransId="{8070873A-85ED-44BB-B2B2-527938366E22}"/>
    <dgm:cxn modelId="{F120F27E-BCCA-4D52-A62E-27232AA184BA}" srcId="{0383A8C6-BCD8-4259-95A8-223DAF164964}" destId="{C5BBD2CA-6E7A-4F14-A6ED-9E9F97050FAD}" srcOrd="1" destOrd="0" parTransId="{9AA684D5-8220-4785-9D06-955DFCE1C4F7}" sibTransId="{C2EFE41F-77DC-494F-90D2-44A989E585B5}"/>
    <dgm:cxn modelId="{0241B03C-D9A0-4ACD-A7F6-C2FCFC58B28E}" type="presOf" srcId="{524E422E-FC39-493D-B5C2-CFAD589138BC}" destId="{36A70651-628E-40B2-855E-C477F1D3BC48}" srcOrd="1" destOrd="0" presId="urn:microsoft.com/office/officeart/2005/8/layout/cycle7"/>
    <dgm:cxn modelId="{4AD88ADA-8594-44F3-843A-B90D95EDC6D7}" type="presOf" srcId="{C2EFE41F-77DC-494F-90D2-44A989E585B5}" destId="{259876D0-4060-40B9-9D6C-D6B74F208DBA}" srcOrd="0" destOrd="0" presId="urn:microsoft.com/office/officeart/2005/8/layout/cycle7"/>
    <dgm:cxn modelId="{95CA33AC-C0D0-4774-9924-619BBF870A95}" type="presParOf" srcId="{81E972A1-F63C-4CE9-9FA4-1AE163AFF2CA}" destId="{6CF0CCC4-F0B3-4964-B7E6-5EDC20D58E2C}" srcOrd="0" destOrd="0" presId="urn:microsoft.com/office/officeart/2005/8/layout/cycle7"/>
    <dgm:cxn modelId="{1851C7C3-BCE1-45F1-A5A7-6DE96EE581BF}" type="presParOf" srcId="{81E972A1-F63C-4CE9-9FA4-1AE163AFF2CA}" destId="{07F76524-D935-44CB-BF73-04B519114D4D}" srcOrd="1" destOrd="0" presId="urn:microsoft.com/office/officeart/2005/8/layout/cycle7"/>
    <dgm:cxn modelId="{ADAABE36-32E5-4443-9B54-B40401C307A8}" type="presParOf" srcId="{07F76524-D935-44CB-BF73-04B519114D4D}" destId="{9B79562E-AF8D-4989-8D4A-1204EA18C7F9}" srcOrd="0" destOrd="0" presId="urn:microsoft.com/office/officeart/2005/8/layout/cycle7"/>
    <dgm:cxn modelId="{EB0AB804-B528-4694-960F-5F45668468FF}" type="presParOf" srcId="{81E972A1-F63C-4CE9-9FA4-1AE163AFF2CA}" destId="{4BB2394C-D18F-47CF-9C76-1BF38DC15AF0}" srcOrd="2" destOrd="0" presId="urn:microsoft.com/office/officeart/2005/8/layout/cycle7"/>
    <dgm:cxn modelId="{40EB6DFF-AA14-465B-8175-6C3B7C0C7F81}" type="presParOf" srcId="{81E972A1-F63C-4CE9-9FA4-1AE163AFF2CA}" destId="{259876D0-4060-40B9-9D6C-D6B74F208DBA}" srcOrd="3" destOrd="0" presId="urn:microsoft.com/office/officeart/2005/8/layout/cycle7"/>
    <dgm:cxn modelId="{2F08FAD1-D522-496A-9A60-75132B9D81A0}" type="presParOf" srcId="{259876D0-4060-40B9-9D6C-D6B74F208DBA}" destId="{9E6D22AA-0A59-4F49-B007-4184637154DC}" srcOrd="0" destOrd="0" presId="urn:microsoft.com/office/officeart/2005/8/layout/cycle7"/>
    <dgm:cxn modelId="{5E677B1A-C1E2-4173-A221-F588853627E5}" type="presParOf" srcId="{81E972A1-F63C-4CE9-9FA4-1AE163AFF2CA}" destId="{2D187BA3-664D-489A-B449-C2B30B0B40CC}" srcOrd="4" destOrd="0" presId="urn:microsoft.com/office/officeart/2005/8/layout/cycle7"/>
    <dgm:cxn modelId="{5A2C0B8F-7604-4C9D-9AB7-F3ADA17747AC}" type="presParOf" srcId="{81E972A1-F63C-4CE9-9FA4-1AE163AFF2CA}" destId="{1E4A6F8E-1EA7-42D0-B58D-E608AE87F3EB}" srcOrd="5" destOrd="0" presId="urn:microsoft.com/office/officeart/2005/8/layout/cycle7"/>
    <dgm:cxn modelId="{727EA755-3DC8-49FC-B993-6994E6C1E7A8}" type="presParOf" srcId="{1E4A6F8E-1EA7-42D0-B58D-E608AE87F3EB}" destId="{36A70651-628E-40B2-855E-C477F1D3BC48}" srcOrd="0" destOrd="0" presId="urn:microsoft.com/office/officeart/2005/8/layout/cycle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4F6AD6-3D10-4CCD-AD4A-896D96C4013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A14DDEF1-5198-41C7-8AF7-93F873456534}">
      <dgm:prSet phldrT="[Text]"/>
      <dgm:spPr/>
      <dgm:t>
        <a:bodyPr/>
        <a:lstStyle/>
        <a:p>
          <a:r>
            <a:rPr lang="en-US" b="1" dirty="0" smtClean="0"/>
            <a:t>Government</a:t>
          </a:r>
          <a:endParaRPr lang="en-US" b="1" dirty="0"/>
        </a:p>
      </dgm:t>
    </dgm:pt>
    <dgm:pt modelId="{7A339A6F-D557-4B74-804A-DD9709ACF4FB}" type="parTrans" cxnId="{73D9F4CE-9E48-45B2-8DE3-971F339DDD6D}">
      <dgm:prSet/>
      <dgm:spPr/>
      <dgm:t>
        <a:bodyPr/>
        <a:lstStyle/>
        <a:p>
          <a:endParaRPr lang="en-US"/>
        </a:p>
      </dgm:t>
    </dgm:pt>
    <dgm:pt modelId="{413A5E8F-ACA7-4AE2-BCA1-250A63659125}" type="sibTrans" cxnId="{73D9F4CE-9E48-45B2-8DE3-971F339DDD6D}">
      <dgm:prSet/>
      <dgm:spPr/>
      <dgm:t>
        <a:bodyPr/>
        <a:lstStyle/>
        <a:p>
          <a:endParaRPr lang="en-US"/>
        </a:p>
      </dgm:t>
    </dgm:pt>
    <dgm:pt modelId="{4E728B6D-5D83-4D73-A8EA-DE5CE9363ACB}">
      <dgm:prSet phldrT="[Text]"/>
      <dgm:spPr/>
      <dgm:t>
        <a:bodyPr/>
        <a:lstStyle/>
        <a:p>
          <a:r>
            <a:rPr lang="en-US" b="1" dirty="0" smtClean="0"/>
            <a:t>Organization</a:t>
          </a:r>
          <a:endParaRPr lang="en-US" b="1" dirty="0"/>
        </a:p>
      </dgm:t>
    </dgm:pt>
    <dgm:pt modelId="{1CBB6FD9-FCE0-4000-8BA3-38B79D10BC6C}" type="parTrans" cxnId="{48D670AD-ED14-43E3-B28A-27C73EEEC521}">
      <dgm:prSet/>
      <dgm:spPr/>
      <dgm:t>
        <a:bodyPr/>
        <a:lstStyle/>
        <a:p>
          <a:endParaRPr lang="en-US"/>
        </a:p>
      </dgm:t>
    </dgm:pt>
    <dgm:pt modelId="{1FE226D0-119B-41D9-BFD9-648A962223D2}" type="sibTrans" cxnId="{48D670AD-ED14-43E3-B28A-27C73EEEC521}">
      <dgm:prSet/>
      <dgm:spPr/>
      <dgm:t>
        <a:bodyPr/>
        <a:lstStyle/>
        <a:p>
          <a:endParaRPr lang="en-US"/>
        </a:p>
      </dgm:t>
    </dgm:pt>
    <dgm:pt modelId="{4AA7E207-9275-4AED-8285-7A8E14AFC067}">
      <dgm:prSet phldrT="[Text]"/>
      <dgm:spPr/>
      <dgm:t>
        <a:bodyPr/>
        <a:lstStyle/>
        <a:p>
          <a:r>
            <a:rPr lang="en-US" b="1" dirty="0" smtClean="0"/>
            <a:t>You</a:t>
          </a:r>
          <a:endParaRPr lang="en-US" b="1" dirty="0"/>
        </a:p>
      </dgm:t>
    </dgm:pt>
    <dgm:pt modelId="{ABEF0B0A-DA27-4C48-9857-5D4F361424E3}" type="parTrans" cxnId="{B3E3E038-F575-436D-8065-99A131A052F7}">
      <dgm:prSet/>
      <dgm:spPr/>
      <dgm:t>
        <a:bodyPr/>
        <a:lstStyle/>
        <a:p>
          <a:endParaRPr lang="en-US"/>
        </a:p>
      </dgm:t>
    </dgm:pt>
    <dgm:pt modelId="{016445E5-0C0E-4793-B505-13E7819DE9D4}" type="sibTrans" cxnId="{B3E3E038-F575-436D-8065-99A131A052F7}">
      <dgm:prSet/>
      <dgm:spPr/>
      <dgm:t>
        <a:bodyPr/>
        <a:lstStyle/>
        <a:p>
          <a:endParaRPr lang="en-US"/>
        </a:p>
      </dgm:t>
    </dgm:pt>
    <dgm:pt modelId="{AF087A06-9F25-48D4-B201-F344964A3474}" type="pres">
      <dgm:prSet presAssocID="{0E4F6AD6-3D10-4CCD-AD4A-896D96C4013F}" presName="rootnode" presStyleCnt="0">
        <dgm:presLayoutVars>
          <dgm:chMax/>
          <dgm:chPref/>
          <dgm:dir/>
          <dgm:animLvl val="lvl"/>
        </dgm:presLayoutVars>
      </dgm:prSet>
      <dgm:spPr/>
      <dgm:t>
        <a:bodyPr/>
        <a:lstStyle/>
        <a:p>
          <a:endParaRPr lang="en-US"/>
        </a:p>
      </dgm:t>
    </dgm:pt>
    <dgm:pt modelId="{BC51EB38-6131-4FCE-A01D-C2C29DC3DEB3}" type="pres">
      <dgm:prSet presAssocID="{A14DDEF1-5198-41C7-8AF7-93F873456534}" presName="composite" presStyleCnt="0"/>
      <dgm:spPr/>
    </dgm:pt>
    <dgm:pt modelId="{CBE5C60D-75C0-417C-926A-4E2D0EAFF51D}" type="pres">
      <dgm:prSet presAssocID="{A14DDEF1-5198-41C7-8AF7-93F873456534}" presName="LShape" presStyleLbl="alignNode1" presStyleIdx="0" presStyleCnt="5"/>
      <dgm:spPr>
        <a:solidFill>
          <a:srgbClr val="FF0000"/>
        </a:solidFill>
        <a:ln>
          <a:solidFill>
            <a:srgbClr val="FF0000"/>
          </a:solidFill>
        </a:ln>
      </dgm:spPr>
    </dgm:pt>
    <dgm:pt modelId="{8B534F94-9BA5-48D4-9DC4-F93EDA0B6CD7}" type="pres">
      <dgm:prSet presAssocID="{A14DDEF1-5198-41C7-8AF7-93F873456534}" presName="ParentText" presStyleLbl="revTx" presStyleIdx="0" presStyleCnt="3">
        <dgm:presLayoutVars>
          <dgm:chMax val="0"/>
          <dgm:chPref val="0"/>
          <dgm:bulletEnabled val="1"/>
        </dgm:presLayoutVars>
      </dgm:prSet>
      <dgm:spPr/>
      <dgm:t>
        <a:bodyPr/>
        <a:lstStyle/>
        <a:p>
          <a:endParaRPr lang="en-US"/>
        </a:p>
      </dgm:t>
    </dgm:pt>
    <dgm:pt modelId="{6ED53945-6590-473C-8943-698094D58B1A}" type="pres">
      <dgm:prSet presAssocID="{A14DDEF1-5198-41C7-8AF7-93F873456534}" presName="Triangle" presStyleLbl="alignNode1" presStyleIdx="1" presStyleCnt="5"/>
      <dgm:spPr>
        <a:solidFill>
          <a:schemeClr val="bg1"/>
        </a:solidFill>
        <a:ln>
          <a:solidFill>
            <a:schemeClr val="tx1"/>
          </a:solidFill>
        </a:ln>
      </dgm:spPr>
    </dgm:pt>
    <dgm:pt modelId="{0B8615AF-2F11-4F94-BF85-A0FFF5A4CA76}" type="pres">
      <dgm:prSet presAssocID="{413A5E8F-ACA7-4AE2-BCA1-250A63659125}" presName="sibTrans" presStyleCnt="0"/>
      <dgm:spPr/>
    </dgm:pt>
    <dgm:pt modelId="{4D717B52-94CB-46B2-AEBD-0115D4D62656}" type="pres">
      <dgm:prSet presAssocID="{413A5E8F-ACA7-4AE2-BCA1-250A63659125}" presName="space" presStyleCnt="0"/>
      <dgm:spPr/>
    </dgm:pt>
    <dgm:pt modelId="{44FCF154-BF8C-44D7-ACE8-288BEA924D63}" type="pres">
      <dgm:prSet presAssocID="{4E728B6D-5D83-4D73-A8EA-DE5CE9363ACB}" presName="composite" presStyleCnt="0"/>
      <dgm:spPr/>
    </dgm:pt>
    <dgm:pt modelId="{2ACEE978-3BF7-48C5-840A-CE8259350BF0}" type="pres">
      <dgm:prSet presAssocID="{4E728B6D-5D83-4D73-A8EA-DE5CE9363ACB}" presName="LShape" presStyleLbl="alignNode1" presStyleIdx="2" presStyleCnt="5"/>
      <dgm:spPr>
        <a:solidFill>
          <a:srgbClr val="FF0000"/>
        </a:solidFill>
        <a:ln>
          <a:solidFill>
            <a:srgbClr val="FF0000"/>
          </a:solidFill>
        </a:ln>
      </dgm:spPr>
    </dgm:pt>
    <dgm:pt modelId="{A0B5DEC9-A04A-4103-9F91-ED0828C50565}" type="pres">
      <dgm:prSet presAssocID="{4E728B6D-5D83-4D73-A8EA-DE5CE9363ACB}" presName="ParentText" presStyleLbl="revTx" presStyleIdx="1" presStyleCnt="3">
        <dgm:presLayoutVars>
          <dgm:chMax val="0"/>
          <dgm:chPref val="0"/>
          <dgm:bulletEnabled val="1"/>
        </dgm:presLayoutVars>
      </dgm:prSet>
      <dgm:spPr/>
      <dgm:t>
        <a:bodyPr/>
        <a:lstStyle/>
        <a:p>
          <a:endParaRPr lang="en-US"/>
        </a:p>
      </dgm:t>
    </dgm:pt>
    <dgm:pt modelId="{87A714B8-8F9B-416B-89A3-525BC18863C3}" type="pres">
      <dgm:prSet presAssocID="{4E728B6D-5D83-4D73-A8EA-DE5CE9363ACB}" presName="Triangle" presStyleLbl="alignNode1" presStyleIdx="3" presStyleCnt="5" custLinFactNeighborX="-5455" custLinFactNeighborY="-27423"/>
      <dgm:spPr>
        <a:solidFill>
          <a:schemeClr val="bg1"/>
        </a:solidFill>
        <a:ln>
          <a:solidFill>
            <a:schemeClr val="tx1"/>
          </a:solidFill>
        </a:ln>
      </dgm:spPr>
    </dgm:pt>
    <dgm:pt modelId="{1FAE350E-8C5B-4DD5-8F6A-80A2B31B45DF}" type="pres">
      <dgm:prSet presAssocID="{1FE226D0-119B-41D9-BFD9-648A962223D2}" presName="sibTrans" presStyleCnt="0"/>
      <dgm:spPr/>
    </dgm:pt>
    <dgm:pt modelId="{82C2FF75-3108-4CA0-A83C-135CFF26F90A}" type="pres">
      <dgm:prSet presAssocID="{1FE226D0-119B-41D9-BFD9-648A962223D2}" presName="space" presStyleCnt="0"/>
      <dgm:spPr/>
    </dgm:pt>
    <dgm:pt modelId="{0FD3302C-5EE6-42A4-85BC-769A7A88635C}" type="pres">
      <dgm:prSet presAssocID="{4AA7E207-9275-4AED-8285-7A8E14AFC067}" presName="composite" presStyleCnt="0"/>
      <dgm:spPr/>
    </dgm:pt>
    <dgm:pt modelId="{A95FDE53-2865-4825-B661-C8E2BF637CCC}" type="pres">
      <dgm:prSet presAssocID="{4AA7E207-9275-4AED-8285-7A8E14AFC067}" presName="LShape" presStyleLbl="alignNode1" presStyleIdx="4" presStyleCnt="5"/>
      <dgm:spPr>
        <a:solidFill>
          <a:srgbClr val="FF0000"/>
        </a:solidFill>
        <a:ln>
          <a:solidFill>
            <a:srgbClr val="FF0000"/>
          </a:solidFill>
        </a:ln>
      </dgm:spPr>
    </dgm:pt>
    <dgm:pt modelId="{2643DB58-CE81-473B-8DFA-DDEB002E8053}" type="pres">
      <dgm:prSet presAssocID="{4AA7E207-9275-4AED-8285-7A8E14AFC067}" presName="ParentText" presStyleLbl="revTx" presStyleIdx="2" presStyleCnt="3">
        <dgm:presLayoutVars>
          <dgm:chMax val="0"/>
          <dgm:chPref val="0"/>
          <dgm:bulletEnabled val="1"/>
        </dgm:presLayoutVars>
      </dgm:prSet>
      <dgm:spPr/>
      <dgm:t>
        <a:bodyPr/>
        <a:lstStyle/>
        <a:p>
          <a:endParaRPr lang="en-US"/>
        </a:p>
      </dgm:t>
    </dgm:pt>
  </dgm:ptLst>
  <dgm:cxnLst>
    <dgm:cxn modelId="{A931C45A-2E00-4E47-82E4-5DC5E82AC4EE}" type="presOf" srcId="{A14DDEF1-5198-41C7-8AF7-93F873456534}" destId="{8B534F94-9BA5-48D4-9DC4-F93EDA0B6CD7}" srcOrd="0" destOrd="0" presId="urn:microsoft.com/office/officeart/2009/3/layout/StepUpProcess"/>
    <dgm:cxn modelId="{73D9F4CE-9E48-45B2-8DE3-971F339DDD6D}" srcId="{0E4F6AD6-3D10-4CCD-AD4A-896D96C4013F}" destId="{A14DDEF1-5198-41C7-8AF7-93F873456534}" srcOrd="0" destOrd="0" parTransId="{7A339A6F-D557-4B74-804A-DD9709ACF4FB}" sibTransId="{413A5E8F-ACA7-4AE2-BCA1-250A63659125}"/>
    <dgm:cxn modelId="{48D670AD-ED14-43E3-B28A-27C73EEEC521}" srcId="{0E4F6AD6-3D10-4CCD-AD4A-896D96C4013F}" destId="{4E728B6D-5D83-4D73-A8EA-DE5CE9363ACB}" srcOrd="1" destOrd="0" parTransId="{1CBB6FD9-FCE0-4000-8BA3-38B79D10BC6C}" sibTransId="{1FE226D0-119B-41D9-BFD9-648A962223D2}"/>
    <dgm:cxn modelId="{5E1F95DB-5847-4746-9E54-115472F97DC7}" type="presOf" srcId="{4E728B6D-5D83-4D73-A8EA-DE5CE9363ACB}" destId="{A0B5DEC9-A04A-4103-9F91-ED0828C50565}" srcOrd="0" destOrd="0" presId="urn:microsoft.com/office/officeart/2009/3/layout/StepUpProcess"/>
    <dgm:cxn modelId="{B3E3E038-F575-436D-8065-99A131A052F7}" srcId="{0E4F6AD6-3D10-4CCD-AD4A-896D96C4013F}" destId="{4AA7E207-9275-4AED-8285-7A8E14AFC067}" srcOrd="2" destOrd="0" parTransId="{ABEF0B0A-DA27-4C48-9857-5D4F361424E3}" sibTransId="{016445E5-0C0E-4793-B505-13E7819DE9D4}"/>
    <dgm:cxn modelId="{77069E73-CA1A-4D50-9322-E14940D24D42}" type="presOf" srcId="{0E4F6AD6-3D10-4CCD-AD4A-896D96C4013F}" destId="{AF087A06-9F25-48D4-B201-F344964A3474}" srcOrd="0" destOrd="0" presId="urn:microsoft.com/office/officeart/2009/3/layout/StepUpProcess"/>
    <dgm:cxn modelId="{B2672B65-EF39-469C-9202-80BF88A09349}" type="presOf" srcId="{4AA7E207-9275-4AED-8285-7A8E14AFC067}" destId="{2643DB58-CE81-473B-8DFA-DDEB002E8053}" srcOrd="0" destOrd="0" presId="urn:microsoft.com/office/officeart/2009/3/layout/StepUpProcess"/>
    <dgm:cxn modelId="{2698667B-B13F-4AA8-827D-FB5000C8B5E2}" type="presParOf" srcId="{AF087A06-9F25-48D4-B201-F344964A3474}" destId="{BC51EB38-6131-4FCE-A01D-C2C29DC3DEB3}" srcOrd="0" destOrd="0" presId="urn:microsoft.com/office/officeart/2009/3/layout/StepUpProcess"/>
    <dgm:cxn modelId="{785A8BBD-91FD-4FE9-BACF-CBCEECE3DF8E}" type="presParOf" srcId="{BC51EB38-6131-4FCE-A01D-C2C29DC3DEB3}" destId="{CBE5C60D-75C0-417C-926A-4E2D0EAFF51D}" srcOrd="0" destOrd="0" presId="urn:microsoft.com/office/officeart/2009/3/layout/StepUpProcess"/>
    <dgm:cxn modelId="{D50410E7-EFE9-48E6-89B3-6F84BFB68C4D}" type="presParOf" srcId="{BC51EB38-6131-4FCE-A01D-C2C29DC3DEB3}" destId="{8B534F94-9BA5-48D4-9DC4-F93EDA0B6CD7}" srcOrd="1" destOrd="0" presId="urn:microsoft.com/office/officeart/2009/3/layout/StepUpProcess"/>
    <dgm:cxn modelId="{98101647-DD1E-4D63-8AA8-3162866C0C6D}" type="presParOf" srcId="{BC51EB38-6131-4FCE-A01D-C2C29DC3DEB3}" destId="{6ED53945-6590-473C-8943-698094D58B1A}" srcOrd="2" destOrd="0" presId="urn:microsoft.com/office/officeart/2009/3/layout/StepUpProcess"/>
    <dgm:cxn modelId="{C15BA6A5-03AE-4C1F-9EC5-0A5D428D6BAE}" type="presParOf" srcId="{AF087A06-9F25-48D4-B201-F344964A3474}" destId="{0B8615AF-2F11-4F94-BF85-A0FFF5A4CA76}" srcOrd="1" destOrd="0" presId="urn:microsoft.com/office/officeart/2009/3/layout/StepUpProcess"/>
    <dgm:cxn modelId="{ADCD8FE6-3394-41B2-8F53-AD787635D962}" type="presParOf" srcId="{0B8615AF-2F11-4F94-BF85-A0FFF5A4CA76}" destId="{4D717B52-94CB-46B2-AEBD-0115D4D62656}" srcOrd="0" destOrd="0" presId="urn:microsoft.com/office/officeart/2009/3/layout/StepUpProcess"/>
    <dgm:cxn modelId="{C09C8598-1ECA-4C03-945F-A6B9A8D46563}" type="presParOf" srcId="{AF087A06-9F25-48D4-B201-F344964A3474}" destId="{44FCF154-BF8C-44D7-ACE8-288BEA924D63}" srcOrd="2" destOrd="0" presId="urn:microsoft.com/office/officeart/2009/3/layout/StepUpProcess"/>
    <dgm:cxn modelId="{AC94B03A-3B14-428B-AA80-A11DAC140444}" type="presParOf" srcId="{44FCF154-BF8C-44D7-ACE8-288BEA924D63}" destId="{2ACEE978-3BF7-48C5-840A-CE8259350BF0}" srcOrd="0" destOrd="0" presId="urn:microsoft.com/office/officeart/2009/3/layout/StepUpProcess"/>
    <dgm:cxn modelId="{FA04438C-A1E2-42C8-BF88-20322F8AF692}" type="presParOf" srcId="{44FCF154-BF8C-44D7-ACE8-288BEA924D63}" destId="{A0B5DEC9-A04A-4103-9F91-ED0828C50565}" srcOrd="1" destOrd="0" presId="urn:microsoft.com/office/officeart/2009/3/layout/StepUpProcess"/>
    <dgm:cxn modelId="{404BF3FD-5F9C-4845-A6B9-1C31616E2D99}" type="presParOf" srcId="{44FCF154-BF8C-44D7-ACE8-288BEA924D63}" destId="{87A714B8-8F9B-416B-89A3-525BC18863C3}" srcOrd="2" destOrd="0" presId="urn:microsoft.com/office/officeart/2009/3/layout/StepUpProcess"/>
    <dgm:cxn modelId="{57DA4CCD-85E8-4550-9975-9346D5D3E613}" type="presParOf" srcId="{AF087A06-9F25-48D4-B201-F344964A3474}" destId="{1FAE350E-8C5B-4DD5-8F6A-80A2B31B45DF}" srcOrd="3" destOrd="0" presId="urn:microsoft.com/office/officeart/2009/3/layout/StepUpProcess"/>
    <dgm:cxn modelId="{9C17EF04-F914-444D-B28D-3B1E2BE35F58}" type="presParOf" srcId="{1FAE350E-8C5B-4DD5-8F6A-80A2B31B45DF}" destId="{82C2FF75-3108-4CA0-A83C-135CFF26F90A}" srcOrd="0" destOrd="0" presId="urn:microsoft.com/office/officeart/2009/3/layout/StepUpProcess"/>
    <dgm:cxn modelId="{34D80D63-613B-4182-AB7D-DCE55B64190D}" type="presParOf" srcId="{AF087A06-9F25-48D4-B201-F344964A3474}" destId="{0FD3302C-5EE6-42A4-85BC-769A7A88635C}" srcOrd="4" destOrd="0" presId="urn:microsoft.com/office/officeart/2009/3/layout/StepUpProcess"/>
    <dgm:cxn modelId="{FA7F732A-4E61-422A-9556-E3CB6C71BD9D}" type="presParOf" srcId="{0FD3302C-5EE6-42A4-85BC-769A7A88635C}" destId="{A95FDE53-2865-4825-B661-C8E2BF637CCC}" srcOrd="0" destOrd="0" presId="urn:microsoft.com/office/officeart/2009/3/layout/StepUpProcess"/>
    <dgm:cxn modelId="{C9A144E7-E01E-494D-BA74-BB8E1286EBDF}" type="presParOf" srcId="{0FD3302C-5EE6-42A4-85BC-769A7A88635C}" destId="{2643DB58-CE81-473B-8DFA-DDEB002E805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817184-75B9-49D5-B4F0-8A3B7E54ECA1}"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n-US"/>
        </a:p>
      </dgm:t>
    </dgm:pt>
    <dgm:pt modelId="{B967EE37-30ED-4227-9110-846B60A3DE0F}">
      <dgm:prSet/>
      <dgm:spPr/>
      <dgm:t>
        <a:bodyPr/>
        <a:lstStyle/>
        <a:p>
          <a:endParaRPr lang="en-US"/>
        </a:p>
      </dgm:t>
    </dgm:pt>
    <dgm:pt modelId="{436A1C3E-9E01-4929-983F-7B04AB2A62F0}" type="parTrans" cxnId="{63632BA1-2660-49A0-BBCD-CB84CABBE780}">
      <dgm:prSet/>
      <dgm:spPr/>
      <dgm:t>
        <a:bodyPr/>
        <a:lstStyle/>
        <a:p>
          <a:endParaRPr lang="en-US"/>
        </a:p>
      </dgm:t>
    </dgm:pt>
    <dgm:pt modelId="{E286DA96-21E3-4F36-AD48-D6530171EBDF}" type="sibTrans" cxnId="{63632BA1-2660-49A0-BBCD-CB84CABBE780}">
      <dgm:prSet/>
      <dgm:spPr>
        <a:solidFill>
          <a:srgbClr val="FF0000"/>
        </a:solidFill>
      </dgm:spPr>
      <dgm:t>
        <a:bodyPr/>
        <a:lstStyle/>
        <a:p>
          <a:endParaRPr lang="en-US"/>
        </a:p>
      </dgm:t>
    </dgm:pt>
    <dgm:pt modelId="{B8F85027-FC29-4118-A627-D52EA741AEA5}">
      <dgm:prSet phldrT="[Text]" custT="1"/>
      <dgm:spPr/>
      <dgm:t>
        <a:bodyPr/>
        <a:lstStyle/>
        <a:p>
          <a:r>
            <a:rPr lang="en-US" sz="1000" b="1" dirty="0" smtClean="0">
              <a:latin typeface="Times New Roman" pitchFamily="18" charset="0"/>
              <a:cs typeface="Times New Roman" pitchFamily="18" charset="0"/>
            </a:rPr>
            <a:t>Office for Civil Rights</a:t>
          </a:r>
          <a:endParaRPr lang="en-US" sz="1000" b="1" dirty="0">
            <a:latin typeface="Times New Roman" pitchFamily="18" charset="0"/>
            <a:cs typeface="Times New Roman" pitchFamily="18" charset="0"/>
          </a:endParaRPr>
        </a:p>
      </dgm:t>
    </dgm:pt>
    <dgm:pt modelId="{448B0068-6A76-4AA8-92BB-88D572E75E73}" type="parTrans" cxnId="{1B00EE4A-3118-493B-B407-3032A57C1574}">
      <dgm:prSet/>
      <dgm:spPr/>
      <dgm:t>
        <a:bodyPr/>
        <a:lstStyle/>
        <a:p>
          <a:endParaRPr lang="en-US"/>
        </a:p>
      </dgm:t>
    </dgm:pt>
    <dgm:pt modelId="{58B2CADC-84C0-4D0D-8298-F2F2D1EAC29A}" type="sibTrans" cxnId="{1B00EE4A-3118-493B-B407-3032A57C1574}">
      <dgm:prSet/>
      <dgm:spPr>
        <a:solidFill>
          <a:schemeClr val="tx1"/>
        </a:solidFill>
      </dgm:spPr>
      <dgm:t>
        <a:bodyPr/>
        <a:lstStyle/>
        <a:p>
          <a:endParaRPr lang="en-US"/>
        </a:p>
      </dgm:t>
    </dgm:pt>
    <dgm:pt modelId="{212AFA85-8D4D-48C1-9148-1342180A4ACE}">
      <dgm:prSet phldrT="[Text]" custT="1"/>
      <dgm:spPr/>
      <dgm:t>
        <a:bodyPr/>
        <a:lstStyle/>
        <a:p>
          <a:r>
            <a:rPr lang="en-US" sz="1000" b="1" dirty="0" smtClean="0">
              <a:latin typeface="Times New Roman" pitchFamily="18" charset="0"/>
              <a:cs typeface="Times New Roman" pitchFamily="18" charset="0"/>
            </a:rPr>
            <a:t>Public</a:t>
          </a:r>
          <a:endParaRPr lang="en-US" sz="1000" b="1" dirty="0">
            <a:latin typeface="Times New Roman" pitchFamily="18" charset="0"/>
            <a:cs typeface="Times New Roman" pitchFamily="18" charset="0"/>
          </a:endParaRPr>
        </a:p>
      </dgm:t>
    </dgm:pt>
    <dgm:pt modelId="{1F039079-058D-4674-B7F7-D02129F67AF8}" type="parTrans" cxnId="{2DF2E4F5-9D4D-43A6-A872-2D95D3D2FB59}">
      <dgm:prSet/>
      <dgm:spPr/>
      <dgm:t>
        <a:bodyPr/>
        <a:lstStyle/>
        <a:p>
          <a:endParaRPr lang="en-US"/>
        </a:p>
      </dgm:t>
    </dgm:pt>
    <dgm:pt modelId="{FFEB263E-23AE-4F18-B753-8A4BA34B0F25}" type="sibTrans" cxnId="{2DF2E4F5-9D4D-43A6-A872-2D95D3D2FB59}">
      <dgm:prSet/>
      <dgm:spPr>
        <a:solidFill>
          <a:schemeClr val="tx1"/>
        </a:solidFill>
      </dgm:spPr>
      <dgm:t>
        <a:bodyPr/>
        <a:lstStyle/>
        <a:p>
          <a:endParaRPr lang="en-US"/>
        </a:p>
      </dgm:t>
    </dgm:pt>
    <dgm:pt modelId="{A5CD53F1-E70E-44F6-8196-E8277068E3CB}">
      <dgm:prSet phldrT="[Text]" custT="1"/>
      <dgm:spPr/>
      <dgm:t>
        <a:bodyPr/>
        <a:lstStyle/>
        <a:p>
          <a:r>
            <a:rPr lang="en-US" sz="1000" b="1" dirty="0" smtClean="0">
              <a:latin typeface="Times New Roman" pitchFamily="18" charset="0"/>
              <a:cs typeface="Times New Roman" pitchFamily="18" charset="0"/>
            </a:rPr>
            <a:t>Department of Justice</a:t>
          </a:r>
          <a:endParaRPr lang="en-US" sz="1000" b="1" dirty="0">
            <a:latin typeface="Times New Roman" pitchFamily="18" charset="0"/>
            <a:cs typeface="Times New Roman" pitchFamily="18" charset="0"/>
          </a:endParaRPr>
        </a:p>
      </dgm:t>
    </dgm:pt>
    <dgm:pt modelId="{41762C16-BBDF-46AA-96DD-9770CEB3888F}" type="sibTrans" cxnId="{ADC33B1B-F1DF-45D8-8B2C-7BC35946003D}">
      <dgm:prSet/>
      <dgm:spPr>
        <a:solidFill>
          <a:schemeClr val="tx1"/>
        </a:solidFill>
      </dgm:spPr>
      <dgm:t>
        <a:bodyPr/>
        <a:lstStyle/>
        <a:p>
          <a:endParaRPr lang="en-US"/>
        </a:p>
      </dgm:t>
    </dgm:pt>
    <dgm:pt modelId="{B41CBFA1-C9DF-417B-98D9-DAD9887E494C}" type="parTrans" cxnId="{ADC33B1B-F1DF-45D8-8B2C-7BC35946003D}">
      <dgm:prSet/>
      <dgm:spPr/>
      <dgm:t>
        <a:bodyPr/>
        <a:lstStyle/>
        <a:p>
          <a:endParaRPr lang="en-US"/>
        </a:p>
      </dgm:t>
    </dgm:pt>
    <dgm:pt modelId="{96FB8E3B-828C-4882-8F14-4A9EB6BA6C88}" type="pres">
      <dgm:prSet presAssocID="{39817184-75B9-49D5-B4F0-8A3B7E54ECA1}" presName="Name0" presStyleCnt="0">
        <dgm:presLayoutVars>
          <dgm:chMax val="7"/>
          <dgm:chPref val="7"/>
          <dgm:dir/>
        </dgm:presLayoutVars>
      </dgm:prSet>
      <dgm:spPr/>
      <dgm:t>
        <a:bodyPr/>
        <a:lstStyle/>
        <a:p>
          <a:endParaRPr lang="en-US"/>
        </a:p>
      </dgm:t>
    </dgm:pt>
    <dgm:pt modelId="{1DD4BB11-956A-4BB1-8CE1-4C68B4EC0736}" type="pres">
      <dgm:prSet presAssocID="{39817184-75B9-49D5-B4F0-8A3B7E54ECA1}" presName="Name1" presStyleCnt="0"/>
      <dgm:spPr/>
    </dgm:pt>
    <dgm:pt modelId="{9AC41855-4D89-40FF-9CC0-E1642E23DC55}" type="pres">
      <dgm:prSet presAssocID="{E286DA96-21E3-4F36-AD48-D6530171EBDF}" presName="picture_1" presStyleCnt="0"/>
      <dgm:spPr/>
    </dgm:pt>
    <dgm:pt modelId="{3238C45C-918A-47C6-9C65-C126646460AC}" type="pres">
      <dgm:prSet presAssocID="{E286DA96-21E3-4F36-AD48-D6530171EBDF}" presName="pictureRepeatNode" presStyleLbl="alignImgPlace1" presStyleIdx="0" presStyleCnt="4"/>
      <dgm:spPr/>
      <dgm:t>
        <a:bodyPr/>
        <a:lstStyle/>
        <a:p>
          <a:endParaRPr lang="en-US"/>
        </a:p>
      </dgm:t>
    </dgm:pt>
    <dgm:pt modelId="{D200EC33-1549-46F1-B57D-BE7708131E69}" type="pres">
      <dgm:prSet presAssocID="{B967EE37-30ED-4227-9110-846B60A3DE0F}" presName="text_1" presStyleLbl="node1" presStyleIdx="0" presStyleCnt="0" custLinFactX="-158619" custLinFactY="-63528" custLinFactNeighborX="-200000" custLinFactNeighborY="-100000">
        <dgm:presLayoutVars>
          <dgm:bulletEnabled val="1"/>
        </dgm:presLayoutVars>
      </dgm:prSet>
      <dgm:spPr/>
      <dgm:t>
        <a:bodyPr/>
        <a:lstStyle/>
        <a:p>
          <a:endParaRPr lang="en-US"/>
        </a:p>
      </dgm:t>
    </dgm:pt>
    <dgm:pt modelId="{811EB8E1-C750-424E-8D0D-2B171C5F0EE7}" type="pres">
      <dgm:prSet presAssocID="{41762C16-BBDF-46AA-96DD-9770CEB3888F}" presName="picture_2" presStyleCnt="0"/>
      <dgm:spPr/>
    </dgm:pt>
    <dgm:pt modelId="{CD00A620-A146-4AA2-BD9D-E9B849D4F651}" type="pres">
      <dgm:prSet presAssocID="{41762C16-BBDF-46AA-96DD-9770CEB3888F}" presName="pictureRepeatNode" presStyleLbl="alignImgPlace1" presStyleIdx="1" presStyleCnt="4"/>
      <dgm:spPr/>
      <dgm:t>
        <a:bodyPr/>
        <a:lstStyle/>
        <a:p>
          <a:endParaRPr lang="en-US"/>
        </a:p>
      </dgm:t>
    </dgm:pt>
    <dgm:pt modelId="{9D07DA5D-9C42-4174-9D54-8D177E1F492B}" type="pres">
      <dgm:prSet presAssocID="{A5CD53F1-E70E-44F6-8196-E8277068E3CB}" presName="line_2" presStyleLbl="parChTrans1D1" presStyleIdx="0" presStyleCnt="3"/>
      <dgm:spPr>
        <a:ln>
          <a:solidFill>
            <a:schemeClr val="bg2">
              <a:lumMod val="75000"/>
            </a:schemeClr>
          </a:solidFill>
        </a:ln>
      </dgm:spPr>
    </dgm:pt>
    <dgm:pt modelId="{C2F17748-0CDA-42DE-8156-253289E79D5C}" type="pres">
      <dgm:prSet presAssocID="{A5CD53F1-E70E-44F6-8196-E8277068E3CB}" presName="textparent_2" presStyleLbl="node1" presStyleIdx="0" presStyleCnt="0"/>
      <dgm:spPr/>
    </dgm:pt>
    <dgm:pt modelId="{699B7C4C-244A-4C6A-A8F4-CCDE2060E9AB}" type="pres">
      <dgm:prSet presAssocID="{A5CD53F1-E70E-44F6-8196-E8277068E3CB}" presName="text_2" presStyleLbl="revTx" presStyleIdx="0" presStyleCnt="3" custScaleX="194949">
        <dgm:presLayoutVars>
          <dgm:bulletEnabled val="1"/>
        </dgm:presLayoutVars>
      </dgm:prSet>
      <dgm:spPr/>
      <dgm:t>
        <a:bodyPr/>
        <a:lstStyle/>
        <a:p>
          <a:endParaRPr lang="en-US"/>
        </a:p>
      </dgm:t>
    </dgm:pt>
    <dgm:pt modelId="{29E56EBD-CAF9-4841-BF99-5480DC2BD094}" type="pres">
      <dgm:prSet presAssocID="{58B2CADC-84C0-4D0D-8298-F2F2D1EAC29A}" presName="picture_3" presStyleCnt="0"/>
      <dgm:spPr/>
    </dgm:pt>
    <dgm:pt modelId="{9FE265E8-C4FF-4FD9-A141-E8D765CAFD3C}" type="pres">
      <dgm:prSet presAssocID="{58B2CADC-84C0-4D0D-8298-F2F2D1EAC29A}" presName="pictureRepeatNode" presStyleLbl="alignImgPlace1" presStyleIdx="2" presStyleCnt="4"/>
      <dgm:spPr/>
      <dgm:t>
        <a:bodyPr/>
        <a:lstStyle/>
        <a:p>
          <a:endParaRPr lang="en-US"/>
        </a:p>
      </dgm:t>
    </dgm:pt>
    <dgm:pt modelId="{1B628B1D-BF3D-40C9-B491-F8442AF58508}" type="pres">
      <dgm:prSet presAssocID="{B8F85027-FC29-4118-A627-D52EA741AEA5}" presName="line_3" presStyleLbl="parChTrans1D1" presStyleIdx="1" presStyleCnt="3"/>
      <dgm:spPr>
        <a:ln>
          <a:solidFill>
            <a:schemeClr val="bg2">
              <a:lumMod val="75000"/>
            </a:schemeClr>
          </a:solidFill>
        </a:ln>
      </dgm:spPr>
    </dgm:pt>
    <dgm:pt modelId="{5FD62BE4-DE77-44EB-98A6-89DA6BAF42DB}" type="pres">
      <dgm:prSet presAssocID="{B8F85027-FC29-4118-A627-D52EA741AEA5}" presName="textparent_3" presStyleLbl="node1" presStyleIdx="0" presStyleCnt="0"/>
      <dgm:spPr/>
    </dgm:pt>
    <dgm:pt modelId="{F64A6FA4-4C33-4DDC-9D5F-3F68326203ED}" type="pres">
      <dgm:prSet presAssocID="{B8F85027-FC29-4118-A627-D52EA741AEA5}" presName="text_3" presStyleLbl="revTx" presStyleIdx="1" presStyleCnt="3" custScaleX="356003">
        <dgm:presLayoutVars>
          <dgm:bulletEnabled val="1"/>
        </dgm:presLayoutVars>
      </dgm:prSet>
      <dgm:spPr/>
      <dgm:t>
        <a:bodyPr/>
        <a:lstStyle/>
        <a:p>
          <a:endParaRPr lang="en-US"/>
        </a:p>
      </dgm:t>
    </dgm:pt>
    <dgm:pt modelId="{94292C7E-19FD-4D56-A0BD-4C57C5095642}" type="pres">
      <dgm:prSet presAssocID="{FFEB263E-23AE-4F18-B753-8A4BA34B0F25}" presName="picture_4" presStyleCnt="0"/>
      <dgm:spPr/>
    </dgm:pt>
    <dgm:pt modelId="{1163514A-EB16-42BA-B29C-4F1349971204}" type="pres">
      <dgm:prSet presAssocID="{FFEB263E-23AE-4F18-B753-8A4BA34B0F25}" presName="pictureRepeatNode" presStyleLbl="alignImgPlace1" presStyleIdx="3" presStyleCnt="4" custLinFactNeighborX="-3233" custLinFactNeighborY="8408"/>
      <dgm:spPr/>
      <dgm:t>
        <a:bodyPr/>
        <a:lstStyle/>
        <a:p>
          <a:endParaRPr lang="en-US"/>
        </a:p>
      </dgm:t>
    </dgm:pt>
    <dgm:pt modelId="{60843260-AEF2-4757-8EF1-086C45001EC2}" type="pres">
      <dgm:prSet presAssocID="{212AFA85-8D4D-48C1-9148-1342180A4ACE}" presName="line_4" presStyleLbl="parChTrans1D1" presStyleIdx="2" presStyleCnt="3"/>
      <dgm:spPr>
        <a:ln>
          <a:solidFill>
            <a:schemeClr val="bg2">
              <a:lumMod val="75000"/>
            </a:schemeClr>
          </a:solidFill>
        </a:ln>
      </dgm:spPr>
    </dgm:pt>
    <dgm:pt modelId="{A2D7BAFC-ACF0-4668-9073-A15224CB4CA8}" type="pres">
      <dgm:prSet presAssocID="{212AFA85-8D4D-48C1-9148-1342180A4ACE}" presName="textparent_4" presStyleLbl="node1" presStyleIdx="0" presStyleCnt="0"/>
      <dgm:spPr/>
    </dgm:pt>
    <dgm:pt modelId="{BD9D8219-CF7C-472F-80BB-30C0D7FC800C}" type="pres">
      <dgm:prSet presAssocID="{212AFA85-8D4D-48C1-9148-1342180A4ACE}" presName="text_4" presStyleLbl="revTx" presStyleIdx="2" presStyleCnt="3">
        <dgm:presLayoutVars>
          <dgm:bulletEnabled val="1"/>
        </dgm:presLayoutVars>
      </dgm:prSet>
      <dgm:spPr/>
      <dgm:t>
        <a:bodyPr/>
        <a:lstStyle/>
        <a:p>
          <a:endParaRPr lang="en-US"/>
        </a:p>
      </dgm:t>
    </dgm:pt>
  </dgm:ptLst>
  <dgm:cxnLst>
    <dgm:cxn modelId="{016A6FF5-4EAA-4715-9FA5-09C4E0D2EC4B}" type="presOf" srcId="{B967EE37-30ED-4227-9110-846B60A3DE0F}" destId="{D200EC33-1549-46F1-B57D-BE7708131E69}" srcOrd="0" destOrd="0" presId="urn:microsoft.com/office/officeart/2008/layout/CircularPictureCallout"/>
    <dgm:cxn modelId="{FD056415-AC6B-4525-836B-BFFC60772B85}" type="presOf" srcId="{B8F85027-FC29-4118-A627-D52EA741AEA5}" destId="{F64A6FA4-4C33-4DDC-9D5F-3F68326203ED}" srcOrd="0" destOrd="0" presId="urn:microsoft.com/office/officeart/2008/layout/CircularPictureCallout"/>
    <dgm:cxn modelId="{2DF2E4F5-9D4D-43A6-A872-2D95D3D2FB59}" srcId="{39817184-75B9-49D5-B4F0-8A3B7E54ECA1}" destId="{212AFA85-8D4D-48C1-9148-1342180A4ACE}" srcOrd="3" destOrd="0" parTransId="{1F039079-058D-4674-B7F7-D02129F67AF8}" sibTransId="{FFEB263E-23AE-4F18-B753-8A4BA34B0F25}"/>
    <dgm:cxn modelId="{C13884B3-FE0D-4206-9B20-D22CEA60D094}" type="presOf" srcId="{39817184-75B9-49D5-B4F0-8A3B7E54ECA1}" destId="{96FB8E3B-828C-4882-8F14-4A9EB6BA6C88}" srcOrd="0" destOrd="0" presId="urn:microsoft.com/office/officeart/2008/layout/CircularPictureCallout"/>
    <dgm:cxn modelId="{5B42FED8-EA8F-490E-8F59-D20CF08EAA50}" type="presOf" srcId="{A5CD53F1-E70E-44F6-8196-E8277068E3CB}" destId="{699B7C4C-244A-4C6A-A8F4-CCDE2060E9AB}" srcOrd="0" destOrd="0" presId="urn:microsoft.com/office/officeart/2008/layout/CircularPictureCallout"/>
    <dgm:cxn modelId="{63632BA1-2660-49A0-BBCD-CB84CABBE780}" srcId="{39817184-75B9-49D5-B4F0-8A3B7E54ECA1}" destId="{B967EE37-30ED-4227-9110-846B60A3DE0F}" srcOrd="0" destOrd="0" parTransId="{436A1C3E-9E01-4929-983F-7B04AB2A62F0}" sibTransId="{E286DA96-21E3-4F36-AD48-D6530171EBDF}"/>
    <dgm:cxn modelId="{DB8CB447-343A-4597-817E-73F0025E8339}" type="presOf" srcId="{58B2CADC-84C0-4D0D-8298-F2F2D1EAC29A}" destId="{9FE265E8-C4FF-4FD9-A141-E8D765CAFD3C}" srcOrd="0" destOrd="0" presId="urn:microsoft.com/office/officeart/2008/layout/CircularPictureCallout"/>
    <dgm:cxn modelId="{1B00EE4A-3118-493B-B407-3032A57C1574}" srcId="{39817184-75B9-49D5-B4F0-8A3B7E54ECA1}" destId="{B8F85027-FC29-4118-A627-D52EA741AEA5}" srcOrd="2" destOrd="0" parTransId="{448B0068-6A76-4AA8-92BB-88D572E75E73}" sibTransId="{58B2CADC-84C0-4D0D-8298-F2F2D1EAC29A}"/>
    <dgm:cxn modelId="{B5311F60-F608-4AA3-8B96-61FCCEE766F2}" type="presOf" srcId="{212AFA85-8D4D-48C1-9148-1342180A4ACE}" destId="{BD9D8219-CF7C-472F-80BB-30C0D7FC800C}" srcOrd="0" destOrd="0" presId="urn:microsoft.com/office/officeart/2008/layout/CircularPictureCallout"/>
    <dgm:cxn modelId="{E47E642C-C70F-4728-A16E-DBAA370368DF}" type="presOf" srcId="{41762C16-BBDF-46AA-96DD-9770CEB3888F}" destId="{CD00A620-A146-4AA2-BD9D-E9B849D4F651}" srcOrd="0" destOrd="0" presId="urn:microsoft.com/office/officeart/2008/layout/CircularPictureCallout"/>
    <dgm:cxn modelId="{9D9CB049-2A10-4F94-B20C-A6150794DA3F}" type="presOf" srcId="{FFEB263E-23AE-4F18-B753-8A4BA34B0F25}" destId="{1163514A-EB16-42BA-B29C-4F1349971204}" srcOrd="0" destOrd="0" presId="urn:microsoft.com/office/officeart/2008/layout/CircularPictureCallout"/>
    <dgm:cxn modelId="{ADC33B1B-F1DF-45D8-8B2C-7BC35946003D}" srcId="{39817184-75B9-49D5-B4F0-8A3B7E54ECA1}" destId="{A5CD53F1-E70E-44F6-8196-E8277068E3CB}" srcOrd="1" destOrd="0" parTransId="{B41CBFA1-C9DF-417B-98D9-DAD9887E494C}" sibTransId="{41762C16-BBDF-46AA-96DD-9770CEB3888F}"/>
    <dgm:cxn modelId="{FB9A614A-5C3B-4ECC-937A-47B9F6EBDF21}" type="presOf" srcId="{E286DA96-21E3-4F36-AD48-D6530171EBDF}" destId="{3238C45C-918A-47C6-9C65-C126646460AC}" srcOrd="0" destOrd="0" presId="urn:microsoft.com/office/officeart/2008/layout/CircularPictureCallout"/>
    <dgm:cxn modelId="{5C880F27-81BE-472E-AD32-5EE229FA15F2}" type="presParOf" srcId="{96FB8E3B-828C-4882-8F14-4A9EB6BA6C88}" destId="{1DD4BB11-956A-4BB1-8CE1-4C68B4EC0736}" srcOrd="0" destOrd="0" presId="urn:microsoft.com/office/officeart/2008/layout/CircularPictureCallout"/>
    <dgm:cxn modelId="{DB159DDB-BB72-4D92-8FAE-D3A60B0436C6}" type="presParOf" srcId="{1DD4BB11-956A-4BB1-8CE1-4C68B4EC0736}" destId="{9AC41855-4D89-40FF-9CC0-E1642E23DC55}" srcOrd="0" destOrd="0" presId="urn:microsoft.com/office/officeart/2008/layout/CircularPictureCallout"/>
    <dgm:cxn modelId="{48FD7C3D-74BF-4C9E-9AEC-3F2D4C7477FE}" type="presParOf" srcId="{9AC41855-4D89-40FF-9CC0-E1642E23DC55}" destId="{3238C45C-918A-47C6-9C65-C126646460AC}" srcOrd="0" destOrd="0" presId="urn:microsoft.com/office/officeart/2008/layout/CircularPictureCallout"/>
    <dgm:cxn modelId="{5ED0C7F2-B9E5-4B5A-98F0-5A5017363F43}" type="presParOf" srcId="{1DD4BB11-956A-4BB1-8CE1-4C68B4EC0736}" destId="{D200EC33-1549-46F1-B57D-BE7708131E69}" srcOrd="1" destOrd="0" presId="urn:microsoft.com/office/officeart/2008/layout/CircularPictureCallout"/>
    <dgm:cxn modelId="{D8C022FD-5910-4187-A433-BD36879FC54F}" type="presParOf" srcId="{1DD4BB11-956A-4BB1-8CE1-4C68B4EC0736}" destId="{811EB8E1-C750-424E-8D0D-2B171C5F0EE7}" srcOrd="2" destOrd="0" presId="urn:microsoft.com/office/officeart/2008/layout/CircularPictureCallout"/>
    <dgm:cxn modelId="{458F9E7B-7FEF-4630-8AE3-7E7D1AF811D8}" type="presParOf" srcId="{811EB8E1-C750-424E-8D0D-2B171C5F0EE7}" destId="{CD00A620-A146-4AA2-BD9D-E9B849D4F651}" srcOrd="0" destOrd="0" presId="urn:microsoft.com/office/officeart/2008/layout/CircularPictureCallout"/>
    <dgm:cxn modelId="{9FA33D71-E7F8-4D07-9D92-A888A5D6437A}" type="presParOf" srcId="{1DD4BB11-956A-4BB1-8CE1-4C68B4EC0736}" destId="{9D07DA5D-9C42-4174-9D54-8D177E1F492B}" srcOrd="3" destOrd="0" presId="urn:microsoft.com/office/officeart/2008/layout/CircularPictureCallout"/>
    <dgm:cxn modelId="{540849B9-6686-4A6C-A689-58F910A0421A}" type="presParOf" srcId="{1DD4BB11-956A-4BB1-8CE1-4C68B4EC0736}" destId="{C2F17748-0CDA-42DE-8156-253289E79D5C}" srcOrd="4" destOrd="0" presId="urn:microsoft.com/office/officeart/2008/layout/CircularPictureCallout"/>
    <dgm:cxn modelId="{05619B11-8445-4380-A17A-206E70624005}" type="presParOf" srcId="{C2F17748-0CDA-42DE-8156-253289E79D5C}" destId="{699B7C4C-244A-4C6A-A8F4-CCDE2060E9AB}" srcOrd="0" destOrd="0" presId="urn:microsoft.com/office/officeart/2008/layout/CircularPictureCallout"/>
    <dgm:cxn modelId="{593535AE-C0FD-4E9D-B2AE-B42FE5C38B66}" type="presParOf" srcId="{1DD4BB11-956A-4BB1-8CE1-4C68B4EC0736}" destId="{29E56EBD-CAF9-4841-BF99-5480DC2BD094}" srcOrd="5" destOrd="0" presId="urn:microsoft.com/office/officeart/2008/layout/CircularPictureCallout"/>
    <dgm:cxn modelId="{4D09EC9D-107C-4A2F-A9F1-E8C9A16564B9}" type="presParOf" srcId="{29E56EBD-CAF9-4841-BF99-5480DC2BD094}" destId="{9FE265E8-C4FF-4FD9-A141-E8D765CAFD3C}" srcOrd="0" destOrd="0" presId="urn:microsoft.com/office/officeart/2008/layout/CircularPictureCallout"/>
    <dgm:cxn modelId="{B747CC24-6447-4C86-926F-D4E50E355877}" type="presParOf" srcId="{1DD4BB11-956A-4BB1-8CE1-4C68B4EC0736}" destId="{1B628B1D-BF3D-40C9-B491-F8442AF58508}" srcOrd="6" destOrd="0" presId="urn:microsoft.com/office/officeart/2008/layout/CircularPictureCallout"/>
    <dgm:cxn modelId="{43658539-98D4-4B2E-89BF-3E3C0CFE99B8}" type="presParOf" srcId="{1DD4BB11-956A-4BB1-8CE1-4C68B4EC0736}" destId="{5FD62BE4-DE77-44EB-98A6-89DA6BAF42DB}" srcOrd="7" destOrd="0" presId="urn:microsoft.com/office/officeart/2008/layout/CircularPictureCallout"/>
    <dgm:cxn modelId="{5AB182F4-215F-4CEB-981A-19720DEC6B49}" type="presParOf" srcId="{5FD62BE4-DE77-44EB-98A6-89DA6BAF42DB}" destId="{F64A6FA4-4C33-4DDC-9D5F-3F68326203ED}" srcOrd="0" destOrd="0" presId="urn:microsoft.com/office/officeart/2008/layout/CircularPictureCallout"/>
    <dgm:cxn modelId="{5C028327-64C5-42F1-ABFD-089605D217BB}" type="presParOf" srcId="{1DD4BB11-956A-4BB1-8CE1-4C68B4EC0736}" destId="{94292C7E-19FD-4D56-A0BD-4C57C5095642}" srcOrd="8" destOrd="0" presId="urn:microsoft.com/office/officeart/2008/layout/CircularPictureCallout"/>
    <dgm:cxn modelId="{E05DDA8E-3933-4312-84C7-C28E25F0AE14}" type="presParOf" srcId="{94292C7E-19FD-4D56-A0BD-4C57C5095642}" destId="{1163514A-EB16-42BA-B29C-4F1349971204}" srcOrd="0" destOrd="0" presId="urn:microsoft.com/office/officeart/2008/layout/CircularPictureCallout"/>
    <dgm:cxn modelId="{AABB02A2-3084-4636-88B6-4D2BB87DD359}" type="presParOf" srcId="{1DD4BB11-956A-4BB1-8CE1-4C68B4EC0736}" destId="{60843260-AEF2-4757-8EF1-086C45001EC2}" srcOrd="9" destOrd="0" presId="urn:microsoft.com/office/officeart/2008/layout/CircularPictureCallout"/>
    <dgm:cxn modelId="{372B410F-98ED-4D47-975E-FF1A0312E252}" type="presParOf" srcId="{1DD4BB11-956A-4BB1-8CE1-4C68B4EC0736}" destId="{A2D7BAFC-ACF0-4668-9073-A15224CB4CA8}" srcOrd="10" destOrd="0" presId="urn:microsoft.com/office/officeart/2008/layout/CircularPictureCallout"/>
    <dgm:cxn modelId="{10BDE679-1AE5-48F7-9596-E0E425BA242A}" type="presParOf" srcId="{A2D7BAFC-ACF0-4668-9073-A15224CB4CA8}" destId="{BD9D8219-CF7C-472F-80BB-30C0D7FC800C}"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8795B0-51FC-4F5A-B3E6-CF25C407138F}" type="doc">
      <dgm:prSet loTypeId="urn:microsoft.com/office/officeart/2005/8/layout/process1" loCatId="process" qsTypeId="urn:microsoft.com/office/officeart/2005/8/quickstyle/simple1" qsCatId="simple" csTypeId="urn:microsoft.com/office/officeart/2005/8/colors/accent1_2" csCatId="accent1" phldr="1"/>
      <dgm:spPr/>
    </dgm:pt>
    <dgm:pt modelId="{3A68BDB8-9675-401E-A67A-1E38CE2B6322}">
      <dgm:prSet phldrT="[Text]" custT="1"/>
      <dgm:spPr>
        <a:solidFill>
          <a:srgbClr val="FF0000"/>
        </a:solidFill>
        <a:ln>
          <a:solidFill>
            <a:schemeClr val="tx1"/>
          </a:solidFill>
        </a:ln>
      </dgm:spPr>
      <dgm:t>
        <a:bodyPr/>
        <a:lstStyle/>
        <a:p>
          <a:r>
            <a:rPr lang="en-US" sz="1100" b="1" dirty="0" smtClean="0">
              <a:latin typeface="Times New Roman" pitchFamily="18" charset="0"/>
              <a:cs typeface="Times New Roman" pitchFamily="18" charset="0"/>
            </a:rPr>
            <a:t>Event</a:t>
          </a:r>
          <a:r>
            <a:rPr lang="en-US" sz="800" dirty="0" smtClean="0"/>
            <a:t> 	</a:t>
          </a:r>
          <a:endParaRPr lang="en-US" sz="800" dirty="0"/>
        </a:p>
      </dgm:t>
    </dgm:pt>
    <dgm:pt modelId="{95987960-F956-4A18-A594-638E68E1F022}" type="parTrans" cxnId="{356774A8-5381-489C-B35B-02B8978D8A7A}">
      <dgm:prSet/>
      <dgm:spPr/>
      <dgm:t>
        <a:bodyPr/>
        <a:lstStyle/>
        <a:p>
          <a:endParaRPr lang="en-US"/>
        </a:p>
      </dgm:t>
    </dgm:pt>
    <dgm:pt modelId="{3A99C04A-6B5C-4797-8E2B-8B86F0BC17FD}" type="sibTrans" cxnId="{356774A8-5381-489C-B35B-02B8978D8A7A}">
      <dgm:prSet/>
      <dgm:spPr>
        <a:solidFill>
          <a:schemeClr val="bg2">
            <a:lumMod val="75000"/>
          </a:schemeClr>
        </a:solidFill>
      </dgm:spPr>
      <dgm:t>
        <a:bodyPr/>
        <a:lstStyle/>
        <a:p>
          <a:endParaRPr lang="en-US"/>
        </a:p>
      </dgm:t>
    </dgm:pt>
    <dgm:pt modelId="{5A26709A-5D62-4CEC-9C78-ECFF2EB9A2E9}">
      <dgm:prSet phldrT="[Text]" custT="1"/>
      <dgm:spPr>
        <a:solidFill>
          <a:srgbClr val="CC99FF"/>
        </a:solidFill>
        <a:ln>
          <a:solidFill>
            <a:schemeClr val="tx1"/>
          </a:solidFill>
        </a:ln>
      </dgm:spPr>
      <dgm:t>
        <a:bodyPr/>
        <a:lstStyle/>
        <a:p>
          <a:r>
            <a:rPr lang="en-US" sz="1100" b="1" dirty="0" smtClean="0">
              <a:latin typeface="Times New Roman" pitchFamily="18" charset="0"/>
              <a:cs typeface="Times New Roman" pitchFamily="18" charset="0"/>
            </a:rPr>
            <a:t>Investigation</a:t>
          </a:r>
          <a:endParaRPr lang="en-US" sz="1100" b="1" dirty="0">
            <a:latin typeface="Times New Roman" pitchFamily="18" charset="0"/>
            <a:cs typeface="Times New Roman" pitchFamily="18" charset="0"/>
          </a:endParaRPr>
        </a:p>
      </dgm:t>
    </dgm:pt>
    <dgm:pt modelId="{A7952ECE-F53F-4AB0-A1CF-8ED561D8B21E}" type="parTrans" cxnId="{60209909-440C-46DB-8625-1B51B1E6980D}">
      <dgm:prSet/>
      <dgm:spPr/>
      <dgm:t>
        <a:bodyPr/>
        <a:lstStyle/>
        <a:p>
          <a:endParaRPr lang="en-US"/>
        </a:p>
      </dgm:t>
    </dgm:pt>
    <dgm:pt modelId="{B170076F-2C54-4DA8-BF65-6741B05A8B30}" type="sibTrans" cxnId="{60209909-440C-46DB-8625-1B51B1E6980D}">
      <dgm:prSet/>
      <dgm:spPr>
        <a:solidFill>
          <a:schemeClr val="bg2">
            <a:lumMod val="75000"/>
          </a:schemeClr>
        </a:solidFill>
      </dgm:spPr>
      <dgm:t>
        <a:bodyPr/>
        <a:lstStyle/>
        <a:p>
          <a:endParaRPr lang="en-US"/>
        </a:p>
      </dgm:t>
    </dgm:pt>
    <dgm:pt modelId="{D2ABCFA5-8092-4A76-AA67-9A717001D01C}">
      <dgm:prSet phldrT="[Text]" custT="1"/>
      <dgm:spPr>
        <a:solidFill>
          <a:srgbClr val="FFC000"/>
        </a:solidFill>
        <a:ln>
          <a:solidFill>
            <a:schemeClr val="tx1"/>
          </a:solidFill>
        </a:ln>
      </dgm:spPr>
      <dgm:t>
        <a:bodyPr/>
        <a:lstStyle/>
        <a:p>
          <a:r>
            <a:rPr lang="en-US" sz="1100" b="1" dirty="0" smtClean="0">
              <a:latin typeface="Times New Roman" pitchFamily="18" charset="0"/>
              <a:cs typeface="Times New Roman" pitchFamily="18" charset="0"/>
            </a:rPr>
            <a:t>Resolution</a:t>
          </a:r>
          <a:endParaRPr lang="en-US" sz="1100" b="1" dirty="0">
            <a:latin typeface="Times New Roman" pitchFamily="18" charset="0"/>
            <a:cs typeface="Times New Roman" pitchFamily="18" charset="0"/>
          </a:endParaRPr>
        </a:p>
      </dgm:t>
    </dgm:pt>
    <dgm:pt modelId="{1B33E054-CA34-4123-981E-84D03A6B3026}" type="parTrans" cxnId="{0DAA3267-6AE5-454C-BA5D-27A7771B7EB2}">
      <dgm:prSet/>
      <dgm:spPr/>
      <dgm:t>
        <a:bodyPr/>
        <a:lstStyle/>
        <a:p>
          <a:endParaRPr lang="en-US"/>
        </a:p>
      </dgm:t>
    </dgm:pt>
    <dgm:pt modelId="{4446B841-BFDA-43FF-929A-A9C804F97B65}" type="sibTrans" cxnId="{0DAA3267-6AE5-454C-BA5D-27A7771B7EB2}">
      <dgm:prSet/>
      <dgm:spPr>
        <a:solidFill>
          <a:schemeClr val="bg2">
            <a:lumMod val="75000"/>
          </a:schemeClr>
        </a:solidFill>
      </dgm:spPr>
      <dgm:t>
        <a:bodyPr/>
        <a:lstStyle/>
        <a:p>
          <a:endParaRPr lang="en-US"/>
        </a:p>
      </dgm:t>
    </dgm:pt>
    <dgm:pt modelId="{7A59F8B3-7D0A-433E-B726-C3BB3308E4FF}">
      <dgm:prSet custT="1"/>
      <dgm:spPr>
        <a:solidFill>
          <a:srgbClr val="0070C0"/>
        </a:solidFill>
        <a:ln>
          <a:solidFill>
            <a:schemeClr val="tx1"/>
          </a:solidFill>
        </a:ln>
      </dgm:spPr>
      <dgm:t>
        <a:bodyPr/>
        <a:lstStyle/>
        <a:p>
          <a:r>
            <a:rPr lang="en-US" sz="1100" b="1" dirty="0" smtClean="0">
              <a:latin typeface="Times New Roman" pitchFamily="18" charset="0"/>
              <a:cs typeface="Times New Roman" pitchFamily="18" charset="0"/>
            </a:rPr>
            <a:t>Corrective Action	</a:t>
          </a:r>
          <a:endParaRPr lang="en-US" sz="1100" b="1" dirty="0">
            <a:latin typeface="Times New Roman" pitchFamily="18" charset="0"/>
            <a:cs typeface="Times New Roman" pitchFamily="18" charset="0"/>
          </a:endParaRPr>
        </a:p>
      </dgm:t>
    </dgm:pt>
    <dgm:pt modelId="{49DA01E1-FF7B-4C5C-8411-ED5663D4EE45}" type="parTrans" cxnId="{DB1075E2-A3F4-4BB6-821D-CAE20D2ADF16}">
      <dgm:prSet/>
      <dgm:spPr/>
      <dgm:t>
        <a:bodyPr/>
        <a:lstStyle/>
        <a:p>
          <a:endParaRPr lang="en-US"/>
        </a:p>
      </dgm:t>
    </dgm:pt>
    <dgm:pt modelId="{42FF324B-D313-4BC8-8D32-80AE58C4A1F1}" type="sibTrans" cxnId="{DB1075E2-A3F4-4BB6-821D-CAE20D2ADF16}">
      <dgm:prSet/>
      <dgm:spPr>
        <a:solidFill>
          <a:schemeClr val="bg2">
            <a:lumMod val="75000"/>
          </a:schemeClr>
        </a:solidFill>
      </dgm:spPr>
      <dgm:t>
        <a:bodyPr/>
        <a:lstStyle/>
        <a:p>
          <a:endParaRPr lang="en-US"/>
        </a:p>
      </dgm:t>
    </dgm:pt>
    <dgm:pt modelId="{B2CD349F-080D-4198-8DAF-004B031ADED2}">
      <dgm:prSet custT="1"/>
      <dgm:spPr>
        <a:solidFill>
          <a:srgbClr val="92D050"/>
        </a:solidFill>
        <a:ln>
          <a:solidFill>
            <a:schemeClr val="tx1"/>
          </a:solidFill>
        </a:ln>
      </dgm:spPr>
      <dgm:t>
        <a:bodyPr/>
        <a:lstStyle/>
        <a:p>
          <a:r>
            <a:rPr lang="en-US" sz="1100" dirty="0" smtClean="0">
              <a:latin typeface="Times New Roman" pitchFamily="18" charset="0"/>
              <a:cs typeface="Times New Roman" pitchFamily="18" charset="0"/>
            </a:rPr>
            <a:t>Documentation</a:t>
          </a:r>
          <a:endParaRPr lang="en-US" sz="1100" dirty="0">
            <a:latin typeface="Times New Roman" pitchFamily="18" charset="0"/>
            <a:cs typeface="Times New Roman" pitchFamily="18" charset="0"/>
          </a:endParaRPr>
        </a:p>
      </dgm:t>
    </dgm:pt>
    <dgm:pt modelId="{5553D163-C964-4A59-91C2-5C70601E97B6}" type="parTrans" cxnId="{27A9D2C6-ECE6-4270-9FD5-2F8B315BA80D}">
      <dgm:prSet/>
      <dgm:spPr/>
      <dgm:t>
        <a:bodyPr/>
        <a:lstStyle/>
        <a:p>
          <a:endParaRPr lang="en-US"/>
        </a:p>
      </dgm:t>
    </dgm:pt>
    <dgm:pt modelId="{747A2767-7E4C-4DDD-9F38-DC256F496F3C}" type="sibTrans" cxnId="{27A9D2C6-ECE6-4270-9FD5-2F8B315BA80D}">
      <dgm:prSet/>
      <dgm:spPr/>
      <dgm:t>
        <a:bodyPr/>
        <a:lstStyle/>
        <a:p>
          <a:endParaRPr lang="en-US"/>
        </a:p>
      </dgm:t>
    </dgm:pt>
    <dgm:pt modelId="{C2749EDA-1197-452D-B202-E4025A436670}" type="pres">
      <dgm:prSet presAssocID="{0A8795B0-51FC-4F5A-B3E6-CF25C407138F}" presName="Name0" presStyleCnt="0">
        <dgm:presLayoutVars>
          <dgm:dir/>
          <dgm:resizeHandles val="exact"/>
        </dgm:presLayoutVars>
      </dgm:prSet>
      <dgm:spPr/>
    </dgm:pt>
    <dgm:pt modelId="{87A0E3B5-0243-4034-8A1D-4CCF0A3CA73B}" type="pres">
      <dgm:prSet presAssocID="{3A68BDB8-9675-401E-A67A-1E38CE2B6322}" presName="node" presStyleLbl="node1" presStyleIdx="0" presStyleCnt="5">
        <dgm:presLayoutVars>
          <dgm:bulletEnabled val="1"/>
        </dgm:presLayoutVars>
      </dgm:prSet>
      <dgm:spPr/>
      <dgm:t>
        <a:bodyPr/>
        <a:lstStyle/>
        <a:p>
          <a:endParaRPr lang="en-US"/>
        </a:p>
      </dgm:t>
    </dgm:pt>
    <dgm:pt modelId="{8A93D51C-1BC8-430B-8DA5-16A00EBE160A}" type="pres">
      <dgm:prSet presAssocID="{3A99C04A-6B5C-4797-8E2B-8B86F0BC17FD}" presName="sibTrans" presStyleLbl="sibTrans2D1" presStyleIdx="0" presStyleCnt="4"/>
      <dgm:spPr/>
      <dgm:t>
        <a:bodyPr/>
        <a:lstStyle/>
        <a:p>
          <a:endParaRPr lang="en-US"/>
        </a:p>
      </dgm:t>
    </dgm:pt>
    <dgm:pt modelId="{21E13587-63A1-48FB-A8AF-D1A5DE4A840F}" type="pres">
      <dgm:prSet presAssocID="{3A99C04A-6B5C-4797-8E2B-8B86F0BC17FD}" presName="connectorText" presStyleLbl="sibTrans2D1" presStyleIdx="0" presStyleCnt="4"/>
      <dgm:spPr/>
      <dgm:t>
        <a:bodyPr/>
        <a:lstStyle/>
        <a:p>
          <a:endParaRPr lang="en-US"/>
        </a:p>
      </dgm:t>
    </dgm:pt>
    <dgm:pt modelId="{B42AFFBE-2E48-46AC-BD06-1DF703B7FB95}" type="pres">
      <dgm:prSet presAssocID="{5A26709A-5D62-4CEC-9C78-ECFF2EB9A2E9}" presName="node" presStyleLbl="node1" presStyleIdx="1" presStyleCnt="5">
        <dgm:presLayoutVars>
          <dgm:bulletEnabled val="1"/>
        </dgm:presLayoutVars>
      </dgm:prSet>
      <dgm:spPr/>
      <dgm:t>
        <a:bodyPr/>
        <a:lstStyle/>
        <a:p>
          <a:endParaRPr lang="en-US"/>
        </a:p>
      </dgm:t>
    </dgm:pt>
    <dgm:pt modelId="{76658535-FD9C-4DD7-9318-FE2E55F18C9F}" type="pres">
      <dgm:prSet presAssocID="{B170076F-2C54-4DA8-BF65-6741B05A8B30}" presName="sibTrans" presStyleLbl="sibTrans2D1" presStyleIdx="1" presStyleCnt="4"/>
      <dgm:spPr/>
      <dgm:t>
        <a:bodyPr/>
        <a:lstStyle/>
        <a:p>
          <a:endParaRPr lang="en-US"/>
        </a:p>
      </dgm:t>
    </dgm:pt>
    <dgm:pt modelId="{0D0CD5D2-D263-41CE-AEB9-B83F5254870F}" type="pres">
      <dgm:prSet presAssocID="{B170076F-2C54-4DA8-BF65-6741B05A8B30}" presName="connectorText" presStyleLbl="sibTrans2D1" presStyleIdx="1" presStyleCnt="4"/>
      <dgm:spPr/>
      <dgm:t>
        <a:bodyPr/>
        <a:lstStyle/>
        <a:p>
          <a:endParaRPr lang="en-US"/>
        </a:p>
      </dgm:t>
    </dgm:pt>
    <dgm:pt modelId="{12468D77-EA3C-4BEB-B5CF-124263C7A7E0}" type="pres">
      <dgm:prSet presAssocID="{D2ABCFA5-8092-4A76-AA67-9A717001D01C}" presName="node" presStyleLbl="node1" presStyleIdx="2" presStyleCnt="5">
        <dgm:presLayoutVars>
          <dgm:bulletEnabled val="1"/>
        </dgm:presLayoutVars>
      </dgm:prSet>
      <dgm:spPr/>
      <dgm:t>
        <a:bodyPr/>
        <a:lstStyle/>
        <a:p>
          <a:endParaRPr lang="en-US"/>
        </a:p>
      </dgm:t>
    </dgm:pt>
    <dgm:pt modelId="{7F5D674B-B384-423D-B714-2B671DA0257D}" type="pres">
      <dgm:prSet presAssocID="{4446B841-BFDA-43FF-929A-A9C804F97B65}" presName="sibTrans" presStyleLbl="sibTrans2D1" presStyleIdx="2" presStyleCnt="4"/>
      <dgm:spPr/>
      <dgm:t>
        <a:bodyPr/>
        <a:lstStyle/>
        <a:p>
          <a:endParaRPr lang="en-US"/>
        </a:p>
      </dgm:t>
    </dgm:pt>
    <dgm:pt modelId="{DB627289-3866-4FCC-B0AE-C5CF8482E60B}" type="pres">
      <dgm:prSet presAssocID="{4446B841-BFDA-43FF-929A-A9C804F97B65}" presName="connectorText" presStyleLbl="sibTrans2D1" presStyleIdx="2" presStyleCnt="4"/>
      <dgm:spPr/>
      <dgm:t>
        <a:bodyPr/>
        <a:lstStyle/>
        <a:p>
          <a:endParaRPr lang="en-US"/>
        </a:p>
      </dgm:t>
    </dgm:pt>
    <dgm:pt modelId="{C9569545-5C15-4E7A-860A-678E90A80428}" type="pres">
      <dgm:prSet presAssocID="{7A59F8B3-7D0A-433E-B726-C3BB3308E4FF}" presName="node" presStyleLbl="node1" presStyleIdx="3" presStyleCnt="5">
        <dgm:presLayoutVars>
          <dgm:bulletEnabled val="1"/>
        </dgm:presLayoutVars>
      </dgm:prSet>
      <dgm:spPr/>
      <dgm:t>
        <a:bodyPr/>
        <a:lstStyle/>
        <a:p>
          <a:endParaRPr lang="en-US"/>
        </a:p>
      </dgm:t>
    </dgm:pt>
    <dgm:pt modelId="{53E2171E-18E0-4BE2-8913-119946A58899}" type="pres">
      <dgm:prSet presAssocID="{42FF324B-D313-4BC8-8D32-80AE58C4A1F1}" presName="sibTrans" presStyleLbl="sibTrans2D1" presStyleIdx="3" presStyleCnt="4"/>
      <dgm:spPr/>
      <dgm:t>
        <a:bodyPr/>
        <a:lstStyle/>
        <a:p>
          <a:endParaRPr lang="en-US"/>
        </a:p>
      </dgm:t>
    </dgm:pt>
    <dgm:pt modelId="{C85BF484-4CA2-4AD7-8BE7-25E42F0EE922}" type="pres">
      <dgm:prSet presAssocID="{42FF324B-D313-4BC8-8D32-80AE58C4A1F1}" presName="connectorText" presStyleLbl="sibTrans2D1" presStyleIdx="3" presStyleCnt="4"/>
      <dgm:spPr/>
      <dgm:t>
        <a:bodyPr/>
        <a:lstStyle/>
        <a:p>
          <a:endParaRPr lang="en-US"/>
        </a:p>
      </dgm:t>
    </dgm:pt>
    <dgm:pt modelId="{C3FDE46E-30E2-4D03-81B5-4267A4C5246B}" type="pres">
      <dgm:prSet presAssocID="{B2CD349F-080D-4198-8DAF-004B031ADED2}" presName="node" presStyleLbl="node1" presStyleIdx="4" presStyleCnt="5" custScaleX="121132" custScaleY="110927">
        <dgm:presLayoutVars>
          <dgm:bulletEnabled val="1"/>
        </dgm:presLayoutVars>
      </dgm:prSet>
      <dgm:spPr/>
      <dgm:t>
        <a:bodyPr/>
        <a:lstStyle/>
        <a:p>
          <a:endParaRPr lang="en-US"/>
        </a:p>
      </dgm:t>
    </dgm:pt>
  </dgm:ptLst>
  <dgm:cxnLst>
    <dgm:cxn modelId="{9DE02AE6-80C5-49A3-A581-AE340AEBCCFF}" type="presOf" srcId="{3A68BDB8-9675-401E-A67A-1E38CE2B6322}" destId="{87A0E3B5-0243-4034-8A1D-4CCF0A3CA73B}" srcOrd="0" destOrd="0" presId="urn:microsoft.com/office/officeart/2005/8/layout/process1"/>
    <dgm:cxn modelId="{B68B6093-16AF-4CC2-A74E-5EE741E57CBA}" type="presOf" srcId="{4446B841-BFDA-43FF-929A-A9C804F97B65}" destId="{7F5D674B-B384-423D-B714-2B671DA0257D}" srcOrd="0" destOrd="0" presId="urn:microsoft.com/office/officeart/2005/8/layout/process1"/>
    <dgm:cxn modelId="{46D7E26F-D93E-4818-90C8-79E9354DA5D0}" type="presOf" srcId="{3A99C04A-6B5C-4797-8E2B-8B86F0BC17FD}" destId="{21E13587-63A1-48FB-A8AF-D1A5DE4A840F}" srcOrd="1" destOrd="0" presId="urn:microsoft.com/office/officeart/2005/8/layout/process1"/>
    <dgm:cxn modelId="{F92BAA38-0134-455B-B0CB-0E4F0D42A0BA}" type="presOf" srcId="{42FF324B-D313-4BC8-8D32-80AE58C4A1F1}" destId="{53E2171E-18E0-4BE2-8913-119946A58899}" srcOrd="0" destOrd="0" presId="urn:microsoft.com/office/officeart/2005/8/layout/process1"/>
    <dgm:cxn modelId="{81B92498-A99B-4CFC-96BA-F2168699BDF2}" type="presOf" srcId="{42FF324B-D313-4BC8-8D32-80AE58C4A1F1}" destId="{C85BF484-4CA2-4AD7-8BE7-25E42F0EE922}" srcOrd="1" destOrd="0" presId="urn:microsoft.com/office/officeart/2005/8/layout/process1"/>
    <dgm:cxn modelId="{4F536421-1F4E-4A0A-9BF1-4902BA1CD7A6}" type="presOf" srcId="{3A99C04A-6B5C-4797-8E2B-8B86F0BC17FD}" destId="{8A93D51C-1BC8-430B-8DA5-16A00EBE160A}" srcOrd="0" destOrd="0" presId="urn:microsoft.com/office/officeart/2005/8/layout/process1"/>
    <dgm:cxn modelId="{60209909-440C-46DB-8625-1B51B1E6980D}" srcId="{0A8795B0-51FC-4F5A-B3E6-CF25C407138F}" destId="{5A26709A-5D62-4CEC-9C78-ECFF2EB9A2E9}" srcOrd="1" destOrd="0" parTransId="{A7952ECE-F53F-4AB0-A1CF-8ED561D8B21E}" sibTransId="{B170076F-2C54-4DA8-BF65-6741B05A8B30}"/>
    <dgm:cxn modelId="{356774A8-5381-489C-B35B-02B8978D8A7A}" srcId="{0A8795B0-51FC-4F5A-B3E6-CF25C407138F}" destId="{3A68BDB8-9675-401E-A67A-1E38CE2B6322}" srcOrd="0" destOrd="0" parTransId="{95987960-F956-4A18-A594-638E68E1F022}" sibTransId="{3A99C04A-6B5C-4797-8E2B-8B86F0BC17FD}"/>
    <dgm:cxn modelId="{F8D45B27-335D-4DD5-8894-649B09F35DFC}" type="presOf" srcId="{B2CD349F-080D-4198-8DAF-004B031ADED2}" destId="{C3FDE46E-30E2-4D03-81B5-4267A4C5246B}" srcOrd="0" destOrd="0" presId="urn:microsoft.com/office/officeart/2005/8/layout/process1"/>
    <dgm:cxn modelId="{27A9D2C6-ECE6-4270-9FD5-2F8B315BA80D}" srcId="{0A8795B0-51FC-4F5A-B3E6-CF25C407138F}" destId="{B2CD349F-080D-4198-8DAF-004B031ADED2}" srcOrd="4" destOrd="0" parTransId="{5553D163-C964-4A59-91C2-5C70601E97B6}" sibTransId="{747A2767-7E4C-4DDD-9F38-DC256F496F3C}"/>
    <dgm:cxn modelId="{FF1FB1DF-BCC0-48CB-B897-57B23EF3B05A}" type="presOf" srcId="{5A26709A-5D62-4CEC-9C78-ECFF2EB9A2E9}" destId="{B42AFFBE-2E48-46AC-BD06-1DF703B7FB95}" srcOrd="0" destOrd="0" presId="urn:microsoft.com/office/officeart/2005/8/layout/process1"/>
    <dgm:cxn modelId="{0DAA3267-6AE5-454C-BA5D-27A7771B7EB2}" srcId="{0A8795B0-51FC-4F5A-B3E6-CF25C407138F}" destId="{D2ABCFA5-8092-4A76-AA67-9A717001D01C}" srcOrd="2" destOrd="0" parTransId="{1B33E054-CA34-4123-981E-84D03A6B3026}" sibTransId="{4446B841-BFDA-43FF-929A-A9C804F97B65}"/>
    <dgm:cxn modelId="{DB1075E2-A3F4-4BB6-821D-CAE20D2ADF16}" srcId="{0A8795B0-51FC-4F5A-B3E6-CF25C407138F}" destId="{7A59F8B3-7D0A-433E-B726-C3BB3308E4FF}" srcOrd="3" destOrd="0" parTransId="{49DA01E1-FF7B-4C5C-8411-ED5663D4EE45}" sibTransId="{42FF324B-D313-4BC8-8D32-80AE58C4A1F1}"/>
    <dgm:cxn modelId="{589BFA60-C00B-4060-AA48-046F68E9FE3C}" type="presOf" srcId="{4446B841-BFDA-43FF-929A-A9C804F97B65}" destId="{DB627289-3866-4FCC-B0AE-C5CF8482E60B}" srcOrd="1" destOrd="0" presId="urn:microsoft.com/office/officeart/2005/8/layout/process1"/>
    <dgm:cxn modelId="{CA64B7C0-7607-4DA6-BDE9-ECE55AEE7F1E}" type="presOf" srcId="{B170076F-2C54-4DA8-BF65-6741B05A8B30}" destId="{0D0CD5D2-D263-41CE-AEB9-B83F5254870F}" srcOrd="1" destOrd="0" presId="urn:microsoft.com/office/officeart/2005/8/layout/process1"/>
    <dgm:cxn modelId="{F1A1513A-C205-4029-933D-89165D9AB993}" type="presOf" srcId="{0A8795B0-51FC-4F5A-B3E6-CF25C407138F}" destId="{C2749EDA-1197-452D-B202-E4025A436670}" srcOrd="0" destOrd="0" presId="urn:microsoft.com/office/officeart/2005/8/layout/process1"/>
    <dgm:cxn modelId="{DAF1E43F-FD89-4F6F-ACA1-EB0D0C6A396A}" type="presOf" srcId="{D2ABCFA5-8092-4A76-AA67-9A717001D01C}" destId="{12468D77-EA3C-4BEB-B5CF-124263C7A7E0}" srcOrd="0" destOrd="0" presId="urn:microsoft.com/office/officeart/2005/8/layout/process1"/>
    <dgm:cxn modelId="{F9CE2444-97D7-459B-9083-68992358A7D1}" type="presOf" srcId="{B170076F-2C54-4DA8-BF65-6741B05A8B30}" destId="{76658535-FD9C-4DD7-9318-FE2E55F18C9F}" srcOrd="0" destOrd="0" presId="urn:microsoft.com/office/officeart/2005/8/layout/process1"/>
    <dgm:cxn modelId="{C6965D83-9287-4D9E-AF89-AD76B2439777}" type="presOf" srcId="{7A59F8B3-7D0A-433E-B726-C3BB3308E4FF}" destId="{C9569545-5C15-4E7A-860A-678E90A80428}" srcOrd="0" destOrd="0" presId="urn:microsoft.com/office/officeart/2005/8/layout/process1"/>
    <dgm:cxn modelId="{9782298C-45F0-448D-87C8-75830B25FB8B}" type="presParOf" srcId="{C2749EDA-1197-452D-B202-E4025A436670}" destId="{87A0E3B5-0243-4034-8A1D-4CCF0A3CA73B}" srcOrd="0" destOrd="0" presId="urn:microsoft.com/office/officeart/2005/8/layout/process1"/>
    <dgm:cxn modelId="{8ED6A016-CC40-4880-B14E-652192951A06}" type="presParOf" srcId="{C2749EDA-1197-452D-B202-E4025A436670}" destId="{8A93D51C-1BC8-430B-8DA5-16A00EBE160A}" srcOrd="1" destOrd="0" presId="urn:microsoft.com/office/officeart/2005/8/layout/process1"/>
    <dgm:cxn modelId="{FC00F1EF-0BB5-49AD-9DDC-87BDBF063700}" type="presParOf" srcId="{8A93D51C-1BC8-430B-8DA5-16A00EBE160A}" destId="{21E13587-63A1-48FB-A8AF-D1A5DE4A840F}" srcOrd="0" destOrd="0" presId="urn:microsoft.com/office/officeart/2005/8/layout/process1"/>
    <dgm:cxn modelId="{45F394E8-C6F5-4E68-B4E1-3DA106C40360}" type="presParOf" srcId="{C2749EDA-1197-452D-B202-E4025A436670}" destId="{B42AFFBE-2E48-46AC-BD06-1DF703B7FB95}" srcOrd="2" destOrd="0" presId="urn:microsoft.com/office/officeart/2005/8/layout/process1"/>
    <dgm:cxn modelId="{59F890CE-017B-482A-9755-3AD0643B6AF4}" type="presParOf" srcId="{C2749EDA-1197-452D-B202-E4025A436670}" destId="{76658535-FD9C-4DD7-9318-FE2E55F18C9F}" srcOrd="3" destOrd="0" presId="urn:microsoft.com/office/officeart/2005/8/layout/process1"/>
    <dgm:cxn modelId="{689E33E9-B1AE-4D30-9872-44C5F9ECCCA4}" type="presParOf" srcId="{76658535-FD9C-4DD7-9318-FE2E55F18C9F}" destId="{0D0CD5D2-D263-41CE-AEB9-B83F5254870F}" srcOrd="0" destOrd="0" presId="urn:microsoft.com/office/officeart/2005/8/layout/process1"/>
    <dgm:cxn modelId="{C5A3234A-B040-425B-A7AD-E17219D919F5}" type="presParOf" srcId="{C2749EDA-1197-452D-B202-E4025A436670}" destId="{12468D77-EA3C-4BEB-B5CF-124263C7A7E0}" srcOrd="4" destOrd="0" presId="urn:microsoft.com/office/officeart/2005/8/layout/process1"/>
    <dgm:cxn modelId="{F1AF1824-2EA2-4C5E-AC13-A82AA59E5A1C}" type="presParOf" srcId="{C2749EDA-1197-452D-B202-E4025A436670}" destId="{7F5D674B-B384-423D-B714-2B671DA0257D}" srcOrd="5" destOrd="0" presId="urn:microsoft.com/office/officeart/2005/8/layout/process1"/>
    <dgm:cxn modelId="{A4E9BC46-2E71-4974-9AE5-3ADE642FDD40}" type="presParOf" srcId="{7F5D674B-B384-423D-B714-2B671DA0257D}" destId="{DB627289-3866-4FCC-B0AE-C5CF8482E60B}" srcOrd="0" destOrd="0" presId="urn:microsoft.com/office/officeart/2005/8/layout/process1"/>
    <dgm:cxn modelId="{A492172C-AA4B-4101-8176-77693BD8B1B2}" type="presParOf" srcId="{C2749EDA-1197-452D-B202-E4025A436670}" destId="{C9569545-5C15-4E7A-860A-678E90A80428}" srcOrd="6" destOrd="0" presId="urn:microsoft.com/office/officeart/2005/8/layout/process1"/>
    <dgm:cxn modelId="{9F27B2A0-3A1C-4B2A-955F-89F1C6A297AC}" type="presParOf" srcId="{C2749EDA-1197-452D-B202-E4025A436670}" destId="{53E2171E-18E0-4BE2-8913-119946A58899}" srcOrd="7" destOrd="0" presId="urn:microsoft.com/office/officeart/2005/8/layout/process1"/>
    <dgm:cxn modelId="{C0448A2C-DF6E-4D20-8629-B208C363D790}" type="presParOf" srcId="{53E2171E-18E0-4BE2-8913-119946A58899}" destId="{C85BF484-4CA2-4AD7-8BE7-25E42F0EE922}" srcOrd="0" destOrd="0" presId="urn:microsoft.com/office/officeart/2005/8/layout/process1"/>
    <dgm:cxn modelId="{4C7098D4-50A8-4BBC-AA42-C9D3157544C9}" type="presParOf" srcId="{C2749EDA-1197-452D-B202-E4025A436670}" destId="{C3FDE46E-30E2-4D03-81B5-4267A4C5246B}"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1BB05-73D2-4A9C-8FBB-804774DE5040}">
      <dsp:nvSpPr>
        <dsp:cNvPr id="0" name=""/>
        <dsp:cNvSpPr/>
      </dsp:nvSpPr>
      <dsp:spPr>
        <a:xfrm rot="5400000">
          <a:off x="-145969" y="157033"/>
          <a:ext cx="973128" cy="681190"/>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1</a:t>
          </a:r>
          <a:endParaRPr lang="en-US" sz="2800" b="1" kern="1200" dirty="0">
            <a:latin typeface="Times New Roman" pitchFamily="18" charset="0"/>
            <a:cs typeface="Times New Roman" pitchFamily="18" charset="0"/>
          </a:endParaRPr>
        </a:p>
      </dsp:txBody>
      <dsp:txXfrm rot="-5400000">
        <a:off x="0" y="351659"/>
        <a:ext cx="681190" cy="291938"/>
      </dsp:txXfrm>
    </dsp:sp>
    <dsp:sp modelId="{AA5288A3-DDA7-4B8C-92BA-20AEEF30731A}">
      <dsp:nvSpPr>
        <dsp:cNvPr id="0" name=""/>
        <dsp:cNvSpPr/>
      </dsp:nvSpPr>
      <dsp:spPr>
        <a:xfrm rot="5400000">
          <a:off x="2119661" y="-1427407"/>
          <a:ext cx="632866" cy="3509809"/>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Privacy Rule</a:t>
          </a:r>
          <a:endParaRPr lang="en-US" sz="2800" b="1" kern="1200" dirty="0">
            <a:latin typeface="Times New Roman" pitchFamily="18" charset="0"/>
            <a:cs typeface="Times New Roman" pitchFamily="18" charset="0"/>
          </a:endParaRPr>
        </a:p>
      </dsp:txBody>
      <dsp:txXfrm rot="-5400000">
        <a:off x="681190" y="41958"/>
        <a:ext cx="3478915" cy="571078"/>
      </dsp:txXfrm>
    </dsp:sp>
    <dsp:sp modelId="{8C452D69-6ADA-4B71-9FCD-CB4AA9C9E076}">
      <dsp:nvSpPr>
        <dsp:cNvPr id="0" name=""/>
        <dsp:cNvSpPr/>
      </dsp:nvSpPr>
      <dsp:spPr>
        <a:xfrm rot="5400000">
          <a:off x="-145969" y="1041904"/>
          <a:ext cx="973128" cy="681190"/>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2</a:t>
          </a:r>
          <a:endParaRPr lang="en-US" sz="2800" b="1" kern="1200" dirty="0">
            <a:latin typeface="Times New Roman" pitchFamily="18" charset="0"/>
            <a:cs typeface="Times New Roman" pitchFamily="18" charset="0"/>
          </a:endParaRPr>
        </a:p>
      </dsp:txBody>
      <dsp:txXfrm rot="-5400000">
        <a:off x="0" y="1236530"/>
        <a:ext cx="681190" cy="291938"/>
      </dsp:txXfrm>
    </dsp:sp>
    <dsp:sp modelId="{8AC3B148-05D9-45CA-9134-244D6C4030B3}">
      <dsp:nvSpPr>
        <dsp:cNvPr id="0" name=""/>
        <dsp:cNvSpPr/>
      </dsp:nvSpPr>
      <dsp:spPr>
        <a:xfrm rot="5400000">
          <a:off x="2021513" y="-542703"/>
          <a:ext cx="829163" cy="3509809"/>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Security Rule</a:t>
          </a:r>
          <a:endParaRPr lang="en-US" sz="2800" b="1" kern="1200" dirty="0">
            <a:latin typeface="Times New Roman" pitchFamily="18" charset="0"/>
            <a:cs typeface="Times New Roman" pitchFamily="18" charset="0"/>
          </a:endParaRPr>
        </a:p>
      </dsp:txBody>
      <dsp:txXfrm rot="-5400000">
        <a:off x="681190" y="838096"/>
        <a:ext cx="3469333" cy="748211"/>
      </dsp:txXfrm>
    </dsp:sp>
    <dsp:sp modelId="{2345A705-B548-450F-B340-E976E6133D5D}">
      <dsp:nvSpPr>
        <dsp:cNvPr id="0" name=""/>
        <dsp:cNvSpPr/>
      </dsp:nvSpPr>
      <dsp:spPr>
        <a:xfrm rot="5400000">
          <a:off x="-145969" y="1955776"/>
          <a:ext cx="973128" cy="681190"/>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3</a:t>
          </a:r>
          <a:endParaRPr lang="en-US" sz="2800" b="1" kern="1200" dirty="0">
            <a:latin typeface="Times New Roman" pitchFamily="18" charset="0"/>
            <a:cs typeface="Times New Roman" pitchFamily="18" charset="0"/>
          </a:endParaRPr>
        </a:p>
      </dsp:txBody>
      <dsp:txXfrm rot="-5400000">
        <a:off x="0" y="2150402"/>
        <a:ext cx="681190" cy="291938"/>
      </dsp:txXfrm>
    </dsp:sp>
    <dsp:sp modelId="{EE5F39E6-8D50-4D98-8B84-E0719188B977}">
      <dsp:nvSpPr>
        <dsp:cNvPr id="0" name=""/>
        <dsp:cNvSpPr/>
      </dsp:nvSpPr>
      <dsp:spPr>
        <a:xfrm rot="5400000">
          <a:off x="1992511" y="465428"/>
          <a:ext cx="887166" cy="3509809"/>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Electronic Data Exchange</a:t>
          </a:r>
          <a:endParaRPr lang="en-US" sz="2800" b="1" kern="1200" dirty="0">
            <a:latin typeface="Times New Roman" pitchFamily="18" charset="0"/>
            <a:cs typeface="Times New Roman" pitchFamily="18" charset="0"/>
          </a:endParaRPr>
        </a:p>
      </dsp:txBody>
      <dsp:txXfrm rot="-5400000">
        <a:off x="681190" y="1820057"/>
        <a:ext cx="3466501" cy="800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0CCC4-F0B3-4964-B7E6-5EDC20D58E2C}">
      <dsp:nvSpPr>
        <dsp:cNvPr id="0" name=""/>
        <dsp:cNvSpPr/>
      </dsp:nvSpPr>
      <dsp:spPr>
        <a:xfrm>
          <a:off x="1081629" y="521"/>
          <a:ext cx="894266" cy="447133"/>
        </a:xfrm>
        <a:prstGeom prst="roundRect">
          <a:avLst>
            <a:gd name="adj" fmla="val 10000"/>
          </a:avLst>
        </a:prstGeom>
        <a:solidFill>
          <a:schemeClr val="tx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Lab</a:t>
          </a:r>
          <a:endParaRPr lang="en-US" sz="1500" b="1" kern="1200" dirty="0"/>
        </a:p>
      </dsp:txBody>
      <dsp:txXfrm>
        <a:off x="1094725" y="13617"/>
        <a:ext cx="868074" cy="420941"/>
      </dsp:txXfrm>
    </dsp:sp>
    <dsp:sp modelId="{07F76524-D935-44CB-BF73-04B519114D4D}">
      <dsp:nvSpPr>
        <dsp:cNvPr id="0" name=""/>
        <dsp:cNvSpPr/>
      </dsp:nvSpPr>
      <dsp:spPr>
        <a:xfrm rot="3600000">
          <a:off x="1664935" y="785351"/>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711884" y="816650"/>
        <a:ext cx="372200" cy="93898"/>
      </dsp:txXfrm>
    </dsp:sp>
    <dsp:sp modelId="{4BB2394C-D18F-47CF-9C76-1BF38DC15AF0}">
      <dsp:nvSpPr>
        <dsp:cNvPr id="0" name=""/>
        <dsp:cNvSpPr/>
      </dsp:nvSpPr>
      <dsp:spPr>
        <a:xfrm>
          <a:off x="1820073" y="1279545"/>
          <a:ext cx="894266" cy="447133"/>
        </a:xfrm>
        <a:prstGeom prst="roundRect">
          <a:avLst>
            <a:gd name="adj" fmla="val 10000"/>
          </a:avLst>
        </a:prstGeom>
        <a:solidFill>
          <a:schemeClr val="bg2">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Physical</a:t>
          </a:r>
          <a:endParaRPr lang="en-US" sz="1500" b="1" kern="1200" dirty="0"/>
        </a:p>
      </dsp:txBody>
      <dsp:txXfrm>
        <a:off x="1833169" y="1292641"/>
        <a:ext cx="868074" cy="420941"/>
      </dsp:txXfrm>
    </dsp:sp>
    <dsp:sp modelId="{259876D0-4060-40B9-9D6C-D6B74F208DBA}">
      <dsp:nvSpPr>
        <dsp:cNvPr id="0" name=""/>
        <dsp:cNvSpPr/>
      </dsp:nvSpPr>
      <dsp:spPr>
        <a:xfrm rot="10800000">
          <a:off x="1295713" y="1424863"/>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342662" y="1456162"/>
        <a:ext cx="372200" cy="93898"/>
      </dsp:txXfrm>
    </dsp:sp>
    <dsp:sp modelId="{2D187BA3-664D-489A-B449-C2B30B0B40CC}">
      <dsp:nvSpPr>
        <dsp:cNvPr id="0" name=""/>
        <dsp:cNvSpPr/>
      </dsp:nvSpPr>
      <dsp:spPr>
        <a:xfrm>
          <a:off x="343184" y="1279545"/>
          <a:ext cx="894266" cy="447133"/>
        </a:xfrm>
        <a:prstGeom prst="roundRect">
          <a:avLst>
            <a:gd name="adj" fmla="val 10000"/>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X-Ray</a:t>
          </a:r>
          <a:endParaRPr lang="en-US" sz="1500" b="1" kern="1200" dirty="0"/>
        </a:p>
      </dsp:txBody>
      <dsp:txXfrm>
        <a:off x="356280" y="1292641"/>
        <a:ext cx="868074" cy="420941"/>
      </dsp:txXfrm>
    </dsp:sp>
    <dsp:sp modelId="{1E4A6F8E-1EA7-42D0-B58D-E608AE87F3EB}">
      <dsp:nvSpPr>
        <dsp:cNvPr id="0" name=""/>
        <dsp:cNvSpPr/>
      </dsp:nvSpPr>
      <dsp:spPr>
        <a:xfrm rot="18000000">
          <a:off x="926491" y="785351"/>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973440" y="816650"/>
        <a:ext cx="372200" cy="93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5C60D-75C0-417C-926A-4E2D0EAFF51D}">
      <dsp:nvSpPr>
        <dsp:cNvPr id="0" name=""/>
        <dsp:cNvSpPr/>
      </dsp:nvSpPr>
      <dsp:spPr>
        <a:xfrm rot="5400000">
          <a:off x="166100" y="479225"/>
          <a:ext cx="498736" cy="829886"/>
        </a:xfrm>
        <a:prstGeom prst="corner">
          <a:avLst>
            <a:gd name="adj1" fmla="val 16120"/>
            <a:gd name="adj2" fmla="val 16110"/>
          </a:avLst>
        </a:prstGeom>
        <a:solidFill>
          <a:srgbClr val="FF0000"/>
        </a:solidFill>
        <a:ln w="55000" cap="flat" cmpd="thickThin"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8B534F94-9BA5-48D4-9DC4-F93EDA0B6CD7}">
      <dsp:nvSpPr>
        <dsp:cNvPr id="0" name=""/>
        <dsp:cNvSpPr/>
      </dsp:nvSpPr>
      <dsp:spPr>
        <a:xfrm>
          <a:off x="82849" y="727182"/>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355600">
            <a:lnSpc>
              <a:spcPct val="90000"/>
            </a:lnSpc>
            <a:spcBef>
              <a:spcPct val="0"/>
            </a:spcBef>
            <a:spcAft>
              <a:spcPct val="35000"/>
            </a:spcAft>
          </a:pPr>
          <a:r>
            <a:rPr lang="en-US" sz="800" b="1" kern="1200" dirty="0" smtClean="0"/>
            <a:t>Government</a:t>
          </a:r>
          <a:endParaRPr lang="en-US" sz="800" b="1" kern="1200" dirty="0"/>
        </a:p>
      </dsp:txBody>
      <dsp:txXfrm>
        <a:off x="82849" y="727182"/>
        <a:ext cx="749226" cy="656740"/>
      </dsp:txXfrm>
    </dsp:sp>
    <dsp:sp modelId="{6ED53945-6590-473C-8943-698094D58B1A}">
      <dsp:nvSpPr>
        <dsp:cNvPr id="0" name=""/>
        <dsp:cNvSpPr/>
      </dsp:nvSpPr>
      <dsp:spPr>
        <a:xfrm>
          <a:off x="690712" y="418128"/>
          <a:ext cx="141363" cy="141363"/>
        </a:xfrm>
        <a:prstGeom prst="triangle">
          <a:avLst>
            <a:gd name="adj" fmla="val 100000"/>
          </a:avLst>
        </a:prstGeom>
        <a:solidFill>
          <a:schemeClr val="bg1"/>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2ACEE978-3BF7-48C5-840A-CE8259350BF0}">
      <dsp:nvSpPr>
        <dsp:cNvPr id="0" name=""/>
        <dsp:cNvSpPr/>
      </dsp:nvSpPr>
      <dsp:spPr>
        <a:xfrm rot="5400000">
          <a:off x="1083300" y="252263"/>
          <a:ext cx="498736" cy="829886"/>
        </a:xfrm>
        <a:prstGeom prst="corner">
          <a:avLst>
            <a:gd name="adj1" fmla="val 16120"/>
            <a:gd name="adj2" fmla="val 16110"/>
          </a:avLst>
        </a:prstGeom>
        <a:solidFill>
          <a:srgbClr val="FF0000"/>
        </a:solidFill>
        <a:ln w="55000" cap="flat" cmpd="thickThin"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A0B5DEC9-A04A-4103-9F91-ED0828C50565}">
      <dsp:nvSpPr>
        <dsp:cNvPr id="0" name=""/>
        <dsp:cNvSpPr/>
      </dsp:nvSpPr>
      <dsp:spPr>
        <a:xfrm>
          <a:off x="1000048" y="500220"/>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355600">
            <a:lnSpc>
              <a:spcPct val="90000"/>
            </a:lnSpc>
            <a:spcBef>
              <a:spcPct val="0"/>
            </a:spcBef>
            <a:spcAft>
              <a:spcPct val="35000"/>
            </a:spcAft>
          </a:pPr>
          <a:r>
            <a:rPr lang="en-US" sz="800" b="1" kern="1200" dirty="0" smtClean="0"/>
            <a:t>Organization</a:t>
          </a:r>
          <a:endParaRPr lang="en-US" sz="800" b="1" kern="1200" dirty="0"/>
        </a:p>
      </dsp:txBody>
      <dsp:txXfrm>
        <a:off x="1000048" y="500220"/>
        <a:ext cx="749226" cy="656740"/>
      </dsp:txXfrm>
    </dsp:sp>
    <dsp:sp modelId="{87A714B8-8F9B-416B-89A3-525BC18863C3}">
      <dsp:nvSpPr>
        <dsp:cNvPr id="0" name=""/>
        <dsp:cNvSpPr/>
      </dsp:nvSpPr>
      <dsp:spPr>
        <a:xfrm>
          <a:off x="1600200" y="152400"/>
          <a:ext cx="141363" cy="141363"/>
        </a:xfrm>
        <a:prstGeom prst="triangle">
          <a:avLst>
            <a:gd name="adj" fmla="val 100000"/>
          </a:avLst>
        </a:prstGeom>
        <a:solidFill>
          <a:schemeClr val="bg1"/>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A95FDE53-2865-4825-B661-C8E2BF637CCC}">
      <dsp:nvSpPr>
        <dsp:cNvPr id="0" name=""/>
        <dsp:cNvSpPr/>
      </dsp:nvSpPr>
      <dsp:spPr>
        <a:xfrm rot="5400000">
          <a:off x="2000499" y="25301"/>
          <a:ext cx="498736" cy="829886"/>
        </a:xfrm>
        <a:prstGeom prst="corner">
          <a:avLst>
            <a:gd name="adj1" fmla="val 16120"/>
            <a:gd name="adj2" fmla="val 16110"/>
          </a:avLst>
        </a:prstGeom>
        <a:solidFill>
          <a:srgbClr val="FF0000"/>
        </a:solidFill>
        <a:ln w="55000" cap="flat" cmpd="thickThin"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2643DB58-CE81-473B-8DFA-DDEB002E8053}">
      <dsp:nvSpPr>
        <dsp:cNvPr id="0" name=""/>
        <dsp:cNvSpPr/>
      </dsp:nvSpPr>
      <dsp:spPr>
        <a:xfrm>
          <a:off x="1917247" y="273258"/>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355600">
            <a:lnSpc>
              <a:spcPct val="90000"/>
            </a:lnSpc>
            <a:spcBef>
              <a:spcPct val="0"/>
            </a:spcBef>
            <a:spcAft>
              <a:spcPct val="35000"/>
            </a:spcAft>
          </a:pPr>
          <a:r>
            <a:rPr lang="en-US" sz="800" b="1" kern="1200" dirty="0" smtClean="0"/>
            <a:t>You</a:t>
          </a:r>
          <a:endParaRPr lang="en-US" sz="800" b="1" kern="1200" dirty="0"/>
        </a:p>
      </dsp:txBody>
      <dsp:txXfrm>
        <a:off x="1917247" y="273258"/>
        <a:ext cx="749226" cy="656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43260-AEF2-4757-8EF1-086C45001EC2}">
      <dsp:nvSpPr>
        <dsp:cNvPr id="0" name=""/>
        <dsp:cNvSpPr/>
      </dsp:nvSpPr>
      <dsp:spPr>
        <a:xfrm>
          <a:off x="952503" y="1619250"/>
          <a:ext cx="1912620" cy="0"/>
        </a:xfrm>
        <a:prstGeom prst="line">
          <a:avLst/>
        </a:prstGeom>
        <a:noFill/>
        <a:ln w="55000" cap="flat" cmpd="thickThin"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1B628B1D-BF3D-40C9-B491-F8442AF58508}">
      <dsp:nvSpPr>
        <dsp:cNvPr id="0" name=""/>
        <dsp:cNvSpPr/>
      </dsp:nvSpPr>
      <dsp:spPr>
        <a:xfrm>
          <a:off x="952503" y="952499"/>
          <a:ext cx="1638300" cy="0"/>
        </a:xfrm>
        <a:prstGeom prst="line">
          <a:avLst/>
        </a:prstGeom>
        <a:noFill/>
        <a:ln w="55000" cap="flat" cmpd="thickThin"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9D07DA5D-9C42-4174-9D54-8D177E1F492B}">
      <dsp:nvSpPr>
        <dsp:cNvPr id="0" name=""/>
        <dsp:cNvSpPr/>
      </dsp:nvSpPr>
      <dsp:spPr>
        <a:xfrm>
          <a:off x="952503" y="285749"/>
          <a:ext cx="1912620" cy="0"/>
        </a:xfrm>
        <a:prstGeom prst="line">
          <a:avLst/>
        </a:prstGeom>
        <a:noFill/>
        <a:ln w="55000" cap="flat" cmpd="thickThin"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3238C45C-918A-47C6-9C65-C126646460AC}">
      <dsp:nvSpPr>
        <dsp:cNvPr id="0" name=""/>
        <dsp:cNvSpPr/>
      </dsp:nvSpPr>
      <dsp:spPr>
        <a:xfrm>
          <a:off x="3" y="0"/>
          <a:ext cx="1905000" cy="1905000"/>
        </a:xfrm>
        <a:prstGeom prst="ellipse">
          <a:avLst/>
        </a:prstGeom>
        <a:solidFill>
          <a:srgbClr val="FF0000"/>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tint val="50000"/>
              <a:hueOff val="0"/>
              <a:satOff val="0"/>
              <a:lumOff val="0"/>
              <a:alphaOff val="0"/>
              <a:satMod val="300000"/>
            </a:schemeClr>
          </a:contourClr>
        </a:sp3d>
      </dsp:spPr>
      <dsp:style>
        <a:lnRef idx="0">
          <a:scrgbClr r="0" g="0" b="0"/>
        </a:lnRef>
        <a:fillRef idx="1">
          <a:scrgbClr r="0" g="0" b="0"/>
        </a:fillRef>
        <a:effectRef idx="3">
          <a:scrgbClr r="0" g="0" b="0"/>
        </a:effectRef>
        <a:fontRef idx="minor"/>
      </dsp:style>
    </dsp:sp>
    <dsp:sp modelId="{D200EC33-1549-46F1-B57D-BE7708131E69}">
      <dsp:nvSpPr>
        <dsp:cNvPr id="0" name=""/>
        <dsp:cNvSpPr/>
      </dsp:nvSpPr>
      <dsp:spPr>
        <a:xfrm>
          <a:off x="0" y="0"/>
          <a:ext cx="1219200" cy="628650"/>
        </a:xfrm>
        <a:prstGeom prst="rect">
          <a:avLst/>
        </a:prstGeom>
        <a:no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1511300">
            <a:lnSpc>
              <a:spcPct val="90000"/>
            </a:lnSpc>
            <a:spcBef>
              <a:spcPct val="0"/>
            </a:spcBef>
            <a:spcAft>
              <a:spcPct val="35000"/>
            </a:spcAft>
          </a:pPr>
          <a:endParaRPr lang="en-US" sz="3400" kern="1200"/>
        </a:p>
      </dsp:txBody>
      <dsp:txXfrm>
        <a:off x="0" y="0"/>
        <a:ext cx="1219200" cy="628650"/>
      </dsp:txXfrm>
    </dsp:sp>
    <dsp:sp modelId="{CD00A620-A146-4AA2-BD9D-E9B849D4F651}">
      <dsp:nvSpPr>
        <dsp:cNvPr id="0" name=""/>
        <dsp:cNvSpPr/>
      </dsp:nvSpPr>
      <dsp:spPr>
        <a:xfrm>
          <a:off x="2579373" y="0"/>
          <a:ext cx="571500" cy="571500"/>
        </a:xfrm>
        <a:prstGeom prst="ellipse">
          <a:avLst/>
        </a:prstGeom>
        <a:solidFill>
          <a:schemeClr val="tx1"/>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tint val="50000"/>
              <a:hueOff val="0"/>
              <a:satOff val="0"/>
              <a:lumOff val="0"/>
              <a:alphaOff val="0"/>
              <a:satMod val="300000"/>
            </a:schemeClr>
          </a:contourClr>
        </a:sp3d>
      </dsp:spPr>
      <dsp:style>
        <a:lnRef idx="0">
          <a:scrgbClr r="0" g="0" b="0"/>
        </a:lnRef>
        <a:fillRef idx="1">
          <a:scrgbClr r="0" g="0" b="0"/>
        </a:fillRef>
        <a:effectRef idx="3">
          <a:scrgbClr r="0" g="0" b="0"/>
        </a:effectRef>
        <a:fontRef idx="minor"/>
      </dsp:style>
    </dsp:sp>
    <dsp:sp modelId="{699B7C4C-244A-4C6A-A8F4-CCDE2060E9AB}">
      <dsp:nvSpPr>
        <dsp:cNvPr id="0" name=""/>
        <dsp:cNvSpPr/>
      </dsp:nvSpPr>
      <dsp:spPr>
        <a:xfrm>
          <a:off x="3150873" y="0"/>
          <a:ext cx="1173473"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Department of Justice</a:t>
          </a:r>
          <a:endParaRPr lang="en-US" sz="1000" b="1" kern="1200" dirty="0">
            <a:latin typeface="Times New Roman" pitchFamily="18" charset="0"/>
            <a:cs typeface="Times New Roman" pitchFamily="18" charset="0"/>
          </a:endParaRPr>
        </a:p>
      </dsp:txBody>
      <dsp:txXfrm>
        <a:off x="3150873" y="0"/>
        <a:ext cx="1173473" cy="571500"/>
      </dsp:txXfrm>
    </dsp:sp>
    <dsp:sp modelId="{9FE265E8-C4FF-4FD9-A141-E8D765CAFD3C}">
      <dsp:nvSpPr>
        <dsp:cNvPr id="0" name=""/>
        <dsp:cNvSpPr/>
      </dsp:nvSpPr>
      <dsp:spPr>
        <a:xfrm>
          <a:off x="2305053" y="666749"/>
          <a:ext cx="571500" cy="571500"/>
        </a:xfrm>
        <a:prstGeom prst="ellipse">
          <a:avLst/>
        </a:prstGeom>
        <a:solidFill>
          <a:schemeClr val="tx1"/>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tint val="50000"/>
              <a:hueOff val="0"/>
              <a:satOff val="0"/>
              <a:lumOff val="0"/>
              <a:alphaOff val="0"/>
              <a:satMod val="300000"/>
            </a:schemeClr>
          </a:contourClr>
        </a:sp3d>
      </dsp:spPr>
      <dsp:style>
        <a:lnRef idx="0">
          <a:scrgbClr r="0" g="0" b="0"/>
        </a:lnRef>
        <a:fillRef idx="1">
          <a:scrgbClr r="0" g="0" b="0"/>
        </a:fillRef>
        <a:effectRef idx="3">
          <a:scrgbClr r="0" g="0" b="0"/>
        </a:effectRef>
        <a:fontRef idx="minor"/>
      </dsp:style>
    </dsp:sp>
    <dsp:sp modelId="{F64A6FA4-4C33-4DDC-9D5F-3F68326203ED}">
      <dsp:nvSpPr>
        <dsp:cNvPr id="0" name=""/>
        <dsp:cNvSpPr/>
      </dsp:nvSpPr>
      <dsp:spPr>
        <a:xfrm>
          <a:off x="2876553" y="666749"/>
          <a:ext cx="1446476"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Office for Civil Rights</a:t>
          </a:r>
          <a:endParaRPr lang="en-US" sz="1000" b="1" kern="1200" dirty="0">
            <a:latin typeface="Times New Roman" pitchFamily="18" charset="0"/>
            <a:cs typeface="Times New Roman" pitchFamily="18" charset="0"/>
          </a:endParaRPr>
        </a:p>
      </dsp:txBody>
      <dsp:txXfrm>
        <a:off x="2876553" y="666749"/>
        <a:ext cx="1446476" cy="571500"/>
      </dsp:txXfrm>
    </dsp:sp>
    <dsp:sp modelId="{1163514A-EB16-42BA-B29C-4F1349971204}">
      <dsp:nvSpPr>
        <dsp:cNvPr id="0" name=""/>
        <dsp:cNvSpPr/>
      </dsp:nvSpPr>
      <dsp:spPr>
        <a:xfrm>
          <a:off x="2560896" y="1333500"/>
          <a:ext cx="571500" cy="571500"/>
        </a:xfrm>
        <a:prstGeom prst="ellipse">
          <a:avLst/>
        </a:prstGeom>
        <a:solidFill>
          <a:schemeClr val="tx1"/>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tint val="50000"/>
              <a:hueOff val="0"/>
              <a:satOff val="0"/>
              <a:lumOff val="0"/>
              <a:alphaOff val="0"/>
              <a:satMod val="300000"/>
            </a:schemeClr>
          </a:contourClr>
        </a:sp3d>
      </dsp:spPr>
      <dsp:style>
        <a:lnRef idx="0">
          <a:scrgbClr r="0" g="0" b="0"/>
        </a:lnRef>
        <a:fillRef idx="1">
          <a:scrgbClr r="0" g="0" b="0"/>
        </a:fillRef>
        <a:effectRef idx="3">
          <a:scrgbClr r="0" g="0" b="0"/>
        </a:effectRef>
        <a:fontRef idx="minor"/>
      </dsp:style>
    </dsp:sp>
    <dsp:sp modelId="{BD9D8219-CF7C-472F-80BB-30C0D7FC800C}">
      <dsp:nvSpPr>
        <dsp:cNvPr id="0" name=""/>
        <dsp:cNvSpPr/>
      </dsp:nvSpPr>
      <dsp:spPr>
        <a:xfrm>
          <a:off x="3150873" y="1333500"/>
          <a:ext cx="447389"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Public</a:t>
          </a:r>
          <a:endParaRPr lang="en-US" sz="1000" b="1" kern="1200" dirty="0">
            <a:latin typeface="Times New Roman" pitchFamily="18" charset="0"/>
            <a:cs typeface="Times New Roman" pitchFamily="18" charset="0"/>
          </a:endParaRPr>
        </a:p>
      </dsp:txBody>
      <dsp:txXfrm>
        <a:off x="3150873" y="1333500"/>
        <a:ext cx="447389" cy="571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3B5-0243-4034-8A1D-4CCF0A3CA73B}">
      <dsp:nvSpPr>
        <dsp:cNvPr id="0" name=""/>
        <dsp:cNvSpPr/>
      </dsp:nvSpPr>
      <dsp:spPr>
        <a:xfrm>
          <a:off x="4877" y="487223"/>
          <a:ext cx="915923" cy="549553"/>
        </a:xfrm>
        <a:prstGeom prst="roundRect">
          <a:avLst>
            <a:gd name="adj" fmla="val 10000"/>
          </a:avLst>
        </a:prstGeom>
        <a:solidFill>
          <a:srgbClr val="FF0000"/>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Event</a:t>
          </a:r>
          <a:r>
            <a:rPr lang="en-US" sz="800" kern="1200" dirty="0" smtClean="0"/>
            <a:t> 	</a:t>
          </a:r>
          <a:endParaRPr lang="en-US" sz="800" kern="1200" dirty="0"/>
        </a:p>
      </dsp:txBody>
      <dsp:txXfrm>
        <a:off x="20973" y="503319"/>
        <a:ext cx="883731" cy="517361"/>
      </dsp:txXfrm>
    </dsp:sp>
    <dsp:sp modelId="{8A93D51C-1BC8-430B-8DA5-16A00EBE160A}">
      <dsp:nvSpPr>
        <dsp:cNvPr id="0" name=""/>
        <dsp:cNvSpPr/>
      </dsp:nvSpPr>
      <dsp:spPr>
        <a:xfrm>
          <a:off x="1012392"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012392" y="693855"/>
        <a:ext cx="135923" cy="136288"/>
      </dsp:txXfrm>
    </dsp:sp>
    <dsp:sp modelId="{B42AFFBE-2E48-46AC-BD06-1DF703B7FB95}">
      <dsp:nvSpPr>
        <dsp:cNvPr id="0" name=""/>
        <dsp:cNvSpPr/>
      </dsp:nvSpPr>
      <dsp:spPr>
        <a:xfrm>
          <a:off x="1287169" y="487223"/>
          <a:ext cx="915923" cy="549553"/>
        </a:xfrm>
        <a:prstGeom prst="roundRect">
          <a:avLst>
            <a:gd name="adj" fmla="val 10000"/>
          </a:avLst>
        </a:prstGeom>
        <a:solidFill>
          <a:srgbClr val="CC99FF"/>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Investigation</a:t>
          </a:r>
          <a:endParaRPr lang="en-US" sz="1100" b="1" kern="1200" dirty="0">
            <a:latin typeface="Times New Roman" pitchFamily="18" charset="0"/>
            <a:cs typeface="Times New Roman" pitchFamily="18" charset="0"/>
          </a:endParaRPr>
        </a:p>
      </dsp:txBody>
      <dsp:txXfrm>
        <a:off x="1303265" y="503319"/>
        <a:ext cx="883731" cy="517361"/>
      </dsp:txXfrm>
    </dsp:sp>
    <dsp:sp modelId="{76658535-FD9C-4DD7-9318-FE2E55F18C9F}">
      <dsp:nvSpPr>
        <dsp:cNvPr id="0" name=""/>
        <dsp:cNvSpPr/>
      </dsp:nvSpPr>
      <dsp:spPr>
        <a:xfrm>
          <a:off x="2294685"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2294685" y="693855"/>
        <a:ext cx="135923" cy="136288"/>
      </dsp:txXfrm>
    </dsp:sp>
    <dsp:sp modelId="{12468D77-EA3C-4BEB-B5CF-124263C7A7E0}">
      <dsp:nvSpPr>
        <dsp:cNvPr id="0" name=""/>
        <dsp:cNvSpPr/>
      </dsp:nvSpPr>
      <dsp:spPr>
        <a:xfrm>
          <a:off x="2569461" y="487223"/>
          <a:ext cx="915923" cy="549553"/>
        </a:xfrm>
        <a:prstGeom prst="roundRect">
          <a:avLst>
            <a:gd name="adj" fmla="val 10000"/>
          </a:avLst>
        </a:prstGeom>
        <a:solidFill>
          <a:srgbClr val="FFC000"/>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Resolution</a:t>
          </a:r>
          <a:endParaRPr lang="en-US" sz="1100" b="1" kern="1200" dirty="0">
            <a:latin typeface="Times New Roman" pitchFamily="18" charset="0"/>
            <a:cs typeface="Times New Roman" pitchFamily="18" charset="0"/>
          </a:endParaRPr>
        </a:p>
      </dsp:txBody>
      <dsp:txXfrm>
        <a:off x="2585557" y="503319"/>
        <a:ext cx="883731" cy="517361"/>
      </dsp:txXfrm>
    </dsp:sp>
    <dsp:sp modelId="{7F5D674B-B384-423D-B714-2B671DA0257D}">
      <dsp:nvSpPr>
        <dsp:cNvPr id="0" name=""/>
        <dsp:cNvSpPr/>
      </dsp:nvSpPr>
      <dsp:spPr>
        <a:xfrm>
          <a:off x="3576977"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576977" y="693855"/>
        <a:ext cx="135923" cy="136288"/>
      </dsp:txXfrm>
    </dsp:sp>
    <dsp:sp modelId="{C9569545-5C15-4E7A-860A-678E90A80428}">
      <dsp:nvSpPr>
        <dsp:cNvPr id="0" name=""/>
        <dsp:cNvSpPr/>
      </dsp:nvSpPr>
      <dsp:spPr>
        <a:xfrm>
          <a:off x="3851754" y="487223"/>
          <a:ext cx="915923" cy="549553"/>
        </a:xfrm>
        <a:prstGeom prst="roundRect">
          <a:avLst>
            <a:gd name="adj" fmla="val 10000"/>
          </a:avLst>
        </a:prstGeom>
        <a:solidFill>
          <a:srgbClr val="0070C0"/>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Corrective Action	</a:t>
          </a:r>
          <a:endParaRPr lang="en-US" sz="1100" b="1" kern="1200" dirty="0">
            <a:latin typeface="Times New Roman" pitchFamily="18" charset="0"/>
            <a:cs typeface="Times New Roman" pitchFamily="18" charset="0"/>
          </a:endParaRPr>
        </a:p>
      </dsp:txBody>
      <dsp:txXfrm>
        <a:off x="3867850" y="503319"/>
        <a:ext cx="883731" cy="517361"/>
      </dsp:txXfrm>
    </dsp:sp>
    <dsp:sp modelId="{53E2171E-18E0-4BE2-8913-119946A58899}">
      <dsp:nvSpPr>
        <dsp:cNvPr id="0" name=""/>
        <dsp:cNvSpPr/>
      </dsp:nvSpPr>
      <dsp:spPr>
        <a:xfrm>
          <a:off x="4859269"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4859269" y="693855"/>
        <a:ext cx="135923" cy="136288"/>
      </dsp:txXfrm>
    </dsp:sp>
    <dsp:sp modelId="{C3FDE46E-30E2-4D03-81B5-4267A4C5246B}">
      <dsp:nvSpPr>
        <dsp:cNvPr id="0" name=""/>
        <dsp:cNvSpPr/>
      </dsp:nvSpPr>
      <dsp:spPr>
        <a:xfrm>
          <a:off x="5134046" y="457198"/>
          <a:ext cx="1109476" cy="609603"/>
        </a:xfrm>
        <a:prstGeom prst="roundRect">
          <a:avLst>
            <a:gd name="adj" fmla="val 10000"/>
          </a:avLst>
        </a:prstGeom>
        <a:solidFill>
          <a:srgbClr val="92D050"/>
        </a:solidFill>
        <a:ln w="55000" cap="flat" cmpd="thickThin"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imes New Roman" pitchFamily="18" charset="0"/>
              <a:cs typeface="Times New Roman" pitchFamily="18" charset="0"/>
            </a:rPr>
            <a:t>Documentation</a:t>
          </a:r>
          <a:endParaRPr lang="en-US" sz="1100" kern="1200" dirty="0">
            <a:latin typeface="Times New Roman" pitchFamily="18" charset="0"/>
            <a:cs typeface="Times New Roman" pitchFamily="18" charset="0"/>
          </a:endParaRPr>
        </a:p>
      </dsp:txBody>
      <dsp:txXfrm>
        <a:off x="5151901" y="475053"/>
        <a:ext cx="1073766" cy="5738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pPr>
              <a:defRPr/>
            </a:pPr>
            <a:fld id="{47F83EA1-5CE6-41D8-B13E-92054EDDE8E3}" type="datetimeFigureOut">
              <a:rPr lang="en-US"/>
              <a:pPr>
                <a:defRPr/>
              </a:pPr>
              <a:t>5/7/2015</a:t>
            </a:fld>
            <a:endParaRPr lang="en-US" dirty="0"/>
          </a:p>
        </p:txBody>
      </p:sp>
      <p:sp>
        <p:nvSpPr>
          <p:cNvPr id="4" name="Footer Placeholder 3"/>
          <p:cNvSpPr>
            <a:spLocks noGrp="1"/>
          </p:cNvSpPr>
          <p:nvPr>
            <p:ph type="ftr" sz="quarter" idx="2"/>
          </p:nvPr>
        </p:nvSpPr>
        <p:spPr>
          <a:xfrm>
            <a:off x="0" y="8829966"/>
            <a:ext cx="2971800" cy="46482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829966"/>
            <a:ext cx="2971800" cy="464820"/>
          </a:xfrm>
          <a:prstGeom prst="rect">
            <a:avLst/>
          </a:prstGeom>
        </p:spPr>
        <p:txBody>
          <a:bodyPr vert="horz" lIns="91440" tIns="45720" rIns="91440" bIns="45720" rtlCol="0" anchor="b"/>
          <a:lstStyle>
            <a:lvl1pPr algn="r">
              <a:defRPr sz="1200"/>
            </a:lvl1pPr>
          </a:lstStyle>
          <a:p>
            <a:pPr>
              <a:defRPr/>
            </a:pPr>
            <a:fld id="{483B7131-CF7D-4867-91D1-8E8731892D60}" type="slidenum">
              <a:rPr lang="en-US"/>
              <a:pPr>
                <a:defRPr/>
              </a:pPr>
              <a:t>‹#›</a:t>
            </a:fld>
            <a:endParaRPr lang="en-US" dirty="0"/>
          </a:p>
        </p:txBody>
      </p:sp>
    </p:spTree>
    <p:extLst>
      <p:ext uri="{BB962C8B-B14F-4D97-AF65-F5344CB8AC3E}">
        <p14:creationId xmlns:p14="http://schemas.microsoft.com/office/powerpoint/2010/main" val="1541694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pPr>
              <a:defRPr/>
            </a:pPr>
            <a:fld id="{53C7B8DF-AE24-4231-A958-BF1B774DC111}" type="datetimeFigureOut">
              <a:rPr lang="en-US"/>
              <a:pPr>
                <a:defRPr/>
              </a:pPr>
              <a:t>5/7/2015</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6"/>
            <a:ext cx="2971800" cy="46482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1440" tIns="45720" rIns="91440" bIns="45720" rtlCol="0" anchor="b"/>
          <a:lstStyle>
            <a:lvl1pPr algn="r">
              <a:defRPr sz="1200"/>
            </a:lvl1pPr>
          </a:lstStyle>
          <a:p>
            <a:pPr>
              <a:defRPr/>
            </a:pPr>
            <a:fld id="{0D148930-57EF-4A93-8B5B-719048468C5C}" type="slidenum">
              <a:rPr lang="en-US"/>
              <a:pPr>
                <a:defRPr/>
              </a:pPr>
              <a:t>‹#›</a:t>
            </a:fld>
            <a:endParaRPr lang="en-US" dirty="0"/>
          </a:p>
        </p:txBody>
      </p:sp>
    </p:spTree>
    <p:extLst>
      <p:ext uri="{BB962C8B-B14F-4D97-AF65-F5344CB8AC3E}">
        <p14:creationId xmlns:p14="http://schemas.microsoft.com/office/powerpoint/2010/main" val="300988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F6F7007-E939-4E54-8166-EC29EA0EDF87}" type="slidenum">
              <a:rPr lang="en-US" altLang="en-US" smtClean="0"/>
              <a:pPr/>
              <a:t>1</a:t>
            </a:fld>
            <a:endParaRPr lang="en-US" altLang="en-US" dirty="0" smtClean="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7112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32BDE7-024B-4C2F-85FD-BDDBF1B4B368}" type="slidenum">
              <a:rPr lang="en-US" altLang="en-US" smtClean="0"/>
              <a:pPr/>
              <a:t>10</a:t>
            </a:fld>
            <a:endParaRPr lang="en-US" altLang="en-US" dirty="0" smtClean="0"/>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380129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99FBF-495A-4AB8-9E0A-89B7EE24710A}" type="slidenum">
              <a:rPr lang="en-US" altLang="en-US"/>
              <a:pPr/>
              <a:t>100</a:t>
            </a:fld>
            <a:endParaRPr lang="en-US" altLang="en-US" dirty="0"/>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500805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7D6A4-F5D4-4782-96F0-F69D0FE7D05C}" type="slidenum">
              <a:rPr lang="en-US" altLang="en-US"/>
              <a:pPr/>
              <a:t>101</a:t>
            </a:fld>
            <a:endParaRPr lang="en-US" altLang="en-US"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348420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102</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4656334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605CD2-0E66-4080-B1AD-3F6A37884FCA}" type="slidenum">
              <a:rPr lang="en-US" altLang="en-US" smtClean="0"/>
              <a:pPr/>
              <a:t>103</a:t>
            </a:fld>
            <a:endParaRPr lang="en-US" altLang="en-US" dirty="0" smtClean="0"/>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6335515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F5BD2F1-1035-4AA2-AC18-471FDC6822FF}" type="slidenum">
              <a:rPr lang="en-US" altLang="en-US" smtClean="0"/>
              <a:pPr/>
              <a:t>104</a:t>
            </a:fld>
            <a:endParaRPr lang="en-US" altLang="en-US" dirty="0" smtClean="0"/>
          </a:p>
        </p:txBody>
      </p:sp>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Start here</a:t>
            </a:r>
            <a:r>
              <a:rPr lang="en-US" altLang="en-US" baseline="0" dirty="0" smtClean="0"/>
              <a:t> on 12/16.</a:t>
            </a:r>
            <a:endParaRPr lang="en-US" altLang="en-US" dirty="0" smtClean="0"/>
          </a:p>
        </p:txBody>
      </p:sp>
    </p:spTree>
    <p:extLst>
      <p:ext uri="{BB962C8B-B14F-4D97-AF65-F5344CB8AC3E}">
        <p14:creationId xmlns:p14="http://schemas.microsoft.com/office/powerpoint/2010/main" val="199142351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105</a:t>
            </a:fld>
            <a:endParaRPr lang="en-US" dirty="0"/>
          </a:p>
        </p:txBody>
      </p:sp>
    </p:spTree>
    <p:extLst>
      <p:ext uri="{BB962C8B-B14F-4D97-AF65-F5344CB8AC3E}">
        <p14:creationId xmlns:p14="http://schemas.microsoft.com/office/powerpoint/2010/main" val="55583050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106</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5718013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107</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0464433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108</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88179548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109</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7603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F5A148C-F34B-4FA0-8EB5-58FB7710D0F8}" type="slidenum">
              <a:rPr lang="en-US" altLang="en-US" smtClean="0"/>
              <a:pPr/>
              <a:t>11</a:t>
            </a:fld>
            <a:endParaRPr lang="en-US" altLang="en-US" dirty="0" smtClean="0"/>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169019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4503878-B7FA-4780-A188-ADE4DE374CE4}" type="slidenum">
              <a:rPr lang="en-US" altLang="en-US" smtClean="0"/>
              <a:pPr/>
              <a:t>110</a:t>
            </a:fld>
            <a:endParaRPr lang="en-US" altLang="en-US" dirty="0" smtClean="0"/>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267351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D240F0-2992-4E8C-AEFD-53E6F83A6951}" type="slidenum">
              <a:rPr lang="en-US" altLang="en-US" smtClean="0"/>
              <a:pPr/>
              <a:t>111</a:t>
            </a:fld>
            <a:endParaRPr lang="en-US" altLang="en-US" dirty="0" smtClean="0"/>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7827936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9DF72C8-EA31-4113-8621-8D645D334A76}" type="slidenum">
              <a:rPr lang="en-US" altLang="en-US" smtClean="0"/>
              <a:pPr/>
              <a:t>112</a:t>
            </a:fld>
            <a:endParaRPr lang="en-US" altLang="en-US" dirty="0" smtClean="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76239757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9DF72C8-EA31-4113-8621-8D645D334A76}" type="slidenum">
              <a:rPr lang="en-US" altLang="en-US" smtClean="0"/>
              <a:pPr/>
              <a:t>113</a:t>
            </a:fld>
            <a:endParaRPr lang="en-US" altLang="en-US" dirty="0" smtClean="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9147709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D2C72-FC21-4035-AC16-B4B9305497C3}" type="slidenum">
              <a:rPr lang="en-US" altLang="en-US"/>
              <a:pPr/>
              <a:t>114</a:t>
            </a:fld>
            <a:endParaRPr lang="en-US" alt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314581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115</a:t>
            </a:fld>
            <a:endParaRPr lang="en-US" dirty="0"/>
          </a:p>
        </p:txBody>
      </p:sp>
    </p:spTree>
    <p:extLst>
      <p:ext uri="{BB962C8B-B14F-4D97-AF65-F5344CB8AC3E}">
        <p14:creationId xmlns:p14="http://schemas.microsoft.com/office/powerpoint/2010/main" val="335332317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116</a:t>
            </a:fld>
            <a:endParaRPr lang="en-US" dirty="0"/>
          </a:p>
        </p:txBody>
      </p:sp>
    </p:spTree>
    <p:extLst>
      <p:ext uri="{BB962C8B-B14F-4D97-AF65-F5344CB8AC3E}">
        <p14:creationId xmlns:p14="http://schemas.microsoft.com/office/powerpoint/2010/main" val="222328179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117</a:t>
            </a:fld>
            <a:endParaRPr lang="en-US" dirty="0"/>
          </a:p>
        </p:txBody>
      </p:sp>
    </p:spTree>
    <p:extLst>
      <p:ext uri="{BB962C8B-B14F-4D97-AF65-F5344CB8AC3E}">
        <p14:creationId xmlns:p14="http://schemas.microsoft.com/office/powerpoint/2010/main" val="47731416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DAEE0-ECF1-47AA-B0B4-5754CFE18888}" type="slidenum">
              <a:rPr lang="en-US" altLang="en-US"/>
              <a:pPr/>
              <a:t>118</a:t>
            </a:fld>
            <a:endParaRPr lang="en-US" altLang="en-US" dirty="0"/>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758376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6C376-0D95-47AC-B447-328EF12DE463}" type="slidenum">
              <a:rPr lang="en-US" altLang="en-US"/>
              <a:pPr/>
              <a:t>119</a:t>
            </a:fld>
            <a:endParaRPr lang="en-US" altLang="en-US" dirty="0"/>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1661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FC016EF-AA82-40F2-AC81-1BF5596010CC}" type="slidenum">
              <a:rPr lang="en-US" altLang="en-US" smtClean="0"/>
              <a:pPr/>
              <a:t>12</a:t>
            </a:fld>
            <a:endParaRPr lang="en-US" altLang="en-US" dirty="0" smtClean="0"/>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0562269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E3E51-C748-4E2C-8FD8-FBF828E3E694}" type="slidenum">
              <a:rPr lang="en-US" altLang="en-US"/>
              <a:pPr/>
              <a:t>120</a:t>
            </a:fld>
            <a:endParaRPr lang="en-US" altLang="en-US"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0326250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C1525-3D84-4B91-8B23-CC24C95F5C51}" type="slidenum">
              <a:rPr lang="en-US" altLang="en-US"/>
              <a:pPr/>
              <a:t>121</a:t>
            </a:fld>
            <a:endParaRPr lang="en-US" altLang="en-US" dirty="0"/>
          </a:p>
        </p:txBody>
      </p:sp>
      <p:sp>
        <p:nvSpPr>
          <p:cNvPr id="535554" name="Rectangle 2"/>
          <p:cNvSpPr>
            <a:spLocks noGrp="1" noRot="1" noChangeAspect="1" noChangeArrowheads="1" noTextEdit="1"/>
          </p:cNvSpPr>
          <p:nvPr>
            <p:ph type="sldImg"/>
          </p:nvPr>
        </p:nvSpPr>
        <p:spPr>
          <a:xfrm>
            <a:off x="1111250" y="698500"/>
            <a:ext cx="4641850" cy="3482975"/>
          </a:xfrm>
          <a:ln/>
        </p:spPr>
      </p:sp>
      <p:sp>
        <p:nvSpPr>
          <p:cNvPr id="5355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460966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999C2-5140-45CA-AC9E-78770A286189}" type="slidenum">
              <a:rPr lang="en-US" altLang="en-US"/>
              <a:pPr/>
              <a:t>122</a:t>
            </a:fld>
            <a:endParaRPr lang="en-US" altLang="en-US"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851828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C4D5D-380E-456F-AF27-D00B8E16CD4A}" type="slidenum">
              <a:rPr lang="en-US" altLang="en-US"/>
              <a:pPr/>
              <a:t>123</a:t>
            </a:fld>
            <a:endParaRPr lang="en-US" altLang="en-US"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068756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F7184-A2C9-4E30-93C7-5D6B975C29B7}" type="slidenum">
              <a:rPr lang="en-US" altLang="en-US"/>
              <a:pPr/>
              <a:t>124</a:t>
            </a:fld>
            <a:endParaRPr lang="en-US" altLang="en-US"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1497375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7EDA0-4937-4D6A-9C41-39A49C982B1A}" type="slidenum">
              <a:rPr lang="en-US" altLang="en-US"/>
              <a:pPr/>
              <a:t>125</a:t>
            </a:fld>
            <a:endParaRPr lang="en-US" altLang="en-US"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3148464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079A52-4639-4822-AC15-828619F08DCC}" type="slidenum">
              <a:rPr lang="en-US" altLang="en-US"/>
              <a:pPr/>
              <a:t>126</a:t>
            </a:fld>
            <a:endParaRPr lang="en-US" altLang="en-US" dirty="0"/>
          </a:p>
        </p:txBody>
      </p:sp>
      <p:sp>
        <p:nvSpPr>
          <p:cNvPr id="547842" name="Rectangle 2"/>
          <p:cNvSpPr>
            <a:spLocks noGrp="1" noRot="1" noChangeAspect="1" noChangeArrowheads="1" noTextEdit="1"/>
          </p:cNvSpPr>
          <p:nvPr>
            <p:ph type="sldImg"/>
          </p:nvPr>
        </p:nvSpPr>
        <p:spPr>
          <a:xfrm>
            <a:off x="1111250" y="698500"/>
            <a:ext cx="4641850" cy="3482975"/>
          </a:xfrm>
          <a:ln/>
        </p:spPr>
      </p:sp>
      <p:sp>
        <p:nvSpPr>
          <p:cNvPr id="5478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3411952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127</a:t>
            </a:fld>
            <a:endParaRPr lang="en-US" dirty="0"/>
          </a:p>
        </p:txBody>
      </p:sp>
    </p:spTree>
    <p:extLst>
      <p:ext uri="{BB962C8B-B14F-4D97-AF65-F5344CB8AC3E}">
        <p14:creationId xmlns:p14="http://schemas.microsoft.com/office/powerpoint/2010/main" val="44513684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128</a:t>
            </a:fld>
            <a:endParaRPr lang="en-US" dirty="0"/>
          </a:p>
        </p:txBody>
      </p:sp>
    </p:spTree>
    <p:extLst>
      <p:ext uri="{BB962C8B-B14F-4D97-AF65-F5344CB8AC3E}">
        <p14:creationId xmlns:p14="http://schemas.microsoft.com/office/powerpoint/2010/main" val="150746356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altLang="en-US" dirty="0" smtClean="0">
                <a:latin typeface="Times" charset="0"/>
              </a:rPr>
              <a:t>Data storage company is a BA even if it does not actually view the PHI.  “Maintain” is in addition to a person who “creates, receives or transmits” PHI on behalf of a CE.</a:t>
            </a:r>
          </a:p>
          <a:p>
            <a:r>
              <a:rPr lang="en-US" altLang="en-US" dirty="0" smtClean="0">
                <a:latin typeface="Times" charset="0"/>
              </a:rPr>
              <a:t>Patient safety orgs are those that conduct patient safety and QI activities under the Patient Safety and Quality Improvement Act of 2005.</a:t>
            </a:r>
          </a:p>
          <a:p>
            <a:endParaRPr lang="en-US" altLang="en-US" dirty="0" smtClean="0">
              <a:latin typeface="Times" charset="0"/>
            </a:endParaRPr>
          </a:p>
          <a:p>
            <a:r>
              <a:rPr lang="en-US" altLang="en-US" dirty="0" smtClean="0">
                <a:latin typeface="Times" charset="0"/>
              </a:rPr>
              <a:t>Companies that transmit PHI to CE include health information organizations and e-prescribing gateways and that require routine access to PHI.  OCR reaffirms that “mere conduits” that do not access PHI, except on a random or infrequent basis, are not BAs.</a:t>
            </a:r>
          </a:p>
          <a:p>
            <a:endParaRPr lang="en-US" altLang="en-US" dirty="0" smtClean="0">
              <a:latin typeface="Times" charset="0"/>
            </a:endParaRPr>
          </a:p>
          <a:p>
            <a:endParaRPr lang="en-US" altLang="en-US" dirty="0" smtClean="0">
              <a:latin typeface="Times" charset="0"/>
            </a:endParaRPr>
          </a:p>
        </p:txBody>
      </p:sp>
      <p:sp>
        <p:nvSpPr>
          <p:cNvPr id="71684" name="Slide Number Placeholder 3"/>
          <p:cNvSpPr>
            <a:spLocks noGrp="1"/>
          </p:cNvSpPr>
          <p:nvPr>
            <p:ph type="sldNum" sz="quarter" idx="5"/>
          </p:nvPr>
        </p:nvSpPr>
        <p:spPr>
          <a:noFill/>
        </p:spPr>
        <p:txBody>
          <a:bodyPr/>
          <a:lstStyle/>
          <a:p>
            <a:fld id="{77EA8601-98BD-4EA5-998F-F3587D1102CB}" type="slidenum">
              <a:rPr lang="en-US" altLang="en-US" smtClean="0">
                <a:latin typeface="Times" charset="0"/>
              </a:rPr>
              <a:pPr/>
              <a:t>129</a:t>
            </a:fld>
            <a:endParaRPr lang="en-US" altLang="en-US" dirty="0" smtClean="0">
              <a:latin typeface="Times" charset="0"/>
            </a:endParaRPr>
          </a:p>
        </p:txBody>
      </p:sp>
    </p:spTree>
    <p:extLst>
      <p:ext uri="{BB962C8B-B14F-4D97-AF65-F5344CB8AC3E}">
        <p14:creationId xmlns:p14="http://schemas.microsoft.com/office/powerpoint/2010/main" val="58461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13</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2251959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altLang="en-US" dirty="0" smtClean="0">
                <a:latin typeface="Times" charset="0"/>
              </a:rPr>
              <a:t>Expansion of BA definition to include subcontractors is one of the most significant features of the Final Rule and was not addressed in the HITECH Act.  OCR states that the intent of the provision is to ensure that privacy and security protections for PHI do not lapse simply because a function is performed by a “downstream” entity that has no direct contractual relationship with a CE.  Subcontractors are subject to the Privacy Rule and Security Rule obligations to the same degree as a BA and would be directly liable for violations.  </a:t>
            </a:r>
          </a:p>
        </p:txBody>
      </p:sp>
      <p:sp>
        <p:nvSpPr>
          <p:cNvPr id="72708" name="Slide Number Placeholder 3"/>
          <p:cNvSpPr>
            <a:spLocks noGrp="1"/>
          </p:cNvSpPr>
          <p:nvPr>
            <p:ph type="sldNum" sz="quarter" idx="5"/>
          </p:nvPr>
        </p:nvSpPr>
        <p:spPr>
          <a:noFill/>
        </p:spPr>
        <p:txBody>
          <a:bodyPr/>
          <a:lstStyle/>
          <a:p>
            <a:fld id="{171DD572-36C7-4D03-AEF3-0F9BEB7D312B}" type="slidenum">
              <a:rPr lang="en-US" altLang="en-US" smtClean="0">
                <a:latin typeface="Times" charset="0"/>
              </a:rPr>
              <a:pPr/>
              <a:t>130</a:t>
            </a:fld>
            <a:endParaRPr lang="en-US" altLang="en-US" dirty="0" smtClean="0">
              <a:latin typeface="Times" charset="0"/>
            </a:endParaRPr>
          </a:p>
        </p:txBody>
      </p:sp>
    </p:spTree>
    <p:extLst>
      <p:ext uri="{BB962C8B-B14F-4D97-AF65-F5344CB8AC3E}">
        <p14:creationId xmlns:p14="http://schemas.microsoft.com/office/powerpoint/2010/main" val="329102320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altLang="en-US" dirty="0" smtClean="0">
                <a:latin typeface="Times" charset="0"/>
              </a:rPr>
              <a:t>A CE is not required to enter into a BAA with a subcontractor of a BA.</a:t>
            </a:r>
          </a:p>
          <a:p>
            <a:endParaRPr lang="en-US" altLang="en-US" dirty="0" smtClean="0">
              <a:latin typeface="Times" charset="0"/>
            </a:endParaRPr>
          </a:p>
          <a:p>
            <a:r>
              <a:rPr lang="en-US" altLang="en-US" dirty="0" smtClean="0">
                <a:latin typeface="Times" charset="0"/>
              </a:rPr>
              <a:t>45 CFR s. 160.103 defines “subcontractor” as an entity that “creates, receives, maintains, or transmits PHI on behalf of the BA.”  </a:t>
            </a:r>
          </a:p>
        </p:txBody>
      </p:sp>
      <p:sp>
        <p:nvSpPr>
          <p:cNvPr id="75780" name="Slide Number Placeholder 3"/>
          <p:cNvSpPr>
            <a:spLocks noGrp="1"/>
          </p:cNvSpPr>
          <p:nvPr>
            <p:ph type="sldNum" sz="quarter" idx="5"/>
          </p:nvPr>
        </p:nvSpPr>
        <p:spPr>
          <a:noFill/>
        </p:spPr>
        <p:txBody>
          <a:bodyPr/>
          <a:lstStyle/>
          <a:p>
            <a:fld id="{78773E87-89D3-492F-9F04-A4F721A0EB39}" type="slidenum">
              <a:rPr lang="en-US" altLang="en-US" smtClean="0">
                <a:latin typeface="Times" charset="0"/>
              </a:rPr>
              <a:pPr/>
              <a:t>131</a:t>
            </a:fld>
            <a:endParaRPr lang="en-US" altLang="en-US" dirty="0" smtClean="0">
              <a:latin typeface="Times" charset="0"/>
            </a:endParaRPr>
          </a:p>
        </p:txBody>
      </p:sp>
    </p:spTree>
    <p:extLst>
      <p:ext uri="{BB962C8B-B14F-4D97-AF65-F5344CB8AC3E}">
        <p14:creationId xmlns:p14="http://schemas.microsoft.com/office/powerpoint/2010/main" val="14404248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132</a:t>
            </a:fld>
            <a:endParaRPr lang="en-US" dirty="0"/>
          </a:p>
        </p:txBody>
      </p:sp>
    </p:spTree>
    <p:extLst>
      <p:ext uri="{BB962C8B-B14F-4D97-AF65-F5344CB8AC3E}">
        <p14:creationId xmlns:p14="http://schemas.microsoft.com/office/powerpoint/2010/main" val="305982345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133</a:t>
            </a:fld>
            <a:endParaRPr lang="en-US" dirty="0"/>
          </a:p>
        </p:txBody>
      </p:sp>
    </p:spTree>
    <p:extLst>
      <p:ext uri="{BB962C8B-B14F-4D97-AF65-F5344CB8AC3E}">
        <p14:creationId xmlns:p14="http://schemas.microsoft.com/office/powerpoint/2010/main" val="41017170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CB58-D0E2-4AD2-B315-5402848DE0EB}" type="slidenum">
              <a:rPr lang="en-US" altLang="en-US"/>
              <a:pPr/>
              <a:t>134</a:t>
            </a:fld>
            <a:endParaRPr lang="en-US" altLang="en-US"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5894494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68639-7CEB-48AA-AA3F-3A4F6D561FAF}" type="slidenum">
              <a:rPr lang="en-US" altLang="en-US"/>
              <a:pPr/>
              <a:t>135</a:t>
            </a:fld>
            <a:endParaRPr lang="en-US" altLang="en-US"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289412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666BC-B0F8-400B-81B4-11DD374D3A0F}" type="slidenum">
              <a:rPr lang="en-US" altLang="en-US"/>
              <a:pPr/>
              <a:t>136</a:t>
            </a:fld>
            <a:endParaRPr lang="en-US" altLang="en-US"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1758629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D4300-B270-4E1B-92E9-268DEAF9FF26}" type="slidenum">
              <a:rPr lang="en-US" altLang="en-US"/>
              <a:pPr/>
              <a:t>137</a:t>
            </a:fld>
            <a:endParaRPr lang="en-US" altLang="en-US"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5083710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75B7F-3E22-4B2B-AA73-B9B026B5DE85}" type="slidenum">
              <a:rPr lang="en-US" altLang="en-US"/>
              <a:pPr/>
              <a:t>138</a:t>
            </a:fld>
            <a:endParaRPr lang="en-US" altLang="en-US" dirty="0"/>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xfrm>
            <a:off x="762345" y="4415235"/>
            <a:ext cx="5486710" cy="4183856"/>
          </a:xfrm>
        </p:spPr>
        <p:txBody>
          <a:bodyPr/>
          <a:lstStyle/>
          <a:p>
            <a:endParaRPr lang="en-US" altLang="en-US" dirty="0"/>
          </a:p>
        </p:txBody>
      </p:sp>
    </p:spTree>
    <p:extLst>
      <p:ext uri="{BB962C8B-B14F-4D97-AF65-F5344CB8AC3E}">
        <p14:creationId xmlns:p14="http://schemas.microsoft.com/office/powerpoint/2010/main" val="191053171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F4EAC-EFE0-4B27-8FC7-A1963F90F385}" type="slidenum">
              <a:rPr lang="en-US" altLang="en-US"/>
              <a:pPr/>
              <a:t>139</a:t>
            </a:fld>
            <a:endParaRPr lang="en-US" altLang="en-US" dirty="0"/>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88754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41C53F7-F4E0-467B-BBBC-4FF7E2EA259E}" type="slidenum">
              <a:rPr lang="en-US" altLang="en-US" smtClean="0"/>
              <a:pPr/>
              <a:t>14</a:t>
            </a:fld>
            <a:endParaRPr lang="en-US" altLang="en-US" dirty="0" smtClean="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04895206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1222B-E0E3-458E-B2D4-E49DB802F7A3}" type="slidenum">
              <a:rPr lang="en-US" altLang="en-US"/>
              <a:pPr/>
              <a:t>140</a:t>
            </a:fld>
            <a:endParaRPr lang="en-US" altLang="en-US" dirty="0"/>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2354569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C33F5-D98C-4163-8390-B335DD153419}" type="slidenum">
              <a:rPr lang="en-US" altLang="en-US"/>
              <a:pPr/>
              <a:t>141</a:t>
            </a:fld>
            <a:endParaRPr lang="en-US" altLang="en-US" dirty="0"/>
          </a:p>
        </p:txBody>
      </p:sp>
      <p:sp>
        <p:nvSpPr>
          <p:cNvPr id="566274" name="Rectangle 2"/>
          <p:cNvSpPr>
            <a:spLocks noGrp="1" noRot="1" noChangeAspect="1" noChangeArrowheads="1" noTextEdit="1"/>
          </p:cNvSpPr>
          <p:nvPr>
            <p:ph type="sldImg"/>
          </p:nvPr>
        </p:nvSpPr>
        <p:spPr>
          <a:xfrm>
            <a:off x="1111250" y="698500"/>
            <a:ext cx="4641850" cy="3482975"/>
          </a:xfrm>
          <a:ln/>
        </p:spPr>
      </p:sp>
      <p:sp>
        <p:nvSpPr>
          <p:cNvPr id="566275" name="Rectangle 3"/>
          <p:cNvSpPr>
            <a:spLocks noGrp="1" noChangeArrowheads="1"/>
          </p:cNvSpPr>
          <p:nvPr>
            <p:ph type="body" idx="1"/>
          </p:nvPr>
        </p:nvSpPr>
        <p:spPr/>
        <p:txBody>
          <a:bodyPr/>
          <a:lstStyle/>
          <a:p>
            <a:endParaRPr lang="en-US" altLang="en-US" b="1" dirty="0"/>
          </a:p>
        </p:txBody>
      </p:sp>
    </p:spTree>
    <p:extLst>
      <p:ext uri="{BB962C8B-B14F-4D97-AF65-F5344CB8AC3E}">
        <p14:creationId xmlns:p14="http://schemas.microsoft.com/office/powerpoint/2010/main" val="32586011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A0781-BA62-40EC-BF50-70A95810FE79}" type="slidenum">
              <a:rPr lang="en-US" altLang="en-US"/>
              <a:pPr/>
              <a:t>142</a:t>
            </a:fld>
            <a:endParaRPr lang="en-US" altLang="en-US" dirty="0"/>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r>
              <a:rPr lang="en-US" altLang="en-US" dirty="0" smtClean="0"/>
              <a:t>These</a:t>
            </a:r>
            <a:r>
              <a:rPr lang="en-US" altLang="en-US" baseline="0" dirty="0" smtClean="0"/>
              <a:t> are just best practice examples.  Your organization may not have all of these options available, so use the ones that apply to your organization.</a:t>
            </a:r>
            <a:endParaRPr lang="en-US" altLang="en-US" dirty="0"/>
          </a:p>
        </p:txBody>
      </p:sp>
    </p:spTree>
    <p:extLst>
      <p:ext uri="{BB962C8B-B14F-4D97-AF65-F5344CB8AC3E}">
        <p14:creationId xmlns:p14="http://schemas.microsoft.com/office/powerpoint/2010/main" val="192583552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8AEED-C55A-4FD0-BEC3-C60D86E8B22B}" type="slidenum">
              <a:rPr lang="en-US" altLang="en-US"/>
              <a:pPr/>
              <a:t>143</a:t>
            </a:fld>
            <a:endParaRPr lang="en-US" altLang="en-US"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4302424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77778-5E8A-4E1B-9A15-546DCB94C28F}" type="slidenum">
              <a:rPr lang="en-US" altLang="en-US"/>
              <a:pPr/>
              <a:t>144</a:t>
            </a:fld>
            <a:endParaRPr lang="en-US" altLang="en-US" dirty="0"/>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en-US" altLang="en-US" dirty="0" smtClean="0"/>
              <a:t>Delete?</a:t>
            </a:r>
            <a:endParaRPr lang="en-US" altLang="en-US" dirty="0"/>
          </a:p>
        </p:txBody>
      </p:sp>
    </p:spTree>
    <p:extLst>
      <p:ext uri="{BB962C8B-B14F-4D97-AF65-F5344CB8AC3E}">
        <p14:creationId xmlns:p14="http://schemas.microsoft.com/office/powerpoint/2010/main" val="126819162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7A370-E7F9-4818-B30C-54268E2DA8E4}" type="slidenum">
              <a:rPr lang="en-US" altLang="en-US"/>
              <a:pPr/>
              <a:t>145</a:t>
            </a:fld>
            <a:endParaRPr lang="en-US" altLang="en-US"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0728438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146</a:t>
            </a:fld>
            <a:endParaRPr lang="en-US" dirty="0"/>
          </a:p>
        </p:txBody>
      </p:sp>
    </p:spTree>
    <p:extLst>
      <p:ext uri="{BB962C8B-B14F-4D97-AF65-F5344CB8AC3E}">
        <p14:creationId xmlns:p14="http://schemas.microsoft.com/office/powerpoint/2010/main" val="35973395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5F891DB-69A9-4042-94A2-EA5C0606F5B6}" type="slidenum">
              <a:rPr lang="en-US" altLang="en-US" smtClean="0"/>
              <a:pPr/>
              <a:t>147</a:t>
            </a:fld>
            <a:endParaRPr lang="en-US" altLang="en-US" dirty="0" smtClean="0"/>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9146410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6EC520A-4D92-42C1-8EFA-94F9B7EBE626}" type="slidenum">
              <a:rPr lang="en-US" altLang="en-US" smtClean="0"/>
              <a:pPr/>
              <a:t>148</a:t>
            </a:fld>
            <a:endParaRPr lang="en-US" altLang="en-US" dirty="0" smtClean="0"/>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806617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B353393-53AD-40FA-90CA-83698BB06A68}" type="slidenum">
              <a:rPr lang="en-US" altLang="en-US" smtClean="0"/>
              <a:pPr/>
              <a:t>149</a:t>
            </a:fld>
            <a:endParaRPr lang="en-US" altLang="en-US" dirty="0" smtClean="0"/>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2306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9D73A4-160C-411B-96FA-825E362D963C}" type="slidenum">
              <a:rPr lang="en-US" altLang="en-US" smtClean="0"/>
              <a:pPr/>
              <a:t>15</a:t>
            </a:fld>
            <a:endParaRPr lang="en-US" altLang="en-US" dirty="0" smtClean="0"/>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2610418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24B5168-CFFD-410C-BDCD-B23BF21ED9C2}" type="slidenum">
              <a:rPr lang="en-US" altLang="en-US" smtClean="0"/>
              <a:pPr/>
              <a:t>150</a:t>
            </a:fld>
            <a:endParaRPr lang="en-US" altLang="en-US" dirty="0" smtClean="0"/>
          </a:p>
        </p:txBody>
      </p:sp>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5163987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A9AC8E7-E790-4E81-BAA0-2157B9E8DCF5}" type="slidenum">
              <a:rPr lang="en-US" altLang="en-US" smtClean="0"/>
              <a:pPr/>
              <a:t>151</a:t>
            </a:fld>
            <a:endParaRPr lang="en-US" altLang="en-US" dirty="0" smtClean="0"/>
          </a:p>
        </p:txBody>
      </p:sp>
      <p:sp>
        <p:nvSpPr>
          <p:cNvPr id="1239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0666912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AF92D3-494D-4AA1-B2CC-EADDDD17F064}" type="slidenum">
              <a:rPr lang="en-US" altLang="en-US" smtClean="0"/>
              <a:pPr/>
              <a:t>152</a:t>
            </a:fld>
            <a:endParaRPr lang="en-US" altLang="en-US" dirty="0" smtClean="0"/>
          </a:p>
        </p:txBody>
      </p:sp>
      <p:sp>
        <p:nvSpPr>
          <p:cNvPr id="1259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61606415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91C91A-8BFB-4868-A6D3-1CCE5B612999}" type="slidenum">
              <a:rPr lang="en-US" altLang="en-US" smtClean="0"/>
              <a:pPr/>
              <a:t>153</a:t>
            </a:fld>
            <a:endParaRPr lang="en-US" altLang="en-US" dirty="0" smtClean="0"/>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27951933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E5C4AA2-416C-49B9-9338-FE5052150FD7}" type="slidenum">
              <a:rPr lang="en-US" altLang="en-US" smtClean="0"/>
              <a:pPr/>
              <a:t>154</a:t>
            </a:fld>
            <a:endParaRPr lang="en-US" altLang="en-US" dirty="0" smtClean="0"/>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18496410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E05EEE3-3A4D-4AE9-86B2-4545E192053E}" type="slidenum">
              <a:rPr lang="en-US" altLang="en-US" smtClean="0"/>
              <a:pPr/>
              <a:t>155</a:t>
            </a:fld>
            <a:endParaRPr lang="en-US" altLang="en-US" dirty="0" smtClean="0"/>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8986331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6B7D2FB-D1D6-4501-B461-989FE8B0F1BD}" type="slidenum">
              <a:rPr lang="en-US" altLang="en-US" smtClean="0"/>
              <a:pPr/>
              <a:t>156</a:t>
            </a:fld>
            <a:endParaRPr lang="en-US" altLang="en-US" dirty="0" smtClean="0"/>
          </a:p>
        </p:txBody>
      </p:sp>
      <p:sp>
        <p:nvSpPr>
          <p:cNvPr id="138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05161058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altLang="en-US" dirty="0"/>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407946137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altLang="en-US" dirty="0"/>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64442644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512CC10-D834-4CEA-9123-7FBD90CAB8AA}" type="slidenum">
              <a:rPr lang="en-US" altLang="en-US" smtClean="0"/>
              <a:pPr/>
              <a:t>159</a:t>
            </a:fld>
            <a:endParaRPr lang="en-US" altLang="en-US" dirty="0" smtClean="0"/>
          </a:p>
        </p:txBody>
      </p:sp>
      <p:sp>
        <p:nvSpPr>
          <p:cNvPr id="142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538757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16</a:t>
            </a:fld>
            <a:endParaRPr lang="en-US" dirty="0"/>
          </a:p>
        </p:txBody>
      </p:sp>
    </p:spTree>
    <p:extLst>
      <p:ext uri="{BB962C8B-B14F-4D97-AF65-F5344CB8AC3E}">
        <p14:creationId xmlns:p14="http://schemas.microsoft.com/office/powerpoint/2010/main" val="184173159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BA2A8-43DC-49A6-B760-1C5F07F1940C}" type="slidenum">
              <a:rPr lang="en-US" altLang="en-US"/>
              <a:pPr/>
              <a:t>160</a:t>
            </a:fld>
            <a:endParaRPr lang="en-US" altLang="en-US" dirty="0"/>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6627525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B2B5F-76C6-4D05-A255-E962EF7C4048}" type="slidenum">
              <a:rPr lang="en-US" altLang="en-US"/>
              <a:pPr/>
              <a:t>161</a:t>
            </a:fld>
            <a:endParaRPr lang="en-US" altLang="en-US" dirty="0"/>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733695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B2B5F-76C6-4D05-A255-E962EF7C4048}" type="slidenum">
              <a:rPr lang="en-US" altLang="en-US"/>
              <a:pPr/>
              <a:t>162</a:t>
            </a:fld>
            <a:endParaRPr lang="en-US" altLang="en-US" dirty="0"/>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733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0DCA77-4F80-4B2F-B826-5E17D526CCB3}" type="slidenum">
              <a:rPr lang="en-US" altLang="en-US" smtClean="0"/>
              <a:pPr/>
              <a:t>17</a:t>
            </a:fld>
            <a:endParaRPr lang="en-US" altLang="en-US" dirty="0" smtClean="0"/>
          </a:p>
        </p:txBody>
      </p:sp>
      <p:sp>
        <p:nvSpPr>
          <p:cNvPr id="52226" name="Rectangle 2"/>
          <p:cNvSpPr>
            <a:spLocks noGrp="1" noRot="1" noChangeAspect="1" noChangeArrowheads="1" noTextEdit="1"/>
          </p:cNvSpPr>
          <p:nvPr>
            <p:ph type="sldImg"/>
          </p:nvPr>
        </p:nvSpPr>
        <p:spPr bwMode="auto">
          <a:xfrm>
            <a:off x="1111250" y="698500"/>
            <a:ext cx="4641850" cy="3482975"/>
          </a:xfrm>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b="1" dirty="0" smtClean="0"/>
          </a:p>
        </p:txBody>
      </p:sp>
    </p:spTree>
    <p:extLst>
      <p:ext uri="{BB962C8B-B14F-4D97-AF65-F5344CB8AC3E}">
        <p14:creationId xmlns:p14="http://schemas.microsoft.com/office/powerpoint/2010/main" val="335764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CD8D7D-E956-4B64-93BE-D7BC76A791E6}" type="slidenum">
              <a:rPr lang="en-US" altLang="en-US" smtClean="0"/>
              <a:pPr/>
              <a:t>18</a:t>
            </a:fld>
            <a:endParaRPr lang="en-US" altLang="en-US" dirty="0" smtClean="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35023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BD23942-73EB-4812-86E5-6723464008A3}" type="slidenum">
              <a:rPr lang="en-US" altLang="en-US" smtClean="0"/>
              <a:pPr/>
              <a:t>19</a:t>
            </a:fld>
            <a:endParaRPr lang="en-US" altLang="en-US" dirty="0" smtClean="0"/>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229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CD66A3F-B629-4C22-904F-D83BAA39DBAE}" type="slidenum">
              <a:rPr lang="en-US" altLang="en-US" smtClean="0"/>
              <a:pPr/>
              <a:t>2</a:t>
            </a:fld>
            <a:endParaRPr lang="en-US" altLang="en-US" dirty="0" smtClean="0"/>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37736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73DB1D-43DB-4133-9C23-3914A4515E81}" type="slidenum">
              <a:rPr lang="en-US" altLang="en-US" smtClean="0"/>
              <a:pPr/>
              <a:t>20</a:t>
            </a:fld>
            <a:endParaRPr lang="en-US" altLang="en-US" dirty="0" smtClean="0"/>
          </a:p>
        </p:txBody>
      </p:sp>
      <p:sp>
        <p:nvSpPr>
          <p:cNvPr id="58370" name="Rectangle 2"/>
          <p:cNvSpPr>
            <a:spLocks noGrp="1" noRot="1" noChangeAspect="1" noChangeArrowheads="1" noTextEdit="1"/>
          </p:cNvSpPr>
          <p:nvPr>
            <p:ph type="sldImg"/>
          </p:nvPr>
        </p:nvSpPr>
        <p:spPr bwMode="auto">
          <a:xfrm>
            <a:off x="1111250" y="698500"/>
            <a:ext cx="4641850" cy="3482975"/>
          </a:xfrm>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b="1" dirty="0" smtClean="0"/>
          </a:p>
        </p:txBody>
      </p:sp>
    </p:spTree>
    <p:extLst>
      <p:ext uri="{BB962C8B-B14F-4D97-AF65-F5344CB8AC3E}">
        <p14:creationId xmlns:p14="http://schemas.microsoft.com/office/powerpoint/2010/main" val="2952475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0F5E6D4-4EBE-45FA-A101-2465FE4368A4}" type="slidenum">
              <a:rPr lang="en-US" altLang="en-US" smtClean="0"/>
              <a:pPr/>
              <a:t>21</a:t>
            </a:fld>
            <a:endParaRPr lang="en-US" altLang="en-US" dirty="0" smtClean="0"/>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74752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79C84E2-6669-4BE7-BD6F-293BFE187467}" type="slidenum">
              <a:rPr lang="en-US" altLang="en-US" smtClean="0"/>
              <a:pPr/>
              <a:t>22</a:t>
            </a:fld>
            <a:endParaRPr lang="en-US" altLang="en-US" dirty="0" smtClean="0"/>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185217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D2CC950-F449-4085-A3DB-BAC63EBD468B}" type="slidenum">
              <a:rPr lang="en-US" altLang="en-US" smtClean="0"/>
              <a:pPr/>
              <a:t>23</a:t>
            </a:fld>
            <a:endParaRPr lang="en-US" altLang="en-US" dirty="0" smtClean="0"/>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110000"/>
              </a:lnSpc>
            </a:pPr>
            <a:r>
              <a:rPr lang="en-US" altLang="en-US" sz="1200" dirty="0" smtClean="0">
                <a:cs typeface="Times New Roman" pitchFamily="18" charset="0"/>
              </a:rPr>
              <a:t>Other Notes About TPO:</a:t>
            </a:r>
          </a:p>
          <a:p>
            <a:pPr>
              <a:lnSpc>
                <a:spcPct val="110000"/>
              </a:lnSpc>
            </a:pPr>
            <a:r>
              <a:rPr lang="en-US" altLang="en-US" sz="1200" dirty="0" smtClean="0">
                <a:cs typeface="Times New Roman" pitchFamily="18" charset="0"/>
              </a:rPr>
              <a:t>	--PHI used outside of TPO is not allowed without a signed authorization.</a:t>
            </a:r>
          </a:p>
          <a:p>
            <a:pPr>
              <a:lnSpc>
                <a:spcPct val="110000"/>
              </a:lnSpc>
            </a:pPr>
            <a:r>
              <a:rPr lang="en-US" altLang="en-US" sz="1200" dirty="0" smtClean="0">
                <a:cs typeface="Times New Roman" pitchFamily="18" charset="0"/>
              </a:rPr>
              <a:t>	--TPO must be within the minimum necessary to perform your job!</a:t>
            </a:r>
          </a:p>
          <a:p>
            <a:pPr eaLnBrk="1" hangingPunct="1"/>
            <a:endParaRPr lang="en-US" altLang="en-US" dirty="0" smtClean="0"/>
          </a:p>
        </p:txBody>
      </p:sp>
    </p:spTree>
    <p:extLst>
      <p:ext uri="{BB962C8B-B14F-4D97-AF65-F5344CB8AC3E}">
        <p14:creationId xmlns:p14="http://schemas.microsoft.com/office/powerpoint/2010/main" val="3549887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24</a:t>
            </a:fld>
            <a:endParaRPr lang="en-US" dirty="0"/>
          </a:p>
        </p:txBody>
      </p:sp>
    </p:spTree>
    <p:extLst>
      <p:ext uri="{BB962C8B-B14F-4D97-AF65-F5344CB8AC3E}">
        <p14:creationId xmlns:p14="http://schemas.microsoft.com/office/powerpoint/2010/main" val="11714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55E642-A2DA-4C21-846E-8DE34504259E}" type="slidenum">
              <a:rPr lang="en-US" altLang="en-US" smtClean="0"/>
              <a:pPr/>
              <a:t>25</a:t>
            </a:fld>
            <a:endParaRPr lang="en-US" altLang="en-US" dirty="0" smtClean="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29195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248A37D-25E0-4E2F-A5AB-52304BC40627}" type="slidenum">
              <a:rPr lang="en-US" altLang="en-US" smtClean="0"/>
              <a:pPr/>
              <a:t>26</a:t>
            </a:fld>
            <a:endParaRPr lang="en-US" altLang="en-US" dirty="0" smtClean="0"/>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HIPAA</a:t>
            </a:r>
            <a:r>
              <a:rPr lang="en-US" altLang="en-US" baseline="0" dirty="0" smtClean="0"/>
              <a:t> defines “willful neglect” as “the conscious, intentional failure or reckless indifference to the obligation to comply with the administrative simplification provision violated.”  45 CFR s. 160.401.  Thus, using “I didn’t know that HIPAA required or prohibited that” no longer offers valid protection against violating the rules.  </a:t>
            </a:r>
            <a:endParaRPr lang="en-US" altLang="en-US" dirty="0" smtClean="0"/>
          </a:p>
        </p:txBody>
      </p:sp>
    </p:spTree>
    <p:extLst>
      <p:ext uri="{BB962C8B-B14F-4D97-AF65-F5344CB8AC3E}">
        <p14:creationId xmlns:p14="http://schemas.microsoft.com/office/powerpoint/2010/main" val="1153534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0593D83-8A2F-453A-AC02-868C07722A43}" type="slidenum">
              <a:rPr lang="en-US" altLang="en-US" smtClean="0"/>
              <a:pPr/>
              <a:t>27</a:t>
            </a:fld>
            <a:endParaRPr lang="en-US" altLang="en-US" dirty="0" smtClean="0"/>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817571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28</a:t>
            </a:fld>
            <a:endParaRPr lang="en-US" dirty="0"/>
          </a:p>
        </p:txBody>
      </p:sp>
    </p:spTree>
    <p:extLst>
      <p:ext uri="{BB962C8B-B14F-4D97-AF65-F5344CB8AC3E}">
        <p14:creationId xmlns:p14="http://schemas.microsoft.com/office/powerpoint/2010/main" val="2468766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48F8804-2E83-4552-80A4-A0D4F2945977}" type="slidenum">
              <a:rPr lang="en-US" altLang="en-US" smtClean="0"/>
              <a:pPr/>
              <a:t>29</a:t>
            </a:fld>
            <a:endParaRPr lang="en-US" altLang="en-US" dirty="0" smtClean="0"/>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6976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DC5D0BF-0EF2-4799-9F43-AC9749748F1C}" type="slidenum">
              <a:rPr lang="en-US" altLang="en-US" smtClean="0"/>
              <a:pPr/>
              <a:t>3</a:t>
            </a:fld>
            <a:endParaRPr lang="en-US" altLang="en-US" dirty="0" smtClean="0"/>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8365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19A58-404E-47FF-BE3E-DD4E6563FC7D}" type="slidenum">
              <a:rPr lang="en-US" altLang="en-US"/>
              <a:pPr/>
              <a:t>30</a:t>
            </a:fld>
            <a:endParaRPr lang="en-US" altLang="en-US" dirty="0"/>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r>
              <a:rPr lang="en-US" altLang="en-US" dirty="0" smtClean="0"/>
              <a:t>Review on 12/2/14.</a:t>
            </a:r>
            <a:endParaRPr lang="en-US" altLang="en-US" dirty="0"/>
          </a:p>
        </p:txBody>
      </p:sp>
    </p:spTree>
    <p:extLst>
      <p:ext uri="{BB962C8B-B14F-4D97-AF65-F5344CB8AC3E}">
        <p14:creationId xmlns:p14="http://schemas.microsoft.com/office/powerpoint/2010/main" val="4056207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1B2C383-21D3-4022-B862-EBC715FE5A5C}" type="slidenum">
              <a:rPr lang="en-US" altLang="en-US" smtClean="0"/>
              <a:pPr/>
              <a:t>31</a:t>
            </a:fld>
            <a:endParaRPr lang="en-US" altLang="en-US" dirty="0" smtClean="0"/>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115320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35C2B8F-4914-4EBB-96C7-F2A9EC5A7BF7}" type="slidenum">
              <a:rPr lang="en-US" altLang="en-US" smtClean="0"/>
              <a:pPr/>
              <a:t>32</a:t>
            </a:fld>
            <a:endParaRPr lang="en-US" altLang="en-US" dirty="0" smtClean="0"/>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672678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C48E24-738D-4C54-835F-62B03585C248}" type="slidenum">
              <a:rPr lang="en-US" altLang="en-US" smtClean="0"/>
              <a:pPr/>
              <a:t>33</a:t>
            </a:fld>
            <a:endParaRPr lang="en-US" altLang="en-US" dirty="0" smtClean="0"/>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614893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FDC8DF-EF71-485F-8223-6FAE023C8DEE}" type="slidenum">
              <a:rPr lang="en-US" altLang="en-US" smtClean="0"/>
              <a:pPr/>
              <a:t>34</a:t>
            </a:fld>
            <a:endParaRPr lang="en-US" altLang="en-US" dirty="0" smtClean="0"/>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08008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32C748A-BC69-49F1-9174-65CC558479C2}" type="slidenum">
              <a:rPr lang="en-US" altLang="en-US" smtClean="0"/>
              <a:pPr/>
              <a:t>35</a:t>
            </a:fld>
            <a:endParaRPr lang="en-US" altLang="en-US" dirty="0" smtClean="0"/>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573502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32C748A-BC69-49F1-9174-65CC558479C2}" type="slidenum">
              <a:rPr lang="en-US" altLang="en-US" smtClean="0"/>
              <a:pPr/>
              <a:t>36</a:t>
            </a:fld>
            <a:endParaRPr lang="en-US" altLang="en-US" dirty="0" smtClean="0"/>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The</a:t>
            </a:r>
            <a:r>
              <a:rPr lang="en-US" altLang="en-US" baseline="0" dirty="0" smtClean="0"/>
              <a:t> Accounting of Disclosures rule is currently in proposed rule form (as of 11/18/14).  The slides on accounting of disclosures reflects current law.  However, a final rule on accounting of disclosures is expected to be issued at some point in the future and therefore some of the information on the slides may need to be changed or updated. </a:t>
            </a:r>
            <a:endParaRPr lang="en-US" altLang="en-US" dirty="0" smtClean="0"/>
          </a:p>
        </p:txBody>
      </p:sp>
    </p:spTree>
    <p:extLst>
      <p:ext uri="{BB962C8B-B14F-4D97-AF65-F5344CB8AC3E}">
        <p14:creationId xmlns:p14="http://schemas.microsoft.com/office/powerpoint/2010/main" val="1525191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E43C10-D696-42CA-AE2F-2668B7286F9C}" type="slidenum">
              <a:rPr lang="en-US" altLang="en-US" smtClean="0"/>
              <a:pPr/>
              <a:t>37</a:t>
            </a:fld>
            <a:endParaRPr lang="en-US" altLang="en-US" dirty="0" smtClean="0"/>
          </a:p>
        </p:txBody>
      </p:sp>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xfrm>
            <a:off x="914400" y="4415790"/>
            <a:ext cx="5029200" cy="4183380"/>
          </a:xfrm>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39367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BC52593-CA39-49E3-99E0-FC060DA8CDFF}" type="slidenum">
              <a:rPr lang="en-US" altLang="en-US" smtClean="0"/>
              <a:pPr/>
              <a:t>38</a:t>
            </a:fld>
            <a:endParaRPr lang="en-US" altLang="en-US" dirty="0" smtClean="0"/>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xfrm>
            <a:off x="914400" y="4415790"/>
            <a:ext cx="5029200" cy="4183380"/>
          </a:xfrm>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8946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39</a:t>
            </a:fld>
            <a:endParaRPr lang="en-US" dirty="0"/>
          </a:p>
        </p:txBody>
      </p:sp>
    </p:spTree>
    <p:extLst>
      <p:ext uri="{BB962C8B-B14F-4D97-AF65-F5344CB8AC3E}">
        <p14:creationId xmlns:p14="http://schemas.microsoft.com/office/powerpoint/2010/main" val="44019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1945E08-06E5-4460-9BFE-CB865506AA51}" type="slidenum">
              <a:rPr lang="en-US" altLang="en-US" smtClean="0"/>
              <a:pPr/>
              <a:t>4</a:t>
            </a:fld>
            <a:endParaRPr lang="en-US" altLang="en-US" dirty="0" smtClean="0"/>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0867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 privacy</a:t>
            </a:r>
            <a:r>
              <a:rPr lang="en-US" baseline="0" dirty="0" smtClean="0"/>
              <a:t> official designation is a covered entity requirement, business associates that take on covered entity duties, such as plan administration, it might make sense to designate a privacy official.  Depending on the services provided to the covered entity, the business associate may want to evaluate whether designating a privacy official would assist in compliance.  Furthermore, the covered entity may require a business associate to designate a privacy official as part of its delegated duties.</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40</a:t>
            </a:fld>
            <a:endParaRPr lang="en-US" dirty="0"/>
          </a:p>
        </p:txBody>
      </p:sp>
    </p:spTree>
    <p:extLst>
      <p:ext uri="{BB962C8B-B14F-4D97-AF65-F5344CB8AC3E}">
        <p14:creationId xmlns:p14="http://schemas.microsoft.com/office/powerpoint/2010/main" val="3828031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41</a:t>
            </a:fld>
            <a:endParaRPr lang="en-US" dirty="0"/>
          </a:p>
        </p:txBody>
      </p:sp>
    </p:spTree>
    <p:extLst>
      <p:ext uri="{BB962C8B-B14F-4D97-AF65-F5344CB8AC3E}">
        <p14:creationId xmlns:p14="http://schemas.microsoft.com/office/powerpoint/2010/main" val="4129684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42</a:t>
            </a:fld>
            <a:endParaRPr lang="en-US" dirty="0"/>
          </a:p>
        </p:txBody>
      </p:sp>
    </p:spTree>
    <p:extLst>
      <p:ext uri="{BB962C8B-B14F-4D97-AF65-F5344CB8AC3E}">
        <p14:creationId xmlns:p14="http://schemas.microsoft.com/office/powerpoint/2010/main" val="1300880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EAAD98-DAE0-4320-AF2C-0234A12F7F35}" type="slidenum">
              <a:rPr lang="en-US" altLang="en-US" smtClean="0"/>
              <a:pPr/>
              <a:t>43</a:t>
            </a:fld>
            <a:endParaRPr lang="en-US" altLang="en-US" dirty="0" smtClean="0"/>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294806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“Sanctions” can be referred to as discipline</a:t>
            </a:r>
            <a:r>
              <a:rPr lang="en-US" baseline="0" dirty="0" smtClean="0"/>
              <a:t> or corrective action.</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44</a:t>
            </a:fld>
            <a:endParaRPr lang="en-US" dirty="0"/>
          </a:p>
        </p:txBody>
      </p:sp>
    </p:spTree>
    <p:extLst>
      <p:ext uri="{BB962C8B-B14F-4D97-AF65-F5344CB8AC3E}">
        <p14:creationId xmlns:p14="http://schemas.microsoft.com/office/powerpoint/2010/main" val="4045836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here on 12/16 by rewording.</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45</a:t>
            </a:fld>
            <a:endParaRPr lang="en-US" dirty="0"/>
          </a:p>
        </p:txBody>
      </p:sp>
    </p:spTree>
    <p:extLst>
      <p:ext uri="{BB962C8B-B14F-4D97-AF65-F5344CB8AC3E}">
        <p14:creationId xmlns:p14="http://schemas.microsoft.com/office/powerpoint/2010/main" val="205772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46</a:t>
            </a:fld>
            <a:endParaRPr lang="en-US" dirty="0"/>
          </a:p>
        </p:txBody>
      </p:sp>
    </p:spTree>
    <p:extLst>
      <p:ext uri="{BB962C8B-B14F-4D97-AF65-F5344CB8AC3E}">
        <p14:creationId xmlns:p14="http://schemas.microsoft.com/office/powerpoint/2010/main" val="1137759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47</a:t>
            </a:fld>
            <a:endParaRPr lang="en-US" dirty="0"/>
          </a:p>
        </p:txBody>
      </p:sp>
    </p:spTree>
    <p:extLst>
      <p:ext uri="{BB962C8B-B14F-4D97-AF65-F5344CB8AC3E}">
        <p14:creationId xmlns:p14="http://schemas.microsoft.com/office/powerpoint/2010/main" val="66267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48</a:t>
            </a:fld>
            <a:endParaRPr lang="en-US" dirty="0"/>
          </a:p>
        </p:txBody>
      </p:sp>
    </p:spTree>
    <p:extLst>
      <p:ext uri="{BB962C8B-B14F-4D97-AF65-F5344CB8AC3E}">
        <p14:creationId xmlns:p14="http://schemas.microsoft.com/office/powerpoint/2010/main" val="2417915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49</a:t>
            </a:fld>
            <a:endParaRPr lang="en-US" dirty="0"/>
          </a:p>
        </p:txBody>
      </p:sp>
    </p:spTree>
    <p:extLst>
      <p:ext uri="{BB962C8B-B14F-4D97-AF65-F5344CB8AC3E}">
        <p14:creationId xmlns:p14="http://schemas.microsoft.com/office/powerpoint/2010/main" val="420138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a:t>
            </a:fld>
            <a:endParaRPr lang="en-US" dirty="0"/>
          </a:p>
        </p:txBody>
      </p:sp>
    </p:spTree>
    <p:extLst>
      <p:ext uri="{BB962C8B-B14F-4D97-AF65-F5344CB8AC3E}">
        <p14:creationId xmlns:p14="http://schemas.microsoft.com/office/powerpoint/2010/main" val="2568971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9D43A02-3B3D-4808-B76E-DBE2EA5A79E1}" type="slidenum">
              <a:rPr lang="en-US" altLang="en-US" smtClean="0"/>
              <a:pPr/>
              <a:t>50</a:t>
            </a:fld>
            <a:endParaRPr lang="en-US" altLang="en-US" dirty="0" smtClean="0"/>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236662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51</a:t>
            </a:fld>
            <a:endParaRPr lang="en-US" dirty="0"/>
          </a:p>
        </p:txBody>
      </p:sp>
    </p:spTree>
    <p:extLst>
      <p:ext uri="{BB962C8B-B14F-4D97-AF65-F5344CB8AC3E}">
        <p14:creationId xmlns:p14="http://schemas.microsoft.com/office/powerpoint/2010/main" val="3801841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52</a:t>
            </a:fld>
            <a:endParaRPr lang="en-US" dirty="0"/>
          </a:p>
        </p:txBody>
      </p:sp>
    </p:spTree>
    <p:extLst>
      <p:ext uri="{BB962C8B-B14F-4D97-AF65-F5344CB8AC3E}">
        <p14:creationId xmlns:p14="http://schemas.microsoft.com/office/powerpoint/2010/main" val="34380685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latin typeface="Times" charset="0"/>
            </a:endParaRPr>
          </a:p>
        </p:txBody>
      </p:sp>
      <p:sp>
        <p:nvSpPr>
          <p:cNvPr id="50180" name="Slide Number Placeholder 3"/>
          <p:cNvSpPr>
            <a:spLocks noGrp="1"/>
          </p:cNvSpPr>
          <p:nvPr>
            <p:ph type="sldNum" sz="quarter" idx="5"/>
          </p:nvPr>
        </p:nvSpPr>
        <p:spPr>
          <a:noFill/>
        </p:spPr>
        <p:txBody>
          <a:bodyPr/>
          <a:lstStyle/>
          <a:p>
            <a:fld id="{25142E19-0FE4-4BEB-942A-A38780C2F8C6}" type="slidenum">
              <a:rPr lang="en-US" smtClean="0">
                <a:latin typeface="Times" charset="0"/>
              </a:rPr>
              <a:pPr/>
              <a:t>53</a:t>
            </a:fld>
            <a:endParaRPr lang="en-US" dirty="0" smtClean="0">
              <a:latin typeface="Times" charset="0"/>
            </a:endParaRPr>
          </a:p>
        </p:txBody>
      </p:sp>
    </p:spTree>
    <p:extLst>
      <p:ext uri="{BB962C8B-B14F-4D97-AF65-F5344CB8AC3E}">
        <p14:creationId xmlns:p14="http://schemas.microsoft.com/office/powerpoint/2010/main" val="15607658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charset="0"/>
            </a:endParaRPr>
          </a:p>
        </p:txBody>
      </p:sp>
      <p:sp>
        <p:nvSpPr>
          <p:cNvPr id="51204" name="Slide Number Placeholder 3"/>
          <p:cNvSpPr>
            <a:spLocks noGrp="1"/>
          </p:cNvSpPr>
          <p:nvPr>
            <p:ph type="sldNum" sz="quarter" idx="5"/>
          </p:nvPr>
        </p:nvSpPr>
        <p:spPr>
          <a:noFill/>
        </p:spPr>
        <p:txBody>
          <a:bodyPr/>
          <a:lstStyle/>
          <a:p>
            <a:fld id="{96547AE9-8E18-428A-B6EE-A4351F73373C}" type="slidenum">
              <a:rPr lang="en-US" smtClean="0">
                <a:latin typeface="Times" charset="0"/>
              </a:rPr>
              <a:pPr/>
              <a:t>54</a:t>
            </a:fld>
            <a:endParaRPr lang="en-US" dirty="0" smtClean="0">
              <a:latin typeface="Times" charset="0"/>
            </a:endParaRPr>
          </a:p>
        </p:txBody>
      </p:sp>
    </p:spTree>
    <p:extLst>
      <p:ext uri="{BB962C8B-B14F-4D97-AF65-F5344CB8AC3E}">
        <p14:creationId xmlns:p14="http://schemas.microsoft.com/office/powerpoint/2010/main" val="1587733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Times" charset="0"/>
            </a:endParaRPr>
          </a:p>
        </p:txBody>
      </p:sp>
      <p:sp>
        <p:nvSpPr>
          <p:cNvPr id="54276" name="Slide Number Placeholder 3"/>
          <p:cNvSpPr>
            <a:spLocks noGrp="1"/>
          </p:cNvSpPr>
          <p:nvPr>
            <p:ph type="sldNum" sz="quarter" idx="5"/>
          </p:nvPr>
        </p:nvSpPr>
        <p:spPr>
          <a:noFill/>
        </p:spPr>
        <p:txBody>
          <a:bodyPr/>
          <a:lstStyle/>
          <a:p>
            <a:fld id="{2EB26CF8-4897-41EA-831C-C7C38A7E71D4}" type="slidenum">
              <a:rPr lang="en-US" smtClean="0">
                <a:latin typeface="Times" charset="0"/>
              </a:rPr>
              <a:pPr/>
              <a:t>55</a:t>
            </a:fld>
            <a:endParaRPr lang="en-US" dirty="0" smtClean="0">
              <a:latin typeface="Times" charset="0"/>
            </a:endParaRPr>
          </a:p>
        </p:txBody>
      </p:sp>
    </p:spTree>
    <p:extLst>
      <p:ext uri="{BB962C8B-B14F-4D97-AF65-F5344CB8AC3E}">
        <p14:creationId xmlns:p14="http://schemas.microsoft.com/office/powerpoint/2010/main" val="3878108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Times" charset="0"/>
            </a:endParaRPr>
          </a:p>
        </p:txBody>
      </p:sp>
      <p:sp>
        <p:nvSpPr>
          <p:cNvPr id="55300" name="Slide Number Placeholder 3"/>
          <p:cNvSpPr>
            <a:spLocks noGrp="1"/>
          </p:cNvSpPr>
          <p:nvPr>
            <p:ph type="sldNum" sz="quarter" idx="5"/>
          </p:nvPr>
        </p:nvSpPr>
        <p:spPr>
          <a:noFill/>
        </p:spPr>
        <p:txBody>
          <a:bodyPr/>
          <a:lstStyle/>
          <a:p>
            <a:fld id="{486F6D51-6B44-4F4C-BFEA-0164AEBDD952}" type="slidenum">
              <a:rPr lang="en-US" smtClean="0">
                <a:latin typeface="Times" charset="0"/>
              </a:rPr>
              <a:pPr/>
              <a:t>56</a:t>
            </a:fld>
            <a:endParaRPr lang="en-US" dirty="0" smtClean="0">
              <a:latin typeface="Times" charset="0"/>
            </a:endParaRPr>
          </a:p>
        </p:txBody>
      </p:sp>
    </p:spTree>
    <p:extLst>
      <p:ext uri="{BB962C8B-B14F-4D97-AF65-F5344CB8AC3E}">
        <p14:creationId xmlns:p14="http://schemas.microsoft.com/office/powerpoint/2010/main" val="9222708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dirty="0" smtClean="0">
              <a:latin typeface="Times" charset="0"/>
            </a:endParaRPr>
          </a:p>
        </p:txBody>
      </p:sp>
      <p:sp>
        <p:nvSpPr>
          <p:cNvPr id="56324" name="Slide Number Placeholder 3"/>
          <p:cNvSpPr>
            <a:spLocks noGrp="1"/>
          </p:cNvSpPr>
          <p:nvPr>
            <p:ph type="sldNum" sz="quarter" idx="5"/>
          </p:nvPr>
        </p:nvSpPr>
        <p:spPr>
          <a:noFill/>
        </p:spPr>
        <p:txBody>
          <a:bodyPr/>
          <a:lstStyle/>
          <a:p>
            <a:fld id="{714AB660-AFBD-4360-9E32-C43CCBF3E29D}" type="slidenum">
              <a:rPr lang="en-US" smtClean="0">
                <a:latin typeface="Times" charset="0"/>
              </a:rPr>
              <a:pPr/>
              <a:t>57</a:t>
            </a:fld>
            <a:endParaRPr lang="en-US" dirty="0" smtClean="0">
              <a:latin typeface="Times" charset="0"/>
            </a:endParaRPr>
          </a:p>
        </p:txBody>
      </p:sp>
    </p:spTree>
    <p:extLst>
      <p:ext uri="{BB962C8B-B14F-4D97-AF65-F5344CB8AC3E}">
        <p14:creationId xmlns:p14="http://schemas.microsoft.com/office/powerpoint/2010/main" val="36541356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dirty="0" smtClean="0">
              <a:latin typeface="Times" charset="0"/>
            </a:endParaRPr>
          </a:p>
        </p:txBody>
      </p:sp>
      <p:sp>
        <p:nvSpPr>
          <p:cNvPr id="57348" name="Slide Number Placeholder 3"/>
          <p:cNvSpPr>
            <a:spLocks noGrp="1"/>
          </p:cNvSpPr>
          <p:nvPr>
            <p:ph type="sldNum" sz="quarter" idx="5"/>
          </p:nvPr>
        </p:nvSpPr>
        <p:spPr>
          <a:noFill/>
        </p:spPr>
        <p:txBody>
          <a:bodyPr/>
          <a:lstStyle/>
          <a:p>
            <a:fld id="{6895F421-56E1-4441-A40A-8C1CCAC65EC2}" type="slidenum">
              <a:rPr lang="en-US" smtClean="0">
                <a:latin typeface="Times" charset="0"/>
              </a:rPr>
              <a:pPr/>
              <a:t>58</a:t>
            </a:fld>
            <a:endParaRPr lang="en-US" dirty="0" smtClean="0">
              <a:latin typeface="Times" charset="0"/>
            </a:endParaRPr>
          </a:p>
        </p:txBody>
      </p:sp>
    </p:spTree>
    <p:extLst>
      <p:ext uri="{BB962C8B-B14F-4D97-AF65-F5344CB8AC3E}">
        <p14:creationId xmlns:p14="http://schemas.microsoft.com/office/powerpoint/2010/main" val="36065391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latin typeface="Times" charset="0"/>
            </a:endParaRPr>
          </a:p>
        </p:txBody>
      </p:sp>
      <p:sp>
        <p:nvSpPr>
          <p:cNvPr id="58372" name="Slide Number Placeholder 3"/>
          <p:cNvSpPr>
            <a:spLocks noGrp="1"/>
          </p:cNvSpPr>
          <p:nvPr>
            <p:ph type="sldNum" sz="quarter" idx="5"/>
          </p:nvPr>
        </p:nvSpPr>
        <p:spPr>
          <a:noFill/>
        </p:spPr>
        <p:txBody>
          <a:bodyPr/>
          <a:lstStyle/>
          <a:p>
            <a:fld id="{DDB2F131-84B2-4643-969B-902CDE27C67D}" type="slidenum">
              <a:rPr lang="en-US" smtClean="0">
                <a:latin typeface="Times" charset="0"/>
              </a:rPr>
              <a:pPr/>
              <a:t>59</a:t>
            </a:fld>
            <a:endParaRPr lang="en-US" dirty="0" smtClean="0">
              <a:latin typeface="Times" charset="0"/>
            </a:endParaRPr>
          </a:p>
        </p:txBody>
      </p:sp>
    </p:spTree>
    <p:extLst>
      <p:ext uri="{BB962C8B-B14F-4D97-AF65-F5344CB8AC3E}">
        <p14:creationId xmlns:p14="http://schemas.microsoft.com/office/powerpoint/2010/main" val="322625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4295DF7-52BB-4676-B614-E80B8F1A8D6A}" type="slidenum">
              <a:rPr lang="en-US" altLang="en-US" smtClean="0"/>
              <a:pPr/>
              <a:t>6</a:t>
            </a:fld>
            <a:endParaRPr lang="en-US" altLang="en-US" dirty="0" smtClean="0"/>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533569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smtClean="0">
              <a:latin typeface="Times" charset="0"/>
            </a:endParaRPr>
          </a:p>
        </p:txBody>
      </p:sp>
      <p:sp>
        <p:nvSpPr>
          <p:cNvPr id="59396" name="Slide Number Placeholder 3"/>
          <p:cNvSpPr>
            <a:spLocks noGrp="1"/>
          </p:cNvSpPr>
          <p:nvPr>
            <p:ph type="sldNum" sz="quarter" idx="5"/>
          </p:nvPr>
        </p:nvSpPr>
        <p:spPr>
          <a:noFill/>
        </p:spPr>
        <p:txBody>
          <a:bodyPr/>
          <a:lstStyle/>
          <a:p>
            <a:fld id="{B3EE70C0-E70F-493B-8E3F-F0F8D244318E}" type="slidenum">
              <a:rPr lang="en-US" smtClean="0">
                <a:latin typeface="Times" charset="0"/>
              </a:rPr>
              <a:pPr/>
              <a:t>60</a:t>
            </a:fld>
            <a:endParaRPr lang="en-US" dirty="0" smtClean="0">
              <a:latin typeface="Times" charset="0"/>
            </a:endParaRPr>
          </a:p>
        </p:txBody>
      </p:sp>
    </p:spTree>
    <p:extLst>
      <p:ext uri="{BB962C8B-B14F-4D97-AF65-F5344CB8AC3E}">
        <p14:creationId xmlns:p14="http://schemas.microsoft.com/office/powerpoint/2010/main" val="3684952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latin typeface="Times" charset="0"/>
            </a:endParaRPr>
          </a:p>
        </p:txBody>
      </p:sp>
      <p:sp>
        <p:nvSpPr>
          <p:cNvPr id="60420" name="Slide Number Placeholder 3"/>
          <p:cNvSpPr>
            <a:spLocks noGrp="1"/>
          </p:cNvSpPr>
          <p:nvPr>
            <p:ph type="sldNum" sz="quarter" idx="5"/>
          </p:nvPr>
        </p:nvSpPr>
        <p:spPr>
          <a:noFill/>
        </p:spPr>
        <p:txBody>
          <a:bodyPr/>
          <a:lstStyle/>
          <a:p>
            <a:fld id="{956F4DB9-3E5D-4FD1-AB43-F0443996919F}" type="slidenum">
              <a:rPr lang="en-US" smtClean="0">
                <a:latin typeface="Times" charset="0"/>
              </a:rPr>
              <a:pPr/>
              <a:t>61</a:t>
            </a:fld>
            <a:endParaRPr lang="en-US" dirty="0" smtClean="0">
              <a:latin typeface="Times" charset="0"/>
            </a:endParaRPr>
          </a:p>
        </p:txBody>
      </p:sp>
    </p:spTree>
    <p:extLst>
      <p:ext uri="{BB962C8B-B14F-4D97-AF65-F5344CB8AC3E}">
        <p14:creationId xmlns:p14="http://schemas.microsoft.com/office/powerpoint/2010/main" val="4094861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dirty="0" smtClean="0">
              <a:latin typeface="Times" charset="0"/>
            </a:endParaRPr>
          </a:p>
        </p:txBody>
      </p:sp>
      <p:sp>
        <p:nvSpPr>
          <p:cNvPr id="61444" name="Slide Number Placeholder 3"/>
          <p:cNvSpPr>
            <a:spLocks noGrp="1"/>
          </p:cNvSpPr>
          <p:nvPr>
            <p:ph type="sldNum" sz="quarter" idx="5"/>
          </p:nvPr>
        </p:nvSpPr>
        <p:spPr>
          <a:noFill/>
        </p:spPr>
        <p:txBody>
          <a:bodyPr/>
          <a:lstStyle/>
          <a:p>
            <a:fld id="{5A13825C-7D24-420C-99B6-CCCE8E17CE41}" type="slidenum">
              <a:rPr lang="en-US" smtClean="0">
                <a:latin typeface="Times" charset="0"/>
              </a:rPr>
              <a:pPr/>
              <a:t>62</a:t>
            </a:fld>
            <a:endParaRPr lang="en-US" dirty="0" smtClean="0">
              <a:latin typeface="Times" charset="0"/>
            </a:endParaRPr>
          </a:p>
        </p:txBody>
      </p:sp>
    </p:spTree>
    <p:extLst>
      <p:ext uri="{BB962C8B-B14F-4D97-AF65-F5344CB8AC3E}">
        <p14:creationId xmlns:p14="http://schemas.microsoft.com/office/powerpoint/2010/main" val="35292402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charset="0"/>
            </a:endParaRPr>
          </a:p>
        </p:txBody>
      </p:sp>
      <p:sp>
        <p:nvSpPr>
          <p:cNvPr id="53252" name="Slide Number Placeholder 3"/>
          <p:cNvSpPr>
            <a:spLocks noGrp="1"/>
          </p:cNvSpPr>
          <p:nvPr>
            <p:ph type="sldNum" sz="quarter" idx="5"/>
          </p:nvPr>
        </p:nvSpPr>
        <p:spPr>
          <a:noFill/>
        </p:spPr>
        <p:txBody>
          <a:bodyPr/>
          <a:lstStyle/>
          <a:p>
            <a:fld id="{7D2E0243-BED0-416F-9920-B1B581210570}" type="slidenum">
              <a:rPr lang="en-US" smtClean="0">
                <a:latin typeface="Times" charset="0"/>
              </a:rPr>
              <a:pPr/>
              <a:t>63</a:t>
            </a:fld>
            <a:endParaRPr lang="en-US" dirty="0" smtClean="0">
              <a:latin typeface="Times" charset="0"/>
            </a:endParaRPr>
          </a:p>
        </p:txBody>
      </p:sp>
    </p:spTree>
    <p:extLst>
      <p:ext uri="{BB962C8B-B14F-4D97-AF65-F5344CB8AC3E}">
        <p14:creationId xmlns:p14="http://schemas.microsoft.com/office/powerpoint/2010/main" val="5712877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4CE39F-888C-4D50-BA5E-C8397725AC7D}" type="slidenum">
              <a:rPr lang="en-US" altLang="en-US" smtClean="0"/>
              <a:pPr/>
              <a:t>64</a:t>
            </a:fld>
            <a:endParaRPr lang="en-US" altLang="en-US" dirty="0" smtClean="0"/>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9171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65</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0705807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30632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836849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46247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8479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708A6D1-0356-49A2-8DFF-FC08C24116BA}" type="slidenum">
              <a:rPr lang="en-US" altLang="en-US" smtClean="0"/>
              <a:pPr/>
              <a:t>7</a:t>
            </a:fld>
            <a:endParaRPr lang="en-US" altLang="en-US" dirty="0" smtClean="0"/>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996902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39292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137A2A-1C9C-4B54-986D-D41DE902688C}" type="slidenum">
              <a:rPr lang="en-US" altLang="en-US" smtClean="0"/>
              <a:pPr/>
              <a:t>71</a:t>
            </a:fld>
            <a:endParaRPr lang="en-US" altLang="en-US" dirty="0" smtClean="0"/>
          </a:p>
        </p:txBody>
      </p:sp>
      <p:sp>
        <p:nvSpPr>
          <p:cNvPr id="152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034888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018112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20E97-7361-4937-94F4-16D20E4CB1CB}" type="slidenum">
              <a:rPr lang="en-US" altLang="en-US"/>
              <a:pPr/>
              <a:t>73</a:t>
            </a:fld>
            <a:endParaRPr lang="en-US" altLang="en-US" dirty="0"/>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altLang="en-US" dirty="0" smtClean="0"/>
              <a:t>Disclosures</a:t>
            </a:r>
            <a:r>
              <a:rPr lang="en-US" altLang="en-US" baseline="0" dirty="0" smtClean="0"/>
              <a:t> required or permitted by law are listed in 45 CFR s. 164.512.</a:t>
            </a:r>
            <a:endParaRPr lang="en-US" altLang="en-US" dirty="0"/>
          </a:p>
        </p:txBody>
      </p:sp>
    </p:spTree>
    <p:extLst>
      <p:ext uri="{BB962C8B-B14F-4D97-AF65-F5344CB8AC3E}">
        <p14:creationId xmlns:p14="http://schemas.microsoft.com/office/powerpoint/2010/main" val="2009990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60206-D153-426C-8F65-501F058BDF1B}" type="slidenum">
              <a:rPr lang="en-US" altLang="en-US"/>
              <a:pPr/>
              <a:t>74</a:t>
            </a:fld>
            <a:endParaRPr lang="en-US" altLang="en-US" dirty="0"/>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66646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Wisconsin</a:t>
            </a:r>
            <a:r>
              <a:rPr lang="en-US" baseline="0" dirty="0" smtClean="0"/>
              <a:t> law will govern if it is “more stringent” than HIPAA, which means the state law is more protective of the individual’s privacy or grants greater rights of access to the individual with regard to his or her health information.  See 45 CFR ss. 160.202 and 203(b).</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75</a:t>
            </a:fld>
            <a:endParaRPr lang="en-US" dirty="0"/>
          </a:p>
        </p:txBody>
      </p:sp>
    </p:spTree>
    <p:extLst>
      <p:ext uri="{BB962C8B-B14F-4D97-AF65-F5344CB8AC3E}">
        <p14:creationId xmlns:p14="http://schemas.microsoft.com/office/powerpoint/2010/main" val="2557044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2AB5A-6288-42F3-86BA-E5E643370A49}" type="slidenum">
              <a:rPr lang="en-US" altLang="en-US"/>
              <a:pPr/>
              <a:t>76</a:t>
            </a:fld>
            <a:endParaRPr lang="en-US" altLang="en-US" dirty="0"/>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2332643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2CD79-9A1B-4410-A03B-85F59F860DC7}" type="slidenum">
              <a:rPr lang="en-US" altLang="en-US"/>
              <a:pPr/>
              <a:t>77</a:t>
            </a:fld>
            <a:endParaRPr lang="en-US" altLang="en-US" dirty="0"/>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83167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02832-7E34-4832-8824-1E1F0C8C7CD8}" type="slidenum">
              <a:rPr lang="en-US" altLang="en-US"/>
              <a:pPr/>
              <a:t>78</a:t>
            </a:fld>
            <a:endParaRPr lang="en-US" altLang="en-US" dirty="0"/>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670289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DAB2D-B014-4A17-A580-2DE3E7A04678}" type="slidenum">
              <a:rPr lang="en-US" altLang="en-US"/>
              <a:pPr/>
              <a:t>79</a:t>
            </a:fld>
            <a:endParaRPr lang="en-US" altLang="en-US" dirty="0"/>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r>
              <a:rPr lang="en-US" altLang="en-US" dirty="0" smtClean="0"/>
              <a:t>Alert would likely</a:t>
            </a:r>
            <a:r>
              <a:rPr lang="en-US" altLang="en-US" baseline="0" dirty="0" smtClean="0"/>
              <a:t> be in electronic medical record software.</a:t>
            </a:r>
            <a:endParaRPr lang="en-US" altLang="en-US" dirty="0"/>
          </a:p>
        </p:txBody>
      </p:sp>
    </p:spTree>
    <p:extLst>
      <p:ext uri="{BB962C8B-B14F-4D97-AF65-F5344CB8AC3E}">
        <p14:creationId xmlns:p14="http://schemas.microsoft.com/office/powerpoint/2010/main" val="1596595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4B68F40-F860-45D9-A696-95E344C4085D}" type="slidenum">
              <a:rPr lang="en-US" altLang="en-US" smtClean="0"/>
              <a:pPr/>
              <a:t>8</a:t>
            </a:fld>
            <a:endParaRPr lang="en-US" altLang="en-US" dirty="0" smtClean="0"/>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289213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5437C-F94B-4B3B-A2DC-667C5DAF4C92}" type="slidenum">
              <a:rPr lang="en-US" altLang="en-US"/>
              <a:pPr/>
              <a:t>80</a:t>
            </a:fld>
            <a:endParaRPr lang="en-US" altLang="en-US" dirty="0"/>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r>
              <a:rPr lang="en-US" altLang="en-US" dirty="0" smtClean="0"/>
              <a:t>This information</a:t>
            </a:r>
            <a:r>
              <a:rPr lang="en-US" altLang="en-US" baseline="0" dirty="0" smtClean="0"/>
              <a:t> should match what is in the Organization’s identity verification policy and procedure.  For a sample identity verification policy, please see the HIPAA COW policy located at: http://hipaacow.org/resources/hipaa-cow-documents/privacy-security/</a:t>
            </a:r>
            <a:r>
              <a:rPr lang="en-US" altLang="en-US" sz="1200" b="1" dirty="0" smtClean="0"/>
              <a:t>.  </a:t>
            </a:r>
            <a:r>
              <a:rPr lang="en-US" altLang="en-US" baseline="0" dirty="0" smtClean="0"/>
              <a:t>  </a:t>
            </a:r>
            <a:endParaRPr lang="en-US" altLang="en-US" dirty="0"/>
          </a:p>
        </p:txBody>
      </p:sp>
    </p:spTree>
    <p:extLst>
      <p:ext uri="{BB962C8B-B14F-4D97-AF65-F5344CB8AC3E}">
        <p14:creationId xmlns:p14="http://schemas.microsoft.com/office/powerpoint/2010/main" val="6470250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91F1E-6157-4C3A-9CBA-854315AE6EE6}" type="slidenum">
              <a:rPr lang="en-US" altLang="en-US"/>
              <a:pPr/>
              <a:t>81</a:t>
            </a:fld>
            <a:endParaRPr lang="en-US" altLang="en-US" dirty="0"/>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91321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119EB-BA69-4848-90FA-0028539AF4E1}" type="slidenum">
              <a:rPr lang="en-US" altLang="en-US"/>
              <a:pPr/>
              <a:t>82</a:t>
            </a:fld>
            <a:endParaRPr lang="en-US" altLang="en-US" dirty="0"/>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371996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D6D4-9F21-41A7-B4C0-C34E4E16E8D6}" type="slidenum">
              <a:rPr lang="en-US" altLang="en-US"/>
              <a:pPr/>
              <a:t>83</a:t>
            </a:fld>
            <a:endParaRPr lang="en-US" alt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98734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84</a:t>
            </a:fld>
            <a:endParaRPr lang="en-US" dirty="0"/>
          </a:p>
        </p:txBody>
      </p:sp>
    </p:spTree>
    <p:extLst>
      <p:ext uri="{BB962C8B-B14F-4D97-AF65-F5344CB8AC3E}">
        <p14:creationId xmlns:p14="http://schemas.microsoft.com/office/powerpoint/2010/main" val="16573914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3F25A-DDC0-408F-84D7-290FB3BD0206}" type="slidenum">
              <a:rPr lang="en-US" altLang="en-US"/>
              <a:pPr/>
              <a:t>85</a:t>
            </a:fld>
            <a:endParaRPr lang="en-US" altLang="en-US"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752292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AA70-7C73-4F98-879A-3B122F5FAE4C}" type="slidenum">
              <a:rPr lang="en-US" altLang="en-US"/>
              <a:pPr/>
              <a:t>86</a:t>
            </a:fld>
            <a:endParaRPr lang="en-US" altLang="en-US" dirty="0"/>
          </a:p>
        </p:txBody>
      </p:sp>
      <p:sp>
        <p:nvSpPr>
          <p:cNvPr id="610306" name="Rectangle 2"/>
          <p:cNvSpPr>
            <a:spLocks noGrp="1" noRot="1" noChangeAspect="1" noChangeArrowheads="1" noTextEdit="1"/>
          </p:cNvSpPr>
          <p:nvPr>
            <p:ph type="sldImg"/>
          </p:nvPr>
        </p:nvSpPr>
        <p:spPr>
          <a:xfrm>
            <a:off x="1108075" y="698500"/>
            <a:ext cx="4641850" cy="3482975"/>
          </a:xfrm>
          <a:ln/>
        </p:spPr>
      </p:sp>
      <p:sp>
        <p:nvSpPr>
          <p:cNvPr id="6103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9413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DBBCA-96D2-4D5F-B7C3-E2040A51D188}" type="slidenum">
              <a:rPr lang="en-US" altLang="en-US"/>
              <a:pPr/>
              <a:t>87</a:t>
            </a:fld>
            <a:endParaRPr lang="en-US" altLang="en-US" dirty="0"/>
          </a:p>
        </p:txBody>
      </p:sp>
      <p:sp>
        <p:nvSpPr>
          <p:cNvPr id="620546" name="Rectangle 2"/>
          <p:cNvSpPr>
            <a:spLocks noGrp="1" noRot="1" noChangeAspect="1" noChangeArrowheads="1" noTextEdit="1"/>
          </p:cNvSpPr>
          <p:nvPr>
            <p:ph type="sldImg"/>
          </p:nvPr>
        </p:nvSpPr>
        <p:spPr>
          <a:xfrm>
            <a:off x="1108075" y="698500"/>
            <a:ext cx="4641850" cy="3482975"/>
          </a:xfrm>
          <a:ln/>
        </p:spPr>
      </p:sp>
      <p:sp>
        <p:nvSpPr>
          <p:cNvPr id="6205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849122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E6917-FE10-4010-B68B-376983AB9054}" type="slidenum">
              <a:rPr lang="en-US" altLang="en-US"/>
              <a:pPr/>
              <a:t>88</a:t>
            </a:fld>
            <a:endParaRPr lang="en-US" altLang="en-US" dirty="0"/>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ltLang="en-US" dirty="0" smtClean="0"/>
              <a:t>If covered</a:t>
            </a:r>
            <a:r>
              <a:rPr lang="en-US" altLang="en-US" baseline="0" dirty="0" smtClean="0"/>
              <a:t> entity or business associate does not have an HIM department.  List any other contact in addition to the Privacy Officer that staff can contact for guidance.</a:t>
            </a:r>
            <a:endParaRPr lang="en-US" altLang="en-US" dirty="0"/>
          </a:p>
        </p:txBody>
      </p:sp>
    </p:spTree>
    <p:extLst>
      <p:ext uri="{BB962C8B-B14F-4D97-AF65-F5344CB8AC3E}">
        <p14:creationId xmlns:p14="http://schemas.microsoft.com/office/powerpoint/2010/main" val="42250418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70D30-6D1B-41AB-B41E-F4762455E40C}" type="slidenum">
              <a:rPr lang="en-US" altLang="en-US"/>
              <a:pPr/>
              <a:t>89</a:t>
            </a:fld>
            <a:endParaRPr lang="en-US" altLang="en-US" dirty="0"/>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8455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207CD8B-A867-48FF-BFA3-5C4982A2DC6A}" type="slidenum">
              <a:rPr lang="en-US" altLang="en-US" smtClean="0"/>
              <a:pPr/>
              <a:t>9</a:t>
            </a:fld>
            <a:endParaRPr lang="en-US" altLang="en-US" dirty="0" smtClean="0"/>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16298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EFA31-4773-46E9-A888-C7E8EAE7263D}" type="slidenum">
              <a:rPr lang="en-US" altLang="en-US"/>
              <a:pPr/>
              <a:t>90</a:t>
            </a:fld>
            <a:endParaRPr lang="en-US" altLang="en-US" dirty="0"/>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351223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B6357-B647-4333-8A02-CD314380039F}" type="slidenum">
              <a:rPr lang="en-US" altLang="en-US"/>
              <a:pPr/>
              <a:t>91</a:t>
            </a:fld>
            <a:endParaRPr lang="en-US" altLang="en-US" dirty="0"/>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r>
              <a:rPr lang="en-US" altLang="en-US" dirty="0" smtClean="0"/>
              <a:t>List individuals</a:t>
            </a:r>
            <a:r>
              <a:rPr lang="en-US" altLang="en-US" baseline="0" dirty="0" smtClean="0"/>
              <a:t> or system where staff can verify guardianship or custody.  </a:t>
            </a:r>
            <a:endParaRPr lang="en-US" altLang="en-US" dirty="0"/>
          </a:p>
        </p:txBody>
      </p:sp>
    </p:spTree>
    <p:extLst>
      <p:ext uri="{BB962C8B-B14F-4D97-AF65-F5344CB8AC3E}">
        <p14:creationId xmlns:p14="http://schemas.microsoft.com/office/powerpoint/2010/main" val="1664505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8FE7C-AD30-4974-81E7-36BBA1554604}" type="slidenum">
              <a:rPr lang="en-US" altLang="en-US"/>
              <a:pPr/>
              <a:t>92</a:t>
            </a:fld>
            <a:endParaRPr lang="en-US" altLang="en-US" dirty="0"/>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383738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FF14C-0A27-4869-B2FA-C1D75DE40ED6}" type="slidenum">
              <a:rPr lang="en-US" altLang="en-US"/>
              <a:pPr/>
              <a:t>93</a:t>
            </a:fld>
            <a:endParaRPr lang="en-US" altLang="en-US" dirty="0"/>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3586383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94EF2-776A-423F-8F94-B85925A4DBAC}" type="slidenum">
              <a:rPr lang="en-US" altLang="en-US"/>
              <a:pPr/>
              <a:t>94</a:t>
            </a:fld>
            <a:endParaRPr lang="en-US" altLang="en-US" dirty="0"/>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719699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BA536-9180-4A35-B55D-36165251FA89}" type="slidenum">
              <a:rPr lang="en-US" altLang="en-US"/>
              <a:pPr/>
              <a:t>95</a:t>
            </a:fld>
            <a:endParaRPr lang="en-US" altLang="en-US" dirty="0"/>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508057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E7F98-B395-4971-AA60-8D229ED108D3}" type="slidenum">
              <a:rPr lang="en-US" altLang="en-US"/>
              <a:pPr/>
              <a:t>96</a:t>
            </a:fld>
            <a:endParaRPr lang="en-US" altLang="en-US"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023602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7D11B-0A23-44B7-8CD9-0F7F89476652}" type="slidenum">
              <a:rPr lang="en-US" altLang="en-US"/>
              <a:pPr/>
              <a:t>97</a:t>
            </a:fld>
            <a:endParaRPr lang="en-US" altLang="en-US" dirty="0"/>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r>
              <a:rPr lang="en-US" altLang="en-US" dirty="0" smtClean="0"/>
              <a:t>This exchange</a:t>
            </a:r>
            <a:r>
              <a:rPr lang="en-US" altLang="en-US" baseline="0" dirty="0" smtClean="0"/>
              <a:t> with the spouse would apply assuming there is no patient authorization to talk to the spouse.</a:t>
            </a:r>
            <a:endParaRPr lang="en-US" altLang="en-US" dirty="0"/>
          </a:p>
        </p:txBody>
      </p:sp>
    </p:spTree>
    <p:extLst>
      <p:ext uri="{BB962C8B-B14F-4D97-AF65-F5344CB8AC3E}">
        <p14:creationId xmlns:p14="http://schemas.microsoft.com/office/powerpoint/2010/main" val="20129393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1CF39-80FD-49A1-ADEC-0408684A050C}" type="slidenum">
              <a:rPr lang="en-US" altLang="en-US"/>
              <a:pPr/>
              <a:t>98</a:t>
            </a:fld>
            <a:endParaRPr lang="en-US" altLang="en-US" dirty="0"/>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altLang="en-US" dirty="0" smtClean="0"/>
              <a:t>This shows an</a:t>
            </a:r>
            <a:r>
              <a:rPr lang="en-US" altLang="en-US" baseline="0" dirty="0" smtClean="0"/>
              <a:t> example of a best practice procedure.</a:t>
            </a:r>
            <a:endParaRPr lang="en-US" altLang="en-US" dirty="0"/>
          </a:p>
        </p:txBody>
      </p:sp>
    </p:spTree>
    <p:extLst>
      <p:ext uri="{BB962C8B-B14F-4D97-AF65-F5344CB8AC3E}">
        <p14:creationId xmlns:p14="http://schemas.microsoft.com/office/powerpoint/2010/main" val="5618735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5D20F-9957-41C8-AC01-F207E8FB7EE6}" type="slidenum">
              <a:rPr lang="en-US" altLang="en-US"/>
              <a:pPr/>
              <a:t>99</a:t>
            </a:fld>
            <a:endParaRPr lang="en-US" altLang="en-US" dirty="0"/>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en-US" altLang="en-US" dirty="0" smtClean="0"/>
              <a:t>Again, shows</a:t>
            </a:r>
            <a:r>
              <a:rPr lang="en-US" altLang="en-US" baseline="0" dirty="0" smtClean="0"/>
              <a:t> a best practice procedure.</a:t>
            </a:r>
            <a:endParaRPr lang="en-US" altLang="en-US" dirty="0"/>
          </a:p>
        </p:txBody>
      </p:sp>
    </p:spTree>
    <p:extLst>
      <p:ext uri="{BB962C8B-B14F-4D97-AF65-F5344CB8AC3E}">
        <p14:creationId xmlns:p14="http://schemas.microsoft.com/office/powerpoint/2010/main" val="2386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5" name="Group 15"/>
          <p:cNvGrpSpPr>
            <a:grpSpLocks/>
          </p:cNvGrpSpPr>
          <p:nvPr/>
        </p:nvGrpSpPr>
        <p:grpSpPr bwMode="auto">
          <a:xfrm>
            <a:off x="-3175" y="5022850"/>
            <a:ext cx="9147175" cy="1835150"/>
            <a:chOff x="-3765" y="4832896"/>
            <a:chExt cx="9147765" cy="2032192"/>
          </a:xfrm>
        </p:grpSpPr>
        <p:sp>
          <p:nvSpPr>
            <p:cNvPr id="6" name="Freeform 5"/>
            <p:cNvSpPr>
              <a:spLocks/>
            </p:cNvSpPr>
            <p:nvPr/>
          </p:nvSpPr>
          <p:spPr bwMode="auto">
            <a:xfrm>
              <a:off x="1687032" y="4832896"/>
              <a:ext cx="7456968" cy="51859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18"/>
            <p:cNvSpPr>
              <a:spLocks/>
            </p:cNvSpPr>
            <p:nvPr/>
          </p:nvSpPr>
          <p:spPr bwMode="auto">
            <a:xfrm>
              <a:off x="35926" y="5135264"/>
              <a:ext cx="9108074" cy="838543"/>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22" descr="Hipaacow_org.png"/>
          <p:cNvPicPr>
            <a:picLocks noChangeAspect="1"/>
          </p:cNvPicPr>
          <p:nvPr userDrawn="1"/>
        </p:nvPicPr>
        <p:blipFill>
          <a:blip r:embed="rId3" cstate="print"/>
          <a:srcRect/>
          <a:stretch>
            <a:fillRect/>
          </a:stretch>
        </p:blipFill>
        <p:spPr bwMode="auto">
          <a:xfrm>
            <a:off x="609600" y="5410200"/>
            <a:ext cx="1600200" cy="1177925"/>
          </a:xfrm>
          <a:prstGeom prst="rect">
            <a:avLst/>
          </a:prstGeom>
          <a:noFill/>
          <a:ln w="9525">
            <a:noFill/>
            <a:miter lim="800000"/>
            <a:headEnd/>
            <a:tailEnd/>
          </a:ln>
        </p:spPr>
      </p:pic>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a:solidFill>
                  <a:srgbClr val="FFFFFF"/>
                </a:solidFill>
              </a:defRPr>
            </a:lvl1pPr>
            <a:extLst/>
          </a:lstStyle>
          <a:p>
            <a:pPr>
              <a:defRPr/>
            </a:pPr>
            <a:fld id="{F9ABED7A-DB68-403D-AA39-A41E47B8A598}" type="datetime1">
              <a:rPr lang="en-US" smtClean="0"/>
              <a:t>5/7/2015</a:t>
            </a:fld>
            <a:endParaRPr lang="en-US" dirty="0"/>
          </a:p>
        </p:txBody>
      </p:sp>
      <p:sp>
        <p:nvSpPr>
          <p:cNvPr id="13"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 Copyright HIPAA COW</a:t>
            </a:r>
            <a:endParaRPr lang="en-US" dirty="0"/>
          </a:p>
        </p:txBody>
      </p:sp>
      <p:sp>
        <p:nvSpPr>
          <p:cNvPr id="14" name="Slide Number Placeholder 26"/>
          <p:cNvSpPr>
            <a:spLocks noGrp="1"/>
          </p:cNvSpPr>
          <p:nvPr>
            <p:ph type="sldNum" sz="quarter" idx="12"/>
          </p:nvPr>
        </p:nvSpPr>
        <p:spPr/>
        <p:txBody>
          <a:bodyPr/>
          <a:lstStyle>
            <a:lvl1pPr>
              <a:defRPr>
                <a:solidFill>
                  <a:srgbClr val="FFFFFF"/>
                </a:solidFill>
              </a:defRPr>
            </a:lvl1pPr>
            <a:extLst/>
          </a:lstStyle>
          <a:p>
            <a:pPr>
              <a:defRPr/>
            </a:pPr>
            <a:fld id="{2E4E5F18-77CF-41CF-AB78-59AFD108135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1205718-75A1-45A9-A200-2D3DCD466162}" type="datetime1">
              <a:rPr lang="en-US" smtClean="0"/>
              <a:t>5/7/2015</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8147AC56-42B8-4A0D-B11C-94A863FF087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4C3C2FC-26A2-4B47-901D-0877AECEF77A}" type="datetime1">
              <a:rPr lang="en-US" smtClean="0"/>
              <a:t>5/7/2015</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DFD1472-120A-40E4-A056-2BD3790EDB6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0DBC50D1-155A-409D-9AB8-D60135362329}" type="datetime1">
              <a:rPr lang="en-US" smtClean="0"/>
              <a:t>5/7/2015</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5" name="Slide Number Placeholder 17"/>
          <p:cNvSpPr>
            <a:spLocks noGrp="1"/>
          </p:cNvSpPr>
          <p:nvPr>
            <p:ph type="sldNum" sz="quarter" idx="12"/>
          </p:nvPr>
        </p:nvSpPr>
        <p:spPr/>
        <p:txBody>
          <a:bodyPr/>
          <a:lstStyle>
            <a:lvl1pPr>
              <a:defRPr/>
            </a:lvl1pPr>
          </a:lstStyle>
          <a:p>
            <a:pPr>
              <a:defRPr/>
            </a:pPr>
            <a:fld id="{1086D0A7-877F-4BDD-AE35-055C6ED998D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a:lstStyle/>
          <a:p>
            <a:pPr lvl="0"/>
            <a:endParaRPr lang="en-US" noProof="0" dirty="0"/>
          </a:p>
        </p:txBody>
      </p:sp>
      <p:sp>
        <p:nvSpPr>
          <p:cNvPr id="4" name="Date Placeholder 3"/>
          <p:cNvSpPr>
            <a:spLocks noGrp="1"/>
          </p:cNvSpPr>
          <p:nvPr>
            <p:ph type="dt" sz="half" idx="10"/>
          </p:nvPr>
        </p:nvSpPr>
        <p:spPr>
          <a:xfrm>
            <a:off x="1066800" y="6248400"/>
            <a:ext cx="1905000" cy="457200"/>
          </a:xfrm>
        </p:spPr>
        <p:txBody>
          <a:bodyPr/>
          <a:lstStyle>
            <a:lvl1pPr>
              <a:defRPr/>
            </a:lvl1pPr>
          </a:lstStyle>
          <a:p>
            <a:pPr>
              <a:defRPr/>
            </a:pPr>
            <a:fld id="{4708E492-8224-44A0-913E-A0153FEBF82A}" type="datetime1">
              <a:rPr lang="en-US" altLang="en-US" smtClean="0"/>
              <a:t>5/7/2015</a:t>
            </a:fld>
            <a:endParaRPr lang="en-US" altLang="en-US" dirty="0"/>
          </a:p>
        </p:txBody>
      </p:sp>
      <p:sp>
        <p:nvSpPr>
          <p:cNvPr id="5" name="Footer Placeholder 4"/>
          <p:cNvSpPr>
            <a:spLocks noGrp="1"/>
          </p:cNvSpPr>
          <p:nvPr>
            <p:ph type="ftr" sz="quarter" idx="11"/>
          </p:nvPr>
        </p:nvSpPr>
        <p:spPr>
          <a:xfrm>
            <a:off x="3429000" y="6248400"/>
            <a:ext cx="2895600" cy="457200"/>
          </a:xfrm>
        </p:spPr>
        <p:txBody>
          <a:bodyPr/>
          <a:lstStyle>
            <a:lvl1pPr>
              <a:defRPr/>
            </a:lvl1pPr>
          </a:lstStyle>
          <a:p>
            <a:pPr>
              <a:defRPr/>
            </a:pPr>
            <a:r>
              <a:rPr lang="en-US" altLang="en-US" dirty="0" smtClean="0"/>
              <a:t>© Copyright HIPAA COW</a:t>
            </a:r>
            <a:endParaRPr lang="en-US" altLang="en-US" dirty="0"/>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pPr>
              <a:defRPr/>
            </a:pPr>
            <a:fld id="{87139FB2-1F87-4E0D-BC2A-14040850CCFB}" type="slidenum">
              <a:rPr lang="en-US" altLang="en-US"/>
              <a:pPr>
                <a:defRPr/>
              </a:pPr>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1BC048AE-3575-4B1C-B85F-38E046A637FA}" type="datetime1">
              <a:rPr lang="en-US" altLang="en-US" smtClean="0"/>
              <a:t>5/7/2015</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r>
              <a:rPr lang="en-US" altLang="en-US" dirty="0" smtClean="0"/>
              <a:t>© Copyright HIPAA COW</a:t>
            </a: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EED0242E-4775-452C-8298-BB3DE86C1FA6}" type="slidenum">
              <a:rPr lang="en-US" altLang="en-US"/>
              <a:pPr>
                <a:defRPr/>
              </a:pPr>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9141F958-430C-4245-B520-787E1715A8C3}" type="datetime1">
              <a:rPr lang="en-US" altLang="en-US" smtClean="0"/>
              <a:t>5/7/2015</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r>
              <a:rPr lang="en-US" altLang="en-US" dirty="0" smtClean="0"/>
              <a:t>© Copyright HIPAA COW</a:t>
            </a: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DE41514D-3368-413E-B517-11E384CA27AB}" type="slidenum">
              <a:rPr lang="en-US" altLang="en-US"/>
              <a:pPr>
                <a:defRPr/>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149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66800" y="6248400"/>
            <a:ext cx="1905000" cy="457200"/>
          </a:xfrm>
        </p:spPr>
        <p:txBody>
          <a:bodyPr/>
          <a:lstStyle>
            <a:lvl1pPr>
              <a:defRPr/>
            </a:lvl1pPr>
          </a:lstStyle>
          <a:p>
            <a:pPr>
              <a:defRPr/>
            </a:pPr>
            <a:fld id="{3F4ECBDF-7B0D-4652-B4F7-CB3D0FB93D19}" type="datetime1">
              <a:rPr lang="en-US" altLang="en-US" smtClean="0"/>
              <a:t>5/7/2015</a:t>
            </a:fld>
            <a:endParaRPr lang="en-US" altLang="en-US" dirty="0"/>
          </a:p>
        </p:txBody>
      </p:sp>
      <p:sp>
        <p:nvSpPr>
          <p:cNvPr id="7" name="Footer Placeholder 6"/>
          <p:cNvSpPr>
            <a:spLocks noGrp="1"/>
          </p:cNvSpPr>
          <p:nvPr>
            <p:ph type="ftr" sz="quarter" idx="11"/>
          </p:nvPr>
        </p:nvSpPr>
        <p:spPr>
          <a:xfrm>
            <a:off x="3429000" y="6248400"/>
            <a:ext cx="2895600" cy="457200"/>
          </a:xfrm>
        </p:spPr>
        <p:txBody>
          <a:bodyPr/>
          <a:lstStyle>
            <a:lvl1pPr>
              <a:defRPr/>
            </a:lvl1pPr>
          </a:lstStyle>
          <a:p>
            <a:pPr>
              <a:defRPr/>
            </a:pPr>
            <a:r>
              <a:rPr lang="en-US" altLang="en-US" dirty="0" smtClean="0"/>
              <a:t>© Copyright HIPAA COW</a:t>
            </a:r>
            <a:endParaRPr lang="en-US" altLang="en-US" dirty="0"/>
          </a:p>
        </p:txBody>
      </p:sp>
      <p:sp>
        <p:nvSpPr>
          <p:cNvPr id="8" name="Slide Number Placeholder 7"/>
          <p:cNvSpPr>
            <a:spLocks noGrp="1"/>
          </p:cNvSpPr>
          <p:nvPr>
            <p:ph type="sldNum" sz="quarter" idx="12"/>
          </p:nvPr>
        </p:nvSpPr>
        <p:spPr>
          <a:xfrm>
            <a:off x="6705600" y="6248400"/>
            <a:ext cx="1905000" cy="457200"/>
          </a:xfrm>
        </p:spPr>
        <p:txBody>
          <a:bodyPr/>
          <a:lstStyle>
            <a:lvl1pPr>
              <a:defRPr/>
            </a:lvl1pPr>
          </a:lstStyle>
          <a:p>
            <a:pPr>
              <a:defRPr/>
            </a:pPr>
            <a:fld id="{580ACDDA-5090-404A-A8F3-7D8AC0BFFD76}" type="slidenum">
              <a:rPr lang="en-US" altLang="en-US"/>
              <a:pPr>
                <a:defRPr/>
              </a:pPr>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66800" y="41148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5E02E565-CA0F-4EA9-96E4-48F8EC873362}" type="datetime1">
              <a:rPr lang="en-US" altLang="en-US" smtClean="0"/>
              <a:t>5/7/2015</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r>
              <a:rPr lang="en-US" altLang="en-US" dirty="0" smtClean="0"/>
              <a:t>© Copyright HIPAA COW</a:t>
            </a: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05F1CE4E-9CE3-41E2-8821-0C71E88EC0EA}" type="slidenum">
              <a:rPr lang="en-US" altLang="en-US"/>
              <a:pPr>
                <a:defRPr/>
              </a:pPr>
              <a:t>‹#›</a:t>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66800" y="304800"/>
            <a:ext cx="7543800" cy="14319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149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66800" y="6248400"/>
            <a:ext cx="1905000" cy="457200"/>
          </a:xfrm>
        </p:spPr>
        <p:txBody>
          <a:bodyPr/>
          <a:lstStyle>
            <a:lvl1pPr>
              <a:defRPr/>
            </a:lvl1pPr>
          </a:lstStyle>
          <a:p>
            <a:fld id="{D88685A7-E05A-449B-B457-14548C581E9F}" type="datetime1">
              <a:rPr lang="en-US" altLang="en-US" smtClean="0"/>
              <a:t>5/7/2015</a:t>
            </a:fld>
            <a:endParaRPr lang="en-US" altLang="en-US" dirty="0"/>
          </a:p>
        </p:txBody>
      </p:sp>
      <p:sp>
        <p:nvSpPr>
          <p:cNvPr id="8" name="Footer Placeholder 7"/>
          <p:cNvSpPr>
            <a:spLocks noGrp="1"/>
          </p:cNvSpPr>
          <p:nvPr>
            <p:ph type="ftr" sz="quarter" idx="11"/>
          </p:nvPr>
        </p:nvSpPr>
        <p:spPr>
          <a:xfrm>
            <a:off x="3429000" y="6248400"/>
            <a:ext cx="2895600" cy="457200"/>
          </a:xfrm>
        </p:spPr>
        <p:txBody>
          <a:bodyPr/>
          <a:lstStyle>
            <a:lvl1pPr>
              <a:defRPr/>
            </a:lvl1pPr>
          </a:lstStyle>
          <a:p>
            <a:r>
              <a:rPr lang="en-US" altLang="en-US" dirty="0" smtClean="0"/>
              <a:t>© Copyright HIPAA COW</a:t>
            </a:r>
            <a:endParaRPr lang="en-US" altLang="en-US" dirty="0"/>
          </a:p>
        </p:txBody>
      </p:sp>
      <p:sp>
        <p:nvSpPr>
          <p:cNvPr id="9" name="Slide Number Placeholder 8"/>
          <p:cNvSpPr>
            <a:spLocks noGrp="1"/>
          </p:cNvSpPr>
          <p:nvPr>
            <p:ph type="sldNum" sz="quarter" idx="12"/>
          </p:nvPr>
        </p:nvSpPr>
        <p:spPr>
          <a:xfrm>
            <a:off x="6705600" y="6248400"/>
            <a:ext cx="1905000" cy="457200"/>
          </a:xfrm>
        </p:spPr>
        <p:txBody>
          <a:bodyPr/>
          <a:lstStyle>
            <a:lvl1pPr>
              <a:defRPr/>
            </a:lvl1pPr>
          </a:lstStyle>
          <a:p>
            <a:fld id="{CC3ED1BA-FC74-4D90-9C84-5EA80032FEF2}" type="slidenum">
              <a:rPr lang="en-US" altLang="en-US"/>
              <a:pPr/>
              <a:t>‹#›</a:t>
            </a:fld>
            <a:endParaRPr lang="en-US" altLang="en-US" dirty="0"/>
          </a:p>
        </p:txBody>
      </p:sp>
    </p:spTree>
    <p:extLst>
      <p:ext uri="{BB962C8B-B14F-4D97-AF65-F5344CB8AC3E}">
        <p14:creationId xmlns:p14="http://schemas.microsoft.com/office/powerpoint/2010/main" val="355135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EAF84E34-7E87-4344-99F3-5F9FE8924432}" type="datetime1">
              <a:rPr lang="en-US" smtClean="0"/>
              <a:t>5/7/2015</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9E696FFB-220C-4EB6-B537-D9C8AD78008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F1A9DEBB-BC23-4B05-BE40-D57FFA88DD26}" type="datetime1">
              <a:rPr lang="en-US" smtClean="0"/>
              <a:t>5/7/2015</a:t>
            </a:fld>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 Copyright HIPAA COW</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B99B9C69-04A7-4D42-83B4-21F8C407A61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9"/>
          <p:cNvSpPr>
            <a:spLocks noGrp="1"/>
          </p:cNvSpPr>
          <p:nvPr>
            <p:ph type="dt" sz="half" idx="10"/>
          </p:nvPr>
        </p:nvSpPr>
        <p:spPr/>
        <p:txBody>
          <a:bodyPr/>
          <a:lstStyle>
            <a:lvl1pPr>
              <a:defRPr/>
            </a:lvl1pPr>
          </a:lstStyle>
          <a:p>
            <a:pPr>
              <a:defRPr/>
            </a:pPr>
            <a:fld id="{5EB0178E-B8E9-4E16-BC2E-DCCF3DB4E02C}" type="datetime1">
              <a:rPr lang="en-US" smtClean="0"/>
              <a:t>5/7/2015</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7" name="Slide Number Placeholder 17"/>
          <p:cNvSpPr>
            <a:spLocks noGrp="1"/>
          </p:cNvSpPr>
          <p:nvPr>
            <p:ph type="sldNum" sz="quarter" idx="12"/>
          </p:nvPr>
        </p:nvSpPr>
        <p:spPr/>
        <p:txBody>
          <a:bodyPr/>
          <a:lstStyle>
            <a:lvl1pPr>
              <a:defRPr/>
            </a:lvl1pPr>
          </a:lstStyle>
          <a:p>
            <a:pPr>
              <a:defRPr/>
            </a:pPr>
            <a:fld id="{BFC3F571-1379-4C82-83A2-0E6C7CDF3B7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1" descr="Hipaacow_org.png"/>
          <p:cNvPicPr>
            <a:picLocks noChangeAspect="1"/>
          </p:cNvPicPr>
          <p:nvPr userDrawn="1"/>
        </p:nvPicPr>
        <p:blipFill>
          <a:blip r:embed="rId2" cstate="print"/>
          <a:srcRect/>
          <a:stretch>
            <a:fillRect/>
          </a:stretch>
        </p:blipFill>
        <p:spPr bwMode="auto">
          <a:xfrm>
            <a:off x="228600" y="6156325"/>
            <a:ext cx="952500" cy="701675"/>
          </a:xfrm>
          <a:prstGeom prst="rect">
            <a:avLst/>
          </a:prstGeom>
          <a:noFill/>
          <a:ln w="9525">
            <a:noFill/>
            <a:miter lim="800000"/>
            <a:headEnd/>
            <a:tailEnd/>
          </a:ln>
        </p:spPr>
      </p:pic>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extLst/>
          </a:lstStyle>
          <a:p>
            <a:pPr>
              <a:defRPr/>
            </a:pPr>
            <a:fld id="{E2518932-5577-4487-89DF-48D47D847239}" type="datetime1">
              <a:rPr lang="en-US" smtClean="0"/>
              <a:t>5/7/2015</a:t>
            </a:fld>
            <a:endParaRPr lang="en-US" dirty="0"/>
          </a:p>
        </p:txBody>
      </p:sp>
      <p:sp>
        <p:nvSpPr>
          <p:cNvPr id="9" name="Footer Placeholder 7"/>
          <p:cNvSpPr>
            <a:spLocks noGrp="1"/>
          </p:cNvSpPr>
          <p:nvPr>
            <p:ph type="ftr" sz="quarter" idx="11"/>
          </p:nvPr>
        </p:nvSpPr>
        <p:spPr/>
        <p:txBody>
          <a:bodyPr/>
          <a:lstStyle>
            <a:lvl1pPr>
              <a:defRPr/>
            </a:lvl1pPr>
            <a:extLst/>
          </a:lstStyle>
          <a:p>
            <a:pPr>
              <a:defRPr/>
            </a:pPr>
            <a:r>
              <a:rPr lang="en-US" dirty="0" smtClean="0"/>
              <a:t>© Copyright HIPAA COW</a:t>
            </a:r>
            <a:endParaRPr lang="en-US" dirty="0"/>
          </a:p>
        </p:txBody>
      </p:sp>
      <p:sp>
        <p:nvSpPr>
          <p:cNvPr id="10" name="Slide Number Placeholder 8"/>
          <p:cNvSpPr>
            <a:spLocks noGrp="1"/>
          </p:cNvSpPr>
          <p:nvPr>
            <p:ph type="sldNum" sz="quarter" idx="12"/>
          </p:nvPr>
        </p:nvSpPr>
        <p:spPr/>
        <p:txBody>
          <a:bodyPr/>
          <a:lstStyle>
            <a:lvl1pPr>
              <a:defRPr/>
            </a:lvl1pPr>
            <a:extLst/>
          </a:lstStyle>
          <a:p>
            <a:pPr>
              <a:defRPr/>
            </a:pPr>
            <a:fld id="{A0930680-94A4-40DF-AEDA-726C75E045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C561510-D8F3-4AF4-9A9F-F559FBB708A4}" type="datetime1">
              <a:rPr lang="en-US" smtClean="0"/>
              <a:t>5/7/2015</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5" name="Slide Number Placeholder 17"/>
          <p:cNvSpPr>
            <a:spLocks noGrp="1"/>
          </p:cNvSpPr>
          <p:nvPr>
            <p:ph type="sldNum" sz="quarter" idx="12"/>
          </p:nvPr>
        </p:nvSpPr>
        <p:spPr/>
        <p:txBody>
          <a:bodyPr/>
          <a:lstStyle>
            <a:lvl1pPr>
              <a:defRPr/>
            </a:lvl1pPr>
          </a:lstStyle>
          <a:p>
            <a:pPr>
              <a:defRPr/>
            </a:pPr>
            <a:fld id="{D9B7845E-3DC7-4089-B204-774B7E23384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5DA938B-76B0-4698-8CF4-B422838DFC76}" type="datetime1">
              <a:rPr lang="en-US" smtClean="0"/>
              <a:t>5/7/2015</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 Copyright HIPAA COW</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666FA39-E608-496E-AE83-9DF9BC9F21B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1" descr="Hipaacow_org.png"/>
          <p:cNvPicPr>
            <a:picLocks noChangeAspect="1"/>
          </p:cNvPicPr>
          <p:nvPr userDrawn="1"/>
        </p:nvPicPr>
        <p:blipFill>
          <a:blip r:embed="rId2" cstate="print"/>
          <a:srcRect/>
          <a:stretch>
            <a:fillRect/>
          </a:stretch>
        </p:blipFill>
        <p:spPr bwMode="auto">
          <a:xfrm>
            <a:off x="381000" y="5791200"/>
            <a:ext cx="1241425" cy="914400"/>
          </a:xfrm>
          <a:prstGeom prst="rect">
            <a:avLst/>
          </a:prstGeom>
          <a:noFill/>
          <a:ln w="9525">
            <a:noFill/>
            <a:miter lim="800000"/>
            <a:headEnd/>
            <a:tailEnd/>
          </a:ln>
        </p:spPr>
      </p:pic>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0403F56D-A396-48BC-840D-AF7F80C73F6D}" type="datetime1">
              <a:rPr lang="en-US" smtClean="0"/>
              <a:t>5/7/2015</a:t>
            </a:fld>
            <a:endParaRPr lang="en-US" dirty="0"/>
          </a:p>
        </p:txBody>
      </p:sp>
      <p:sp>
        <p:nvSpPr>
          <p:cNvPr id="7" name="Footer Placeholder 5"/>
          <p:cNvSpPr>
            <a:spLocks noGrp="1"/>
          </p:cNvSpPr>
          <p:nvPr>
            <p:ph type="ftr" sz="quarter" idx="11"/>
          </p:nvPr>
        </p:nvSpPr>
        <p:spPr/>
        <p:txBody>
          <a:bodyPr/>
          <a:lstStyle>
            <a:lvl1pPr>
              <a:defRPr/>
            </a:lvl1pPr>
            <a:extLst/>
          </a:lstStyle>
          <a:p>
            <a:pPr>
              <a:defRPr/>
            </a:pPr>
            <a:r>
              <a:rPr lang="en-US" dirty="0" smtClean="0"/>
              <a:t>© Copyright HIPAA COW</a:t>
            </a:r>
            <a:endParaRPr lang="en-US" dirty="0"/>
          </a:p>
        </p:txBody>
      </p:sp>
      <p:sp>
        <p:nvSpPr>
          <p:cNvPr id="8" name="Slide Number Placeholder 6"/>
          <p:cNvSpPr>
            <a:spLocks noGrp="1"/>
          </p:cNvSpPr>
          <p:nvPr>
            <p:ph type="sldNum" sz="quarter" idx="12"/>
          </p:nvPr>
        </p:nvSpPr>
        <p:spPr/>
        <p:txBody>
          <a:bodyPr/>
          <a:lstStyle>
            <a:lvl1pPr>
              <a:defRPr/>
            </a:lvl1pPr>
            <a:extLst/>
          </a:lstStyle>
          <a:p>
            <a:pPr>
              <a:defRPr/>
            </a:pPr>
            <a:fld id="{6A1AEA11-AC18-4B12-A5FD-40125883244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pic>
        <p:nvPicPr>
          <p:cNvPr id="11" name="Picture 22" descr="Hipaacow_org.png"/>
          <p:cNvPicPr>
            <a:picLocks noChangeAspect="1"/>
          </p:cNvPicPr>
          <p:nvPr userDrawn="1"/>
        </p:nvPicPr>
        <p:blipFill>
          <a:blip r:embed="rId3" cstate="print"/>
          <a:srcRect/>
          <a:stretch>
            <a:fillRect/>
          </a:stretch>
        </p:blipFill>
        <p:spPr bwMode="auto">
          <a:xfrm>
            <a:off x="152400" y="6096000"/>
            <a:ext cx="914400" cy="673100"/>
          </a:xfrm>
          <a:prstGeom prst="rect">
            <a:avLst/>
          </a:prstGeom>
          <a:noFill/>
          <a:ln w="9525">
            <a:noFill/>
            <a:miter lim="800000"/>
            <a:headEnd/>
            <a:tailEnd/>
          </a:ln>
        </p:spPr>
      </p:pic>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2" name="Date Placeholder 4"/>
          <p:cNvSpPr>
            <a:spLocks noGrp="1"/>
          </p:cNvSpPr>
          <p:nvPr>
            <p:ph type="dt" sz="half" idx="10"/>
          </p:nvPr>
        </p:nvSpPr>
        <p:spPr/>
        <p:txBody>
          <a:bodyPr/>
          <a:lstStyle>
            <a:lvl1pPr>
              <a:defRPr>
                <a:solidFill>
                  <a:schemeClr val="tx1"/>
                </a:solidFill>
              </a:defRPr>
            </a:lvl1pPr>
            <a:extLst/>
          </a:lstStyle>
          <a:p>
            <a:pPr>
              <a:defRPr/>
            </a:pPr>
            <a:fld id="{B4FE6781-D9B7-489A-AC53-339A50577AD2}" type="datetime1">
              <a:rPr lang="en-US" smtClean="0"/>
              <a:t>5/7/2015</a:t>
            </a:fld>
            <a:endParaRPr lang="en-US" dirty="0"/>
          </a:p>
        </p:txBody>
      </p:sp>
      <p:sp>
        <p:nvSpPr>
          <p:cNvPr id="13"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 Copyright HIPAA COW</a:t>
            </a:r>
            <a:endParaRPr lang="en-US" dirty="0"/>
          </a:p>
        </p:txBody>
      </p:sp>
      <p:sp>
        <p:nvSpPr>
          <p:cNvPr id="14" name="Slide Number Placeholder 6"/>
          <p:cNvSpPr>
            <a:spLocks noGrp="1"/>
          </p:cNvSpPr>
          <p:nvPr>
            <p:ph type="sldNum" sz="quarter" idx="12"/>
          </p:nvPr>
        </p:nvSpPr>
        <p:spPr/>
        <p:txBody>
          <a:bodyPr/>
          <a:lstStyle>
            <a:lvl1pPr>
              <a:defRPr>
                <a:solidFill>
                  <a:schemeClr val="tx1"/>
                </a:solidFill>
              </a:defRPr>
            </a:lvl1pPr>
            <a:extLst/>
          </a:lstStyle>
          <a:p>
            <a:pPr>
              <a:defRPr/>
            </a:pPr>
            <a:fld id="{A9242EA4-F9F5-4928-B0AC-EB11B17DAF8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20"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cs typeface="Arial" charset="0"/>
              </a:defRPr>
            </a:lvl1pPr>
            <a:extLst/>
          </a:lstStyle>
          <a:p>
            <a:pPr>
              <a:defRPr/>
            </a:pPr>
            <a:fld id="{4A0F1D04-9E01-4EDF-AC2F-BCAA19F4E425}" type="datetime1">
              <a:rPr lang="en-US" smtClean="0"/>
              <a:t>5/7/2015</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cs typeface="Arial" charset="0"/>
              </a:defRPr>
            </a:lvl1pPr>
            <a:extLst/>
          </a:lstStyle>
          <a:p>
            <a:pPr>
              <a:defRPr/>
            </a:pPr>
            <a:r>
              <a:rPr lang="en-US" dirty="0" smtClean="0"/>
              <a:t>© Copyright HIPAA COW</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cs typeface="Arial" charset="0"/>
              </a:defRPr>
            </a:lvl1pPr>
            <a:extLst/>
          </a:lstStyle>
          <a:p>
            <a:pPr>
              <a:defRPr/>
            </a:pPr>
            <a:fld id="{300F42B6-8A93-496A-B875-EAADC84715B8}" type="slidenum">
              <a:rPr lang="en-US"/>
              <a:pPr>
                <a:defRPr/>
              </a:pPr>
              <a:t>‹#›</a:t>
            </a:fld>
            <a:endParaRPr lang="en-US" dirty="0"/>
          </a:p>
        </p:txBody>
      </p:sp>
      <p:pic>
        <p:nvPicPr>
          <p:cNvPr id="1037" name="Picture 10" descr="Hipaacow_org.png"/>
          <p:cNvPicPr>
            <a:picLocks noChangeAspect="1"/>
          </p:cNvPicPr>
          <p:nvPr/>
        </p:nvPicPr>
        <p:blipFill>
          <a:blip r:embed="rId21" cstate="print"/>
          <a:srcRect/>
          <a:stretch>
            <a:fillRect/>
          </a:stretch>
        </p:blipFill>
        <p:spPr bwMode="auto">
          <a:xfrm>
            <a:off x="152400" y="6096000"/>
            <a:ext cx="914400" cy="673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26" r:id="rId2"/>
    <p:sldLayoutId id="2147483734" r:id="rId3"/>
    <p:sldLayoutId id="2147483727" r:id="rId4"/>
    <p:sldLayoutId id="2147483735" r:id="rId5"/>
    <p:sldLayoutId id="2147483728" r:id="rId6"/>
    <p:sldLayoutId id="2147483729" r:id="rId7"/>
    <p:sldLayoutId id="2147483736" r:id="rId8"/>
    <p:sldLayoutId id="2147483737" r:id="rId9"/>
    <p:sldLayoutId id="2147483730" r:id="rId10"/>
    <p:sldLayoutId id="2147483731" r:id="rId11"/>
    <p:sldLayoutId id="2147483732" r:id="rId12"/>
    <p:sldLayoutId id="2147483738" r:id="rId13"/>
    <p:sldLayoutId id="2147483739" r:id="rId14"/>
    <p:sldLayoutId id="2147483740" r:id="rId15"/>
    <p:sldLayoutId id="2147483741" r:id="rId16"/>
    <p:sldLayoutId id="2147483742" r:id="rId17"/>
    <p:sldLayoutId id="2147483743" r:id="rId18"/>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hyperlink" Target="https://www.bing.com/images/search?q=non+copyrighted+work+clipart&amp;qs=n&amp;form=QBIR&amp;pq=non+copyrighted+work+clipart&amp;sc=0-22&amp;sp=-1&amp;sk=" TargetMode="External"/><Relationship Id="rId2" Type="http://schemas.openxmlformats.org/officeDocument/2006/relationships/notesSlide" Target="../notesSlides/notesSlide100.xml"/><Relationship Id="rId1" Type="http://schemas.openxmlformats.org/officeDocument/2006/relationships/slideLayout" Target="../slideLayouts/slideLayout15.xml"/><Relationship Id="rId6" Type="http://schemas.openxmlformats.org/officeDocument/2006/relationships/image" Target="../media/image76.jpeg"/><Relationship Id="rId5" Type="http://schemas.openxmlformats.org/officeDocument/2006/relationships/hyperlink" Target="https://www.bing.com/images/search?q=Computer+Public+Domain+Clip+Art&amp;FORM=IRBPRS&amp;=0" TargetMode="External"/><Relationship Id="rId4" Type="http://schemas.openxmlformats.org/officeDocument/2006/relationships/image" Target="../media/image75.jpeg"/></Relationships>
</file>

<file path=ppt/slides/_rels/slide10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bing.com/images/search?q=Computer+Public+Domain+Clip+Art&amp;FORM=IRBPRS&amp;=0" TargetMode="External"/><Relationship Id="rId2" Type="http://schemas.openxmlformats.org/officeDocument/2006/relationships/notesSlide" Target="../notesSlides/notesSlide104.xml"/><Relationship Id="rId1" Type="http://schemas.openxmlformats.org/officeDocument/2006/relationships/slideLayout" Target="../slideLayouts/slideLayout17.xml"/><Relationship Id="rId4" Type="http://schemas.openxmlformats.org/officeDocument/2006/relationships/image" Target="../media/image79.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3" Type="http://schemas.openxmlformats.org/officeDocument/2006/relationships/hyperlink" Target="http://www.google.com/imgres?imgurl=http://medcitynews.com/wp-content/uploads/HIPAA-300x300.jpg&amp;imgrefurl=http://medcitynews.com/2014/01/hipaa-proposed-rule-change-lifts-barrier-mental-health-data-gun-applications/&amp;h=300&amp;w=300&amp;tbnid=8rP7yuNbI3DIUM:&amp;zoom=1&amp;docid=kJqVPlib8d-t4M&amp;ei=FuNYVPrhAc6GigLG_oDQAQ&amp;tbm=isch&amp;ved=0CHoQMyhNME0&amp;iact=rc&amp;uact=3&amp;dur=221&amp;page=3&amp;start=72&amp;ndsp=38" TargetMode="External"/><Relationship Id="rId2" Type="http://schemas.openxmlformats.org/officeDocument/2006/relationships/notesSlide" Target="../notesSlides/notesSlide106.xml"/><Relationship Id="rId1" Type="http://schemas.openxmlformats.org/officeDocument/2006/relationships/slideLayout" Target="../slideLayouts/slideLayout15.xml"/><Relationship Id="rId4" Type="http://schemas.openxmlformats.org/officeDocument/2006/relationships/image" Target="../media/image80.jpeg"/></Relationships>
</file>

<file path=ppt/slides/_rels/slide10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hyperlink" Target="https://www.bing.com/images/search?q=non+copyrighted+answers+clipart&amp;qs=n&amp;form=QBIR&amp;pq=non+copyrighted+answers+clipart&amp;sc=0-20&amp;sp=-1&amp;sk=" TargetMode="External"/><Relationship Id="rId2" Type="http://schemas.openxmlformats.org/officeDocument/2006/relationships/notesSlide" Target="../notesSlides/notesSlide108.xml"/><Relationship Id="rId1" Type="http://schemas.openxmlformats.org/officeDocument/2006/relationships/slideLayout" Target="../slideLayouts/slideLayout15.xml"/><Relationship Id="rId4" Type="http://schemas.openxmlformats.org/officeDocument/2006/relationships/image" Target="../media/image81.jpeg"/></Relationships>
</file>

<file path=ppt/slides/_rels/slide10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0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google.com/imgres?imgurl=https://www.trustwave.com/assets/2322.png&amp;imgrefurl=https://www.trustwave.com/Resources/Trustwave-Blog/&amp;h=300&amp;w=600&amp;tbnid=ArHT5PvOAIQrHM:&amp;zoom=1&amp;docid=c1R96vwpXsKtVM&amp;ei=X2FWU9X7MoXu2gWEmICwDQ&amp;tbm=isch&amp;ved=0CE4QMyhGMEY4ZA&amp;iact=rc&amp;uact=3&amp;dur=414&amp;page=11&amp;start=163&amp;ndsp=17"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86.jpeg"/></Relationships>
</file>

<file path=ppt/slides/_rels/slide114.xml.rels><?xml version="1.0" encoding="UTF-8" standalone="yes"?>
<Relationships xmlns="http://schemas.openxmlformats.org/package/2006/relationships"><Relationship Id="rId3" Type="http://schemas.openxmlformats.org/officeDocument/2006/relationships/hyperlink" Target="https://www.bing.com/images/search?q=public-domain+office+clipart&amp;qs=n&amp;form=QBIR&amp;pq=public-domain+office+clipart&amp;sc=0-22&amp;sp=-1&amp;sk=" TargetMode="External"/><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115.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87.jpeg"/></Relationships>
</file>

<file path=ppt/slides/_rels/slide116.xml.rels><?xml version="1.0" encoding="UTF-8" standalone="yes"?>
<Relationships xmlns="http://schemas.openxmlformats.org/package/2006/relationships"><Relationship Id="rId3" Type="http://schemas.openxmlformats.org/officeDocument/2006/relationships/hyperlink" Target="https://www.bing.com/images/search?q=non+copyrighted+decision+road+signs+clipart&amp;qs=n&amp;form=QBIR&amp;pq=non+copyrighted+decision+road+signs+clipart&amp;sc=0-0&amp;sp=-1&amp;sk="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88.jpeg"/></Relationships>
</file>

<file path=ppt/slides/_rels/slide117.xml.rels><?xml version="1.0" encoding="UTF-8" standalone="yes"?>
<Relationships xmlns="http://schemas.openxmlformats.org/package/2006/relationships"><Relationship Id="rId3" Type="http://schemas.openxmlformats.org/officeDocument/2006/relationships/hyperlink" Target="https://www.bing.com/images/search?q=non+copyrighted+decision+clipart&amp;qs=n&amp;form=QBIR&amp;pq=non+copyrighted+decision+clipart&amp;sc=0-21&amp;sp=-1&amp;sk=" TargetMode="External"/><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118.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89.jpeg"/></Relationships>
</file>

<file path=ppt/slides/_rels/slide1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90.jpeg"/></Relationships>
</file>

<file path=ppt/slides/_rels/slide1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5.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126.xml"/><Relationship Id="rId1" Type="http://schemas.openxmlformats.org/officeDocument/2006/relationships/slideLayout" Target="../slideLayouts/slideLayout16.xml"/><Relationship Id="rId4" Type="http://schemas.openxmlformats.org/officeDocument/2006/relationships/image" Target="../media/image93.png"/></Relationships>
</file>

<file path=ppt/slides/_rels/slide127.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1&amp;sp=-1&amp;sk="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94.jpeg"/></Relationships>
</file>

<file path=ppt/slides/_rels/slide128.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www.bing.com/images/search?q=Public-Domain+Icons+Management&amp;FORM=RESTAB" TargetMode="External"/><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98.jpeg"/></Relationships>
</file>

<file path=ppt/slides/_rels/slide132.xml.rels><?xml version="1.0" encoding="UTF-8" standalone="yes"?>
<Relationships xmlns="http://schemas.openxmlformats.org/package/2006/relationships"><Relationship Id="rId3" Type="http://schemas.openxmlformats.org/officeDocument/2006/relationships/hyperlink" Target="https://www.bing.com/images/search?q=non+copyrighted+follow+the+rules+clipart&amp;qs=n&amp;form=QBIR&amp;pq=non+copyrighted+follow+the+rules+clipart&amp;sc=0-20&amp;sp=-1&amp;sk=" TargetMode="External"/><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99.jpeg"/></Relationships>
</file>

<file path=ppt/slides/_rels/slide133.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5.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hyperlink" Target="https://www.bing.com/images/search?q=non+copyrighted+check+mark+clipart&amp;qs=n&amp;form=QBIR&amp;pq=non+copyrighted+check+mark+clipart&amp;sc=0-19&amp;sp=-1&amp;sk=" TargetMode="External"/></Relationships>
</file>

<file path=ppt/slides/_rels/slide136.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141.xml.rels><?xml version="1.0" encoding="UTF-8" standalone="yes"?>
<Relationships xmlns="http://schemas.openxmlformats.org/package/2006/relationships"><Relationship Id="rId3" Type="http://schemas.openxmlformats.org/officeDocument/2006/relationships/hyperlink" Target="https://www.bing.com/images/search?q=non+copyrighted+answers+clipart&amp;qs=n&amp;form=QBIR&amp;pq=non+copyrighted+answers+clipart&amp;sc=0-20&amp;sp=-1&amp;sk=" TargetMode="External"/><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105.jpeg"/></Relationships>
</file>

<file path=ppt/slides/_rels/slide1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3.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45.xml"/><Relationship Id="rId1" Type="http://schemas.openxmlformats.org/officeDocument/2006/relationships/slideLayout" Target="../slideLayouts/slideLayout4.xml"/><Relationship Id="rId4" Type="http://schemas.openxmlformats.org/officeDocument/2006/relationships/image" Target="../media/image107.jpeg"/></Relationships>
</file>

<file path=ppt/slides/_rels/slide146.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48.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3" Type="http://schemas.openxmlformats.org/officeDocument/2006/relationships/hyperlink" Target="https://www.bing.com/images/search?q=Clip+Art+No+Copyright&amp;FORM=IRBPRS&amp;=0" TargetMode="External"/><Relationship Id="rId2" Type="http://schemas.openxmlformats.org/officeDocument/2006/relationships/notesSlide" Target="../notesSlides/notesSlide149.xml"/><Relationship Id="rId1" Type="http://schemas.openxmlformats.org/officeDocument/2006/relationships/slideLayout" Target="../slideLayouts/slideLayout2.xml"/><Relationship Id="rId4" Type="http://schemas.openxmlformats.org/officeDocument/2006/relationships/image" Target="../media/image109.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150.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111.jpeg"/></Relationships>
</file>

<file path=ppt/slides/_rels/slide152.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notesSlide" Target="../notesSlides/notesSlide152.xml"/><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notesSlide" Target="../notesSlides/notesSlide156.xml"/><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7.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8.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hyperlink" Target="http://hipaacow.org/home/home.aspx" TargetMode="External"/><Relationship Id="rId2" Type="http://schemas.openxmlformats.org/officeDocument/2006/relationships/notesSlide" Target="../notesSlides/notesSlide160.xml"/><Relationship Id="rId1" Type="http://schemas.openxmlformats.org/officeDocument/2006/relationships/slideLayout" Target="../slideLayouts/slideLayout15.xml"/><Relationship Id="rId4" Type="http://schemas.openxmlformats.org/officeDocument/2006/relationships/image" Target="../media/image24.jpe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6.gif"/><Relationship Id="rId7" Type="http://schemas.openxmlformats.org/officeDocument/2006/relationships/diagramQuickStyle" Target="../diagrams/quickStyle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7.emf"/><Relationship Id="rId9" Type="http://schemas.microsoft.com/office/2007/relationships/diagramDrawing" Target="../diagrams/drawing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0&amp;sp=-1&amp;s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ing.com/images/search?q=non+copyrighted+report+card+clipart&amp;qs=n&amp;form=QBIR&amp;pq=non+copyrighted+report+card+clipart&amp;sc=0-20&amp;sp=-1&amp;sk="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bing.com/images/search?q=Public-Domain+Book+Clip+Art&amp;FORM=IRBPRS&amp;=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emf"/></Relationships>
</file>

<file path=ppt/slides/_rels/slide4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51.xml.rels><?xml version="1.0" encoding="UTF-8" standalone="yes"?>
<Relationships xmlns="http://schemas.openxmlformats.org/package/2006/relationships"><Relationship Id="rId3" Type="http://schemas.openxmlformats.org/officeDocument/2006/relationships/hyperlink" Target="http://www.google.com/imgres?imgurl=http://theclipartwizard.com/signs/traffic_light.png&amp;imgrefurl=http://theclipartwizard.com/roadsigns-clipart.htm&amp;h=250&amp;w=225&amp;tbnid=F27-tavy1p2VtM:&amp;zoom=1&amp;docid=dRJ8_Y1jUuHXbM&amp;ei=pwlAVK2YJMKfyASb3YCgBA&amp;tbm=isch&amp;ved=0CBEQMygJMAk4kAM&amp;iact=rc&amp;uact=3&amp;dur=127&amp;page=15&amp;start=387&amp;ndsp=27"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52.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5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bing.com/images/search?q=public-domain+compliance+signs&amp;qs=n&amp;form=QBIRMH&amp;pq=public-domain+compliance+signs&amp;sc=0-0&amp;sp=-1&amp;sk="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48.jpeg"/></Relationships>
</file>

<file path=ppt/slides/_rels/slide61.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62.xml.rels><?xml version="1.0" encoding="UTF-8" standalone="yes"?>
<Relationships xmlns="http://schemas.openxmlformats.org/package/2006/relationships"><Relationship Id="rId3" Type="http://schemas.openxmlformats.org/officeDocument/2006/relationships/hyperlink" Target="https://www.bing.com/images/search?q=non+copyrighted+conduct+clipart&amp;qs=n&amp;form=QBIR&amp;pq=non+copyrighted+conduct+clipart&amp;sc=0-21&amp;sp=-1&amp;sk="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50.jpeg"/></Relationships>
</file>

<file path=ppt/slides/_rels/slide63.xml.rels><?xml version="1.0" encoding="UTF-8" standalone="yes"?>
<Relationships xmlns="http://schemas.openxmlformats.org/package/2006/relationships"><Relationship Id="rId3" Type="http://schemas.openxmlformats.org/officeDocument/2006/relationships/hyperlink" Target="https://www.bing.com/images/search?q=non+copyrighted+3d+people+working&amp;qs=n&amp;form=QBIR&amp;pq=non+copyrighted+3d+people+working&amp;sc=0-0&amp;sp=-1&amp;sk=" TargetMode="External"/><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51.jpeg"/></Relationships>
</file>

<file path=ppt/slides/_rels/slide6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bing.com/images/search?q=non+copyrighted+decision+clipart&amp;qs=n&amp;form=QBIR&amp;pq=non+copyrighted+decision+clipart&amp;sc=0-21&amp;sp=-1&amp;sk="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bing.com/images/search?q=public-domain+compliance+clipart&amp;qs=n&amp;form=QBIR&amp;pq=public-domain+compliance+clipart&amp;sc=0-21&amp;sp=-1&amp;sk="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7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2" Type="http://schemas.openxmlformats.org/officeDocument/2006/relationships/notesSlide" Target="../notesSlides/notesSlide74.xml"/><Relationship Id="rId1" Type="http://schemas.openxmlformats.org/officeDocument/2006/relationships/slideLayout" Target="../slideLayouts/slideLayout18.xml"/><Relationship Id="rId4" Type="http://schemas.openxmlformats.org/officeDocument/2006/relationships/image" Target="../media/image28.jpeg"/></Relationships>
</file>

<file path=ppt/slides/_rels/slide7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77.xml"/><Relationship Id="rId1" Type="http://schemas.openxmlformats.org/officeDocument/2006/relationships/slideLayout" Target="../slideLayouts/slideLayout13.xml"/><Relationship Id="rId5" Type="http://schemas.openxmlformats.org/officeDocument/2006/relationships/image" Target="../media/image60.jpeg"/><Relationship Id="rId4" Type="http://schemas.openxmlformats.org/officeDocument/2006/relationships/hyperlink" Target="https://www.bing.com/images/search?q=public-domain+office+clipart&amp;qs=n&amp;form=QBIR&amp;pq=public-domain+office+clipart&amp;sc=0-22&amp;sp=-1&amp;sk="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9.xml"/><Relationship Id="rId1" Type="http://schemas.openxmlformats.org/officeDocument/2006/relationships/slideLayout" Target="../slideLayouts/slideLayout15.xml"/><Relationship Id="rId5" Type="http://schemas.openxmlformats.org/officeDocument/2006/relationships/image" Target="../media/image63.jpeg"/><Relationship Id="rId4" Type="http://schemas.openxmlformats.org/officeDocument/2006/relationships/image" Target="../media/image62.emf"/></Relationships>
</file>

<file path=ppt/slides/_rels/slide8.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0&amp;sp=-1&amp;sk="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81400" y="1524000"/>
            <a:ext cx="2667000" cy="447675"/>
          </a:xfrm>
        </p:spPr>
        <p:txBody>
          <a:bodyPr>
            <a:noAutofit/>
          </a:bodyPr>
          <a:lstStyle/>
          <a:p>
            <a:pPr algn="l" eaLnBrk="1" hangingPunct="1">
              <a:defRPr/>
            </a:pPr>
            <a:r>
              <a:rPr lang="en-US" altLang="en-US" sz="2800" dirty="0" smtClean="0">
                <a:effectLst/>
                <a:latin typeface="Times New Roman" pitchFamily="18" charset="0"/>
                <a:cs typeface="Times New Roman" pitchFamily="18" charset="0"/>
              </a:rPr>
              <a:t>Welcome to the</a:t>
            </a:r>
            <a:endParaRPr lang="en-US" altLang="en-US" sz="2800" dirty="0">
              <a:effectLst/>
              <a:latin typeface="Times New Roman" pitchFamily="18" charset="0"/>
              <a:cs typeface="Times New Roman" pitchFamily="18" charset="0"/>
            </a:endParaRPr>
          </a:p>
        </p:txBody>
      </p:sp>
      <p:sp>
        <p:nvSpPr>
          <p:cNvPr id="22532" name="Rectangle 3"/>
          <p:cNvSpPr>
            <a:spLocks noGrp="1" noChangeArrowheads="1"/>
          </p:cNvSpPr>
          <p:nvPr>
            <p:ph type="subTitle" idx="1"/>
          </p:nvPr>
        </p:nvSpPr>
        <p:spPr>
          <a:xfrm>
            <a:off x="838200" y="2209800"/>
            <a:ext cx="8001000" cy="1219200"/>
          </a:xfrm>
        </p:spPr>
        <p:txBody>
          <a:bodyPr/>
          <a:lstStyle/>
          <a:p>
            <a:pPr marR="0" algn="ctr" eaLnBrk="1" hangingPunct="1"/>
            <a:r>
              <a:rPr lang="en-US" altLang="en-US" sz="3600" b="1" dirty="0" smtClean="0">
                <a:solidFill>
                  <a:schemeClr val="accent6">
                    <a:lumMod val="60000"/>
                    <a:lumOff val="40000"/>
                  </a:schemeClr>
                </a:solidFill>
                <a:latin typeface="Times New Roman" pitchFamily="18" charset="0"/>
                <a:cs typeface="Times New Roman" pitchFamily="18" charset="0"/>
              </a:rPr>
              <a:t>Privacy and Security </a:t>
            </a:r>
          </a:p>
          <a:p>
            <a:pPr marR="0" algn="ctr" eaLnBrk="1" hangingPunct="1"/>
            <a:r>
              <a:rPr lang="en-US" altLang="en-US" sz="3600" b="1" dirty="0" smtClean="0">
                <a:solidFill>
                  <a:schemeClr val="accent6">
                    <a:lumMod val="60000"/>
                    <a:lumOff val="40000"/>
                  </a:schemeClr>
                </a:solidFill>
                <a:latin typeface="Times New Roman" pitchFamily="18" charset="0"/>
                <a:cs typeface="Times New Roman" pitchFamily="18" charset="0"/>
              </a:rPr>
              <a:t>Training Session!</a:t>
            </a:r>
          </a:p>
        </p:txBody>
      </p:sp>
      <p:sp>
        <p:nvSpPr>
          <p:cNvPr id="22533" name="Rectangle 36"/>
          <p:cNvSpPr>
            <a:spLocks noChangeArrowheads="1"/>
          </p:cNvSpPr>
          <p:nvPr/>
        </p:nvSpPr>
        <p:spPr bwMode="auto">
          <a:xfrm>
            <a:off x="7772400" y="5943600"/>
            <a:ext cx="1181100" cy="461665"/>
          </a:xfrm>
          <a:prstGeom prst="rect">
            <a:avLst/>
          </a:prstGeom>
          <a:noFill/>
          <a:ln w="9525">
            <a:noFill/>
            <a:miter lim="800000"/>
            <a:headEnd/>
            <a:tailEnd/>
          </a:ln>
        </p:spPr>
        <p:txBody>
          <a:bodyPr wrap="square">
            <a:spAutoFit/>
          </a:bodyPr>
          <a:lstStyle/>
          <a:p>
            <a:pPr>
              <a:spcBef>
                <a:spcPct val="50000"/>
              </a:spcBef>
            </a:pPr>
            <a:r>
              <a:rPr lang="en-US" altLang="en-US" sz="1200" b="1" dirty="0">
                <a:latin typeface="Arial" charset="0"/>
              </a:rPr>
              <a:t>Draft v.12</a:t>
            </a:r>
          </a:p>
          <a:p>
            <a:r>
              <a:rPr lang="en-US" altLang="en-US" sz="1200" b="1" dirty="0" smtClean="0">
                <a:latin typeface="Arial" charset="0"/>
              </a:rPr>
              <a:t>4/8/15</a:t>
            </a:r>
            <a:endParaRPr lang="en-US" altLang="en-US" sz="1200" b="1" dirty="0">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90600" y="838200"/>
            <a:ext cx="6781800" cy="914400"/>
          </a:xfrm>
        </p:spPr>
        <p:txBody>
          <a:bodyPr/>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Electronic Data Exchange (EDI)</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143363" name="Rectangle 3"/>
          <p:cNvSpPr>
            <a:spLocks noGrp="1" noChangeArrowheads="1"/>
          </p:cNvSpPr>
          <p:nvPr>
            <p:ph type="body" sz="half" idx="1"/>
          </p:nvPr>
        </p:nvSpPr>
        <p:spPr>
          <a:xfrm>
            <a:off x="457200" y="1981200"/>
            <a:ext cx="7848600" cy="2057400"/>
          </a:xfrm>
          <a:ln>
            <a:solidFill>
              <a:schemeClr val="accent6">
                <a:lumMod val="60000"/>
                <a:lumOff val="40000"/>
              </a:schemeClr>
            </a:solidFill>
          </a:ln>
        </p:spPr>
        <p:txBody>
          <a:bodyPr/>
          <a:lstStyle/>
          <a:p>
            <a:pPr lvl="1" eaLnBrk="1" hangingPunct="1"/>
            <a:r>
              <a:rPr lang="en-US" altLang="en-US" sz="1800" dirty="0" smtClean="0">
                <a:latin typeface="Times New Roman" pitchFamily="18" charset="0"/>
                <a:cs typeface="Times New Roman" pitchFamily="18" charset="0"/>
              </a:rPr>
              <a:t>Defines transfer format of electronic information between providers and payers to carry out financial or administrative activities related to health care.</a:t>
            </a:r>
          </a:p>
          <a:p>
            <a:pPr lvl="1" eaLnBrk="1" hangingPunct="1"/>
            <a:r>
              <a:rPr lang="en-US" altLang="en-US" sz="1800" dirty="0" smtClean="0">
                <a:latin typeface="Times New Roman" pitchFamily="18" charset="0"/>
                <a:cs typeface="Times New Roman" pitchFamily="18" charset="0"/>
              </a:rPr>
              <a:t>Information includes coding, billing and insurance verification.</a:t>
            </a:r>
          </a:p>
          <a:p>
            <a:pPr lvl="1" eaLnBrk="1" hangingPunct="1"/>
            <a:r>
              <a:rPr lang="en-US" altLang="en-US" sz="1800" dirty="0" smtClean="0">
                <a:latin typeface="Times New Roman" pitchFamily="18" charset="0"/>
                <a:cs typeface="Times New Roman" pitchFamily="18" charset="0"/>
              </a:rPr>
              <a:t>Goal of using the same formats is to ultimately make billing process more efficient.</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580ACDDA-5090-404A-A8F3-7D8AC0BFFD76}" type="slidenum">
              <a:rPr lang="en-US" altLang="en-US" smtClean="0"/>
              <a:pPr>
                <a:defRPr/>
              </a:pPr>
              <a:t>10</a:t>
            </a:fld>
            <a:endParaRPr lang="en-US" altLang="en-US" dirty="0"/>
          </a:p>
        </p:txBody>
      </p:sp>
      <p:pic>
        <p:nvPicPr>
          <p:cNvPr id="8" name="Picture 7" descr="https://tse1.mm.bing.net/th?&amp;id=JN.EMVv1gQj2WZ45/SNQTW6y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191000"/>
            <a:ext cx="1600200" cy="167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fade">
                                      <p:cBhvr>
                                        <p:cTn id="7" dur="2000"/>
                                        <p:tgtEl>
                                          <p:spTgt spid="143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bg/>
                                          </p:spTgt>
                                        </p:tgtEl>
                                        <p:attrNameLst>
                                          <p:attrName>style.visibility</p:attrName>
                                        </p:attrNameLst>
                                      </p:cBhvr>
                                      <p:to>
                                        <p:strVal val="visible"/>
                                      </p:to>
                                    </p:set>
                                    <p:animEffect transition="in" filter="wipe(left)">
                                      <p:cBhvr>
                                        <p:cTn id="12" dur="500"/>
                                        <p:tgtEl>
                                          <p:spTgt spid="143363">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3363">
                                            <p:txEl>
                                              <p:pRg st="0" end="0"/>
                                            </p:txEl>
                                          </p:spTgt>
                                        </p:tgtEl>
                                        <p:attrNameLst>
                                          <p:attrName>style.visibility</p:attrName>
                                        </p:attrNameLst>
                                      </p:cBhvr>
                                      <p:to>
                                        <p:strVal val="visible"/>
                                      </p:to>
                                    </p:set>
                                    <p:animEffect transition="in" filter="wipe(left)">
                                      <p:cBhvr>
                                        <p:cTn id="15" dur="500"/>
                                        <p:tgtEl>
                                          <p:spTgt spid="14336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1" end="1"/>
                                            </p:txEl>
                                          </p:spTgt>
                                        </p:tgtEl>
                                        <p:attrNameLst>
                                          <p:attrName>style.visibility</p:attrName>
                                        </p:attrNameLst>
                                      </p:cBhvr>
                                      <p:to>
                                        <p:strVal val="visible"/>
                                      </p:to>
                                    </p:set>
                                    <p:animEffect transition="in" filter="wipe(left)">
                                      <p:cBhvr>
                                        <p:cTn id="18" dur="500"/>
                                        <p:tgtEl>
                                          <p:spTgt spid="14336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3363">
                                            <p:txEl>
                                              <p:pRg st="2" end="2"/>
                                            </p:txEl>
                                          </p:spTgt>
                                        </p:tgtEl>
                                        <p:attrNameLst>
                                          <p:attrName>style.visibility</p:attrName>
                                        </p:attrNameLst>
                                      </p:cBhvr>
                                      <p:to>
                                        <p:strVal val="visible"/>
                                      </p:to>
                                    </p:set>
                                    <p:animEffect transition="in" filter="wipe(left)">
                                      <p:cBhvr>
                                        <p:cTn id="21"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095500" y="838200"/>
            <a:ext cx="5257800" cy="1219200"/>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E-Mail</a:t>
            </a:r>
            <a:endParaRPr lang="en-US" altLang="en-US" sz="2700" dirty="0">
              <a:solidFill>
                <a:schemeClr val="tx1"/>
              </a:solidFill>
              <a:effectLst/>
              <a:latin typeface="Times New Roman" pitchFamily="18" charset="0"/>
              <a:cs typeface="Times New Roman" pitchFamily="18" charset="0"/>
            </a:endParaRPr>
          </a:p>
        </p:txBody>
      </p:sp>
      <p:sp>
        <p:nvSpPr>
          <p:cNvPr id="516099" name="Rectangle 3"/>
          <p:cNvSpPr>
            <a:spLocks noGrp="1" noChangeArrowheads="1"/>
          </p:cNvSpPr>
          <p:nvPr>
            <p:ph type="body" sz="half" idx="1"/>
          </p:nvPr>
        </p:nvSpPr>
        <p:spPr>
          <a:xfrm>
            <a:off x="381000" y="2076450"/>
            <a:ext cx="8343900" cy="2133600"/>
          </a:xfrm>
        </p:spPr>
        <p:txBody>
          <a:bodyPr/>
          <a:lstStyle/>
          <a:p>
            <a:pPr marL="622300" indent="-622300"/>
            <a:r>
              <a:rPr lang="en-US" altLang="en-US" sz="2000" dirty="0">
                <a:latin typeface="Times New Roman" pitchFamily="18" charset="0"/>
                <a:cs typeface="Times New Roman" pitchFamily="18" charset="0"/>
              </a:rPr>
              <a:t>We may </a:t>
            </a:r>
            <a:r>
              <a:rPr lang="en-US" altLang="en-US" sz="2000" dirty="0">
                <a:solidFill>
                  <a:schemeClr val="tx2"/>
                </a:solidFill>
                <a:latin typeface="Times New Roman" pitchFamily="18" charset="0"/>
                <a:cs typeface="Times New Roman" pitchFamily="18" charset="0"/>
              </a:rPr>
              <a:t>not</a:t>
            </a:r>
            <a:r>
              <a:rPr lang="en-US" altLang="en-US" sz="2000" dirty="0">
                <a:latin typeface="Times New Roman" pitchFamily="18" charset="0"/>
                <a:cs typeface="Times New Roman" pitchFamily="18" charset="0"/>
              </a:rPr>
              <a:t> communicate with patients through </a:t>
            </a:r>
            <a:r>
              <a:rPr lang="en-US" altLang="en-US" sz="2000" dirty="0" smtClean="0">
                <a:latin typeface="Times New Roman" pitchFamily="18" charset="0"/>
                <a:cs typeface="Times New Roman" pitchFamily="18" charset="0"/>
              </a:rPr>
              <a:t>e-mail </a:t>
            </a:r>
            <a:r>
              <a:rPr lang="en-US" altLang="en-US" sz="2000" dirty="0">
                <a:latin typeface="Times New Roman" pitchFamily="18" charset="0"/>
                <a:cs typeface="Times New Roman" pitchFamily="18" charset="0"/>
              </a:rPr>
              <a:t>at this time. </a:t>
            </a:r>
            <a:r>
              <a:rPr lang="en-US" altLang="en-US" sz="2000" dirty="0" smtClean="0">
                <a:latin typeface="Times New Roman" pitchFamily="18" charset="0"/>
                <a:cs typeface="Times New Roman" pitchFamily="18" charset="0"/>
              </a:rPr>
              <a:t> </a:t>
            </a:r>
          </a:p>
          <a:p>
            <a:pPr marL="1377950" lvl="1" indent="-641350"/>
            <a:r>
              <a:rPr lang="en-US" altLang="en-US" sz="2000" dirty="0" smtClean="0">
                <a:latin typeface="Times New Roman" pitchFamily="18" charset="0"/>
                <a:cs typeface="Times New Roman" pitchFamily="18" charset="0"/>
              </a:rPr>
              <a:t>The patient portal will provide the opportunity to electronically communicate with our patients.</a:t>
            </a:r>
          </a:p>
          <a:p>
            <a:pPr marL="622300" indent="-622300"/>
            <a:r>
              <a:rPr lang="en-US" altLang="en-US" sz="2000" dirty="0" smtClean="0">
                <a:latin typeface="Times New Roman" pitchFamily="18" charset="0"/>
                <a:cs typeface="Times New Roman" pitchFamily="18" charset="0"/>
              </a:rPr>
              <a:t>When </a:t>
            </a:r>
            <a:r>
              <a:rPr lang="en-US" altLang="en-US" sz="2000" dirty="0">
                <a:latin typeface="Times New Roman" pitchFamily="18" charset="0"/>
                <a:cs typeface="Times New Roman" pitchFamily="18" charset="0"/>
              </a:rPr>
              <a:t>sending ePHI to other organizations for required business functions (i.e. treatment, payment or healthcare operations), encrypt the email </a:t>
            </a:r>
            <a:r>
              <a:rPr lang="en-US" altLang="en-US" sz="2000" dirty="0" smtClean="0">
                <a:latin typeface="Times New Roman" pitchFamily="18" charset="0"/>
                <a:cs typeface="Times New Roman" pitchFamily="18" charset="0"/>
              </a:rPr>
              <a:t>per [organization’s] procedures.</a:t>
            </a:r>
            <a:endParaRPr lang="en-US" altLang="en-US" sz="2000" dirty="0">
              <a:latin typeface="Times New Roman" pitchFamily="18" charset="0"/>
              <a:cs typeface="Times New Roman" pitchFamily="18" charset="0"/>
            </a:endParaRPr>
          </a:p>
        </p:txBody>
      </p:sp>
      <p:sp>
        <p:nvSpPr>
          <p:cNvPr id="516102" name="Text Box 6"/>
          <p:cNvSpPr txBox="1">
            <a:spLocks noChangeArrowheads="1"/>
          </p:cNvSpPr>
          <p:nvPr/>
        </p:nvSpPr>
        <p:spPr bwMode="auto">
          <a:xfrm>
            <a:off x="1651000" y="5801683"/>
            <a:ext cx="7010400" cy="276999"/>
          </a:xfrm>
          <a:prstGeom prst="rect">
            <a:avLst/>
          </a:prstGeom>
          <a:solidFill>
            <a:schemeClr val="bg1"/>
          </a:solidFill>
          <a:ln w="9525">
            <a:solidFill>
              <a:schemeClr val="tx1"/>
            </a:solidFill>
            <a:miter lim="800000"/>
            <a:headEnd/>
            <a:tailEnd/>
          </a:ln>
          <a:effectLst/>
          <a:extLst/>
        </p:spPr>
        <p:txBody>
          <a:bodyPr wrap="square">
            <a:spAutoFit/>
          </a:bodyPr>
          <a:lstStyle/>
          <a:p>
            <a:r>
              <a:rPr lang="en-US" altLang="en-US" sz="1200" b="1" u="sng" dirty="0" smtClean="0">
                <a:solidFill>
                  <a:srgbClr val="FF0000"/>
                </a:solidFill>
              </a:rPr>
              <a:t>Note </a:t>
            </a:r>
            <a:r>
              <a:rPr lang="en-US" altLang="en-US" sz="1200" b="1" u="sng" dirty="0">
                <a:solidFill>
                  <a:srgbClr val="FF0000"/>
                </a:solidFill>
              </a:rPr>
              <a:t>to Organization</a:t>
            </a:r>
            <a:r>
              <a:rPr lang="en-US" altLang="en-US" sz="1200" u="sng" dirty="0">
                <a:solidFill>
                  <a:srgbClr val="FF0000"/>
                </a:solidFill>
              </a:rPr>
              <a:t>:</a:t>
            </a:r>
            <a:r>
              <a:rPr lang="en-US" altLang="en-US" sz="1200" dirty="0">
                <a:solidFill>
                  <a:srgbClr val="FF0000"/>
                </a:solidFill>
              </a:rPr>
              <a:t> Depending on your Email policy, include either this slide, or the </a:t>
            </a:r>
            <a:r>
              <a:rPr lang="en-US" altLang="en-US" sz="1200" dirty="0" smtClean="0">
                <a:solidFill>
                  <a:srgbClr val="FF0000"/>
                </a:solidFill>
              </a:rPr>
              <a:t>next, </a:t>
            </a:r>
            <a:r>
              <a:rPr lang="en-US" altLang="en-US" sz="1200" dirty="0">
                <a:solidFill>
                  <a:srgbClr val="FF0000"/>
                </a:solidFill>
              </a:rPr>
              <a:t>but not both</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100</a:t>
            </a:fld>
            <a:endParaRPr lang="en-US" altLang="en-US" dirty="0"/>
          </a:p>
        </p:txBody>
      </p:sp>
      <p:pic>
        <p:nvPicPr>
          <p:cNvPr id="8" name="Picture 7"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8717" y="4067173"/>
            <a:ext cx="602615" cy="638175"/>
          </a:xfrm>
          <a:prstGeom prst="rect">
            <a:avLst/>
          </a:prstGeom>
          <a:noFill/>
          <a:ln>
            <a:noFill/>
          </a:ln>
        </p:spPr>
      </p:pic>
      <p:pic>
        <p:nvPicPr>
          <p:cNvPr id="9" name="Picture 8"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510087"/>
            <a:ext cx="602615" cy="638175"/>
          </a:xfrm>
          <a:prstGeom prst="rect">
            <a:avLst/>
          </a:prstGeom>
          <a:noFill/>
          <a:ln>
            <a:noFill/>
          </a:ln>
        </p:spPr>
      </p:pic>
      <p:pic>
        <p:nvPicPr>
          <p:cNvPr id="10" name="Picture 9"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2892" y="4967287"/>
            <a:ext cx="602615" cy="638175"/>
          </a:xfrm>
          <a:prstGeom prst="rect">
            <a:avLst/>
          </a:prstGeom>
          <a:noFill/>
          <a:ln>
            <a:noFill/>
          </a:ln>
        </p:spPr>
      </p:pic>
      <p:pic>
        <p:nvPicPr>
          <p:cNvPr id="11" name="Picture 10" descr="https://tse4.mm.bing.net/th?id=JN.SkU3aiez4eS8HvPMiPxOlA&amp;w=169&amp;h=169&amp;c=7&amp;rs=1&amp;qlt=90&amp;o=4&amp;pid=1.7">
            <a:hlinkClick r:id="rId5"/>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0024" y="4734559"/>
            <a:ext cx="465455" cy="465455"/>
          </a:xfrm>
          <a:prstGeom prst="rect">
            <a:avLst/>
          </a:prstGeom>
          <a:noFill/>
          <a:ln>
            <a:noFill/>
          </a:ln>
        </p:spPr>
      </p:pic>
    </p:spTree>
    <p:extLst>
      <p:ext uri="{BB962C8B-B14F-4D97-AF65-F5344CB8AC3E}">
        <p14:creationId xmlns:p14="http://schemas.microsoft.com/office/powerpoint/2010/main" val="39848813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1828800" y="381000"/>
            <a:ext cx="5962650" cy="11430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E-Mail </a:t>
            </a:r>
            <a:r>
              <a:rPr lang="en-US" altLang="en-US" sz="1800" dirty="0" smtClean="0">
                <a:solidFill>
                  <a:schemeClr val="tx1"/>
                </a:solidFill>
                <a:effectLst/>
                <a:latin typeface="Times New Roman" pitchFamily="18" charset="0"/>
                <a:cs typeface="Times New Roman" pitchFamily="18" charset="0"/>
              </a:rPr>
              <a:t>(cont’d)</a:t>
            </a:r>
            <a:endParaRPr lang="en-US" altLang="en-US" sz="1800" dirty="0">
              <a:solidFill>
                <a:schemeClr val="tx1"/>
              </a:solidFill>
              <a:effectLst/>
              <a:latin typeface="Times New Roman" pitchFamily="18" charset="0"/>
              <a:cs typeface="Times New Roman" pitchFamily="18" charset="0"/>
            </a:endParaRPr>
          </a:p>
        </p:txBody>
      </p:sp>
      <p:sp>
        <p:nvSpPr>
          <p:cNvPr id="598019" name="Rectangle 3"/>
          <p:cNvSpPr>
            <a:spLocks noGrp="1" noChangeArrowheads="1"/>
          </p:cNvSpPr>
          <p:nvPr>
            <p:ph type="body" sz="half" idx="1"/>
          </p:nvPr>
        </p:nvSpPr>
        <p:spPr>
          <a:xfrm>
            <a:off x="609600" y="1524000"/>
            <a:ext cx="8153400" cy="2895600"/>
          </a:xfrm>
        </p:spPr>
        <p:txBody>
          <a:bodyPr/>
          <a:lstStyle/>
          <a:p>
            <a:pPr marL="622300" indent="-622300"/>
            <a:r>
              <a:rPr lang="en-US" altLang="en-US" sz="2400" dirty="0">
                <a:latin typeface="Times New Roman" pitchFamily="18" charset="0"/>
                <a:cs typeface="Times New Roman" pitchFamily="18" charset="0"/>
              </a:rPr>
              <a:t>We may communicate with patients through </a:t>
            </a:r>
            <a:r>
              <a:rPr lang="en-US" altLang="en-US" sz="2400" dirty="0" smtClean="0">
                <a:latin typeface="Times New Roman" pitchFamily="18" charset="0"/>
                <a:cs typeface="Times New Roman" pitchFamily="18" charset="0"/>
              </a:rPr>
              <a:t>e-mail </a:t>
            </a:r>
            <a:r>
              <a:rPr lang="en-US" altLang="en-US" sz="2400" dirty="0">
                <a:solidFill>
                  <a:schemeClr val="tx2"/>
                </a:solidFill>
                <a:latin typeface="Times New Roman" pitchFamily="18" charset="0"/>
                <a:cs typeface="Times New Roman" pitchFamily="18" charset="0"/>
              </a:rPr>
              <a:t>only if</a:t>
            </a:r>
            <a:r>
              <a:rPr lang="en-US" altLang="en-US" sz="2400" dirty="0">
                <a:latin typeface="Times New Roman" pitchFamily="18" charset="0"/>
                <a:cs typeface="Times New Roman" pitchFamily="18" charset="0"/>
              </a:rPr>
              <a:t> the patient has signed the organization’s privacy and security </a:t>
            </a:r>
            <a:r>
              <a:rPr lang="en-US" altLang="en-US" sz="2400" dirty="0" smtClean="0">
                <a:latin typeface="Times New Roman" pitchFamily="18" charset="0"/>
                <a:cs typeface="Times New Roman" pitchFamily="18" charset="0"/>
              </a:rPr>
              <a:t>E-Mail </a:t>
            </a:r>
            <a:r>
              <a:rPr lang="en-US" altLang="en-US" sz="2400" dirty="0">
                <a:latin typeface="Times New Roman" pitchFamily="18" charset="0"/>
                <a:cs typeface="Times New Roman" pitchFamily="18" charset="0"/>
              </a:rPr>
              <a:t>A</a:t>
            </a:r>
            <a:r>
              <a:rPr lang="en-US" altLang="en-US" sz="2400" dirty="0" smtClean="0">
                <a:latin typeface="Times New Roman" pitchFamily="18" charset="0"/>
                <a:cs typeface="Times New Roman" pitchFamily="18" charset="0"/>
              </a:rPr>
              <a:t>greement</a:t>
            </a:r>
            <a:r>
              <a:rPr lang="en-US" altLang="en-US" sz="2400" dirty="0">
                <a:latin typeface="Times New Roman" pitchFamily="18" charset="0"/>
                <a:cs typeface="Times New Roman" pitchFamily="18" charset="0"/>
              </a:rPr>
              <a:t>.  </a:t>
            </a:r>
          </a:p>
          <a:p>
            <a:pPr marL="622300" indent="-622300"/>
            <a:r>
              <a:rPr lang="en-US" altLang="en-US" sz="2400" dirty="0">
                <a:latin typeface="Times New Roman" pitchFamily="18" charset="0"/>
                <a:cs typeface="Times New Roman" pitchFamily="18" charset="0"/>
              </a:rPr>
              <a:t>When sending ePHI to anyone for treatment, payment or healthcare operations, encrypt the </a:t>
            </a:r>
            <a:r>
              <a:rPr lang="en-US" altLang="en-US" sz="2400" dirty="0" smtClean="0">
                <a:latin typeface="Times New Roman" pitchFamily="18" charset="0"/>
                <a:cs typeface="Times New Roman" pitchFamily="18" charset="0"/>
              </a:rPr>
              <a:t>e-mail per [Organization’s] procedures,</a:t>
            </a:r>
            <a:r>
              <a:rPr lang="en-US" altLang="en-US" sz="2400" i="1" dirty="0" smtClean="0">
                <a:latin typeface="Times New Roman" pitchFamily="18" charset="0"/>
                <a:cs typeface="Times New Roman" pitchFamily="18" charset="0"/>
              </a:rPr>
              <a:t> </a:t>
            </a:r>
            <a:r>
              <a:rPr lang="en-US" altLang="en-US" sz="2400" dirty="0">
                <a:latin typeface="Times New Roman" pitchFamily="18" charset="0"/>
                <a:cs typeface="Times New Roman" pitchFamily="18" charset="0"/>
              </a:rPr>
              <a:t>and verify the organization’s </a:t>
            </a:r>
            <a:r>
              <a:rPr lang="en-US" altLang="en-US" sz="2400" dirty="0" smtClean="0">
                <a:latin typeface="Times New Roman" pitchFamily="18" charset="0"/>
                <a:cs typeface="Times New Roman" pitchFamily="18" charset="0"/>
              </a:rPr>
              <a:t>confidentiality disclaimer </a:t>
            </a:r>
            <a:r>
              <a:rPr lang="en-US" altLang="en-US" sz="2400" dirty="0">
                <a:latin typeface="Times New Roman" pitchFamily="18" charset="0"/>
                <a:cs typeface="Times New Roman" pitchFamily="18" charset="0"/>
              </a:rPr>
              <a:t>is </a:t>
            </a:r>
            <a:r>
              <a:rPr lang="en-US" altLang="en-US" sz="2400" dirty="0" smtClean="0">
                <a:latin typeface="Times New Roman" pitchFamily="18" charset="0"/>
                <a:cs typeface="Times New Roman" pitchFamily="18" charset="0"/>
              </a:rPr>
              <a:t>included.</a:t>
            </a:r>
            <a:endParaRPr lang="en-US" altLang="en-US" sz="2400" dirty="0">
              <a:latin typeface="Times New Roman" pitchFamily="18" charset="0"/>
              <a:cs typeface="Times New Roman" pitchFamily="18" charset="0"/>
            </a:endParaRPr>
          </a:p>
        </p:txBody>
      </p:sp>
      <p:sp>
        <p:nvSpPr>
          <p:cNvPr id="598023" name="Text Box 7"/>
          <p:cNvSpPr txBox="1">
            <a:spLocks noChangeArrowheads="1"/>
          </p:cNvSpPr>
          <p:nvPr/>
        </p:nvSpPr>
        <p:spPr bwMode="auto">
          <a:xfrm>
            <a:off x="1143000" y="5715000"/>
            <a:ext cx="7848600" cy="276999"/>
          </a:xfrm>
          <a:prstGeom prst="rect">
            <a:avLst/>
          </a:prstGeom>
          <a:solidFill>
            <a:schemeClr val="bg1"/>
          </a:solidFill>
          <a:ln w="9525">
            <a:solidFill>
              <a:schemeClr val="tx1"/>
            </a:solidFill>
            <a:miter lim="800000"/>
            <a:headEnd/>
            <a:tailEnd/>
          </a:ln>
          <a:effectLst/>
          <a:extLst/>
        </p:spPr>
        <p:txBody>
          <a:bodyPr wrap="square">
            <a:spAutoFit/>
          </a:bodyPr>
          <a:lstStyle/>
          <a:p>
            <a:r>
              <a:rPr lang="en-US" altLang="en-US" sz="1200" b="1" u="sng" dirty="0" smtClean="0"/>
              <a:t>Note </a:t>
            </a:r>
            <a:r>
              <a:rPr lang="en-US" altLang="en-US" sz="1200" b="1" u="sng" dirty="0"/>
              <a:t>to Organization:</a:t>
            </a:r>
            <a:r>
              <a:rPr lang="en-US" altLang="en-US" sz="1200" b="1" dirty="0"/>
              <a:t> Depending on your Email policy, include either this slide, or the </a:t>
            </a:r>
            <a:r>
              <a:rPr lang="en-US" altLang="en-US" sz="1200" b="1" dirty="0" smtClean="0"/>
              <a:t>previous, </a:t>
            </a:r>
            <a:r>
              <a:rPr lang="en-US" altLang="en-US" sz="1200" b="1" dirty="0"/>
              <a:t>but not both</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101</a:t>
            </a:fld>
            <a:endParaRPr lang="en-US" altLang="en-US" dirty="0"/>
          </a:p>
        </p:txBody>
      </p:sp>
      <p:pic>
        <p:nvPicPr>
          <p:cNvPr id="8" name="Picture 7" descr="https://tse1.mm.bing.net/th?&amp;id=JN.J0cQKxoAvPyvzn6j/n75C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2744" y="4419600"/>
            <a:ext cx="1151255" cy="962660"/>
          </a:xfrm>
          <a:prstGeom prst="rect">
            <a:avLst/>
          </a:prstGeom>
          <a:noFill/>
          <a:ln>
            <a:noFill/>
          </a:ln>
        </p:spPr>
      </p:pic>
    </p:spTree>
    <p:extLst>
      <p:ext uri="{BB962C8B-B14F-4D97-AF65-F5344CB8AC3E}">
        <p14:creationId xmlns:p14="http://schemas.microsoft.com/office/powerpoint/2010/main" val="19436162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8024" y="1905000"/>
            <a:ext cx="3152775"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IX</a:t>
            </a:r>
          </a:p>
        </p:txBody>
      </p:sp>
      <p:sp>
        <p:nvSpPr>
          <p:cNvPr id="10" name="TextBox 9"/>
          <p:cNvSpPr txBox="1"/>
          <p:nvPr/>
        </p:nvSpPr>
        <p:spPr>
          <a:xfrm>
            <a:off x="2105025" y="2819400"/>
            <a:ext cx="5181600" cy="584775"/>
          </a:xfrm>
          <a:prstGeom prst="rect">
            <a:avLst/>
          </a:prstGeom>
          <a:noFill/>
        </p:spPr>
        <p:txBody>
          <a:bodyPr wrap="square" rtlCol="0">
            <a:spAutoFit/>
          </a:bodyPr>
          <a:lstStyle/>
          <a:p>
            <a:pPr algn="ctr"/>
            <a:r>
              <a:rPr lang="en-US" sz="3200" b="1" dirty="0" smtClean="0"/>
              <a:t>HIPAA Security Rule</a:t>
            </a:r>
            <a:endParaRPr lang="en-US" dirty="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D9B7845E-3DC7-4089-B204-774B7E23384C}" type="slidenum">
              <a:rPr lang="en-US" smtClean="0"/>
              <a:pPr>
                <a:defRPr/>
              </a:pPr>
              <a:t>102</a:t>
            </a:fld>
            <a:endParaRPr lang="en-US" dirty="0"/>
          </a:p>
        </p:txBody>
      </p:sp>
      <p:pic>
        <p:nvPicPr>
          <p:cNvPr id="11" name="Picture 10" descr="https://tse1.mm.bing.net/th?&amp;id=JN.HNGyeHYKRYBFBjhkgJKRe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5727" y="3733800"/>
            <a:ext cx="1560195" cy="1447800"/>
          </a:xfrm>
          <a:prstGeom prst="rect">
            <a:avLst/>
          </a:prstGeom>
          <a:noFill/>
          <a:ln>
            <a:noFill/>
          </a:ln>
        </p:spPr>
      </p:pic>
    </p:spTree>
    <p:extLst>
      <p:ext uri="{BB962C8B-B14F-4D97-AF65-F5344CB8AC3E}">
        <p14:creationId xmlns:p14="http://schemas.microsoft.com/office/powerpoint/2010/main" val="170664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905000" y="457200"/>
            <a:ext cx="4953000" cy="762000"/>
          </a:xfrm>
        </p:spPr>
        <p:txBody>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HIPAA Security Rule</a:t>
            </a:r>
            <a:endParaRPr lang="en-US" altLang="en-US" sz="3600" dirty="0">
              <a:solidFill>
                <a:srgbClr val="FF0000"/>
              </a:solidFill>
              <a:effectLst/>
              <a:latin typeface="Times New Roman" pitchFamily="18" charset="0"/>
              <a:cs typeface="Times New Roman" pitchFamily="18" charset="0"/>
            </a:endParaRPr>
          </a:p>
        </p:txBody>
      </p:sp>
      <p:sp>
        <p:nvSpPr>
          <p:cNvPr id="94211" name="Rectangle 3"/>
          <p:cNvSpPr>
            <a:spLocks noGrp="1" noChangeArrowheads="1"/>
          </p:cNvSpPr>
          <p:nvPr>
            <p:ph type="body" idx="1"/>
          </p:nvPr>
        </p:nvSpPr>
        <p:spPr>
          <a:xfrm>
            <a:off x="762000" y="1295400"/>
            <a:ext cx="7086600" cy="4724400"/>
          </a:xfrm>
        </p:spPr>
        <p:txBody>
          <a:bodyPr/>
          <a:lstStyle/>
          <a:p>
            <a:pPr eaLnBrk="1" hangingPunct="1"/>
            <a:r>
              <a:rPr lang="en-US" altLang="en-US" sz="2400" dirty="0" smtClean="0">
                <a:latin typeface="Times New Roman" pitchFamily="18" charset="0"/>
                <a:cs typeface="Times New Roman" pitchFamily="18" charset="0"/>
              </a:rPr>
              <a:t>In general, the HIPAA Security Rule requires covered entities and business associates to do the following:</a:t>
            </a:r>
          </a:p>
          <a:p>
            <a:pPr lvl="1" eaLnBrk="1" hangingPunct="1"/>
            <a:r>
              <a:rPr lang="en-US" altLang="en-US" sz="2000" dirty="0" smtClean="0">
                <a:latin typeface="Times New Roman" pitchFamily="18" charset="0"/>
                <a:cs typeface="Times New Roman" pitchFamily="18" charset="0"/>
              </a:rPr>
              <a:t>Implement administrative, physical, and technical safeguards that reasonably and appropriately protect the confidentiality, integrity, and availability of electronic protected health information (ePHI) that is created, received, maintained or transmitted.</a:t>
            </a:r>
          </a:p>
          <a:p>
            <a:pPr lvl="1" eaLnBrk="1" hangingPunct="1"/>
            <a:r>
              <a:rPr lang="en-US" altLang="en-US" sz="2000" dirty="0">
                <a:latin typeface="Times New Roman" pitchFamily="18" charset="0"/>
                <a:cs typeface="Times New Roman" pitchFamily="18" charset="0"/>
              </a:rPr>
              <a:t>Protect against any reasonably anticipated threats or hazards to the security or integrity of ePHI.</a:t>
            </a:r>
          </a:p>
          <a:p>
            <a:pPr lvl="1" eaLnBrk="1" hangingPunct="1"/>
            <a:r>
              <a:rPr lang="en-US" altLang="en-US" sz="2000" dirty="0">
                <a:latin typeface="Times New Roman" pitchFamily="18" charset="0"/>
                <a:cs typeface="Times New Roman" pitchFamily="18" charset="0"/>
              </a:rPr>
              <a:t>Protect against any reasonably anticipated uses or disclosures of ePHI that are not permitted or required under the Privacy Rule.</a:t>
            </a:r>
          </a:p>
          <a:p>
            <a:pPr lvl="1" eaLnBrk="1" hangingPunct="1"/>
            <a:r>
              <a:rPr lang="en-US" altLang="en-US" sz="2000" dirty="0">
                <a:latin typeface="Times New Roman" pitchFamily="18" charset="0"/>
                <a:cs typeface="Times New Roman" pitchFamily="18" charset="0"/>
              </a:rPr>
              <a:t>Ensure compliance with security by its workforce. </a:t>
            </a:r>
          </a:p>
          <a:p>
            <a:pPr lvl="1" eaLnBrk="1" hangingPunct="1"/>
            <a:endParaRPr lang="en-US" altLang="en-US" sz="2000" dirty="0" smtClean="0">
              <a:latin typeface="Times New Roman" pitchFamily="18" charset="0"/>
              <a:cs typeface="Times New Roman" pitchFamily="18" charset="0"/>
            </a:endParaRPr>
          </a:p>
          <a:p>
            <a:pPr lvl="1" eaLnBrk="1" hangingPunct="1"/>
            <a:endParaRPr lang="en-US" altLang="en-US" sz="2000" dirty="0" smtClean="0">
              <a:latin typeface="Times New Roman" pitchFamily="18" charset="0"/>
              <a:cs typeface="Times New Roman" pitchFamily="18" charset="0"/>
            </a:endParaRPr>
          </a:p>
          <a:p>
            <a:pPr lvl="1" eaLnBrk="1" hangingPunct="1"/>
            <a:endParaRPr lang="en-US" altLang="en-US" sz="20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103</a:t>
            </a:fld>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914400" y="381000"/>
            <a:ext cx="6667500" cy="609600"/>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How We Apply the Security Rule</a:t>
            </a:r>
            <a:endParaRPr lang="en-US" altLang="en-US" sz="3600" dirty="0">
              <a:solidFill>
                <a:srgbClr val="FF0000"/>
              </a:solidFill>
              <a:effectLst/>
              <a:latin typeface="Times New Roman" pitchFamily="18" charset="0"/>
              <a:cs typeface="Times New Roman" pitchFamily="18" charset="0"/>
            </a:endParaRPr>
          </a:p>
        </p:txBody>
      </p:sp>
      <p:sp>
        <p:nvSpPr>
          <p:cNvPr id="236547" name="Rectangle 3"/>
          <p:cNvSpPr>
            <a:spLocks noGrp="1" noChangeArrowheads="1"/>
          </p:cNvSpPr>
          <p:nvPr>
            <p:ph type="body" sz="half" idx="1"/>
          </p:nvPr>
        </p:nvSpPr>
        <p:spPr>
          <a:xfrm>
            <a:off x="1295400" y="1295400"/>
            <a:ext cx="4038600" cy="990600"/>
          </a:xfrm>
          <a:ln>
            <a:solidFill>
              <a:schemeClr val="accent1"/>
            </a:solidFill>
          </a:ln>
        </p:spPr>
        <p:txBody>
          <a:bodyPr/>
          <a:lstStyle/>
          <a:p>
            <a:pPr marL="107950" indent="0" eaLnBrk="1" hangingPunct="1">
              <a:lnSpc>
                <a:spcPct val="80000"/>
              </a:lnSpc>
              <a:buFont typeface="Wingdings 3" pitchFamily="18" charset="2"/>
              <a:buNone/>
            </a:pPr>
            <a:r>
              <a:rPr lang="en-US" altLang="en-US" sz="1800" b="1" dirty="0" smtClean="0">
                <a:latin typeface="Times New Roman" pitchFamily="18" charset="0"/>
                <a:cs typeface="Times New Roman" pitchFamily="18" charset="0"/>
              </a:rPr>
              <a:t>Administrative Safeguards</a:t>
            </a:r>
          </a:p>
          <a:p>
            <a:pPr marL="107950" indent="0" eaLnBrk="1" hangingPunct="1">
              <a:lnSpc>
                <a:spcPct val="80000"/>
              </a:lnSpc>
              <a:buFont typeface="Wingdings 3" pitchFamily="18" charset="2"/>
              <a:buNone/>
            </a:pPr>
            <a:r>
              <a:rPr lang="en-US" altLang="en-US" sz="1400" dirty="0" smtClean="0">
                <a:latin typeface="Times New Roman" pitchFamily="18" charset="0"/>
                <a:cs typeface="Times New Roman" pitchFamily="18" charset="0"/>
              </a:rPr>
              <a:t>Policies and procedures are REQUIRED and must be followed by employees to maintain security (i.e. disaster, internet and e-mail use)</a:t>
            </a:r>
          </a:p>
        </p:txBody>
      </p:sp>
      <p:sp>
        <p:nvSpPr>
          <p:cNvPr id="236548" name="Rectangle 4"/>
          <p:cNvSpPr>
            <a:spLocks noGrp="1" noChangeArrowheads="1"/>
          </p:cNvSpPr>
          <p:nvPr>
            <p:ph sz="half" idx="2"/>
          </p:nvPr>
        </p:nvSpPr>
        <p:spPr>
          <a:xfrm>
            <a:off x="1295400" y="2438400"/>
            <a:ext cx="4038600" cy="1676400"/>
          </a:xfrm>
          <a:ln>
            <a:solidFill>
              <a:schemeClr val="accent1"/>
            </a:solidFill>
          </a:ln>
        </p:spPr>
        <p:txBody>
          <a:bodyPr/>
          <a:lstStyle/>
          <a:p>
            <a:pPr marL="107950" indent="0" eaLnBrk="1" hangingPunct="1">
              <a:buFont typeface="Wingdings 3" pitchFamily="18" charset="2"/>
              <a:buNone/>
            </a:pPr>
            <a:r>
              <a:rPr lang="en-US" altLang="en-US" sz="1800" b="1" dirty="0" smtClean="0">
                <a:latin typeface="Times New Roman" pitchFamily="18" charset="0"/>
                <a:cs typeface="Times New Roman" pitchFamily="18" charset="0"/>
              </a:rPr>
              <a:t>Technical Safeguards </a:t>
            </a:r>
          </a:p>
          <a:p>
            <a:pPr marL="107950" indent="0" eaLnBrk="1" hangingPunct="1">
              <a:buFont typeface="Wingdings 3" pitchFamily="18" charset="2"/>
              <a:buNone/>
            </a:pPr>
            <a:r>
              <a:rPr lang="en-US" altLang="en-US" sz="1400" dirty="0" smtClean="0">
                <a:latin typeface="Times New Roman" pitchFamily="18" charset="0"/>
                <a:cs typeface="Times New Roman" pitchFamily="18" charset="0"/>
              </a:rPr>
              <a:t>Technical devices needed to maintain security.  </a:t>
            </a:r>
          </a:p>
          <a:p>
            <a:pPr lvl="1" eaLnBrk="1" hangingPunct="1"/>
            <a:r>
              <a:rPr lang="en-US" altLang="en-US" sz="1400" dirty="0" smtClean="0">
                <a:latin typeface="Times New Roman" pitchFamily="18" charset="0"/>
                <a:cs typeface="Times New Roman" pitchFamily="18" charset="0"/>
              </a:rPr>
              <a:t>Assignment of different levels of access</a:t>
            </a:r>
          </a:p>
          <a:p>
            <a:pPr lvl="1" eaLnBrk="1" hangingPunct="1"/>
            <a:r>
              <a:rPr lang="en-US" altLang="en-US" sz="1400" dirty="0" smtClean="0">
                <a:latin typeface="Times New Roman" pitchFamily="18" charset="0"/>
                <a:cs typeface="Times New Roman" pitchFamily="18" charset="0"/>
              </a:rPr>
              <a:t>Screen savers</a:t>
            </a:r>
          </a:p>
          <a:p>
            <a:pPr lvl="1" eaLnBrk="1" hangingPunct="1"/>
            <a:r>
              <a:rPr lang="en-US" altLang="en-US" sz="1400" dirty="0" smtClean="0">
                <a:latin typeface="Times New Roman" pitchFamily="18" charset="0"/>
                <a:cs typeface="Times New Roman" pitchFamily="18" charset="0"/>
              </a:rPr>
              <a:t>Devices to scan ID badges</a:t>
            </a:r>
          </a:p>
          <a:p>
            <a:pPr lvl="1" eaLnBrk="1" hangingPunct="1"/>
            <a:r>
              <a:rPr lang="en-US" altLang="en-US" sz="1400" dirty="0" smtClean="0">
                <a:latin typeface="Times New Roman" pitchFamily="18" charset="0"/>
                <a:cs typeface="Times New Roman" pitchFamily="18" charset="0"/>
              </a:rPr>
              <a:t>Audit trails</a:t>
            </a:r>
          </a:p>
        </p:txBody>
      </p:sp>
      <p:sp>
        <p:nvSpPr>
          <p:cNvPr id="96262" name="TextBox 1"/>
          <p:cNvSpPr txBox="1">
            <a:spLocks noChangeArrowheads="1"/>
          </p:cNvSpPr>
          <p:nvPr/>
        </p:nvSpPr>
        <p:spPr bwMode="auto">
          <a:xfrm>
            <a:off x="1295400" y="4333875"/>
            <a:ext cx="4038600" cy="1346200"/>
          </a:xfrm>
          <a:prstGeom prst="rect">
            <a:avLst/>
          </a:prstGeom>
          <a:noFill/>
          <a:ln w="9525">
            <a:solidFill>
              <a:schemeClr val="accent1"/>
            </a:solidFill>
            <a:miter lim="800000"/>
            <a:headEnd/>
            <a:tailEnd/>
          </a:ln>
        </p:spPr>
        <p:txBody>
          <a:bodyPr>
            <a:spAutoFit/>
          </a:bodyPr>
          <a:lstStyle/>
          <a:p>
            <a:r>
              <a:rPr lang="en-US" b="1" dirty="0"/>
              <a:t>Physical Safeguards</a:t>
            </a:r>
          </a:p>
          <a:p>
            <a:r>
              <a:rPr lang="en-US" sz="1400" dirty="0"/>
              <a:t>Must have physical barriers and devices:</a:t>
            </a: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Lock </a:t>
            </a:r>
            <a:r>
              <a:rPr lang="en-US" altLang="en-US" sz="1400" dirty="0" smtClean="0">
                <a:solidFill>
                  <a:srgbClr val="000000"/>
                </a:solidFill>
                <a:cs typeface="Times New Roman" pitchFamily="18" charset="0"/>
              </a:rPr>
              <a:t>doors</a:t>
            </a:r>
            <a:endParaRPr lang="en-US" altLang="en-US" sz="1400" dirty="0">
              <a:solidFill>
                <a:srgbClr val="000000"/>
              </a:solidFill>
              <a:cs typeface="Times New Roman" pitchFamily="18" charset="0"/>
            </a:endParaRP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Monitor </a:t>
            </a:r>
            <a:r>
              <a:rPr lang="en-US" altLang="en-US" sz="1400" dirty="0" smtClean="0">
                <a:solidFill>
                  <a:srgbClr val="000000"/>
                </a:solidFill>
                <a:cs typeface="Times New Roman" pitchFamily="18" charset="0"/>
              </a:rPr>
              <a:t>visitors</a:t>
            </a:r>
            <a:endParaRPr lang="en-US" altLang="en-US" sz="1400" dirty="0">
              <a:solidFill>
                <a:srgbClr val="000000"/>
              </a:solidFill>
              <a:cs typeface="Times New Roman" pitchFamily="18" charset="0"/>
            </a:endParaRP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Secure unattended computers</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05F1CE4E-9CE3-41E2-8821-0C71E88EC0EA}" type="slidenum">
              <a:rPr lang="en-US" altLang="en-US" smtClean="0"/>
              <a:pPr>
                <a:defRPr/>
              </a:pPr>
              <a:t>104</a:t>
            </a:fld>
            <a:endParaRPr lang="en-US" altLang="en-US" dirty="0"/>
          </a:p>
        </p:txBody>
      </p:sp>
      <p:pic>
        <p:nvPicPr>
          <p:cNvPr id="9" name="Picture 8" descr="https://tse4.mm.bing.net/th?id=JN.proUHPnDkPh08qmDRoBwSw&amp;w=171&amp;h=171&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2819400"/>
            <a:ext cx="2362200" cy="114300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fade">
                                      <p:cBhvr>
                                        <p:cTn id="7" dur="2000"/>
                                        <p:tgtEl>
                                          <p:spTgt spid="2365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6547"/>
                                        </p:tgtEl>
                                        <p:attrNameLst>
                                          <p:attrName>style.visibility</p:attrName>
                                        </p:attrNameLst>
                                      </p:cBhvr>
                                      <p:to>
                                        <p:strVal val="visible"/>
                                      </p:to>
                                    </p:set>
                                    <p:animEffect transition="in" filter="fade">
                                      <p:cBhvr>
                                        <p:cTn id="10" dur="3000"/>
                                        <p:tgtEl>
                                          <p:spTgt spid="236547"/>
                                        </p:tgtEl>
                                      </p:cBhvr>
                                    </p:animEffect>
                                  </p:childTnLst>
                                </p:cTn>
                              </p:par>
                            </p:childTnLst>
                          </p:cTn>
                        </p:par>
                        <p:par>
                          <p:cTn id="11" fill="hold" nodeType="afterGroup">
                            <p:stCondLst>
                              <p:cond delay="3000"/>
                            </p:stCondLst>
                            <p:childTnLst>
                              <p:par>
                                <p:cTn id="12" presetID="2" presetClass="entr" presetSubtype="4" fill="hold" grpId="0" nodeType="afterEffect">
                                  <p:stCondLst>
                                    <p:cond delay="7000"/>
                                  </p:stCondLst>
                                  <p:childTnLst>
                                    <p:set>
                                      <p:cBhvr>
                                        <p:cTn id="13" dur="1" fill="hold">
                                          <p:stCondLst>
                                            <p:cond delay="0"/>
                                          </p:stCondLst>
                                        </p:cTn>
                                        <p:tgtEl>
                                          <p:spTgt spid="236548"/>
                                        </p:tgtEl>
                                        <p:attrNameLst>
                                          <p:attrName>style.visibility</p:attrName>
                                        </p:attrNameLst>
                                      </p:cBhvr>
                                      <p:to>
                                        <p:strVal val="visible"/>
                                      </p:to>
                                    </p:set>
                                    <p:anim calcmode="lin" valueType="num">
                                      <p:cBhvr additive="base">
                                        <p:cTn id="14" dur="5000" fill="hold"/>
                                        <p:tgtEl>
                                          <p:spTgt spid="236548"/>
                                        </p:tgtEl>
                                        <p:attrNameLst>
                                          <p:attrName>ppt_x</p:attrName>
                                        </p:attrNameLst>
                                      </p:cBhvr>
                                      <p:tavLst>
                                        <p:tav tm="0">
                                          <p:val>
                                            <p:strVal val="#ppt_x"/>
                                          </p:val>
                                        </p:tav>
                                        <p:tav tm="100000">
                                          <p:val>
                                            <p:strVal val="#ppt_x"/>
                                          </p:val>
                                        </p:tav>
                                      </p:tavLst>
                                    </p:anim>
                                    <p:anim calcmode="lin" valueType="num">
                                      <p:cBhvr additive="base">
                                        <p:cTn id="15" dur="5000" fill="hold"/>
                                        <p:tgtEl>
                                          <p:spTgt spid="236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nimBg="1"/>
      <p:bldP spid="23654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How We Apply the Security Rule</a:t>
            </a:r>
            <a:r>
              <a:rPr lang="en-US" altLang="en-US" sz="4400" dirty="0" smtClean="0">
                <a:solidFill>
                  <a:srgbClr val="FF0000"/>
                </a:solidFill>
                <a:effectLst/>
                <a:latin typeface="Times New Roman" pitchFamily="18" charset="0"/>
                <a:cs typeface="Times New Roman" pitchFamily="18" charset="0"/>
              </a:rPr>
              <a:t/>
            </a:r>
            <a:br>
              <a:rPr lang="en-US" altLang="en-US" sz="44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Policies and Procedures</a:t>
            </a:r>
            <a:endParaRPr lang="en-US" sz="2400" dirty="0">
              <a:solidFill>
                <a:schemeClr val="tx1"/>
              </a:solidFill>
            </a:endParaRPr>
          </a:p>
        </p:txBody>
      </p:sp>
      <p:sp>
        <p:nvSpPr>
          <p:cNvPr id="3" name="Text Placeholder 2"/>
          <p:cNvSpPr>
            <a:spLocks noGrp="1"/>
          </p:cNvSpPr>
          <p:nvPr>
            <p:ph type="body" sz="half" idx="1"/>
          </p:nvPr>
        </p:nvSpPr>
        <p:spPr>
          <a:xfrm>
            <a:off x="1066800" y="1676400"/>
            <a:ext cx="7543800" cy="4419600"/>
          </a:xfrm>
        </p:spPr>
        <p:txBody>
          <a:bodyPr/>
          <a:lstStyle/>
          <a:p>
            <a:pPr lvl="1"/>
            <a:r>
              <a:rPr lang="en-US" b="1" dirty="0" smtClean="0">
                <a:latin typeface="Times New Roman" pitchFamily="18" charset="0"/>
                <a:cs typeface="Times New Roman" pitchFamily="18" charset="0"/>
              </a:rPr>
              <a:t>Internet Use</a:t>
            </a:r>
          </a:p>
          <a:p>
            <a:pPr lvl="2"/>
            <a:r>
              <a:rPr lang="en-US" dirty="0" smtClean="0">
                <a:latin typeface="Times New Roman" pitchFamily="18" charset="0"/>
                <a:cs typeface="Times New Roman" pitchFamily="18" charset="0"/>
              </a:rPr>
              <a:t>Access only trusted, approved sites</a:t>
            </a:r>
          </a:p>
          <a:p>
            <a:pPr lvl="2"/>
            <a:r>
              <a:rPr lang="en-US" dirty="0" smtClean="0">
                <a:latin typeface="Times New Roman" pitchFamily="18" charset="0"/>
                <a:cs typeface="Times New Roman" pitchFamily="18" charset="0"/>
              </a:rPr>
              <a:t>Don’t download programs to your workstation</a:t>
            </a:r>
          </a:p>
          <a:p>
            <a:pPr lvl="2">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E-Mail</a:t>
            </a:r>
          </a:p>
          <a:p>
            <a:pPr lvl="2"/>
            <a:r>
              <a:rPr lang="en-US" dirty="0" smtClean="0">
                <a:latin typeface="Times New Roman" pitchFamily="18" charset="0"/>
                <a:cs typeface="Times New Roman" pitchFamily="18" charset="0"/>
              </a:rPr>
              <a:t>Keep e-mail content professional</a:t>
            </a:r>
          </a:p>
          <a:p>
            <a:pPr lvl="2"/>
            <a:r>
              <a:rPr lang="en-US" dirty="0" smtClean="0">
                <a:latin typeface="Times New Roman" pitchFamily="18" charset="0"/>
                <a:cs typeface="Times New Roman" pitchFamily="18" charset="0"/>
              </a:rPr>
              <a:t>Use work e-mail for work purposes only</a:t>
            </a:r>
          </a:p>
          <a:p>
            <a:pPr lvl="2"/>
            <a:r>
              <a:rPr lang="en-US" dirty="0" smtClean="0">
                <a:latin typeface="Times New Roman" pitchFamily="18" charset="0"/>
                <a:cs typeface="Times New Roman" pitchFamily="18" charset="0"/>
              </a:rPr>
              <a:t>Don’t open e-mails or attachments if you are suspicious of or don’t know the sender</a:t>
            </a:r>
          </a:p>
          <a:p>
            <a:pPr lvl="2"/>
            <a:r>
              <a:rPr lang="en-US" dirty="0" smtClean="0">
                <a:latin typeface="Times New Roman" pitchFamily="18" charset="0"/>
                <a:cs typeface="Times New Roman" pitchFamily="18" charset="0"/>
              </a:rPr>
              <a:t>Don’t forward jokes</a:t>
            </a:r>
          </a:p>
          <a:p>
            <a:pPr lvl="2"/>
            <a:r>
              <a:rPr lang="en-US" dirty="0" smtClean="0">
                <a:latin typeface="Times New Roman" pitchFamily="18" charset="0"/>
                <a:cs typeface="Times New Roman" pitchFamily="18" charset="0"/>
              </a:rPr>
              <a:t>Follow [Organization’s] policy for sending secure E-mails</a:t>
            </a:r>
          </a:p>
          <a:p>
            <a:pPr lvl="2"/>
            <a:endParaRPr lang="en-US" dirty="0" smtClean="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8" name="Slide Number Placeholder 7"/>
          <p:cNvSpPr>
            <a:spLocks noGrp="1"/>
          </p:cNvSpPr>
          <p:nvPr>
            <p:ph type="sldNum" sz="quarter" idx="12"/>
          </p:nvPr>
        </p:nvSpPr>
        <p:spPr/>
        <p:txBody>
          <a:bodyPr/>
          <a:lstStyle/>
          <a:p>
            <a:pPr>
              <a:defRPr/>
            </a:pPr>
            <a:fld id="{05F1CE4E-9CE3-41E2-8821-0C71E88EC0EA}" type="slidenum">
              <a:rPr lang="en-US" altLang="en-US" smtClean="0"/>
              <a:pPr>
                <a:defRPr/>
              </a:pPr>
              <a:t>105</a:t>
            </a:fld>
            <a:endParaRPr lang="en-US"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6400800" cy="1066800"/>
          </a:xfrm>
        </p:spPr>
        <p:txBody>
          <a:bodyPr/>
          <a:lstStyle/>
          <a:p>
            <a:pPr algn="ctr" eaLnBrk="1" hangingPunct="1">
              <a:defRPr/>
            </a:pPr>
            <a:r>
              <a:rPr lang="en-US" altLang="en-US" sz="3200" dirty="0" smtClean="0">
                <a:solidFill>
                  <a:srgbClr val="FF0000"/>
                </a:solidFill>
                <a:effectLst/>
                <a:latin typeface="Times New Roman" pitchFamily="18" charset="0"/>
                <a:cs typeface="Times New Roman" pitchFamily="18" charset="0"/>
              </a:rPr>
              <a:t>How We Apply the Security Rule</a:t>
            </a:r>
            <a:br>
              <a:rPr lang="en-US" altLang="en-US" sz="32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ePHI Access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2209800"/>
            <a:ext cx="6629400" cy="3276600"/>
          </a:xfrm>
        </p:spPr>
        <p:txBody>
          <a:bodyPr/>
          <a:lstStyle/>
          <a:p>
            <a:pPr marL="609600" indent="-609600" eaLnBrk="1" hangingPunct="1">
              <a:lnSpc>
                <a:spcPct val="150000"/>
              </a:lnSpc>
            </a:pPr>
            <a:r>
              <a:rPr lang="en-US" altLang="en-US" sz="2400" b="1" dirty="0" smtClean="0">
                <a:latin typeface="Times New Roman" pitchFamily="18" charset="0"/>
                <a:cs typeface="Times New Roman" pitchFamily="18" charset="0"/>
              </a:rPr>
              <a:t>How Do We Control ePHI Access?</a:t>
            </a:r>
          </a:p>
          <a:p>
            <a:pPr marL="971550" lvl="1" indent="-514350" eaLnBrk="1" hangingPunct="1"/>
            <a:r>
              <a:rPr lang="en-US" altLang="en-US" dirty="0" smtClean="0">
                <a:latin typeface="Times New Roman" pitchFamily="18" charset="0"/>
                <a:cs typeface="Times New Roman" pitchFamily="18" charset="0"/>
              </a:rPr>
              <a:t>User names and passwords</a:t>
            </a:r>
          </a:p>
          <a:p>
            <a:pPr marL="971550" lvl="1" indent="-514350" eaLnBrk="1" hangingPunct="1"/>
            <a:r>
              <a:rPr lang="en-US" altLang="en-US" dirty="0" smtClean="0">
                <a:latin typeface="Times New Roman" pitchFamily="18" charset="0"/>
                <a:cs typeface="Times New Roman" pitchFamily="18" charset="0"/>
              </a:rPr>
              <a:t>Biometrics</a:t>
            </a:r>
          </a:p>
          <a:p>
            <a:pPr marL="971550" lvl="1" indent="-514350" eaLnBrk="1" hangingPunct="1"/>
            <a:r>
              <a:rPr lang="en-US" altLang="en-US" dirty="0" smtClean="0">
                <a:latin typeface="Times New Roman" pitchFamily="18" charset="0"/>
                <a:cs typeface="Times New Roman" pitchFamily="18" charset="0"/>
              </a:rPr>
              <a:t>Screen savers</a:t>
            </a:r>
          </a:p>
          <a:p>
            <a:pPr marL="971550" lvl="1" indent="-514350" eaLnBrk="1" hangingPunct="1"/>
            <a:r>
              <a:rPr lang="en-US" altLang="en-US" dirty="0" smtClean="0">
                <a:latin typeface="Times New Roman" pitchFamily="18" charset="0"/>
                <a:cs typeface="Times New Roman" pitchFamily="18" charset="0"/>
              </a:rPr>
              <a:t>Automatic logoff </a:t>
            </a:r>
          </a:p>
          <a:p>
            <a:pPr marL="971550" lvl="1" indent="-514350" eaLnBrk="1" hangingPunct="1"/>
            <a:endParaRPr lang="en-US" altLang="en-US"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pic>
        <p:nvPicPr>
          <p:cNvPr id="10" name="Picture 9" descr="https://encrypted-tbn3.gstatic.com/images?q=tbn:ANd9GcRJXRLvZoCTPoSgA2wkWehQFUgBD0nr3i_FzlPfzECtA9GUmdsd">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162300"/>
            <a:ext cx="1371600" cy="14097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106</a:t>
            </a:fld>
            <a:endParaRPr lang="en-US"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95400" y="457200"/>
            <a:ext cx="6286500" cy="1298349"/>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Information Access Management</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1905000"/>
            <a:ext cx="6629400" cy="2590800"/>
          </a:xfrm>
        </p:spPr>
        <p:txBody>
          <a:bodyPr/>
          <a:lstStyle/>
          <a:p>
            <a:pPr marL="342900" indent="-342900"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[Organization]must implement technical policies and procedures for electronic information systems that maintain ePHI to allow access only to those persons or software programs that have been granted access rights as specified in the HIPAA Security Rule</a:t>
            </a:r>
            <a:endParaRPr lang="en-US" altLang="en-US" sz="2400" b="1"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107</a:t>
            </a:fld>
            <a:endParaRPr lang="en-US" altLang="en-US" dirty="0"/>
          </a:p>
        </p:txBody>
      </p:sp>
      <p:pic>
        <p:nvPicPr>
          <p:cNvPr id="6146" name="Picture 2" descr="https://tse1.mm.bing.net/th?&amp;id=JN.cP10O7JCliMBY%2bkyVrAjHQ&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419600"/>
            <a:ext cx="15049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934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09800" y="457200"/>
            <a:ext cx="4648200" cy="1371600"/>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User Names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1676400"/>
            <a:ext cx="7086600" cy="2743200"/>
          </a:xfrm>
        </p:spPr>
        <p:txBody>
          <a:bodyPr/>
          <a:lstStyle/>
          <a:p>
            <a:pPr marL="0" indent="0" eaLnBrk="1" hangingPunct="1">
              <a:buNone/>
            </a:pPr>
            <a:endParaRPr lang="en-US" altLang="en-US" sz="2400" b="1" dirty="0">
              <a:latin typeface="Times New Roman" pitchFamily="18" charset="0"/>
              <a:cs typeface="Times New Roman" pitchFamily="18" charset="0"/>
            </a:endParaRPr>
          </a:p>
          <a:p>
            <a:pPr marL="342900" indent="-342900"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[Organization]must assign a unique name and/or number for identifying and tracking user identity.  It enables an entity to hold users accountable for functions performed on information systems with ePHI when logged into those systems.</a:t>
            </a:r>
            <a:endParaRPr lang="en-US" altLang="en-US"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108</a:t>
            </a:fld>
            <a:endParaRPr lang="en-US" altLang="en-US" dirty="0"/>
          </a:p>
        </p:txBody>
      </p:sp>
      <p:pic>
        <p:nvPicPr>
          <p:cNvPr id="7" name="Picture 6" descr="https://tse4.mm.bing.net/th?id=JN.U7rKCK%2fEMHkOjT7Sh59Kig&amp;w=147&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4419600"/>
            <a:ext cx="1348105" cy="1493520"/>
          </a:xfrm>
          <a:prstGeom prst="rect">
            <a:avLst/>
          </a:prstGeom>
          <a:noFill/>
          <a:ln>
            <a:noFill/>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00200" y="533400"/>
            <a:ext cx="5715000" cy="1295400"/>
          </a:xfrm>
        </p:spPr>
        <p:txBody>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Passwords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533400" y="1905000"/>
            <a:ext cx="7620000" cy="2895600"/>
          </a:xfrm>
        </p:spPr>
        <p:txBody>
          <a:bodyPr/>
          <a:lstStyle/>
          <a:p>
            <a:pPr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The Security Rule requires [organization] to implement procedures regarding access controls, which can include the creation and use of passwords, to verify that a person or entity seeking access to ePHI is the one claimed.</a:t>
            </a:r>
          </a:p>
          <a:p>
            <a:pPr marL="342900" indent="-233363"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The use of a strong password to protect access to</a:t>
            </a:r>
          </a:p>
          <a:p>
            <a:pPr marL="342900" indent="-233363" eaLnBrk="1" hangingPunct="1">
              <a:buNone/>
            </a:pPr>
            <a:r>
              <a:rPr lang="en-US" altLang="en-US" sz="2400" dirty="0" smtClean="0">
                <a:latin typeface="Times New Roman" pitchFamily="18" charset="0"/>
                <a:cs typeface="Times New Roman" pitchFamily="18" charset="0"/>
              </a:rPr>
              <a:t>	ePHI is an appropriate and expected risk</a:t>
            </a:r>
          </a:p>
          <a:p>
            <a:pPr marL="342900" indent="-233363" eaLnBrk="1" hangingPunct="1">
              <a:buNone/>
            </a:pPr>
            <a:r>
              <a:rPr lang="en-US" altLang="en-US" sz="2400" dirty="0" smtClean="0">
                <a:latin typeface="Times New Roman" pitchFamily="18" charset="0"/>
                <a:cs typeface="Times New Roman" pitchFamily="18" charset="0"/>
              </a:rPr>
              <a:t>	management strategy. </a:t>
            </a:r>
          </a:p>
          <a:p>
            <a:pPr eaLnBrk="1" hangingPunct="1">
              <a:buNone/>
            </a:pPr>
            <a:endParaRPr lang="en-US" altLang="en-US" sz="1800" b="1" dirty="0" smtClean="0">
              <a:solidFill>
                <a:srgbClr val="FF0000"/>
              </a:solidFill>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109</a:t>
            </a:fld>
            <a:endParaRPr lang="en-US" altLang="en-US" dirty="0"/>
          </a:p>
        </p:txBody>
      </p:sp>
      <p:pic>
        <p:nvPicPr>
          <p:cNvPr id="7" name="Picture 6" descr="https://tse1.mm.bing.net/th?&amp;id=JN.ig65T9oQ9h1ktpD6Rjnz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774" y="4648200"/>
            <a:ext cx="1470026" cy="1461770"/>
          </a:xfrm>
          <a:prstGeom prst="rect">
            <a:avLst/>
          </a:prstGeom>
          <a:noFill/>
          <a:ln>
            <a:noFill/>
          </a:ln>
        </p:spPr>
      </p:pic>
    </p:spTree>
    <p:extLst>
      <p:ext uri="{BB962C8B-B14F-4D97-AF65-F5344CB8AC3E}">
        <p14:creationId xmlns:p14="http://schemas.microsoft.com/office/powerpoint/2010/main" val="4059868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524000" y="304800"/>
            <a:ext cx="6172200" cy="990600"/>
          </a:xfrm>
        </p:spPr>
        <p:txBody>
          <a:bodyPr>
            <a:normAutofit/>
          </a:bodyPr>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Why Comply With HIPAA?</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40963" name="Rectangle 3"/>
          <p:cNvSpPr>
            <a:spLocks noGrp="1" noChangeArrowheads="1"/>
          </p:cNvSpPr>
          <p:nvPr>
            <p:ph type="body" sz="half" idx="1"/>
          </p:nvPr>
        </p:nvSpPr>
        <p:spPr>
          <a:xfrm>
            <a:off x="762000" y="1257300"/>
            <a:ext cx="7696200" cy="3619500"/>
          </a:xfrm>
        </p:spPr>
        <p:txBody>
          <a:bodyPr/>
          <a:lstStyle/>
          <a:p>
            <a:pPr eaLnBrk="1" hangingPunct="1">
              <a:lnSpc>
                <a:spcPct val="90000"/>
              </a:lnSpc>
            </a:pPr>
            <a:r>
              <a:rPr lang="en-US" altLang="en-US" sz="2000" dirty="0" smtClean="0">
                <a:latin typeface="Times New Roman" pitchFamily="18" charset="0"/>
                <a:cs typeface="Times New Roman" pitchFamily="18" charset="0"/>
              </a:rPr>
              <a:t>To show our commitment to protecting privacy</a:t>
            </a:r>
          </a:p>
          <a:p>
            <a:pPr eaLnBrk="1" hangingPunct="1">
              <a:lnSpc>
                <a:spcPct val="90000"/>
              </a:lnSpc>
            </a:pPr>
            <a:r>
              <a:rPr lang="en-US" altLang="en-US" sz="2000" dirty="0" smtClean="0">
                <a:latin typeface="Times New Roman" pitchFamily="18" charset="0"/>
                <a:cs typeface="Times New Roman" pitchFamily="18" charset="0"/>
              </a:rPr>
              <a:t>As an employee, you are obligated to comply with [Insert Your Organization Name] privacy and security policies and procedures</a:t>
            </a:r>
          </a:p>
          <a:p>
            <a:pPr eaLnBrk="1" hangingPunct="1">
              <a:lnSpc>
                <a:spcPct val="90000"/>
              </a:lnSpc>
            </a:pPr>
            <a:r>
              <a:rPr lang="en-US" altLang="en-US" sz="2000" dirty="0" smtClean="0">
                <a:latin typeface="Times New Roman" pitchFamily="18" charset="0"/>
                <a:cs typeface="Times New Roman" pitchFamily="18" charset="0"/>
              </a:rPr>
              <a:t>Our patients/members are placing their trust in us to preserve the privacy of their most sensitive and personal information </a:t>
            </a:r>
          </a:p>
          <a:p>
            <a:pPr eaLnBrk="1" hangingPunct="1">
              <a:lnSpc>
                <a:spcPct val="90000"/>
              </a:lnSpc>
            </a:pPr>
            <a:r>
              <a:rPr lang="en-US" altLang="en-US" sz="2000" dirty="0" smtClean="0">
                <a:latin typeface="Times New Roman" pitchFamily="18" charset="0"/>
                <a:cs typeface="Times New Roman" pitchFamily="18" charset="0"/>
              </a:rPr>
              <a:t>Compliance is not an option, it is required.</a:t>
            </a:r>
          </a:p>
          <a:p>
            <a:pPr eaLnBrk="1" hangingPunct="1">
              <a:lnSpc>
                <a:spcPct val="90000"/>
              </a:lnSpc>
            </a:pPr>
            <a:r>
              <a:rPr lang="en-US" altLang="en-US" sz="2000" b="1" dirty="0" smtClean="0">
                <a:solidFill>
                  <a:srgbClr val="FF0000"/>
                </a:solidFill>
                <a:latin typeface="Times New Roman" pitchFamily="18" charset="0"/>
                <a:cs typeface="Times New Roman" pitchFamily="18" charset="0"/>
              </a:rPr>
              <a:t>If you choose not to follow the rules:</a:t>
            </a:r>
            <a:endParaRPr lang="en-US" altLang="en-US" sz="2000" dirty="0" smtClean="0">
              <a:solidFill>
                <a:srgbClr val="FF0000"/>
              </a:solidFill>
              <a:latin typeface="Times New Roman" pitchFamily="18" charset="0"/>
              <a:cs typeface="Times New Roman" pitchFamily="18" charset="0"/>
            </a:endParaRPr>
          </a:p>
          <a:p>
            <a:pPr lvl="1" eaLnBrk="1" hangingPunct="1">
              <a:lnSpc>
                <a:spcPct val="90000"/>
              </a:lnSpc>
            </a:pPr>
            <a:r>
              <a:rPr lang="en-US" altLang="en-US" sz="2000" dirty="0" smtClean="0">
                <a:latin typeface="Times New Roman" pitchFamily="18" charset="0"/>
                <a:cs typeface="Times New Roman" pitchFamily="18" charset="0"/>
              </a:rPr>
              <a:t>You could be put at risk, including </a:t>
            </a:r>
            <a:r>
              <a:rPr lang="en-US" altLang="en-US" sz="2000" b="1" dirty="0" smtClean="0">
                <a:solidFill>
                  <a:srgbClr val="FF0000"/>
                </a:solidFill>
                <a:latin typeface="Times New Roman" pitchFamily="18" charset="0"/>
                <a:cs typeface="Times New Roman" pitchFamily="18" charset="0"/>
              </a:rPr>
              <a:t>personal</a:t>
            </a:r>
            <a:r>
              <a:rPr lang="en-US" altLang="en-US" sz="2000" dirty="0" smtClean="0">
                <a:latin typeface="Times New Roman" pitchFamily="18" charset="0"/>
                <a:cs typeface="Times New Roman" pitchFamily="18" charset="0"/>
              </a:rPr>
              <a:t> penalties and sanctions</a:t>
            </a:r>
          </a:p>
          <a:p>
            <a:pPr lvl="1" eaLnBrk="1" hangingPunct="1">
              <a:lnSpc>
                <a:spcPct val="90000"/>
              </a:lnSpc>
            </a:pPr>
            <a:r>
              <a:rPr lang="en-US" altLang="en-US" sz="2000" dirty="0" smtClean="0">
                <a:latin typeface="Times New Roman" pitchFamily="18" charset="0"/>
                <a:cs typeface="Times New Roman" pitchFamily="18" charset="0"/>
              </a:rPr>
              <a:t>You could put [insert organization name] at risk, including financial and reputational harm</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11</a:t>
            </a:fld>
            <a:endParaRPr lang="en-US"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648200"/>
            <a:ext cx="24384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921544" y="1676400"/>
            <a:ext cx="7283450" cy="3200400"/>
          </a:xfrm>
        </p:spPr>
        <p:txBody>
          <a:bodyPr/>
          <a:lstStyle/>
          <a:p>
            <a:pPr algn="ctr" eaLnBrk="1" hangingPunct="1">
              <a:buFont typeface="Wingdings 3" pitchFamily="18" charset="2"/>
              <a:buNone/>
            </a:pPr>
            <a:r>
              <a:rPr lang="en-US" altLang="en-US" sz="2000" b="1" dirty="0" smtClean="0">
                <a:latin typeface="Times New Roman" pitchFamily="18" charset="0"/>
              </a:rPr>
              <a:t>What Makes a Strong Password?</a:t>
            </a:r>
          </a:p>
          <a:p>
            <a:pPr eaLnBrk="1" hangingPunct="1"/>
            <a:r>
              <a:rPr lang="en-US" altLang="en-US" sz="1800" dirty="0" smtClean="0">
                <a:latin typeface="Times New Roman" pitchFamily="18" charset="0"/>
              </a:rPr>
              <a:t>Use at least 6-8 characters.</a:t>
            </a:r>
          </a:p>
          <a:p>
            <a:pPr eaLnBrk="1" hangingPunct="1"/>
            <a:r>
              <a:rPr lang="en-US" altLang="en-US" sz="1800" dirty="0" smtClean="0">
                <a:latin typeface="Times New Roman" pitchFamily="18" charset="0"/>
              </a:rPr>
              <a:t>Use a minimum of 2 letters and 1 number, and capital and lower case letters</a:t>
            </a:r>
          </a:p>
          <a:p>
            <a:pPr eaLnBrk="1" hangingPunct="1"/>
            <a:r>
              <a:rPr lang="en-US" altLang="en-US" sz="1800" dirty="0" smtClean="0">
                <a:latin typeface="Times New Roman" pitchFamily="18" charset="0"/>
              </a:rPr>
              <a:t>Use a “pass-phrase” such as MbcFi2yo (My brown cat Fluffy is two years old)</a:t>
            </a:r>
          </a:p>
          <a:p>
            <a:pPr eaLnBrk="1" hangingPunct="1"/>
            <a:r>
              <a:rPr lang="en-US" altLang="en-US" sz="1800" dirty="0" smtClean="0">
                <a:latin typeface="Times New Roman" pitchFamily="18" charset="0"/>
              </a:rPr>
              <a:t>Do not use passwords that others may be able to guess:</a:t>
            </a:r>
          </a:p>
          <a:p>
            <a:pPr lvl="1" eaLnBrk="1" hangingPunct="1"/>
            <a:r>
              <a:rPr lang="en-US" altLang="en-US" sz="1700" dirty="0" smtClean="0">
                <a:latin typeface="Times New Roman" pitchFamily="18" charset="0"/>
              </a:rPr>
              <a:t>Spouse’s Name, Pet or Child’s Name</a:t>
            </a:r>
          </a:p>
          <a:p>
            <a:pPr lvl="1" eaLnBrk="1" hangingPunct="1"/>
            <a:r>
              <a:rPr lang="en-US" altLang="en-US" sz="1700" dirty="0" smtClean="0">
                <a:latin typeface="Times New Roman" pitchFamily="18" charset="0"/>
              </a:rPr>
              <a:t>Significant Dates</a:t>
            </a:r>
          </a:p>
          <a:p>
            <a:pPr lvl="1" eaLnBrk="1" hangingPunct="1"/>
            <a:r>
              <a:rPr lang="en-US" altLang="en-US" sz="1700" dirty="0" smtClean="0">
                <a:latin typeface="Times New Roman" pitchFamily="18" charset="0"/>
              </a:rPr>
              <a:t>Favorite sports teams </a:t>
            </a:r>
            <a:endParaRPr lang="en-US" altLang="en-US" sz="1500" dirty="0" smtClean="0">
              <a:solidFill>
                <a:srgbClr val="DD071B"/>
              </a:solidFill>
              <a:effectLst>
                <a:outerShdw blurRad="38100" dist="38100" dir="2700000" algn="tl">
                  <a:srgbClr val="C0C0C0"/>
                </a:outerShdw>
              </a:effectLst>
              <a:latin typeface="Times New Roman" pitchFamily="18" charset="0"/>
            </a:endParaRPr>
          </a:p>
        </p:txBody>
      </p:sp>
      <p:sp>
        <p:nvSpPr>
          <p:cNvPr id="102407" name="Text Box 7"/>
          <p:cNvSpPr txBox="1">
            <a:spLocks noChangeArrowheads="1"/>
          </p:cNvSpPr>
          <p:nvPr/>
        </p:nvSpPr>
        <p:spPr bwMode="auto">
          <a:xfrm>
            <a:off x="1439069" y="449855"/>
            <a:ext cx="6248400" cy="1015663"/>
          </a:xfrm>
          <a:prstGeom prst="rect">
            <a:avLst/>
          </a:prstGeom>
          <a:noFill/>
          <a:ln w="9525">
            <a:noFill/>
            <a:miter lim="800000"/>
            <a:headEnd/>
            <a:tailEnd/>
          </a:ln>
          <a:effectLst/>
        </p:spPr>
        <p:txBody>
          <a:bodyPr wrap="square">
            <a:spAutoFit/>
          </a:bodyPr>
          <a:lstStyle/>
          <a:p>
            <a:pPr algn="ctr"/>
            <a:r>
              <a:rPr lang="en-US" sz="3600" b="1" dirty="0">
                <a:solidFill>
                  <a:srgbClr val="FF0000"/>
                </a:solidFill>
              </a:rPr>
              <a:t>Access to ePHI</a:t>
            </a:r>
          </a:p>
          <a:p>
            <a:pPr algn="ctr"/>
            <a:r>
              <a:rPr lang="en-US" sz="2400" b="1" dirty="0"/>
              <a:t>User Names and Passwords</a:t>
            </a:r>
          </a:p>
        </p:txBody>
      </p:sp>
      <p:sp>
        <p:nvSpPr>
          <p:cNvPr id="102408" name="Text Box 8"/>
          <p:cNvSpPr txBox="1">
            <a:spLocks noChangeArrowheads="1"/>
          </p:cNvSpPr>
          <p:nvPr/>
        </p:nvSpPr>
        <p:spPr bwMode="auto">
          <a:xfrm>
            <a:off x="1743869" y="5724525"/>
            <a:ext cx="5638800" cy="286232"/>
          </a:xfrm>
          <a:prstGeom prst="rect">
            <a:avLst/>
          </a:prstGeom>
          <a:noFill/>
          <a:ln w="9525">
            <a:noFill/>
            <a:miter lim="800000"/>
            <a:headEnd/>
            <a:tailEnd/>
          </a:ln>
          <a:effectLst/>
        </p:spPr>
        <p:txBody>
          <a:bodyPr wrap="square">
            <a:spAutoFit/>
          </a:bodyPr>
          <a:lstStyle/>
          <a:p>
            <a:pPr>
              <a:lnSpc>
                <a:spcPct val="90000"/>
              </a:lnSpc>
              <a:spcBef>
                <a:spcPts val="400"/>
              </a:spcBef>
              <a:buClr>
                <a:schemeClr val="accent1"/>
              </a:buClr>
              <a:buSzPct val="68000"/>
              <a:buFont typeface="Wingdings 3" pitchFamily="18" charset="2"/>
              <a:buNone/>
            </a:pPr>
            <a:r>
              <a:rPr lang="en-US" altLang="en-US" sz="1400" b="1" dirty="0">
                <a:solidFill>
                  <a:srgbClr val="FF0000"/>
                </a:solidFill>
              </a:rPr>
              <a:t>User Names and Passwords are required by the HIPAA Security Rule</a:t>
            </a:r>
            <a:endParaRPr lang="en-US" sz="1400" b="1" dirty="0">
              <a:solidFill>
                <a:srgbClr val="FF0000"/>
              </a:solidFill>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110</a:t>
            </a:fld>
            <a:endParaRPr lang="en-US" dirty="0"/>
          </a:p>
        </p:txBody>
      </p:sp>
      <p:pic>
        <p:nvPicPr>
          <p:cNvPr id="7170" name="Picture 2" descr="https://tse1.mm.bing.net/th?&amp;id=JN.//0vcYR1P/yLipqiCGV2c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86200"/>
            <a:ext cx="1546041" cy="167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4936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57200" y="1752599"/>
            <a:ext cx="8153400" cy="3733801"/>
          </a:xfrm>
        </p:spPr>
        <p:txBody>
          <a:bodyPr/>
          <a:lstStyle/>
          <a:p>
            <a:pPr eaLnBrk="1" hangingPunct="1">
              <a:defRPr/>
            </a:pPr>
            <a:r>
              <a:rPr lang="en-US" altLang="en-US" sz="2000" dirty="0">
                <a:latin typeface="Times New Roman" pitchFamily="18" charset="0"/>
                <a:cs typeface="Times New Roman" pitchFamily="18" charset="0"/>
              </a:rPr>
              <a:t>Workstation use</a:t>
            </a:r>
          </a:p>
          <a:p>
            <a:pPr lvl="1" eaLnBrk="1" hangingPunct="1">
              <a:defRPr/>
            </a:pPr>
            <a:r>
              <a:rPr lang="en-US" altLang="en-US" sz="2000" dirty="0">
                <a:latin typeface="Times New Roman" pitchFamily="18" charset="0"/>
                <a:cs typeface="Times New Roman" pitchFamily="18" charset="0"/>
              </a:rPr>
              <a:t>Restrict viewing access to others</a:t>
            </a:r>
          </a:p>
          <a:p>
            <a:pPr lvl="1" eaLnBrk="1" hangingPunct="1">
              <a:defRPr/>
            </a:pPr>
            <a:r>
              <a:rPr lang="en-US" altLang="en-US" sz="2000" dirty="0">
                <a:latin typeface="Times New Roman" pitchFamily="18" charset="0"/>
                <a:cs typeface="Times New Roman" pitchFamily="18" charset="0"/>
              </a:rPr>
              <a:t>Follow appropriate log-on and log-off procedures</a:t>
            </a:r>
          </a:p>
          <a:p>
            <a:pPr lvl="1" eaLnBrk="1" hangingPunct="1">
              <a:defRPr/>
            </a:pPr>
            <a:r>
              <a:rPr lang="en-US" altLang="en-US" sz="2000" dirty="0">
                <a:latin typeface="Times New Roman" pitchFamily="18" charset="0"/>
                <a:cs typeface="Times New Roman" pitchFamily="18" charset="0"/>
              </a:rPr>
              <a:t>Lock your workstation, press Ctrl-Alt-Del </a:t>
            </a:r>
            <a:r>
              <a:rPr lang="en-US" altLang="en-US" sz="2000" dirty="0" smtClean="0">
                <a:latin typeface="Times New Roman" pitchFamily="18" charset="0"/>
                <a:cs typeface="Times New Roman" pitchFamily="18" charset="0"/>
              </a:rPr>
              <a:t>or Windows key</a:t>
            </a:r>
            <a:r>
              <a:rPr lang="en-US" altLang="en-US" sz="2000" dirty="0" smtClean="0">
                <a:latin typeface="Times New Roman" pitchFamily="18" charset="0"/>
                <a:cs typeface="Times New Roman" pitchFamily="18" charset="0"/>
                <a:sym typeface="Wingdings"/>
              </a:rPr>
              <a:t></a:t>
            </a:r>
            <a:r>
              <a:rPr lang="en-US" altLang="en-US" sz="2000" dirty="0" smtClean="0">
                <a:latin typeface="Times New Roman" pitchFamily="18" charset="0"/>
                <a:cs typeface="Times New Roman" pitchFamily="18" charset="0"/>
              </a:rPr>
              <a:t> + “L”</a:t>
            </a:r>
            <a:endParaRPr lang="en-US" altLang="en-US" sz="2000" dirty="0">
              <a:latin typeface="Times New Roman" pitchFamily="18" charset="0"/>
              <a:cs typeface="Times New Roman" pitchFamily="18" charset="0"/>
            </a:endParaRPr>
          </a:p>
          <a:p>
            <a:pPr lvl="1" eaLnBrk="1" hangingPunct="1">
              <a:defRPr/>
            </a:pPr>
            <a:r>
              <a:rPr lang="en-US" altLang="en-US" sz="2000" dirty="0">
                <a:latin typeface="Times New Roman" pitchFamily="18" charset="0"/>
                <a:cs typeface="Times New Roman" pitchFamily="18" charset="0"/>
              </a:rPr>
              <a:t>Use automatic screen savers that lock your computer when not in </a:t>
            </a:r>
            <a:r>
              <a:rPr lang="en-US" altLang="en-US" sz="2000" dirty="0" smtClean="0">
                <a:latin typeface="Times New Roman" pitchFamily="18" charset="0"/>
                <a:cs typeface="Times New Roman" pitchFamily="18" charset="0"/>
              </a:rPr>
              <a:t>use</a:t>
            </a:r>
            <a:endParaRPr lang="en-US" altLang="en-US" sz="2000" dirty="0">
              <a:latin typeface="Times New Roman" pitchFamily="18" charset="0"/>
              <a:cs typeface="Times New Roman" pitchFamily="18" charset="0"/>
            </a:endParaRPr>
          </a:p>
          <a:p>
            <a:pPr marL="342900" indent="-342900" eaLnBrk="1" hangingPunct="1">
              <a:lnSpc>
                <a:spcPct val="80000"/>
              </a:lnSpc>
            </a:pPr>
            <a:r>
              <a:rPr lang="en-US" altLang="en-US" sz="2000" dirty="0" smtClean="0">
                <a:latin typeface="Times New Roman" pitchFamily="18" charset="0"/>
              </a:rPr>
              <a:t>Do not add your own software and do not change or delete ours</a:t>
            </a:r>
          </a:p>
          <a:p>
            <a:pPr marL="342900" indent="-342900" eaLnBrk="1" hangingPunct="1">
              <a:lnSpc>
                <a:spcPct val="80000"/>
              </a:lnSpc>
            </a:pPr>
            <a:r>
              <a:rPr lang="en-US" altLang="en-US" sz="2000" dirty="0" smtClean="0">
                <a:latin typeface="Times New Roman" pitchFamily="18" charset="0"/>
              </a:rPr>
              <a:t>Know and follow organizational policies </a:t>
            </a:r>
          </a:p>
          <a:p>
            <a:pPr marL="342900" indent="-342900" eaLnBrk="1" hangingPunct="1">
              <a:lnSpc>
                <a:spcPct val="80000"/>
              </a:lnSpc>
            </a:pPr>
            <a:r>
              <a:rPr lang="en-US" sz="2000" dirty="0">
                <a:latin typeface="Times New Roman" pitchFamily="18" charset="0"/>
                <a:cs typeface="Times New Roman" pitchFamily="18" charset="0"/>
              </a:rPr>
              <a:t>If devices are lost, stolen or compromised, notify your supervisor immediately</a:t>
            </a:r>
            <a:r>
              <a:rPr lang="en-US" sz="2000" dirty="0" smtClean="0">
                <a:latin typeface="Times New Roman" pitchFamily="18" charset="0"/>
                <a:cs typeface="Times New Roman" pitchFamily="18" charset="0"/>
              </a:rPr>
              <a:t>!</a:t>
            </a:r>
          </a:p>
          <a:p>
            <a:pPr marL="342900" indent="-342900" eaLnBrk="1" hangingPunct="1">
              <a:lnSpc>
                <a:spcPct val="80000"/>
              </a:lnSpc>
            </a:pPr>
            <a:r>
              <a:rPr lang="en-US" sz="2000" dirty="0" smtClean="0">
                <a:latin typeface="Times New Roman" pitchFamily="18" charset="0"/>
                <a:cs typeface="Times New Roman" pitchFamily="18" charset="0"/>
              </a:rPr>
              <a:t>Do not store PHI on mobile devices unless you are authorized to do so and appropriate security safeguards have been implemented by your organization</a:t>
            </a:r>
            <a:endParaRPr lang="en-US" sz="1800" dirty="0">
              <a:latin typeface="Times New Roman" pitchFamily="18" charset="0"/>
              <a:cs typeface="Times New Roman" pitchFamily="18" charset="0"/>
            </a:endParaRPr>
          </a:p>
          <a:p>
            <a:pPr marL="812800" indent="-812800" eaLnBrk="1" hangingPunct="1">
              <a:lnSpc>
                <a:spcPct val="80000"/>
              </a:lnSpc>
            </a:pPr>
            <a:endParaRPr lang="en-US" sz="2000" dirty="0">
              <a:latin typeface="Times New Roman" pitchFamily="18" charset="0"/>
              <a:cs typeface="Times New Roman" pitchFamily="18" charset="0"/>
            </a:endParaRPr>
          </a:p>
          <a:p>
            <a:pPr marL="812800" indent="-812800" eaLnBrk="1" hangingPunct="1">
              <a:lnSpc>
                <a:spcPct val="80000"/>
              </a:lnSpc>
            </a:pPr>
            <a:endParaRPr lang="en-US" altLang="en-US" sz="2000" dirty="0" smtClean="0">
              <a:latin typeface="Times New Roman" pitchFamily="18" charset="0"/>
            </a:endParaRPr>
          </a:p>
        </p:txBody>
      </p:sp>
      <p:sp>
        <p:nvSpPr>
          <p:cNvPr id="106503" name="Text Box 7"/>
          <p:cNvSpPr txBox="1">
            <a:spLocks noChangeArrowheads="1"/>
          </p:cNvSpPr>
          <p:nvPr/>
        </p:nvSpPr>
        <p:spPr bwMode="auto">
          <a:xfrm>
            <a:off x="1210877" y="609600"/>
            <a:ext cx="6461897" cy="954107"/>
          </a:xfrm>
          <a:prstGeom prst="rect">
            <a:avLst/>
          </a:prstGeom>
          <a:noFill/>
          <a:ln w="9525" algn="ctr">
            <a:noFill/>
            <a:miter lim="800000"/>
            <a:headEnd/>
            <a:tailEnd/>
          </a:ln>
          <a:effectLst/>
        </p:spPr>
        <p:txBody>
          <a:bodyPr wrap="none">
            <a:spAutoFit/>
          </a:bodyPr>
          <a:lstStyle/>
          <a:p>
            <a:pPr algn="ctr"/>
            <a:r>
              <a:rPr lang="en-US" sz="2800" b="1" dirty="0">
                <a:solidFill>
                  <a:srgbClr val="FF0000"/>
                </a:solidFill>
              </a:rPr>
              <a:t>What Can I Do to </a:t>
            </a:r>
            <a:r>
              <a:rPr lang="en-US" sz="2800" b="1" dirty="0" smtClean="0">
                <a:solidFill>
                  <a:srgbClr val="FF0000"/>
                </a:solidFill>
              </a:rPr>
              <a:t>Help </a:t>
            </a:r>
            <a:r>
              <a:rPr lang="en-US" sz="2800" b="1" dirty="0">
                <a:solidFill>
                  <a:srgbClr val="FF0000"/>
                </a:solidFill>
              </a:rPr>
              <a:t>Protect </a:t>
            </a:r>
            <a:endParaRPr lang="en-US" sz="2800" b="1" dirty="0" smtClean="0">
              <a:solidFill>
                <a:srgbClr val="FF0000"/>
              </a:solidFill>
            </a:endParaRPr>
          </a:p>
          <a:p>
            <a:pPr algn="ctr"/>
            <a:r>
              <a:rPr lang="en-US" sz="2800" b="1" dirty="0" smtClean="0">
                <a:solidFill>
                  <a:srgbClr val="FF0000"/>
                </a:solidFill>
              </a:rPr>
              <a:t>Our </a:t>
            </a:r>
            <a:r>
              <a:rPr lang="en-US" sz="2800" b="1" dirty="0">
                <a:solidFill>
                  <a:srgbClr val="FF0000"/>
                </a:solidFill>
              </a:rPr>
              <a:t>Computer Systems and Equipment?</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111</a:t>
            </a:fld>
            <a:endParaRPr lang="en-US" dirty="0"/>
          </a:p>
        </p:txBody>
      </p:sp>
      <p:pic>
        <p:nvPicPr>
          <p:cNvPr id="8" name="Picture 7" descr="https://tse1.mm.bing.net/th?&amp;id=JN.DoURuX60NJrD/KweIC1ku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334000"/>
            <a:ext cx="1306830" cy="1066800"/>
          </a:xfrm>
          <a:prstGeom prst="rect">
            <a:avLst/>
          </a:prstGeom>
          <a:noFill/>
          <a:ln>
            <a:noFill/>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1219200" y="1447800"/>
            <a:ext cx="6477000" cy="3124200"/>
          </a:xfrm>
        </p:spPr>
        <p:txBody>
          <a:bodyPr/>
          <a:lstStyle/>
          <a:p>
            <a:pPr marL="0" indent="0" eaLnBrk="1" hangingPunct="1">
              <a:lnSpc>
                <a:spcPct val="90000"/>
              </a:lnSpc>
              <a:buNone/>
            </a:pPr>
            <a:r>
              <a:rPr lang="en-US" altLang="en-US" sz="1800" dirty="0" smtClean="0">
                <a:latin typeface="Times New Roman" pitchFamily="18" charset="0"/>
              </a:rPr>
              <a:t>Appropriate use of e-mail can prevent the accidental disclosure of ePHI.  Some tips or best practices include:</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Use email in accordance with policies and procedures defined by the [Organization].</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Use e-mail for business purposes and do not use e-mail in a way that is disruptive, offensive, or harmful.</a:t>
            </a:r>
          </a:p>
          <a:p>
            <a:pPr marL="285750" indent="-285750" eaLnBrk="1" hangingPunct="1">
              <a:lnSpc>
                <a:spcPct val="90000"/>
              </a:lnSpc>
            </a:pPr>
            <a:r>
              <a:rPr lang="en-US" altLang="en-US" sz="1800" dirty="0" smtClean="0">
                <a:latin typeface="Times New Roman" pitchFamily="18" charset="0"/>
              </a:rPr>
              <a:t>Verify email address before sending.</a:t>
            </a:r>
          </a:p>
          <a:p>
            <a:pPr marL="285750" indent="-285750" eaLnBrk="1" hangingPunct="1">
              <a:lnSpc>
                <a:spcPct val="90000"/>
              </a:lnSpc>
            </a:pPr>
            <a:r>
              <a:rPr lang="en-US" altLang="en-US" sz="1800" dirty="0" smtClean="0">
                <a:latin typeface="Times New Roman" pitchFamily="18" charset="0"/>
              </a:rPr>
              <a:t>Include a confidentiality disclaimer statement.</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Don’t open e-mail containing attachments when you don’t know the sender.</a:t>
            </a:r>
          </a:p>
        </p:txBody>
      </p:sp>
      <p:sp>
        <p:nvSpPr>
          <p:cNvPr id="108551" name="Text Box 7"/>
          <p:cNvSpPr txBox="1">
            <a:spLocks noChangeArrowheads="1"/>
          </p:cNvSpPr>
          <p:nvPr/>
        </p:nvSpPr>
        <p:spPr bwMode="auto">
          <a:xfrm>
            <a:off x="2438400" y="685799"/>
            <a:ext cx="4648200" cy="646331"/>
          </a:xfrm>
          <a:prstGeom prst="rect">
            <a:avLst/>
          </a:prstGeom>
          <a:noFill/>
          <a:ln w="9525" algn="ctr">
            <a:noFill/>
            <a:miter lim="800000"/>
            <a:headEnd/>
            <a:tailEnd/>
          </a:ln>
          <a:effectLst/>
        </p:spPr>
        <p:txBody>
          <a:bodyPr wrap="square">
            <a:spAutoFit/>
          </a:bodyPr>
          <a:lstStyle/>
          <a:p>
            <a:pPr algn="ctr"/>
            <a:r>
              <a:rPr lang="en-US" sz="3600" b="1" dirty="0">
                <a:solidFill>
                  <a:srgbClr val="FF0000"/>
                </a:solidFill>
              </a:rPr>
              <a:t>E-Mail Security</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305800" y="6408738"/>
            <a:ext cx="708025" cy="365125"/>
          </a:xfrm>
        </p:spPr>
        <p:txBody>
          <a:bodyPr/>
          <a:lstStyle/>
          <a:p>
            <a:pPr>
              <a:defRPr/>
            </a:pPr>
            <a:fld id="{9E696FFB-220C-4EB6-B537-D9C8AD780086}" type="slidenum">
              <a:rPr lang="en-US" smtClean="0"/>
              <a:pPr>
                <a:defRPr/>
              </a:pPr>
              <a:t>112</a:t>
            </a:fld>
            <a:endParaRPr lang="en-US" dirty="0"/>
          </a:p>
        </p:txBody>
      </p:sp>
      <p:pic>
        <p:nvPicPr>
          <p:cNvPr id="7" name="Picture 6" descr="https://tse1.mm.bing.net/th?&amp;id=JN.KbSSVj5sRqQY07J60hQjh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6342" y="4648200"/>
            <a:ext cx="1679258" cy="1523047"/>
          </a:xfrm>
          <a:prstGeom prst="rect">
            <a:avLst/>
          </a:prstGeom>
          <a:noFill/>
          <a:ln>
            <a:noFill/>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1066800" y="1524000"/>
            <a:ext cx="6858000" cy="3810000"/>
          </a:xfrm>
        </p:spPr>
        <p:txBody>
          <a:bodyPr/>
          <a:lstStyle/>
          <a:p>
            <a:pPr marL="285750" indent="-285750" eaLnBrk="1" hangingPunct="1">
              <a:lnSpc>
                <a:spcPct val="90000"/>
              </a:lnSpc>
            </a:pPr>
            <a:r>
              <a:rPr lang="en-US" altLang="en-US" sz="1800" dirty="0" smtClean="0">
                <a:latin typeface="Times New Roman" pitchFamily="18" charset="0"/>
              </a:rPr>
              <a:t>The Security Rule requires organizations to implement hardware, software, and/or procedural mechanisms that record and examine activity in electronic information systems that contain or use ePHI. </a:t>
            </a:r>
          </a:p>
          <a:p>
            <a:pPr marL="285750" indent="-285750" eaLnBrk="1" hangingPunct="1">
              <a:lnSpc>
                <a:spcPct val="90000"/>
              </a:lnSpc>
            </a:pPr>
            <a:r>
              <a:rPr lang="en-US" altLang="en-US" sz="1800" dirty="0" smtClean="0">
                <a:latin typeface="Times New Roman" pitchFamily="18" charset="0"/>
              </a:rPr>
              <a:t>Organizations should define the reasons for establishing audit trail mechanisms and procedures for its electronic information systems that contain ePHI.</a:t>
            </a:r>
          </a:p>
          <a:p>
            <a:pPr marL="285750" indent="-285750" eaLnBrk="1" hangingPunct="1">
              <a:lnSpc>
                <a:spcPct val="90000"/>
              </a:lnSpc>
            </a:pPr>
            <a:r>
              <a:rPr lang="en-US" altLang="en-US" sz="1800" dirty="0" smtClean="0">
                <a:latin typeface="Times New Roman" pitchFamily="18" charset="0"/>
              </a:rPr>
              <a:t>Reasons may include, but are not limited to, </a:t>
            </a:r>
          </a:p>
          <a:p>
            <a:pPr marL="541338" lvl="1" indent="-285750" eaLnBrk="1" hangingPunct="1">
              <a:lnSpc>
                <a:spcPct val="90000"/>
              </a:lnSpc>
            </a:pPr>
            <a:r>
              <a:rPr lang="en-US" altLang="en-US" sz="1800" dirty="0" smtClean="0">
                <a:latin typeface="Times New Roman" pitchFamily="18" charset="0"/>
              </a:rPr>
              <a:t>System troubleshooting</a:t>
            </a:r>
          </a:p>
          <a:p>
            <a:pPr marL="541338" lvl="1" indent="-285750" eaLnBrk="1" hangingPunct="1">
              <a:lnSpc>
                <a:spcPct val="90000"/>
              </a:lnSpc>
            </a:pPr>
            <a:r>
              <a:rPr lang="en-US" altLang="en-US" sz="1800" dirty="0" smtClean="0">
                <a:latin typeface="Times New Roman" pitchFamily="18" charset="0"/>
              </a:rPr>
              <a:t>Policy enforcement</a:t>
            </a:r>
          </a:p>
          <a:p>
            <a:pPr marL="541338" lvl="1" indent="-285750" eaLnBrk="1" hangingPunct="1">
              <a:lnSpc>
                <a:spcPct val="90000"/>
              </a:lnSpc>
            </a:pPr>
            <a:r>
              <a:rPr lang="en-US" altLang="en-US" sz="1800" dirty="0" smtClean="0">
                <a:latin typeface="Times New Roman" pitchFamily="18" charset="0"/>
              </a:rPr>
              <a:t>Compliance with the Security Rule</a:t>
            </a:r>
          </a:p>
          <a:p>
            <a:pPr marL="541338" lvl="1" indent="-285750" eaLnBrk="1" hangingPunct="1">
              <a:lnSpc>
                <a:spcPct val="90000"/>
              </a:lnSpc>
            </a:pPr>
            <a:r>
              <a:rPr lang="en-US" altLang="en-US" sz="1800" dirty="0" smtClean="0">
                <a:latin typeface="Times New Roman" pitchFamily="18" charset="0"/>
              </a:rPr>
              <a:t>Mitigating risk of security incidents</a:t>
            </a:r>
          </a:p>
          <a:p>
            <a:pPr marL="541338" lvl="1" indent="-285750" eaLnBrk="1" hangingPunct="1">
              <a:lnSpc>
                <a:spcPct val="90000"/>
              </a:lnSpc>
            </a:pPr>
            <a:r>
              <a:rPr lang="en-US" altLang="en-US" sz="1800" dirty="0" smtClean="0">
                <a:latin typeface="Times New Roman" pitchFamily="18" charset="0"/>
              </a:rPr>
              <a:t>Monitoring workforce member activities and actions</a:t>
            </a:r>
          </a:p>
          <a:p>
            <a:pPr marL="285750" indent="-285750" eaLnBrk="1" hangingPunct="1">
              <a:lnSpc>
                <a:spcPct val="90000"/>
              </a:lnSpc>
            </a:pPr>
            <a:endParaRPr lang="en-US" altLang="en-US" sz="1800" dirty="0">
              <a:latin typeface="Times New Roman" pitchFamily="18" charset="0"/>
            </a:endParaRPr>
          </a:p>
          <a:p>
            <a:pPr marL="285750" indent="-285750" eaLnBrk="1" hangingPunct="1">
              <a:lnSpc>
                <a:spcPct val="90000"/>
              </a:lnSpc>
            </a:pPr>
            <a:endParaRPr lang="en-US" altLang="en-US" sz="1800" dirty="0" smtClean="0">
              <a:latin typeface="Times New Roman" pitchFamily="18" charset="0"/>
            </a:endParaRPr>
          </a:p>
        </p:txBody>
      </p:sp>
      <p:sp>
        <p:nvSpPr>
          <p:cNvPr id="108551" name="Text Box 7"/>
          <p:cNvSpPr txBox="1">
            <a:spLocks noChangeArrowheads="1"/>
          </p:cNvSpPr>
          <p:nvPr/>
        </p:nvSpPr>
        <p:spPr bwMode="auto">
          <a:xfrm>
            <a:off x="2438400" y="619125"/>
            <a:ext cx="3657600" cy="646331"/>
          </a:xfrm>
          <a:prstGeom prst="rect">
            <a:avLst/>
          </a:prstGeom>
          <a:noFill/>
          <a:ln w="9525" algn="ctr">
            <a:noFill/>
            <a:miter lim="800000"/>
            <a:headEnd/>
            <a:tailEnd/>
          </a:ln>
          <a:effectLst/>
        </p:spPr>
        <p:txBody>
          <a:bodyPr wrap="square">
            <a:spAutoFit/>
          </a:bodyPr>
          <a:lstStyle/>
          <a:p>
            <a:pPr algn="ctr"/>
            <a:r>
              <a:rPr lang="en-US" sz="3600" b="1" dirty="0" smtClean="0">
                <a:solidFill>
                  <a:srgbClr val="FF0000"/>
                </a:solidFill>
              </a:rPr>
              <a:t>Audit Controls</a:t>
            </a:r>
            <a:endParaRPr lang="en-US" sz="3600" b="1" dirty="0">
              <a:solidFill>
                <a:srgbClr val="FF0000"/>
              </a:solidFill>
            </a:endParaRPr>
          </a:p>
        </p:txBody>
      </p:sp>
      <p:pic>
        <p:nvPicPr>
          <p:cNvPr id="7" name="Picture 6" descr="https://encrypted-tbn3.gstatic.com/images?q=tbn:ANd9GcQXOpks-WVs7Czc6dxlOVF0KrZ7lZlkrmhsod3wAOczX_ZCN_xrCQ">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5229225"/>
            <a:ext cx="2400300" cy="11049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113</a:t>
            </a:fld>
            <a:endParaRPr lang="en-US" dirty="0"/>
          </a:p>
        </p:txBody>
      </p:sp>
    </p:spTree>
    <p:extLst>
      <p:ext uri="{BB962C8B-B14F-4D97-AF65-F5344CB8AC3E}">
        <p14:creationId xmlns:p14="http://schemas.microsoft.com/office/powerpoint/2010/main" val="12186482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71600" y="2352677"/>
            <a:ext cx="6477000" cy="838200"/>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a:r>
              <a:rPr lang="en-US" altLang="en-US" sz="3200" dirty="0" smtClean="0">
                <a:solidFill>
                  <a:schemeClr val="tx1"/>
                </a:solidFill>
                <a:effectLst/>
                <a:latin typeface="Times New Roman" pitchFamily="18" charset="0"/>
                <a:cs typeface="Times New Roman" pitchFamily="18" charset="0"/>
              </a:rPr>
              <a:t>PHI Safeguarding Tips </a:t>
            </a:r>
            <a:endParaRPr lang="en-US" altLang="en-US" sz="3200" dirty="0">
              <a:solidFill>
                <a:schemeClr val="tx1"/>
              </a:solidFill>
              <a:effectLst/>
              <a:latin typeface="Times New Roman" pitchFamily="18" charset="0"/>
              <a:cs typeface="Times New Roman" pitchFamily="18" charset="0"/>
            </a:endParaRPr>
          </a:p>
        </p:txBody>
      </p:sp>
      <p:sp>
        <p:nvSpPr>
          <p:cNvPr id="11" name="Rectangle 3"/>
          <p:cNvSpPr txBox="1">
            <a:spLocks noChangeArrowheads="1"/>
          </p:cNvSpPr>
          <p:nvPr/>
        </p:nvSpPr>
        <p:spPr bwMode="auto">
          <a:xfrm>
            <a:off x="1828800" y="53340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en-US" sz="2000" dirty="0" smtClean="0">
                <a:latin typeface="Times New Roman" pitchFamily="18" charset="0"/>
                <a:cs typeface="Times New Roman" pitchFamily="18" charset="0"/>
              </a:rPr>
              <a:t>What else can I do to protect our patients’ PHI?</a:t>
            </a:r>
            <a:endParaRPr lang="en-US" altLang="en-US" sz="2000" dirty="0">
              <a:latin typeface="Times New Roman" pitchFamily="18" charset="0"/>
              <a:cs typeface="Times New Roman" pitchFamily="18" charset="0"/>
            </a:endParaRPr>
          </a:p>
        </p:txBody>
      </p:sp>
      <p:sp>
        <p:nvSpPr>
          <p:cNvPr id="8" name="Rectangle 2"/>
          <p:cNvSpPr txBox="1">
            <a:spLocks noChangeArrowheads="1"/>
          </p:cNvSpPr>
          <p:nvPr/>
        </p:nvSpPr>
        <p:spPr>
          <a:xfrm>
            <a:off x="3276600" y="1276349"/>
            <a:ext cx="2971800" cy="1085852"/>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altLang="en-US" sz="4400" dirty="0" smtClean="0">
                <a:solidFill>
                  <a:srgbClr val="FF0000"/>
                </a:solidFill>
                <a:effectLst/>
                <a:latin typeface="Times New Roman" pitchFamily="18" charset="0"/>
                <a:cs typeface="Times New Roman" pitchFamily="18" charset="0"/>
              </a:rPr>
              <a:t>Section X</a:t>
            </a:r>
            <a:endParaRPr lang="en-US" altLang="en-US" sz="4400" dirty="0">
              <a:solidFill>
                <a:srgbClr val="FF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114</a:t>
            </a:fld>
            <a:endParaRPr lang="en-US" dirty="0"/>
          </a:p>
        </p:txBody>
      </p:sp>
      <p:pic>
        <p:nvPicPr>
          <p:cNvPr id="9" name="Picture 8" descr="https://tse2.mm.bing.net/th?id=JN.HHimfiDzm5mA%2bgmHO%2fGpMw&amp;w=250&amp;h=186&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860" y="3352800"/>
            <a:ext cx="2113280" cy="1295401"/>
          </a:xfrm>
          <a:prstGeom prst="rect">
            <a:avLst/>
          </a:prstGeom>
          <a:noFill/>
          <a:ln>
            <a:noFill/>
          </a:ln>
        </p:spPr>
      </p:pic>
    </p:spTree>
    <p:extLst>
      <p:ext uri="{BB962C8B-B14F-4D97-AF65-F5344CB8AC3E}">
        <p14:creationId xmlns:p14="http://schemas.microsoft.com/office/powerpoint/2010/main" val="42789272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5181600" cy="1096962"/>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Safeguarding PHI</a:t>
            </a:r>
            <a:br>
              <a:rPr lang="en-US" altLang="en-US" dirty="0" smtClean="0">
                <a:solidFill>
                  <a:srgbClr val="FF0000"/>
                </a:solidFill>
                <a:effectLst/>
                <a:latin typeface="Times New Roman" pitchFamily="18" charset="0"/>
                <a:cs typeface="Times New Roman" pitchFamily="18" charset="0"/>
              </a:rPr>
            </a:br>
            <a:r>
              <a:rPr lang="en-US" sz="2700" dirty="0">
                <a:effectLst/>
                <a:latin typeface="Times New Roman" pitchFamily="18" charset="0"/>
                <a:cs typeface="Times New Roman" pitchFamily="18" charset="0"/>
              </a:rPr>
              <a:t>Confidentiality </a:t>
            </a:r>
            <a:br>
              <a:rPr lang="en-US" sz="2700" dirty="0">
                <a:effectLst/>
                <a:latin typeface="Times New Roman" pitchFamily="18" charset="0"/>
                <a:cs typeface="Times New Roman" pitchFamily="18" charset="0"/>
              </a:rPr>
            </a:br>
            <a:endParaRPr lang="en-US" sz="27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534400" cy="3733800"/>
          </a:xfrm>
        </p:spPr>
        <p:txBody>
          <a:bodyPr>
            <a:normAutofit/>
          </a:bodyPr>
          <a:lstStyle/>
          <a:p>
            <a:r>
              <a:rPr lang="en-US" sz="2400" dirty="0" smtClean="0">
                <a:latin typeface="Times New Roman" pitchFamily="18" charset="0"/>
                <a:cs typeface="Times New Roman" pitchFamily="18" charset="0"/>
              </a:rPr>
              <a:t>Securing information from improper disclosure also includes</a:t>
            </a:r>
          </a:p>
          <a:p>
            <a:pPr lvl="1"/>
            <a:r>
              <a:rPr lang="en-US" sz="1800" dirty="0" smtClean="0">
                <a:latin typeface="Times New Roman" pitchFamily="18" charset="0"/>
                <a:cs typeface="Times New Roman" pitchFamily="18" charset="0"/>
              </a:rPr>
              <a:t>Sharing PHI with only those that need to know (direct care workers, staff) in a discreet manner</a:t>
            </a:r>
          </a:p>
          <a:p>
            <a:pPr lvl="1"/>
            <a:r>
              <a:rPr lang="en-US" sz="1800" dirty="0" smtClean="0">
                <a:latin typeface="Times New Roman" pitchFamily="18" charset="0"/>
                <a:cs typeface="Times New Roman" pitchFamily="18" charset="0"/>
              </a:rPr>
              <a:t>Refraining from discussing patient visits, conditions, progress, etc. with family, friends, neighbors, and co-workers that do not have a need to know</a:t>
            </a:r>
          </a:p>
          <a:p>
            <a:pPr marL="342900" indent="-342900"/>
            <a:r>
              <a:rPr lang="en-US" sz="2400" dirty="0">
                <a:latin typeface="Times New Roman" pitchFamily="18" charset="0"/>
                <a:cs typeface="Times New Roman" pitchFamily="18" charset="0"/>
              </a:rPr>
              <a:t>Ensuring the </a:t>
            </a:r>
            <a:r>
              <a:rPr lang="en-US" sz="2400" dirty="0" smtClean="0">
                <a:latin typeface="Times New Roman" pitchFamily="18" charset="0"/>
                <a:cs typeface="Times New Roman" pitchFamily="18" charset="0"/>
              </a:rPr>
              <a:t>disclosure of </a:t>
            </a:r>
            <a:r>
              <a:rPr lang="en-US" sz="2400" dirty="0">
                <a:latin typeface="Times New Roman" pitchFamily="18" charset="0"/>
                <a:cs typeface="Times New Roman" pitchFamily="18" charset="0"/>
              </a:rPr>
              <a:t>information </a:t>
            </a:r>
            <a:r>
              <a:rPr lang="en-US" sz="2400" dirty="0" smtClean="0">
                <a:latin typeface="Times New Roman" pitchFamily="18" charset="0"/>
                <a:cs typeface="Times New Roman" pitchFamily="18" charset="0"/>
              </a:rPr>
              <a:t>reaches the intended person:</a:t>
            </a:r>
          </a:p>
          <a:p>
            <a:pPr marL="598488" lvl="1" indent="-342900"/>
            <a:r>
              <a:rPr lang="en-US" sz="1800" dirty="0" smtClean="0">
                <a:latin typeface="Times New Roman" pitchFamily="18" charset="0"/>
                <a:cs typeface="Times New Roman" pitchFamily="18" charset="0"/>
              </a:rPr>
              <a:t>Validating </a:t>
            </a:r>
            <a:r>
              <a:rPr lang="en-US" sz="1800" dirty="0">
                <a:latin typeface="Times New Roman" pitchFamily="18" charset="0"/>
                <a:cs typeface="Times New Roman" pitchFamily="18" charset="0"/>
              </a:rPr>
              <a:t>fax numbers prior to faxing </a:t>
            </a:r>
            <a:r>
              <a:rPr lang="en-US" sz="1800" dirty="0" smtClean="0">
                <a:latin typeface="Times New Roman" pitchFamily="18" charset="0"/>
                <a:cs typeface="Times New Roman" pitchFamily="18" charset="0"/>
              </a:rPr>
              <a:t>PHI</a:t>
            </a:r>
          </a:p>
          <a:p>
            <a:pPr marL="598488" lvl="1" indent="-342900"/>
            <a:r>
              <a:rPr lang="en-US" sz="1800" dirty="0" smtClean="0">
                <a:latin typeface="Times New Roman" pitchFamily="18" charset="0"/>
                <a:cs typeface="Times New Roman" pitchFamily="18" charset="0"/>
              </a:rPr>
              <a:t>Verification </a:t>
            </a:r>
            <a:r>
              <a:rPr lang="en-US" sz="1800" dirty="0">
                <a:latin typeface="Times New Roman" pitchFamily="18" charset="0"/>
                <a:cs typeface="Times New Roman" pitchFamily="18" charset="0"/>
              </a:rPr>
              <a:t>of identity prior to releasing information </a:t>
            </a:r>
            <a:r>
              <a:rPr lang="en-US" sz="1800" dirty="0" smtClean="0">
                <a:latin typeface="Times New Roman" pitchFamily="18" charset="0"/>
                <a:cs typeface="Times New Roman" pitchFamily="18" charset="0"/>
              </a:rPr>
              <a:t>without </a:t>
            </a:r>
            <a:r>
              <a:rPr lang="en-US" sz="1800" dirty="0">
                <a:latin typeface="Times New Roman" pitchFamily="18" charset="0"/>
                <a:cs typeface="Times New Roman" pitchFamily="18" charset="0"/>
              </a:rPr>
              <a:t>the patient </a:t>
            </a:r>
            <a:r>
              <a:rPr lang="en-US" sz="1800" dirty="0" smtClean="0">
                <a:latin typeface="Times New Roman" pitchFamily="18" charset="0"/>
                <a:cs typeface="Times New Roman" pitchFamily="18" charset="0"/>
              </a:rPr>
              <a:t>present</a:t>
            </a:r>
          </a:p>
          <a:p>
            <a:pPr marL="598488" lvl="1" indent="-342900"/>
            <a:r>
              <a:rPr lang="en-US" sz="1800" dirty="0" smtClean="0">
                <a:latin typeface="Times New Roman" pitchFamily="18" charset="0"/>
                <a:cs typeface="Times New Roman" pitchFamily="18" charset="0"/>
              </a:rPr>
              <a:t>Requesting </a:t>
            </a:r>
            <a:r>
              <a:rPr lang="en-US" sz="1800" dirty="0">
                <a:latin typeface="Times New Roman" pitchFamily="18" charset="0"/>
                <a:cs typeface="Times New Roman" pitchFamily="18" charset="0"/>
              </a:rPr>
              <a:t>verbal authorization from the patient to </a:t>
            </a:r>
            <a:r>
              <a:rPr lang="en-US" sz="1800" dirty="0" smtClean="0">
                <a:latin typeface="Times New Roman" pitchFamily="18" charset="0"/>
                <a:cs typeface="Times New Roman" pitchFamily="18" charset="0"/>
              </a:rPr>
              <a:t>discuss </a:t>
            </a:r>
            <a:r>
              <a:rPr lang="en-US" sz="1800" dirty="0">
                <a:latin typeface="Times New Roman" pitchFamily="18" charset="0"/>
                <a:cs typeface="Times New Roman" pitchFamily="18" charset="0"/>
              </a:rPr>
              <a:t>their health, conditions, etc. with those that may </a:t>
            </a:r>
            <a:r>
              <a:rPr lang="en-US" sz="1800" dirty="0" smtClean="0">
                <a:latin typeface="Times New Roman" pitchFamily="18" charset="0"/>
                <a:cs typeface="Times New Roman" pitchFamily="18" charset="0"/>
              </a:rPr>
              <a:t>be </a:t>
            </a:r>
            <a:r>
              <a:rPr lang="en-US" sz="1800" dirty="0">
                <a:latin typeface="Times New Roman" pitchFamily="18" charset="0"/>
                <a:cs typeface="Times New Roman" pitchFamily="18" charset="0"/>
              </a:rPr>
              <a:t>present</a:t>
            </a:r>
          </a:p>
          <a:p>
            <a:pPr lvl="3"/>
            <a:endParaRPr lang="en-US" sz="2000" dirty="0" smtClean="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115</a:t>
            </a:fld>
            <a:endParaRPr lang="en-US" dirty="0"/>
          </a:p>
        </p:txBody>
      </p:sp>
      <p:pic>
        <p:nvPicPr>
          <p:cNvPr id="9" name="Picture 8" descr="https://tse1.mm.bing.net/th?id=JN.Wik1Ar%2feAVUF36NaQ13odQ&amp;w=172&amp;h=165&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257800"/>
            <a:ext cx="1371600" cy="1163955"/>
          </a:xfrm>
          <a:prstGeom prst="rect">
            <a:avLst/>
          </a:prstGeom>
          <a:noFill/>
          <a:ln>
            <a:noFill/>
          </a:ln>
        </p:spPr>
      </p:pic>
    </p:spTree>
    <p:extLst>
      <p:ext uri="{BB962C8B-B14F-4D97-AF65-F5344CB8AC3E}">
        <p14:creationId xmlns:p14="http://schemas.microsoft.com/office/powerpoint/2010/main" val="14307002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867400" cy="990600"/>
          </a:xfrm>
        </p:spPr>
        <p:txBody>
          <a:bodyPr>
            <a:noAutofit/>
          </a:bodyPr>
          <a:lstStyle/>
          <a:p>
            <a:pPr algn="ctr"/>
            <a:r>
              <a:rPr lang="en-US" altLang="en-US" sz="3600" dirty="0">
                <a:solidFill>
                  <a:srgbClr val="FF0000"/>
                </a:solidFill>
                <a:effectLst/>
                <a:latin typeface="Times New Roman" pitchFamily="18" charset="0"/>
                <a:cs typeface="Times New Roman" pitchFamily="18" charset="0"/>
              </a:rPr>
              <a:t>Safeguarding </a:t>
            </a:r>
            <a:r>
              <a:rPr lang="en-US" altLang="en-US" sz="3600" dirty="0" smtClean="0">
                <a:solidFill>
                  <a:srgbClr val="FF0000"/>
                </a:solidFill>
                <a:effectLst/>
                <a:latin typeface="Times New Roman" pitchFamily="18" charset="0"/>
                <a:cs typeface="Times New Roman" pitchFamily="18" charset="0"/>
              </a:rPr>
              <a:t>PHI</a:t>
            </a:r>
            <a:br>
              <a:rPr lang="en-US" altLang="en-US" sz="3600" dirty="0" smtClean="0">
                <a:solidFill>
                  <a:srgbClr val="FF0000"/>
                </a:solidFill>
                <a:effectLst/>
                <a:latin typeface="Times New Roman" pitchFamily="18" charset="0"/>
                <a:cs typeface="Times New Roman" pitchFamily="18" charset="0"/>
              </a:rPr>
            </a:br>
            <a:r>
              <a:rPr lang="en-US" sz="2400" dirty="0">
                <a:effectLst/>
                <a:latin typeface="Times New Roman" pitchFamily="18" charset="0"/>
                <a:cs typeface="Times New Roman" pitchFamily="18" charset="0"/>
              </a:rPr>
              <a:t>Availability</a:t>
            </a:r>
            <a:br>
              <a:rPr lang="en-US" sz="2400" dirty="0">
                <a:effectLst/>
                <a:latin typeface="Times New Roman" pitchFamily="18" charset="0"/>
                <a:cs typeface="Times New Roman" pitchFamily="18" charset="0"/>
              </a:rPr>
            </a:br>
            <a:endParaRPr lang="en-US" sz="24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2633662"/>
          </a:xfrm>
        </p:spPr>
        <p:txBody>
          <a:bodyPr>
            <a:normAutofit/>
          </a:bodyPr>
          <a:lstStyle/>
          <a:p>
            <a:pPr lvl="1"/>
            <a:r>
              <a:rPr lang="en-US" sz="2000" dirty="0" smtClean="0">
                <a:latin typeface="Times New Roman" pitchFamily="18" charset="0"/>
                <a:cs typeface="Times New Roman" pitchFamily="18" charset="0"/>
              </a:rPr>
              <a:t>Ensuring those that require information for proper treatment, payment or health care operations have access to the information they need to fulfill their job obligations</a:t>
            </a:r>
          </a:p>
          <a:p>
            <a:pPr lvl="1"/>
            <a:r>
              <a:rPr lang="en-US" sz="2000" dirty="0" smtClean="0">
                <a:latin typeface="Times New Roman" pitchFamily="18" charset="0"/>
                <a:cs typeface="Times New Roman" pitchFamily="18" charset="0"/>
              </a:rPr>
              <a:t>Limiting the access to information to those that do not require access to perform the obligations of their job</a:t>
            </a:r>
          </a:p>
          <a:p>
            <a:pPr lvl="1"/>
            <a:r>
              <a:rPr lang="en-US" sz="2000" dirty="0" smtClean="0">
                <a:latin typeface="Times New Roman" pitchFamily="18" charset="0"/>
                <a:cs typeface="Times New Roman" pitchFamily="18" charset="0"/>
              </a:rPr>
              <a:t>Secure workstations by logging off, using strong passwords and keeping passwords confidential</a:t>
            </a:r>
          </a:p>
          <a:p>
            <a:pPr lvl="1"/>
            <a:endParaRPr lang="en-US" sz="2000" dirty="0" smtClean="0"/>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116</a:t>
            </a:fld>
            <a:endParaRPr lang="en-US" dirty="0"/>
          </a:p>
        </p:txBody>
      </p:sp>
      <p:pic>
        <p:nvPicPr>
          <p:cNvPr id="9" name="Picture 8" descr="https://tse2.mm.bing.net/th?id=JN.q3MWSzq5kLx8XT12FxAr8Q&amp;w=151&amp;h=13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267200"/>
            <a:ext cx="1828800" cy="1617345"/>
          </a:xfrm>
          <a:prstGeom prst="rect">
            <a:avLst/>
          </a:prstGeom>
          <a:noFill/>
          <a:ln>
            <a:noFill/>
          </a:ln>
        </p:spPr>
      </p:pic>
    </p:spTree>
    <p:extLst>
      <p:ext uri="{BB962C8B-B14F-4D97-AF65-F5344CB8AC3E}">
        <p14:creationId xmlns:p14="http://schemas.microsoft.com/office/powerpoint/2010/main" val="22627050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5257800" cy="12192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Safeguarding PHI</a:t>
            </a:r>
            <a:br>
              <a:rPr lang="en-US" sz="3600" dirty="0" smtClean="0">
                <a:solidFill>
                  <a:srgbClr val="FF0000"/>
                </a:solidFill>
                <a:effectLst/>
                <a:latin typeface="Times New Roman" pitchFamily="18" charset="0"/>
                <a:cs typeface="Times New Roman" pitchFamily="18" charset="0"/>
              </a:rPr>
            </a:br>
            <a:r>
              <a:rPr lang="en-US" sz="2400" dirty="0">
                <a:effectLst/>
                <a:latin typeface="Times New Roman" pitchFamily="18" charset="0"/>
                <a:cs typeface="Times New Roman" pitchFamily="18" charset="0"/>
              </a:rPr>
              <a:t>Integrity</a:t>
            </a:r>
            <a:br>
              <a:rPr lang="en-US" sz="2400" dirty="0">
                <a:effectLst/>
                <a:latin typeface="Times New Roman" pitchFamily="18" charset="0"/>
                <a:cs typeface="Times New Roman" pitchFamily="18" charset="0"/>
              </a:rPr>
            </a:br>
            <a:endParaRPr lang="en-US" sz="24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2590800"/>
          </a:xfrm>
        </p:spPr>
        <p:txBody>
          <a:bodyPr/>
          <a:lstStyle/>
          <a:p>
            <a:pPr lvl="1"/>
            <a:r>
              <a:rPr lang="en-US" sz="2000" dirty="0" smtClean="0">
                <a:latin typeface="Times New Roman" pitchFamily="18" charset="0"/>
                <a:cs typeface="Times New Roman" pitchFamily="18" charset="0"/>
              </a:rPr>
              <a:t>Ensuring the electronic transmission of data is secured in a manner to protect the integrity of the data.  Protecting data integrity may include using:</a:t>
            </a:r>
          </a:p>
          <a:p>
            <a:pPr lvl="2"/>
            <a:r>
              <a:rPr lang="en-US" sz="2000" dirty="0" smtClean="0">
                <a:latin typeface="Times New Roman" pitchFamily="18" charset="0"/>
                <a:cs typeface="Times New Roman" pitchFamily="18" charset="0"/>
              </a:rPr>
              <a:t>Secure e-mail or</a:t>
            </a:r>
          </a:p>
          <a:p>
            <a:pPr lvl="2"/>
            <a:r>
              <a:rPr lang="en-US" sz="2000" dirty="0" smtClean="0">
                <a:latin typeface="Times New Roman" pitchFamily="18" charset="0"/>
                <a:cs typeface="Times New Roman" pitchFamily="18" charset="0"/>
              </a:rPr>
              <a:t>Organization communication portals that transfer files within or external to the organization for treatment, payment or operation purposes</a:t>
            </a:r>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117</a:t>
            </a:fld>
            <a:endParaRPr lang="en-US" dirty="0"/>
          </a:p>
        </p:txBody>
      </p:sp>
      <p:pic>
        <p:nvPicPr>
          <p:cNvPr id="9" name="Picture 8" descr="https://tse1.mm.bing.net/th?id=JN.wYdELX%2bgPvsHERbPKC9o2w&amp;w=207&amp;h=18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1545907" cy="1504950"/>
          </a:xfrm>
          <a:prstGeom prst="rect">
            <a:avLst/>
          </a:prstGeom>
          <a:noFill/>
          <a:ln>
            <a:noFill/>
          </a:ln>
        </p:spPr>
      </p:pic>
    </p:spTree>
    <p:extLst>
      <p:ext uri="{BB962C8B-B14F-4D97-AF65-F5344CB8AC3E}">
        <p14:creationId xmlns:p14="http://schemas.microsoft.com/office/powerpoint/2010/main" val="29379432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133600" y="533400"/>
            <a:ext cx="4800601" cy="11430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Family, Friends, You and PHI</a:t>
            </a:r>
            <a:br>
              <a:rPr lang="en-US" altLang="en-US" sz="2700" dirty="0">
                <a:effectLst/>
                <a:latin typeface="Times New Roman" pitchFamily="18" charset="0"/>
                <a:cs typeface="Times New Roman" pitchFamily="18" charset="0"/>
              </a:rPr>
            </a:br>
            <a:endParaRPr lang="en-US" altLang="en-US" sz="2700" dirty="0">
              <a:effectLst/>
              <a:latin typeface="Times New Roman" pitchFamily="18" charset="0"/>
              <a:cs typeface="Times New Roman" pitchFamily="18" charset="0"/>
            </a:endParaRPr>
          </a:p>
        </p:txBody>
      </p:sp>
      <p:sp>
        <p:nvSpPr>
          <p:cNvPr id="528387" name="Rectangle 3"/>
          <p:cNvSpPr>
            <a:spLocks noGrp="1" noChangeArrowheads="1"/>
          </p:cNvSpPr>
          <p:nvPr>
            <p:ph type="body" idx="1"/>
          </p:nvPr>
        </p:nvSpPr>
        <p:spPr>
          <a:xfrm>
            <a:off x="381000" y="2286000"/>
            <a:ext cx="8229600" cy="3581400"/>
          </a:xfrm>
        </p:spPr>
        <p:txBody>
          <a:bodyPr/>
          <a:lstStyle/>
          <a:p>
            <a:pPr marL="463550" indent="-463550"/>
            <a:r>
              <a:rPr lang="en-US" altLang="en-US" sz="2400" dirty="0" smtClean="0">
                <a:latin typeface="Times New Roman" pitchFamily="18" charset="0"/>
                <a:cs typeface="Times New Roman" pitchFamily="18" charset="0"/>
              </a:rPr>
              <a:t>Do </a:t>
            </a:r>
            <a:r>
              <a:rPr lang="en-US" altLang="en-US" sz="2400" dirty="0">
                <a:latin typeface="Times New Roman" pitchFamily="18" charset="0"/>
                <a:cs typeface="Times New Roman" pitchFamily="18" charset="0"/>
              </a:rPr>
              <a:t>not share with family, friends, or anyone else a patient’s name, or any other information that may identify him/her, for instance:</a:t>
            </a:r>
          </a:p>
          <a:p>
            <a:pPr marL="1033463" lvl="1" indent="-455613"/>
            <a:r>
              <a:rPr lang="en-US" altLang="en-US" sz="2400" dirty="0">
                <a:latin typeface="Times New Roman" pitchFamily="18" charset="0"/>
                <a:cs typeface="Times New Roman" pitchFamily="18" charset="0"/>
              </a:rPr>
              <a:t>It would not be a good idea to tell your friend that a patient came in to be seen after a severe car accident.  </a:t>
            </a:r>
          </a:p>
          <a:p>
            <a:pPr marL="1655763" lvl="2" indent="-508000"/>
            <a:r>
              <a:rPr lang="en-US" altLang="en-US" sz="2000" dirty="0">
                <a:latin typeface="Times New Roman" pitchFamily="18" charset="0"/>
                <a:cs typeface="Times New Roman" pitchFamily="18" charset="0"/>
              </a:rPr>
              <a:t>Why? Your friend may hear about the car accident on the news and know the person </a:t>
            </a:r>
            <a:r>
              <a:rPr lang="en-US" altLang="en-US" sz="2000" dirty="0" smtClean="0">
                <a:latin typeface="Times New Roman" pitchFamily="18" charset="0"/>
                <a:cs typeface="Times New Roman" pitchFamily="18" charset="0"/>
              </a:rPr>
              <a:t>involved</a:t>
            </a:r>
            <a:endParaRPr lang="en-US" altLang="en-US" sz="2000" dirty="0">
              <a:latin typeface="Times New Roman" pitchFamily="18" charset="0"/>
              <a:cs typeface="Times New Roman" pitchFamily="18" charset="0"/>
            </a:endParaRPr>
          </a:p>
          <a:p>
            <a:pPr marL="463550" indent="-463550"/>
            <a:r>
              <a:rPr lang="en-US" altLang="en-US" sz="2400" dirty="0">
                <a:latin typeface="Times New Roman" pitchFamily="18" charset="0"/>
                <a:cs typeface="Times New Roman" pitchFamily="18" charset="0"/>
              </a:rPr>
              <a:t>Do not inform anyone that you know a famous person, or their family members, were seen at this </a:t>
            </a:r>
            <a:r>
              <a:rPr lang="en-US" altLang="en-US" sz="2400" dirty="0" smtClean="0">
                <a:latin typeface="Times New Roman" pitchFamily="18" charset="0"/>
                <a:cs typeface="Times New Roman" pitchFamily="18" charset="0"/>
              </a:rPr>
              <a:t>organization</a:t>
            </a:r>
            <a:endParaRPr lang="en-US" alt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0800"/>
            <a:ext cx="457200" cy="365125"/>
          </a:xfrm>
        </p:spPr>
        <p:txBody>
          <a:bodyPr/>
          <a:lstStyle/>
          <a:p>
            <a:pPr>
              <a:defRPr/>
            </a:pPr>
            <a:fld id="{9E696FFB-220C-4EB6-B537-D9C8AD780086}" type="slidenum">
              <a:rPr lang="en-US" smtClean="0"/>
              <a:pPr>
                <a:defRPr/>
              </a:pPr>
              <a:t>118</a:t>
            </a:fld>
            <a:endParaRPr lang="en-US" dirty="0"/>
          </a:p>
        </p:txBody>
      </p:sp>
      <p:pic>
        <p:nvPicPr>
          <p:cNvPr id="7" name="Picture 6" descr="https://tse1.mm.bing.net/th?id=JN.sZhkZOolbjdD4ONf2ueCWA&amp;w=130&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14400"/>
            <a:ext cx="924560" cy="1165860"/>
          </a:xfrm>
          <a:prstGeom prst="rect">
            <a:avLst/>
          </a:prstGeom>
          <a:noFill/>
          <a:ln>
            <a:noFill/>
          </a:ln>
        </p:spPr>
      </p:pic>
    </p:spTree>
    <p:extLst>
      <p:ext uri="{BB962C8B-B14F-4D97-AF65-F5344CB8AC3E}">
        <p14:creationId xmlns:p14="http://schemas.microsoft.com/office/powerpoint/2010/main" val="23741313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1447800" y="304800"/>
            <a:ext cx="5562600" cy="1371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Media and PHI</a:t>
            </a:r>
            <a:br>
              <a:rPr lang="en-US" altLang="en-US" sz="2700" dirty="0">
                <a:effectLst/>
                <a:latin typeface="Times New Roman" pitchFamily="18" charset="0"/>
                <a:cs typeface="Times New Roman" pitchFamily="18" charset="0"/>
              </a:rPr>
            </a:br>
            <a:endParaRPr lang="en-US" altLang="en-US" sz="2700" dirty="0">
              <a:solidFill>
                <a:srgbClr val="FF0000"/>
              </a:solidFill>
              <a:effectLst/>
              <a:latin typeface="Times New Roman" pitchFamily="18" charset="0"/>
              <a:cs typeface="Times New Roman" pitchFamily="18" charset="0"/>
            </a:endParaRPr>
          </a:p>
        </p:txBody>
      </p:sp>
      <p:sp>
        <p:nvSpPr>
          <p:cNvPr id="530435" name="Rectangle 3"/>
          <p:cNvSpPr>
            <a:spLocks noGrp="1" noChangeArrowheads="1"/>
          </p:cNvSpPr>
          <p:nvPr>
            <p:ph type="body" idx="1"/>
          </p:nvPr>
        </p:nvSpPr>
        <p:spPr>
          <a:xfrm>
            <a:off x="381000" y="1600200"/>
            <a:ext cx="8382000" cy="2514600"/>
          </a:xfrm>
        </p:spPr>
        <p:txBody>
          <a:bodyPr/>
          <a:lstStyle/>
          <a:p>
            <a:pPr>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I am contacted by the media, may I release PHI to them?  </a:t>
            </a:r>
            <a:endParaRPr lang="en-US" altLang="en-US" sz="2400" dirty="0" smtClean="0">
              <a:latin typeface="Times New Roman" pitchFamily="18" charset="0"/>
              <a:cs typeface="Times New Roman" pitchFamily="18" charset="0"/>
            </a:endParaRPr>
          </a:p>
          <a:p>
            <a:pPr>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I am contacted by an individual offering to pay me for PHI, may I release it to them?</a:t>
            </a:r>
          </a:p>
          <a:p>
            <a:pPr lvl="1">
              <a:lnSpc>
                <a:spcPct val="90000"/>
              </a:lnSpc>
            </a:pPr>
            <a:r>
              <a:rPr lang="en-US" altLang="en-US" dirty="0">
                <a:latin typeface="Times New Roman" pitchFamily="18" charset="0"/>
                <a:cs typeface="Times New Roman" pitchFamily="18" charset="0"/>
              </a:rPr>
              <a:t>No!  You may not release PHI under either of these circumstances.  Both are grounds for disciplinary action.</a:t>
            </a:r>
          </a:p>
          <a:p>
            <a:pPr lvl="1">
              <a:lnSpc>
                <a:spcPct val="90000"/>
              </a:lnSpc>
            </a:pPr>
            <a:r>
              <a:rPr lang="en-US" altLang="en-US" dirty="0">
                <a:latin typeface="Times New Roman" pitchFamily="18" charset="0"/>
                <a:cs typeface="Times New Roman" pitchFamily="18" charset="0"/>
              </a:rPr>
              <a:t>Refer the requestor to the Privacy Officer.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119</a:t>
            </a:fld>
            <a:endParaRPr lang="en-US" dirty="0"/>
          </a:p>
        </p:txBody>
      </p:sp>
      <p:pic>
        <p:nvPicPr>
          <p:cNvPr id="9218" name="Picture 2" descr="C:\Users\jcoleman\AppData\Local\Microsoft\Windows\Temporary Internet Files\Content.IE5\4HII3X1E\people_b[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419600"/>
            <a:ext cx="1562100" cy="101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02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62200" y="533400"/>
            <a:ext cx="4274344" cy="868362"/>
          </a:xfrm>
        </p:spPr>
        <p:txBody>
          <a:bodyPr>
            <a:noAutofit/>
          </a:bodyPr>
          <a:lstStyle/>
          <a:p>
            <a:pPr eaLnBrk="1" hangingPunct="1">
              <a:defRPr/>
            </a:pPr>
            <a:r>
              <a:rPr lang="en-US" altLang="en-US" sz="3600" dirty="0">
                <a:solidFill>
                  <a:schemeClr val="accent6">
                    <a:lumMod val="60000"/>
                    <a:lumOff val="40000"/>
                  </a:schemeClr>
                </a:solidFill>
                <a:effectLst/>
                <a:latin typeface="Times New Roman" pitchFamily="18" charset="0"/>
                <a:cs typeface="Times New Roman" pitchFamily="18" charset="0"/>
              </a:rPr>
              <a:t>HIPAA Regulations</a:t>
            </a:r>
          </a:p>
        </p:txBody>
      </p:sp>
      <p:sp>
        <p:nvSpPr>
          <p:cNvPr id="43011" name="Rectangle 3"/>
          <p:cNvSpPr>
            <a:spLocks noGrp="1" noChangeArrowheads="1"/>
          </p:cNvSpPr>
          <p:nvPr>
            <p:ph type="body" idx="1"/>
          </p:nvPr>
        </p:nvSpPr>
        <p:spPr>
          <a:xfrm>
            <a:off x="457200" y="1600200"/>
            <a:ext cx="8305800" cy="3200400"/>
          </a:xfrm>
        </p:spPr>
        <p:txBody>
          <a:bodyPr/>
          <a:lstStyle/>
          <a:p>
            <a:pPr marL="0" indent="0" eaLnBrk="1" hangingPunct="1">
              <a:lnSpc>
                <a:spcPct val="80000"/>
              </a:lnSpc>
              <a:buFont typeface="Wingdings 3" pitchFamily="18" charset="2"/>
              <a:buNone/>
            </a:pPr>
            <a:r>
              <a:rPr lang="en-US" altLang="en-US" sz="1800" dirty="0" smtClean="0">
                <a:latin typeface="Times New Roman" pitchFamily="18" charset="0"/>
                <a:cs typeface="Times New Roman" pitchFamily="18" charset="0"/>
              </a:rPr>
              <a:t>HIPAA Regulations require we protect our patients’ PHI in all media including, but not limited to, PHI created, stored, or transmitted in/on the following media:</a:t>
            </a:r>
          </a:p>
          <a:p>
            <a:pPr marL="0" indent="0" eaLnBrk="1" hangingPunct="1">
              <a:lnSpc>
                <a:spcPct val="80000"/>
              </a:lnSpc>
              <a:buFont typeface="Wingdings 3" pitchFamily="18" charset="2"/>
              <a:buNone/>
            </a:pPr>
            <a:endParaRPr lang="en-US" altLang="en-US" sz="1800" dirty="0" smtClean="0">
              <a:latin typeface="Times New Roman" pitchFamily="18" charset="0"/>
              <a:cs typeface="Times New Roman" pitchFamily="18" charset="0"/>
            </a:endParaRP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Verbal</a:t>
            </a:r>
            <a:r>
              <a:rPr lang="en-US" altLang="en-US" sz="1800" dirty="0" smtClean="0">
                <a:solidFill>
                  <a:srgbClr val="FF0000"/>
                </a:solidFill>
                <a:latin typeface="Times New Roman" pitchFamily="18" charset="0"/>
                <a:cs typeface="Times New Roman" pitchFamily="18" charset="0"/>
              </a:rPr>
              <a:t> </a:t>
            </a:r>
            <a:r>
              <a:rPr lang="en-US" altLang="en-US" sz="1800" b="1" dirty="0" smtClean="0">
                <a:solidFill>
                  <a:srgbClr val="FF0000"/>
                </a:solidFill>
                <a:latin typeface="Times New Roman" pitchFamily="18" charset="0"/>
                <a:cs typeface="Times New Roman" pitchFamily="18" charset="0"/>
              </a:rPr>
              <a:t>Discussions</a:t>
            </a:r>
            <a:r>
              <a:rPr lang="en-US" altLang="en-US" sz="1800" dirty="0" smtClean="0">
                <a:latin typeface="Times New Roman" pitchFamily="18" charset="0"/>
                <a:cs typeface="Times New Roman" pitchFamily="18" charset="0"/>
              </a:rPr>
              <a:t> (i.e. in person or on the phone)</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Written</a:t>
            </a:r>
            <a:r>
              <a:rPr lang="en-US" altLang="en-US" sz="1800" dirty="0" smtClean="0">
                <a:latin typeface="Times New Roman" pitchFamily="18" charset="0"/>
                <a:cs typeface="Times New Roman" pitchFamily="18" charset="0"/>
              </a:rPr>
              <a:t> on paper (i.e. chart, progress notes, encounter forms, prescriptions, x-ray orders, referral forms and explanation of benefit (EOBs) forms</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Computer Applications and Systems </a:t>
            </a:r>
            <a:r>
              <a:rPr lang="en-US" altLang="en-US" sz="1800" dirty="0" smtClean="0">
                <a:latin typeface="Times New Roman" pitchFamily="18" charset="0"/>
                <a:cs typeface="Times New Roman" pitchFamily="18" charset="0"/>
              </a:rPr>
              <a:t>(i.e. electronic health record (EHR), Practice Management, Lab and X-Ray</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Computer Hardware/Equipment  </a:t>
            </a:r>
            <a:r>
              <a:rPr lang="en-US" altLang="en-US" sz="1800" dirty="0" smtClean="0">
                <a:latin typeface="Times New Roman" pitchFamily="18" charset="0"/>
                <a:cs typeface="Times New Roman" pitchFamily="18" charset="0"/>
              </a:rPr>
              <a:t>(i.e. PCs, laptops, PDAs, pagers, fax machines, servers and cell phones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12</a:t>
            </a:fld>
            <a:endParaRPr lang="en-US" dirty="0"/>
          </a:p>
        </p:txBody>
      </p:sp>
      <p:pic>
        <p:nvPicPr>
          <p:cNvPr id="2050" name="Picture 2" descr="C:\Users\jcoleman\AppData\Local\Microsoft\Windows\Temporary Internet Files\Content.IE5\ZJP0XQD7\thumbnail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222875"/>
            <a:ext cx="2021840" cy="126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1676401" y="381000"/>
            <a:ext cx="5051424" cy="1219200"/>
          </a:xfrm>
        </p:spPr>
        <p:txBody>
          <a:bodyPr>
            <a:normAutofit/>
          </a:bodyPr>
          <a:lstStyle/>
          <a:p>
            <a:pPr marL="723900" indent="-723900"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Delivery of PHI</a:t>
            </a:r>
            <a:endParaRPr lang="en-US" altLang="en-US" sz="2400" dirty="0">
              <a:solidFill>
                <a:schemeClr val="tx1"/>
              </a:solidFill>
              <a:effectLst/>
              <a:latin typeface="Times New Roman" pitchFamily="18" charset="0"/>
              <a:cs typeface="Times New Roman" pitchFamily="18" charset="0"/>
            </a:endParaRPr>
          </a:p>
        </p:txBody>
      </p:sp>
      <p:sp>
        <p:nvSpPr>
          <p:cNvPr id="532483" name="Rectangle 3"/>
          <p:cNvSpPr>
            <a:spLocks noGrp="1" noChangeArrowheads="1"/>
          </p:cNvSpPr>
          <p:nvPr>
            <p:ph type="body" idx="1"/>
          </p:nvPr>
        </p:nvSpPr>
        <p:spPr>
          <a:xfrm>
            <a:off x="304800" y="1600200"/>
            <a:ext cx="8610600" cy="2743200"/>
          </a:xfrm>
        </p:spPr>
        <p:txBody>
          <a:bodyPr/>
          <a:lstStyle/>
          <a:p>
            <a:pPr marL="622300" indent="-622300"/>
            <a:r>
              <a:rPr lang="en-US" altLang="en-US" sz="2000" dirty="0" smtClean="0">
                <a:latin typeface="Times New Roman" pitchFamily="18" charset="0"/>
                <a:cs typeface="Times New Roman" pitchFamily="18" charset="0"/>
              </a:rPr>
              <a:t>I </a:t>
            </a:r>
            <a:r>
              <a:rPr lang="en-US" altLang="en-US" sz="2000" dirty="0">
                <a:latin typeface="Times New Roman" pitchFamily="18" charset="0"/>
                <a:cs typeface="Times New Roman" pitchFamily="18" charset="0"/>
              </a:rPr>
              <a:t>need to transport paper records/PHI to another department.  </a:t>
            </a:r>
            <a:r>
              <a:rPr lang="en-US" altLang="en-US" sz="2000" dirty="0" smtClean="0">
                <a:latin typeface="Times New Roman" pitchFamily="18" charset="0"/>
                <a:cs typeface="Times New Roman" pitchFamily="18" charset="0"/>
              </a:rPr>
              <a:t>Is this okay?</a:t>
            </a:r>
            <a:endParaRPr lang="en-US" altLang="en-US" sz="2000" dirty="0">
              <a:latin typeface="Times New Roman" pitchFamily="18" charset="0"/>
              <a:cs typeface="Times New Roman" pitchFamily="18" charset="0"/>
            </a:endParaRPr>
          </a:p>
          <a:p>
            <a:pPr marL="1311275" lvl="1" indent="-574675"/>
            <a:r>
              <a:rPr lang="en-US" altLang="en-US" sz="2000" dirty="0">
                <a:latin typeface="Times New Roman" pitchFamily="18" charset="0"/>
                <a:cs typeface="Times New Roman" pitchFamily="18" charset="0"/>
              </a:rPr>
              <a:t>Yes, you may transport documents to another </a:t>
            </a:r>
            <a:r>
              <a:rPr lang="en-US" altLang="en-US" sz="2000" dirty="0" smtClean="0">
                <a:latin typeface="Times New Roman" pitchFamily="18" charset="0"/>
                <a:cs typeface="Times New Roman" pitchFamily="18" charset="0"/>
              </a:rPr>
              <a:t>department. </a:t>
            </a:r>
            <a:endParaRPr lang="en-US" altLang="en-US" sz="2000" dirty="0">
              <a:latin typeface="Times New Roman" pitchFamily="18" charset="0"/>
              <a:cs typeface="Times New Roman" pitchFamily="18" charset="0"/>
            </a:endParaRPr>
          </a:p>
          <a:p>
            <a:pPr marL="1311275" lvl="1" indent="-574675"/>
            <a:r>
              <a:rPr lang="en-US" altLang="en-US" sz="2000" dirty="0">
                <a:latin typeface="Times New Roman" pitchFamily="18" charset="0"/>
                <a:cs typeface="Times New Roman" pitchFamily="18" charset="0"/>
              </a:rPr>
              <a:t>Secure </a:t>
            </a:r>
            <a:r>
              <a:rPr lang="en-US" altLang="en-US" sz="2000" dirty="0" smtClean="0">
                <a:latin typeface="Times New Roman" pitchFamily="18" charset="0"/>
                <a:cs typeface="Times New Roman" pitchFamily="18" charset="0"/>
              </a:rPr>
              <a:t>so </a:t>
            </a:r>
            <a:r>
              <a:rPr lang="en-US" altLang="en-US" sz="2000" dirty="0">
                <a:latin typeface="Times New Roman" pitchFamily="18" charset="0"/>
                <a:cs typeface="Times New Roman" pitchFamily="18" charset="0"/>
              </a:rPr>
              <a:t>you don’t drop them:</a:t>
            </a:r>
          </a:p>
          <a:p>
            <a:pPr marL="2009775" lvl="2" indent="-584200"/>
            <a:r>
              <a:rPr lang="en-US" altLang="en-US" sz="2000" dirty="0">
                <a:latin typeface="Times New Roman" pitchFamily="18" charset="0"/>
                <a:cs typeface="Times New Roman" pitchFamily="18" charset="0"/>
              </a:rPr>
              <a:t>Carry them close to your person.</a:t>
            </a:r>
          </a:p>
          <a:p>
            <a:pPr marL="2009775" lvl="2" indent="-584200"/>
            <a:r>
              <a:rPr lang="en-US" altLang="en-US" sz="2000" dirty="0">
                <a:latin typeface="Times New Roman" pitchFamily="18" charset="0"/>
                <a:cs typeface="Times New Roman" pitchFamily="18" charset="0"/>
              </a:rPr>
              <a:t>Carry them in a facility designated bag, box, or container.</a:t>
            </a:r>
          </a:p>
          <a:p>
            <a:pPr marL="2009775" lvl="2" indent="-584200"/>
            <a:r>
              <a:rPr lang="en-US" altLang="en-US" sz="2000" dirty="0">
                <a:latin typeface="Times New Roman" pitchFamily="18" charset="0"/>
                <a:cs typeface="Times New Roman" pitchFamily="18" charset="0"/>
              </a:rPr>
              <a:t>Ensure no names are visible</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2009775" lvl="2" indent="-584200"/>
            <a:r>
              <a:rPr lang="en-US" altLang="en-US" sz="2000" dirty="0" smtClean="0">
                <a:latin typeface="Times New Roman" pitchFamily="18" charset="0"/>
                <a:cs typeface="Times New Roman" pitchFamily="18" charset="0"/>
              </a:rPr>
              <a:t>Ensure </a:t>
            </a:r>
            <a:r>
              <a:rPr lang="en-US" altLang="en-US" sz="2000" dirty="0">
                <a:latin typeface="Times New Roman" pitchFamily="18" charset="0"/>
                <a:cs typeface="Times New Roman" pitchFamily="18" charset="0"/>
              </a:rPr>
              <a:t>no records are left unattended.</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120</a:t>
            </a:fld>
            <a:endParaRPr lang="en-US" dirty="0"/>
          </a:p>
        </p:txBody>
      </p:sp>
      <p:pic>
        <p:nvPicPr>
          <p:cNvPr id="74754"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4758" name="Picture 6"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827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data:image/jpeg;base64,/9j/4AAQSkZJRgABAQAAAQABAAD/2wBDAAMCAgMCAgMDAwMEAwMEBQgFBQQEBQoHBwYIDAoMDAsKCwsNDhIQDQ4RDgsLEBYQERMUFRUVDA8XGBYUGBIUFRT/2wBDAQMEBAUEBQkFBQkUDQsNFBQUFBQUFBQUFBQUFBQUFBQUFBQUFBQUFBQUFBQUFBQUFBQUFBQUFBQUFBQUFBQUFBT/wAARCACxAJwDASIAAhEBAxEB/8QAHQAAAAYDAQAAAAAAAAAAAAAAAQIFBgcIAAMECf/EAD0QAAECBQMCBQEECQMEAwAAAAECAwAEBQYREiExB0EIEyJRcWEUMoGRCRUjM0JSobHRFsHwFyRy4WKCwv/EABsBAAEFAQEAAAAAAAAAAAAAAAABAgMEBQYH/8QANREAAQQBAgMGAwcEAwAAAAAAAQACAxEEITEFEkEGEyJRYXEUMoEVI0KRobHBFtHh8FKiwv/aAAwDAQACEQMRAD8A9UTj3MAcb7mBOYA53gQhGNtzBTjbcwYZ2gpztAhZtjkwY49zBd8QY5gQgVjPJjNttzGKzmMzxvAhFOMjeAHzGl57QobxrEwYcAhdQOAdzBsg53McXnE943trJPMIULerGeTA7bbmCkmDb7QiEBxkbmA29zAnORAbwIQ7Y5PEYcZG5jN8fhGHORAhYMYG5gdvcwAzgQO8CFhH1gpHO8GJ+IAnniBCwDjeAI43gwPHEATxxAhBjbmDEfWC527QYn4gQiKHqxmE6fnQw55efURCitWlQJIiPKrWS5VHcKOEOFB/CHs3TU5ftByMqzG5LwxzDYRU9Wn1R1JqG3MWqQUuecMHeMTPgKG5hC/WYSk5OY53KiARvCctpt0nyy4HQDntG/HG8IdtT32uVG+SCc5hdzxxFUiipEBG43guPrBydxxBc/ENQhxtz2jCNxvA527cQBO44gQsA2G8Dj6xgOw4gc/ECEUj5gCOeYMfwgp78QIQgccwBHHMCO3EAe3ECEGNu8GI+YDt2gx+RAhandgSckDG0QPddUVT7rqsqVFBE0pwDj0kDETw4vB+sQJ4i6Q9Q5qVudhOqTdSmWm8DIbXuG1n6HOn5xD2bpFkvcYGMuGO9uvgj75iGGLnIOC4pJHIVz/z3+uYUmrrAT+9MWEhUqKroAOVGOeYr4SMazk7DERk7doI/fGNLVyO1Gek5KXd1zk48mWl0g8uKzjPsNjvCl2iQCyrI9LnnJ2gvzJOpLkyryj/APED/MPlAISnPMIlo2+i16HJU1K9amGsKV7qJyo/nC7jjcRVcbKesI3HMFx8wY8jiC/lDUI2Nu/EARuOYHt24jDyOIELANhzA4+YAcDiB/KBCE/EFJEArYRyvPBshRWEpSCo57gDP9IELelzKiNj8GDc9op+1+kh6cStwTMnNiquMtPrlwqWlEOKKgrYYCs40g8w8rR8dvSq8KiinIqs9R5l1fltrrEkWG1K9tWSB+MVBlY5dy94L910R7O8YDXPOI+m6nwk0PNWNziBJP4RCnV/xT2b0Uq9PptxvVBExPywmpcScr5qXEBWDvmGTM/pEuk8oopcXcAUMLwKaM6SnUD97jBELJlQQkh7wK3+uyZjcB4rmRslx8Z7muuiAdaNGvPVWeUklee0JddoEncMhO0+oNfapCda8h+XWdKVpI7Eb5HYjcHiINu/xv8ATqx2qKuouVh5VUpbFWYRJSHmZYdBKSSVAA4+sBcfidbfkpR6hstNNzKEPNrnDl0JUARlHA5iVkjJSWtOo3VKfh2ZiwsnniLWP2JBAPsfqoS62dF7r6MS83XKO2u4bQThSnWATNSKAB++B++gfzpOd9/eIZp/VwTTetM4wtJAOpLyFJ343Cj/AFAh4dROt8helzLpdVqtYnag295CUZJaQonbAJAxmIpmZq1apXXKcaU0moqeUhxb8ulIWpPckHc+0OblwDw94Cbr6+StfYnEu77wY7q5efY/L/y9k+qNelVvGuy1DtyXcrVZmdmpGRIKlAHdZJ9KUJyMrJAGe5wIup0F8PrliaazdMwxVbpOSGmSTLSIOMhsnGtRwMrUBwNITuVUWYrtE6eJlKgEClFL3lszNMbIeS6ATqSQRhWARn6xYmzPHhS7XoNPmLtNRqMi+lxLM3LymuYGg6SXBqGcnv8AQwsuREwlrngEan20/uAosfhOdlxtmx4XOa4loIFguAJIHqACT6Aq6CkpbJ0jHxG1CuMxWCe/SDdLaY6ETP6+1lpLoQKeknBGR/HjOIVrp8a1g2aiiOVQVplNZpkvV5RLVP1/9u7r059Wx9B2+kVhlQa/eDTfVXf6c4xcbfhX28kN8J1I1NedBWK1AqgMjONsxV5r9IF0qVOfZnqhWZFYA1vP0pWhvONlYJPf2h9Xz4oLKsO1aHcb9Rm6vRaw8puUnqLK/am1lKdSkqII0nGdj7Q5uTAeanjTdVX8D4ox0THYzwZPl8J8ROtDzU0KUBtBCveIz6Wdd7X6zWvM1235t9uTl3VyzyagyGXGlpTklSc7DBBzntDCtHxtdPr+vWnWtQ265UKnPzJlZdSqfoZWRklerVkJwknJHcQ7v4gGuLhTtvX2TW8H4g+SWJsDuaIW8V8o9fJWKSckbRtHxHKwpS05KNBzwTvHQBE/VY6BRyDDTvueqkjRlKpSpBqZ80N66mtTbK0qG4KwDp+SIdhI5hg9XLbRdFiTbLkhTqmqXImW5OqsLcl3Vo4C9AKgPqAfgwrd0KiXimnmjXbUtydt7p6wzPVI/aJ2330vTgUWVaMoShOElR5UrMVoummMUqtzUo02n7KsEIQ56VaCe+5wRjYiJO612vIXf14sug203YVErEw9Ly63LSYedblnnHwkJm1aUFagCBhOCNwcZ2J4oOiCeit30GkuXG5cFXnpFU9NrcbTLpaIdUEpZaGooSEhJwpSirfcRzvFeR+PKQ0eEtF/l/le29hzk4/FMJvO4tljkJbrW7qNbHVor6eaYlz9c6h1hptnNVPSZq3JBVH+1HIdmkpWSFKzzsAMj2hNofUaTTR5ZmctClzjjTS2xOLllLWsBZAyQd9tt/aJR61yUq10R6ATKGGmnH6BOhWlpKMkPpwo43ycnk94sp4fvBx026odErXuSuUidmKlU5QmYUzPutICkrWjISk44SIpxc5yZe6aHWG2HeVfvstviUuHBwHEdmSyRt5pQDFQdfeGgb/DQ/QKjF0XaxeDklMNmXdlpKV+xIaYWShlCOEgDZIBOMD2iUrYluqV00Vh2g9Orqq0m00lKJluQLLZSNP3FLxr/wAQ5fH7a9GszqXRKPQ6cxTpCTt5sttyzQQcBxwaiEgZO25OTHo501Qo2BbSlhxwmlyZUSNWo+QjkH8408Jzm5uQTv4fbqVyHalzXdmuDluuj/8AyvHS65epU6+Kj+t5Sbp9TbmSHpScQEuy6weFD+bGDtHJNzi018ThVhwvBzX3JwIf/iXLb/iTvwIVqSa44kq9zsD+XEMG5JL7MwHSCAkb/Ocf2jGETn4+QQNWv5v4K9F+KZjcX4TjznwTY3du+oB/dtD3K2XRdDtdmJSUGlxqX1BKRuNav4j+Ub7qD4laGstKRSWpcyks6nbzHEbu7ew1JOe+Yb9uU1xVXxjJS4pf5JyMw5rqEy3R6Sh5w+YmYmFoQk+6GRx9cHt2iTIInhycroeUD/qf7KjwsO4XxDgnBAbczvXv62SJB08jzBSr0JvjpJTzLyF+2pRZ+UOGnJ+baWp4ED7+xwYHxu3LbVf6l0OVtKYlFUOTtiUlZVUmohKEBTxSgDbGAU/XeF1HgXu2+OmFpXlYtZYnXanTGZyZolVb8jy3NJ1eS+hJBzsAhaRjnWeIgC8OmN49K7hXIXnT0U6rvMNzaZdM4HlJZAUlJ1t+k7oPcH6RLmtkGEXOa0Dw0Rv9bVTgM+BL2qY3GmlfIHS8zXkcgNOHgA1ok1rVDVWB8QqujKujtnTNkzlDdvULYE65SnMu6fL/AGpdzka9YA3+sJnTMVK9fDZc9ms05tLczVTU5OoTp0+QpKQQG2xgjUoYKhtgnYxCVf6O9Qen9GpFTrlozdHtqfdKJeefeYUl8kBxBCW1qXvk/eRv3I7zp0DvR+hWXOGqpUimiddaYnn2cS4OAdHmLwkbnYcw7GjDs8NlAFt0A6j19VU4pkV2TMuDK5xbOCS/djh0bqRyggV76dVGXSOo1usT0/YtHuiVss3Ox+0eqM2GZdsNrHmoWSNRKkKU36dycRdnweeFlrpNddQuKo12i3NPGWbl5Ryja1ty+vJdVqVsSQEpGOwipvRmvW1bvicr881W6BTpd1hMoxNVeirriZh9xSHFNSoaIU04Sogn1Z4AGcx6V9E6PJyFppmpWVlZb7bNLe8yUpKqah1OTpwwolaB9FExp42FFG1vObcwmvTX/K43j/abLyHymACNmSyMvAAt1NF+LerFV5aFSKlOnAHAjcMwTIBAjYDGsvN6pa9P1jS61ggpI8wbo1DIzHQSPaAON9oRCoHcf6Nq4qvdc7VpPqPKU5x+ovVFjRTXQ4xqdLiQFJdACgTuRjJHEdltfo11frfzLqv9+pyTiwZlmQlVNvTCcj0l1a1FIwMZG+IvcoAgYjQGvLXrzn6RmfZuKTZb67lduO2vHW6NmANAWGtugKGvLf6qrfiN8G3/AFkbs2nW1VZC1KXbcm7INSa5RbqfLUUkAaVDGNHyc5iMpn9HReBYabluqLUshDSGvLTJPNoKkpIzpS7tz2i+fkgq1/0gPsadWRt9IWXBx5nFzgdfUhV8PtdxjAhZjwSDlZYFta6rNnUg7lUu6p+Ays9Sm7RZTekjJihW/L0FbjtOcWuZW2VFTpIcH3ioneNNxeA27a5dprEr1RElLJcYWJZEs+nShttCSkHzcDOjPG2Yuq8ylKCB/SEW65r9X2pXX20rW8zJOrQEDJCvLVjA/wAw92BjvJdymzXU9NFJH2v4zHGyITCmggeBmgdRP4fQLzEvnpjOXx1Sr9yirIbl56rTE6JZxo5QkuqKUg5PbB/GF6t9IpOu0eYYx5LixkOacgHttDtkHUSyhpUkDJHOSMHbJ+IXWaq3oxqT+cW48SFgc0DR++p67rKyuN8QzH48s0lugADDTRXLRGzR5db91DNqdEFUBpU1PTjc66ELR6WSg7kHuedv6w47R8K73X2uzsvIXDK0EUhlteJqRU+twOlYyMKTgp0c/WHvU6m2AAkjcd1ZiTPCctSeoFbUAPLmKcM/CFj/AHWIa7EhMPcEeH3Th2g4iOIt4qJPv23TqHW70qup6dUxK9+jvuipKlQz1Nakm5eUZlEIRJP6QlCdOwDuBnn8YXurngOqvUqbt1f+s5aTTSqBLUVRmJBbynlNBWXiQsbq1ZIMXLQnnYAfBH94KJdJOxH4RU+Ax6La0O+p6LV/rHjYdHIJgDHdUxg33/Dr9VBHXDw1TPV/pNbFny9fapMxRnGlCdXI+alzQ3oJCNQ05GCN/eO7wz9AJjoJZU7bs7WJevpmp5c8p1MqWUIUpITgIUpXsOImvyQrCcYx3gBJpTjBxFr4aISiY/MBX0WG7jWe/Bdw4v8AunO5yKHzed1apt1e8C9Tvvq/Ub0oF7SVpPzDrb7CZKklLkqtCUp1pWlYyr05zjc7RbS0reTbVGkJBD6pj7PLoaU84VKW6oDdalKJJJOTue8K4lcHOYOEBBxDmQsjc5zdzqVXyuJZWbHFFO4FsY5W6CwPK6B/O0coyoKzGz8YKCMDaDZHtEqzkJgD3jCfiAJ54gQipbwc+8CUcbwYHjiCk8cQIWaduY0rdLexBxkDbJ5+B/zeNpXjHzECeLO+Z+i2c1b9DnnJSrVlwJXMS7ikOy8ok5cUlSSCNRCUfBVjeIpJBG0vPRSxsMjg0Lu6y+KizOkGqQmH1165jkpoNJUlbwUM/v3M6GgNsgnV/KlUUJ66eKrqH1L6gdO6NPVRNCo9XuCUAt2kuLQhTKXUqPnLwHHCohIIXpSP5N8nqTQJO2W2wEpSXNSStSSVKzurK/vKO4OVE575io/UXqGJvr1RqzJPhLFHqDSJPbZKWjnV8k5jLiyJMiYXo0f7utGWBkEVgW4/7srxVGYJUC24V6wDqzuvAwkn8MCGJffUuW6fUlc7U3xLNeZ5SSTnKsbCG7IdVGp5ppSfVoSkHB9gB/tEFeKa7P1y7QZJJIZy4+tPurOkf2jf5tLWSLKtdb9w/r2QYmQvCHUkjfkYz/vCJ1v6p3V0q6XM1ey7gn7cq7lRlpN2akHEJWtpxDqin1JON0J/KI06YXv9ks6ltLyVtMBJUrG5A55hk+IW/naraqZEklP2yXdH/wBQsf8A6hrvENEN0Kl7wqeO7rL/AKrrb1auJ29pNmXZcXTK6sYKdWD5a2m8tqJ/i0LT2Vp+9Hpl0V8TFmdaWks0p9VJr6WtbtBqYDUyD/EpvBKXkA/xtlQ98HaPEvwhTiR1GqMu4CUTFOLeDwSF6hmLbzFqIdW3MSTglJtvS63MsrUhxpwcKQoHI3/rGDPkvx5q3HktaPHbPHpofNeqyJkrWUkYwcbRtz3ip/hG643hclyP2Recw3VnWpFU3I1R5GibcSgoSpt4j0rUNQ9QAPvFrWyQgJUEpI7DiNKGVszedqzpI3RO5XLck5H4RhTuN4IF74g5O44idRIQNhvAwUHYcQOfiFQgJ+YAnnmDkfEFI54gQihe8Br+eIPgCNSlAHiFSLnmH0Szbr8wQ3LtJK3HFnCUJAySfoMR5z9eOt8hc1yVetmdQmSdV5EupS9CWmU4CE/+SsZwO5i5PiAol23rZpte0HqfTl1Z/wCz1Grz7qgiTlAMuBLQSS8teAjRlAwonXtvG3Tfwz2R0kek6o8Ji67paAUKzWSl5TCsD1S7Y/ZskY2OFLHGqKORFLORG3QdSr2PJHCDI7U+Sp9WumnUOtdPrhvxdIVbltUunGeTN1oradnfUEJDDQ3HP3l4BGCNjFV5XoeusTDMw3WHmlocSd20q4JJ3/GPUnxoXc050FuOUUtHmVGbkpBJc3UtBWVL377JTFI7VkEhoaQPSopB9x7xkZN4cgZEfdamOBlsL5B7Jt0vpBOy6cJrYUc5GpsiEG+vDZXLummH0XHKNhlJSEuS6lZ/KJ9kZVZUk6jj5hZEmpeCDsPcwrMyc7lDsSEbBV5onRat0SksyrlXkitCSMobWkGGhePRC4KshIaqFKVpWFHzXHE8fhFqKlIjTskflDMqknnOwh5zpgN00YcJOygjot0quW0+oNOKES9TmJwPSzElS1KcmJhWM6UJx6iBvgRZW0bzlZrUjXpdYPluNO5S4hSTuFoO6VD+U7wndCJNpnr9YM0djLT7kyAAPvIbUU79oup1A6NWb1haEzURM0mvAEprlMCG5hXt5wOA6P8AzOfZXaBsL81pmvxbeia6RmK7uiPCo46OXBK0rqTblRbPlNrmiy4VpwsodwMD6a9MXuBySc6u2RHmNf8AYl79DHkzs+wzU6EnC5ev01Kly6lpIUjzQcKZVkDJUAgHHq3GfRDp1eMtfFl0GuyrrTstPSbcwlTSgoepO+4+oMXMAObzRvFEaqrmhp5ZGmwU6xzmDE7jmCpIJjYRuOI1FmIAdhzA5+YwDYcQOPiBCA/EFPfaBP8AzaAPf/ECFqcUUwnTU4loEnMdMy5jbMINTd9B3iZrQU06JMq1WCVlbZIUnSQpO2CDuD7xH9erCgXUhauSfzML9afKUr3iOLhmla3CFRIBSTdV38Xdwuz1FtOmnSUPT70yrVncoQlKfw3MQ7aqNLICk6cKx7f3ibuq1g0y53ZWankzLj0oy+2yQ+QhJWMk6fkCK6SFTm5dsKQ6Gyj7hxq2G2d/iOXz8aR03OdiuhwsiNsXJ1ClqnpSSnAyPcbwrLdbYTpKSSfaIee6i1GmrKHZphZSASFtkHBOBx7niBe6uz0v5vlIkJlDSSpavX6cc5+kVWRPvl3KmdPG7S1J08gqScAq2/hxDQqiRg8fjDYmesc0tslchTFbcpUsdsw3qj1UfUspXIsNnGcBZwfrv2hr43EaJ0czNypE6ZzH2TqbRX0q0llTygQDt6CIt/bd0F5vWXCUnYgjOYov0buQXTe6FAIlVyzK3wMFRUFHTgjtvFvLZexhOdjk7D4/9xucMaWwkO8/4WVnua6UFvl/Knu3a7rQEEpfQ5+8bWnZX0VnIV+IxDtsmTp1u0mXplKl26bTpYFtiUlkBDTKclRwn5JGBhO+QBEVW28oaMnbESNRZj7m/aNgC9Vm0pFlJtKkgnmO5LqV4IhuU14qAGYXJbt/iI3tAQuoHjaDfhGtPb/EHHH/AKiFKhI+kARztAkj6wBI35gQuCaAzxCDUk+g7QvzAyowkT7GURZakKY9aY1Nq9PeGFW5DUHPTvEoVKWBSoY3ho1SnBev0w+kUoQvOjrMotSWycA/dGe0U6ck5iSecYdlX8pUpOSyoYGY9C6pSQW1+nfEMKt20XlqJZTx7CKc+P3taqaKXuzsqQzpl3TW25x2el3JilpbZVJea075yFOqb0rTkDBUO34wkVJNOk7dpcpTZqbeclpZwvLqLiphxt1a0qWpalAb7HjOPaLjz9mBZI8rYjhJH9sQlvWK26EAywITxqaSI593BGum70vO910vl5f2U3esvmI/VVC/0/REXPVKtL31VFzKGVPIVUJpl5qaJC1BCUrRsnOANsiNFuT0lJzFEHmyqWV1WcfmSllDxLCZFIaCioFR1PZA3x9BFv09Lqe+tK36fKuFOSnzJdKueY1u9AbVrDpM1btLc21YVKjGRx/eKx4C9zDG6WwdNWi9iNx737gJnehoIbYH5/yoG8OMs5ULskkuMo/WKLYYXPqQ2hJU+qYJydI5AwIuLb1FcbI1IxtiEnpz0XtWx6lNT9DoErTJybbQh95lABWBvj4zEtU+jJznRzHS4eN8LCIz6/qbUD3cxsI9BkVgoAT2h+UhhSNGRCXSaclBT6e0OqQlQkJ2jQCaEtUpBJTtDhYQUgZH9YSKa0EFJhbbIwIhkS0jgcbQcDbiC5GRzBgRjvEKFh+IKe+0GOPcwBxvuYELlcST2jimmCpOwhSUn5jStMPDyEhFprzsipYV6MwgztLUoK9Bh9vNg5hNmJcEqiwDoktR3OUYFKsoOYb89b+vP7MxKb9NQ5knMJ0xSUZ7wtIUQzFsnP7oxyotUEHU2QREuLoraiDgxpXQm/YwnKkUVJtYnhox2ylsaCf2RiR0UVCAcAxtbpKdXBhaTrTQkLe8tWzZhyyVISkJykwtM0tLY4Md8vIJyOYKSUk+Sp6UkYSYXJSUAA2jbLyQSe8KEvLBJEGyPRbJRjSkYG8d6AQBtGtlsJxHScZG8V3mynIMHI2gwz7QAxtvA7e8RoQmAPeMjIEIFcCNLnIjIyBC5XeTHG93jIyLI2TFyr4McUxzGRkSIWhPaCqjIyBCKnvB2+YyMgQu0/wx1MciMjIVPXex2jpbjIyInJBuulv/AGjYeRGRkVynFCOBAxkZCJF//9k="/>
          <p:cNvSpPr>
            <a:spLocks noChangeAspect="1" noChangeArrowheads="1"/>
          </p:cNvSpPr>
          <p:nvPr/>
        </p:nvSpPr>
        <p:spPr bwMode="auto">
          <a:xfrm>
            <a:off x="63500" y="-808038"/>
            <a:ext cx="1485900" cy="1685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 name="Picture 11" descr="https://tse1.mm.bing.net/th?&amp;id=JN.XalcPR/ZMEVIEd/iV0jyUw&amp;w=300&amp;h=300&amp;c=0&amp;pid=1.9&amp;rs=0&amp;p=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4572000"/>
            <a:ext cx="2203450" cy="1205232"/>
          </a:xfrm>
          <a:prstGeom prst="rect">
            <a:avLst/>
          </a:prstGeom>
          <a:noFill/>
          <a:ln>
            <a:noFill/>
          </a:ln>
        </p:spPr>
      </p:pic>
    </p:spTree>
    <p:extLst>
      <p:ext uri="{BB962C8B-B14F-4D97-AF65-F5344CB8AC3E}">
        <p14:creationId xmlns:p14="http://schemas.microsoft.com/office/powerpoint/2010/main" val="38610764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905000" y="533400"/>
            <a:ext cx="4800600" cy="1020761"/>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Transporting PHI Offsite</a:t>
            </a:r>
            <a:endParaRPr lang="en-US" altLang="en-US" sz="2700" dirty="0">
              <a:solidFill>
                <a:schemeClr val="tx1"/>
              </a:solidFill>
              <a:effectLst/>
              <a:latin typeface="Times New Roman" pitchFamily="18" charset="0"/>
              <a:cs typeface="Times New Roman" pitchFamily="18" charset="0"/>
            </a:endParaRPr>
          </a:p>
        </p:txBody>
      </p:sp>
      <p:sp>
        <p:nvSpPr>
          <p:cNvPr id="534531" name="Rectangle 3"/>
          <p:cNvSpPr>
            <a:spLocks noGrp="1" noChangeArrowheads="1"/>
          </p:cNvSpPr>
          <p:nvPr>
            <p:ph type="body" idx="1"/>
          </p:nvPr>
        </p:nvSpPr>
        <p:spPr>
          <a:xfrm>
            <a:off x="609600" y="1752600"/>
            <a:ext cx="7969250" cy="3200400"/>
          </a:xfrm>
        </p:spPr>
        <p:txBody>
          <a:bodyPr/>
          <a:lstStyle/>
          <a:p>
            <a:r>
              <a:rPr lang="en-US" altLang="en-US" sz="2000" dirty="0" smtClean="0">
                <a:latin typeface="Times New Roman" pitchFamily="18" charset="0"/>
                <a:cs typeface="Times New Roman" pitchFamily="18" charset="0"/>
              </a:rPr>
              <a:t>When </a:t>
            </a:r>
            <a:r>
              <a:rPr lang="en-US" altLang="en-US" sz="2000" dirty="0">
                <a:latin typeface="Times New Roman" pitchFamily="18" charset="0"/>
                <a:cs typeface="Times New Roman" pitchFamily="18" charset="0"/>
              </a:rPr>
              <a:t>necessary to transport PHI externally:</a:t>
            </a:r>
          </a:p>
          <a:p>
            <a:pPr lvl="1"/>
            <a:r>
              <a:rPr lang="en-US" altLang="en-US" sz="2000" dirty="0">
                <a:latin typeface="Times New Roman" pitchFamily="18" charset="0"/>
                <a:cs typeface="Times New Roman" pitchFamily="18" charset="0"/>
              </a:rPr>
              <a:t>Place in a locked briefcase, closed container, </a:t>
            </a:r>
            <a:r>
              <a:rPr lang="en-US" altLang="en-US" sz="2000" dirty="0" smtClean="0">
                <a:latin typeface="Times New Roman" pitchFamily="18" charset="0"/>
                <a:cs typeface="Times New Roman" pitchFamily="18" charset="0"/>
              </a:rPr>
              <a:t>sealed, </a:t>
            </a:r>
            <a:r>
              <a:rPr lang="en-US" altLang="en-US" sz="2000" dirty="0">
                <a:latin typeface="Times New Roman" pitchFamily="18" charset="0"/>
                <a:cs typeface="Times New Roman" pitchFamily="18" charset="0"/>
              </a:rPr>
              <a:t>self-addressed interoffice envelope;</a:t>
            </a:r>
          </a:p>
          <a:p>
            <a:pPr lvl="1"/>
            <a:r>
              <a:rPr lang="en-US" altLang="en-US" sz="2000" dirty="0">
                <a:latin typeface="Times New Roman" pitchFamily="18" charset="0"/>
                <a:cs typeface="Times New Roman" pitchFamily="18" charset="0"/>
              </a:rPr>
              <a:t>Place PHI in the trunk of your vehicle, if available, or on the floor behind the front seat;</a:t>
            </a:r>
          </a:p>
          <a:p>
            <a:pPr lvl="1"/>
            <a:r>
              <a:rPr lang="en-US" altLang="en-US" sz="2000" dirty="0">
                <a:latin typeface="Times New Roman" pitchFamily="18" charset="0"/>
                <a:cs typeface="Times New Roman" pitchFamily="18" charset="0"/>
              </a:rPr>
              <a:t>Lock vehicles when PHI is left </a:t>
            </a:r>
            <a:r>
              <a:rPr lang="en-US" altLang="en-US" sz="2000" dirty="0" smtClean="0">
                <a:latin typeface="Times New Roman" pitchFamily="18" charset="0"/>
                <a:cs typeface="Times New Roman" pitchFamily="18" charset="0"/>
              </a:rPr>
              <a:t>unattended</a:t>
            </a:r>
            <a:endParaRPr lang="en-US" altLang="en-US" sz="2000" dirty="0">
              <a:latin typeface="Times New Roman" pitchFamily="18" charset="0"/>
              <a:cs typeface="Times New Roman" pitchFamily="18" charset="0"/>
            </a:endParaRPr>
          </a:p>
          <a:p>
            <a:r>
              <a:rPr lang="en-US" altLang="en-US" sz="2000" dirty="0" smtClean="0">
                <a:latin typeface="Times New Roman" pitchFamily="18" charset="0"/>
                <a:cs typeface="Times New Roman" pitchFamily="18" charset="0"/>
              </a:rPr>
              <a:t>[Include if this applies to your organization]: You </a:t>
            </a:r>
            <a:r>
              <a:rPr lang="en-US" altLang="en-US" sz="2000" dirty="0">
                <a:latin typeface="Times New Roman" pitchFamily="18" charset="0"/>
                <a:cs typeface="Times New Roman" pitchFamily="18" charset="0"/>
              </a:rPr>
              <a:t>may not transport patient charts between departments or offsite </a:t>
            </a:r>
            <a:r>
              <a:rPr lang="en-US" altLang="en-US" sz="2000" dirty="0" smtClean="0">
                <a:latin typeface="Times New Roman" pitchFamily="18" charset="0"/>
                <a:cs typeface="Times New Roman" pitchFamily="18" charset="0"/>
              </a:rPr>
              <a:t>unless </a:t>
            </a:r>
            <a:r>
              <a:rPr lang="en-US" altLang="en-US" sz="2000" dirty="0">
                <a:latin typeface="Times New Roman" pitchFamily="18" charset="0"/>
                <a:cs typeface="Times New Roman" pitchFamily="18" charset="0"/>
              </a:rPr>
              <a:t>authorized by the Director of </a:t>
            </a:r>
            <a:r>
              <a:rPr lang="en-US" altLang="en-US" sz="2000" dirty="0" smtClean="0">
                <a:latin typeface="Times New Roman" pitchFamily="18" charset="0"/>
                <a:cs typeface="Times New Roman" pitchFamily="18" charset="0"/>
              </a:rPr>
              <a:t>Health Information Management.</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121</a:t>
            </a:fld>
            <a:endParaRPr lang="en-US" dirty="0"/>
          </a:p>
        </p:txBody>
      </p:sp>
      <p:pic>
        <p:nvPicPr>
          <p:cNvPr id="8" name="Picture 7"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724401"/>
            <a:ext cx="1600200" cy="1433194"/>
          </a:xfrm>
          <a:prstGeom prst="rect">
            <a:avLst/>
          </a:prstGeom>
          <a:noFill/>
          <a:ln>
            <a:noFill/>
          </a:ln>
        </p:spPr>
      </p:pic>
    </p:spTree>
    <p:extLst>
      <p:ext uri="{BB962C8B-B14F-4D97-AF65-F5344CB8AC3E}">
        <p14:creationId xmlns:p14="http://schemas.microsoft.com/office/powerpoint/2010/main" val="370656141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1600200" y="533400"/>
            <a:ext cx="6194425"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algn="ctr"/>
            <a:r>
              <a:rPr lang="en-US" altLang="en-US" sz="3600" dirty="0" smtClean="0">
                <a:solidFill>
                  <a:srgbClr val="FF0000"/>
                </a:solidFill>
                <a:effectLst/>
                <a:latin typeface="Times New Roman" pitchFamily="18" charset="0"/>
                <a:cs typeface="Times New Roman" pitchFamily="18" charset="0"/>
              </a:rPr>
              <a:t/>
            </a:r>
            <a:br>
              <a:rPr lang="en-US" altLang="en-US" sz="3600" dirty="0" smtClean="0">
                <a:solidFill>
                  <a:srgbClr val="FF0000"/>
                </a:solidFill>
                <a:effectLst/>
                <a:latin typeface="Times New Roman" pitchFamily="18" charset="0"/>
                <a:cs typeface="Times New Roman" pitchFamily="18" charset="0"/>
              </a:rPr>
            </a:b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Inter-Office Mail and PHI</a:t>
            </a:r>
            <a:br>
              <a:rPr lang="en-US" altLang="en-US" sz="2700" dirty="0">
                <a:effectLst/>
                <a:latin typeface="Times New Roman" pitchFamily="18" charset="0"/>
                <a:cs typeface="Times New Roman" pitchFamily="18" charset="0"/>
              </a:rPr>
            </a:br>
            <a:r>
              <a:rPr lang="en-US" altLang="en-US" sz="2700" dirty="0" smtClean="0">
                <a:solidFill>
                  <a:srgbClr val="FF0000"/>
                </a:solidFill>
                <a:effectLst/>
                <a:latin typeface="Times New Roman" pitchFamily="18" charset="0"/>
                <a:cs typeface="Times New Roman" pitchFamily="18" charset="0"/>
              </a:rPr>
              <a:t/>
            </a:r>
            <a:br>
              <a:rPr lang="en-US" altLang="en-US" sz="2700" dirty="0" smtClean="0">
                <a:solidFill>
                  <a:srgbClr val="FF0000"/>
                </a:solidFill>
                <a:effectLst/>
                <a:latin typeface="Times New Roman" pitchFamily="18" charset="0"/>
                <a:cs typeface="Times New Roman" pitchFamily="18" charset="0"/>
              </a:rPr>
            </a:br>
            <a:endParaRPr lang="en-US" altLang="en-US" sz="2700" dirty="0">
              <a:solidFill>
                <a:srgbClr val="FF0000"/>
              </a:solidFill>
              <a:effectLst/>
              <a:latin typeface="Times New Roman" pitchFamily="18" charset="0"/>
              <a:cs typeface="Times New Roman" pitchFamily="18" charset="0"/>
            </a:endParaRPr>
          </a:p>
        </p:txBody>
      </p:sp>
      <p:sp>
        <p:nvSpPr>
          <p:cNvPr id="536579" name="Rectangle 3"/>
          <p:cNvSpPr>
            <a:spLocks noGrp="1" noChangeArrowheads="1"/>
          </p:cNvSpPr>
          <p:nvPr>
            <p:ph type="body" idx="1"/>
          </p:nvPr>
        </p:nvSpPr>
        <p:spPr>
          <a:xfrm>
            <a:off x="457200" y="1981200"/>
            <a:ext cx="8229600" cy="2743200"/>
          </a:xfrm>
        </p:spPr>
        <p:txBody>
          <a:bodyPr/>
          <a:lstStyle/>
          <a:p>
            <a:pPr marL="622300" indent="-622300"/>
            <a:r>
              <a:rPr lang="en-US" altLang="en-US" dirty="0" smtClean="0">
                <a:latin typeface="Times New Roman" pitchFamily="18" charset="0"/>
                <a:cs typeface="Times New Roman" pitchFamily="18" charset="0"/>
              </a:rPr>
              <a:t>Send </a:t>
            </a:r>
            <a:r>
              <a:rPr lang="en-US" altLang="en-US" dirty="0">
                <a:latin typeface="Times New Roman" pitchFamily="18" charset="0"/>
                <a:cs typeface="Times New Roman" pitchFamily="18" charset="0"/>
              </a:rPr>
              <a:t>all PHI in sealed </a:t>
            </a:r>
            <a:r>
              <a:rPr lang="en-US" altLang="en-US" dirty="0" smtClean="0">
                <a:latin typeface="Times New Roman" pitchFamily="18" charset="0"/>
                <a:cs typeface="Times New Roman" pitchFamily="18" charset="0"/>
              </a:rPr>
              <a:t>Inter-Office envelopes</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Verify all PHI was removed from the envelope before stuffing </a:t>
            </a:r>
            <a:r>
              <a:rPr lang="en-US" altLang="en-US" dirty="0" smtClean="0">
                <a:latin typeface="Times New Roman" pitchFamily="18" charset="0"/>
                <a:cs typeface="Times New Roman" pitchFamily="18" charset="0"/>
              </a:rPr>
              <a:t>it</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Address </a:t>
            </a:r>
            <a:r>
              <a:rPr lang="en-US" altLang="en-US" dirty="0" smtClean="0">
                <a:latin typeface="Times New Roman" pitchFamily="18" charset="0"/>
                <a:cs typeface="Times New Roman" pitchFamily="18" charset="0"/>
              </a:rPr>
              <a:t>to correct </a:t>
            </a:r>
            <a:r>
              <a:rPr lang="en-US" altLang="en-US" dirty="0">
                <a:latin typeface="Times New Roman" pitchFamily="18" charset="0"/>
                <a:cs typeface="Times New Roman" pitchFamily="18" charset="0"/>
              </a:rPr>
              <a:t>individual and </a:t>
            </a:r>
            <a:r>
              <a:rPr lang="en-US" altLang="en-US" dirty="0" smtClean="0">
                <a:latin typeface="Times New Roman" pitchFamily="18" charset="0"/>
                <a:cs typeface="Times New Roman" pitchFamily="18" charset="0"/>
              </a:rPr>
              <a:t>department</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Mark the envelope “</a:t>
            </a:r>
            <a:r>
              <a:rPr lang="en-US" altLang="en-US" dirty="0" smtClean="0">
                <a:latin typeface="Times New Roman" pitchFamily="18" charset="0"/>
                <a:cs typeface="Times New Roman" pitchFamily="18" charset="0"/>
              </a:rPr>
              <a:t>confidential”</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Confirm you are </a:t>
            </a:r>
            <a:r>
              <a:rPr lang="en-US" altLang="en-US" dirty="0" smtClean="0">
                <a:latin typeface="Times New Roman" pitchFamily="18" charset="0"/>
                <a:cs typeface="Times New Roman" pitchFamily="18" charset="0"/>
              </a:rPr>
              <a:t>sending </a:t>
            </a:r>
            <a:r>
              <a:rPr lang="en-US" altLang="en-US" dirty="0">
                <a:latin typeface="Times New Roman" pitchFamily="18" charset="0"/>
                <a:cs typeface="Times New Roman" pitchFamily="18" charset="0"/>
              </a:rPr>
              <a:t>correct </a:t>
            </a:r>
            <a:r>
              <a:rPr lang="en-US" altLang="en-US" dirty="0" smtClean="0">
                <a:latin typeface="Times New Roman" pitchFamily="18" charset="0"/>
                <a:cs typeface="Times New Roman" pitchFamily="18" charset="0"/>
              </a:rPr>
              <a:t>PHI</a:t>
            </a:r>
            <a:endParaRPr lang="en-US" alt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122</a:t>
            </a:fld>
            <a:endParaRPr lang="en-US" dirty="0"/>
          </a:p>
        </p:txBody>
      </p:sp>
      <p:pic>
        <p:nvPicPr>
          <p:cNvPr id="9" name="Picture 8" descr="https://tse1.mm.bing.net/th?&amp;id=JN.COObQcIDvADw6XnhMB0yH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572000"/>
            <a:ext cx="1828800" cy="1682115"/>
          </a:xfrm>
          <a:prstGeom prst="rect">
            <a:avLst/>
          </a:prstGeom>
          <a:noFill/>
          <a:ln>
            <a:noFill/>
          </a:ln>
        </p:spPr>
      </p:pic>
    </p:spTree>
    <p:extLst>
      <p:ext uri="{BB962C8B-B14F-4D97-AF65-F5344CB8AC3E}">
        <p14:creationId xmlns:p14="http://schemas.microsoft.com/office/powerpoint/2010/main" val="39057669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600200" y="381000"/>
            <a:ext cx="53340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Paper </a:t>
            </a:r>
            <a:endParaRPr lang="en-US" altLang="en-US" sz="2400" dirty="0">
              <a:solidFill>
                <a:schemeClr val="tx1"/>
              </a:solidFill>
              <a:effectLst/>
              <a:latin typeface="Times New Roman" pitchFamily="18" charset="0"/>
              <a:cs typeface="Times New Roman" pitchFamily="18" charset="0"/>
            </a:endParaRPr>
          </a:p>
        </p:txBody>
      </p:sp>
      <p:sp>
        <p:nvSpPr>
          <p:cNvPr id="538627" name="Rectangle 3"/>
          <p:cNvSpPr>
            <a:spLocks noGrp="1" noChangeArrowheads="1"/>
          </p:cNvSpPr>
          <p:nvPr>
            <p:ph type="body" idx="1"/>
          </p:nvPr>
        </p:nvSpPr>
        <p:spPr>
          <a:xfrm>
            <a:off x="304800" y="1866900"/>
            <a:ext cx="3810000" cy="3429000"/>
          </a:xfrm>
        </p:spPr>
        <p:txBody>
          <a:bodyPr/>
          <a:lstStyle/>
          <a:p>
            <a:pPr marL="569913" indent="-569913">
              <a:lnSpc>
                <a:spcPct val="90000"/>
              </a:lnSpc>
            </a:pPr>
            <a:r>
              <a:rPr lang="en-US" altLang="en-US" sz="2000" dirty="0" smtClean="0">
                <a:latin typeface="Times New Roman" pitchFamily="18" charset="0"/>
                <a:cs typeface="Times New Roman" pitchFamily="18" charset="0"/>
              </a:rPr>
              <a:t>Turn </a:t>
            </a:r>
            <a:r>
              <a:rPr lang="en-US" altLang="en-US" sz="2000" dirty="0">
                <a:latin typeface="Times New Roman" pitchFamily="18" charset="0"/>
                <a:cs typeface="Times New Roman" pitchFamily="18" charset="0"/>
              </a:rPr>
              <a:t>over/cover PHI when you leave your desk/cubicle so others cannot read it. </a:t>
            </a:r>
          </a:p>
          <a:p>
            <a:pPr marL="1206500" lvl="1" indent="-522288">
              <a:lnSpc>
                <a:spcPct val="90000"/>
              </a:lnSpc>
            </a:pPr>
            <a:r>
              <a:rPr lang="en-US" altLang="en-US" sz="2000" dirty="0">
                <a:latin typeface="Times New Roman" pitchFamily="18" charset="0"/>
                <a:cs typeface="Times New Roman" pitchFamily="18" charset="0"/>
              </a:rPr>
              <a:t>If you have an office, you have the option of closing your door instead.</a:t>
            </a:r>
          </a:p>
          <a:p>
            <a:pPr marL="569913" indent="-569913">
              <a:lnSpc>
                <a:spcPct val="90000"/>
              </a:lnSpc>
            </a:pPr>
            <a:r>
              <a:rPr lang="en-US" altLang="en-US" sz="2000" dirty="0">
                <a:latin typeface="Times New Roman" pitchFamily="18" charset="0"/>
                <a:cs typeface="Times New Roman" pitchFamily="18" charset="0"/>
              </a:rPr>
              <a:t>Turn over/cover PHI when a coworker approaches you to discuss something other than that PHI</a:t>
            </a:r>
            <a:r>
              <a:rPr lang="en-US" altLang="en-US" dirty="0">
                <a:latin typeface="Times New Roman" pitchFamily="18" charset="0"/>
                <a:cs typeface="Times New Roman" pitchFamily="18" charset="0"/>
              </a:rPr>
              <a:t>.</a:t>
            </a:r>
          </a:p>
        </p:txBody>
      </p:sp>
      <p:sp>
        <p:nvSpPr>
          <p:cNvPr id="8" name="Rectangle 3"/>
          <p:cNvSpPr txBox="1">
            <a:spLocks noChangeArrowheads="1"/>
          </p:cNvSpPr>
          <p:nvPr/>
        </p:nvSpPr>
        <p:spPr bwMode="auto">
          <a:xfrm>
            <a:off x="4572000" y="1828800"/>
            <a:ext cx="38100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285750" lvl="0" indent="-285750" eaLnBrk="1" hangingPunct="1">
              <a:spcBef>
                <a:spcPct val="0"/>
              </a:spcBef>
              <a:buClrTx/>
              <a:buSzTx/>
              <a:buFont typeface="Arial" pitchFamily="34" charset="0"/>
              <a:buChar char="•"/>
            </a:pPr>
            <a:r>
              <a:rPr lang="en-US" altLang="en-US" sz="2000" dirty="0" smtClean="0">
                <a:solidFill>
                  <a:prstClr val="black"/>
                </a:solidFill>
                <a:latin typeface="Times New Roman" pitchFamily="18" charset="0"/>
                <a:cs typeface="Arial" charset="0"/>
              </a:rPr>
              <a:t>Don’t </a:t>
            </a:r>
            <a:r>
              <a:rPr lang="en-US" altLang="en-US" sz="2000" dirty="0">
                <a:solidFill>
                  <a:prstClr val="black"/>
                </a:solidFill>
                <a:latin typeface="Times New Roman" pitchFamily="18" charset="0"/>
                <a:cs typeface="Arial" charset="0"/>
              </a:rPr>
              <a:t>leave documents containing PHI unattended in fax machines, printers, or copiers.</a:t>
            </a:r>
          </a:p>
          <a:p>
            <a:pPr marL="285750" lvl="0" indent="-285750" eaLnBrk="1" hangingPunct="1">
              <a:spcBef>
                <a:spcPct val="0"/>
              </a:spcBef>
              <a:buClrTx/>
              <a:buSzTx/>
              <a:buFont typeface="Arial" pitchFamily="34" charset="0"/>
              <a:buChar char="•"/>
            </a:pPr>
            <a:r>
              <a:rPr lang="en-US" altLang="en-US" sz="2000" dirty="0">
                <a:solidFill>
                  <a:prstClr val="black"/>
                </a:solidFill>
                <a:latin typeface="Times New Roman" pitchFamily="18" charset="0"/>
                <a:cs typeface="Arial" charset="0"/>
              </a:rPr>
              <a:t>Check your fax machine frequently so documents are not left on the machine.</a:t>
            </a: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123</a:t>
            </a:fld>
            <a:endParaRPr lang="en-US" dirty="0"/>
          </a:p>
        </p:txBody>
      </p:sp>
    </p:spTree>
    <p:extLst>
      <p:ext uri="{BB962C8B-B14F-4D97-AF65-F5344CB8AC3E}">
        <p14:creationId xmlns:p14="http://schemas.microsoft.com/office/powerpoint/2010/main" val="30148607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1752600" y="533400"/>
            <a:ext cx="49784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Disposal</a:t>
            </a:r>
            <a:endParaRPr lang="en-US" altLang="en-US" sz="2400" dirty="0">
              <a:solidFill>
                <a:schemeClr val="tx1"/>
              </a:solidFill>
              <a:effectLst/>
              <a:latin typeface="Times New Roman" pitchFamily="18" charset="0"/>
              <a:cs typeface="Times New Roman" pitchFamily="18" charset="0"/>
            </a:endParaRPr>
          </a:p>
        </p:txBody>
      </p:sp>
      <p:sp>
        <p:nvSpPr>
          <p:cNvPr id="542723" name="Rectangle 3"/>
          <p:cNvSpPr>
            <a:spLocks noGrp="1" noChangeArrowheads="1"/>
          </p:cNvSpPr>
          <p:nvPr>
            <p:ph type="body" sz="half" idx="1"/>
          </p:nvPr>
        </p:nvSpPr>
        <p:spPr>
          <a:xfrm>
            <a:off x="914400" y="1646872"/>
            <a:ext cx="7315200" cy="3153728"/>
          </a:xfrm>
        </p:spPr>
        <p:txBody>
          <a:bodyPr/>
          <a:lstStyle/>
          <a:p>
            <a:pPr marL="0" indent="0" algn="ctr">
              <a:lnSpc>
                <a:spcPct val="90000"/>
              </a:lnSpc>
              <a:buNone/>
            </a:pPr>
            <a:endParaRPr lang="en-US" altLang="en-US" sz="2600" b="1" dirty="0" smtClean="0">
              <a:latin typeface="Times New Roman" pitchFamily="18" charset="0"/>
              <a:cs typeface="Times New Roman" pitchFamily="18" charset="0"/>
            </a:endParaRPr>
          </a:p>
          <a:p>
            <a:pPr marL="517525" indent="-517525">
              <a:lnSpc>
                <a:spcPct val="90000"/>
              </a:lnSpc>
            </a:pPr>
            <a:r>
              <a:rPr lang="en-US" altLang="en-US" sz="2000" dirty="0" smtClean="0">
                <a:latin typeface="Times New Roman" pitchFamily="18" charset="0"/>
                <a:cs typeface="Times New Roman" pitchFamily="18" charset="0"/>
              </a:rPr>
              <a:t>How </a:t>
            </a:r>
            <a:r>
              <a:rPr lang="en-US" altLang="en-US" sz="2000" dirty="0">
                <a:latin typeface="Times New Roman" pitchFamily="18" charset="0"/>
                <a:cs typeface="Times New Roman" pitchFamily="18" charset="0"/>
              </a:rPr>
              <a:t>should I dispose of confidential paper?</a:t>
            </a:r>
          </a:p>
          <a:p>
            <a:pPr marL="1139825" lvl="1" indent="-508000">
              <a:lnSpc>
                <a:spcPct val="90000"/>
              </a:lnSpc>
            </a:pPr>
            <a:r>
              <a:rPr lang="en-US" altLang="en-US" sz="2000" dirty="0">
                <a:latin typeface="Times New Roman" pitchFamily="18" charset="0"/>
                <a:cs typeface="Times New Roman" pitchFamily="18" charset="0"/>
              </a:rPr>
              <a:t>Shred or place all confidential paper in the designated confidential paper bins</a:t>
            </a:r>
            <a:r>
              <a:rPr lang="en-US" altLang="en-US" sz="2000" dirty="0" smtClean="0">
                <a:latin typeface="Times New Roman" pitchFamily="18" charset="0"/>
                <a:cs typeface="Times New Roman" pitchFamily="18" charset="0"/>
              </a:rPr>
              <a:t>.</a:t>
            </a:r>
          </a:p>
          <a:p>
            <a:pPr marL="1139825" lvl="1" indent="-508000">
              <a:lnSpc>
                <a:spcPct val="90000"/>
              </a:lnSpc>
            </a:pPr>
            <a:endParaRPr lang="en-US" altLang="en-US" sz="2000" dirty="0">
              <a:latin typeface="Times New Roman" pitchFamily="18" charset="0"/>
              <a:cs typeface="Times New Roman" pitchFamily="18" charset="0"/>
            </a:endParaRPr>
          </a:p>
          <a:p>
            <a:pPr marL="517525" indent="-517525">
              <a:lnSpc>
                <a:spcPct val="90000"/>
              </a:lnSpc>
            </a:pPr>
            <a:r>
              <a:rPr lang="en-US" altLang="en-US" sz="2000" dirty="0" smtClean="0">
                <a:latin typeface="Times New Roman" pitchFamily="18" charset="0"/>
                <a:cs typeface="Times New Roman" pitchFamily="18" charset="0"/>
              </a:rPr>
              <a:t>How </a:t>
            </a:r>
            <a:r>
              <a:rPr lang="en-US" altLang="en-US" sz="2000" dirty="0">
                <a:latin typeface="Times New Roman" pitchFamily="18" charset="0"/>
                <a:cs typeface="Times New Roman" pitchFamily="18" charset="0"/>
              </a:rPr>
              <a:t>should I dispose of electronic media (floppy disk, CD, USB Drive, etc.)?</a:t>
            </a:r>
          </a:p>
          <a:p>
            <a:pPr marL="1139825" lvl="1" indent="-508000">
              <a:lnSpc>
                <a:spcPct val="90000"/>
              </a:lnSpc>
            </a:pPr>
            <a:r>
              <a:rPr lang="en-US" altLang="en-US" sz="2000" dirty="0">
                <a:latin typeface="Times New Roman" pitchFamily="18" charset="0"/>
                <a:cs typeface="Times New Roman" pitchFamily="18" charset="0"/>
              </a:rPr>
              <a:t>Provide electronic media to the IS Department </a:t>
            </a:r>
            <a:r>
              <a:rPr lang="en-US" altLang="en-US" sz="2000" dirty="0" smtClean="0">
                <a:latin typeface="Times New Roman" pitchFamily="18" charset="0"/>
                <a:cs typeface="Times New Roman" pitchFamily="18" charset="0"/>
              </a:rPr>
              <a:t>for proper disposal</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124</a:t>
            </a:fld>
            <a:endParaRPr lang="en-US" altLang="en-US" dirty="0"/>
          </a:p>
        </p:txBody>
      </p:sp>
      <p:pic>
        <p:nvPicPr>
          <p:cNvPr id="8196" name="Picture 4" descr="https://tse2.mm.bing.net/th?id=JN.iBI4DsWp0x%2fuKFHcXb7QXg&amp;w=140&amp;h=140&amp;c=7&amp;rs=1&amp;qlt=90&amp;o=4&amp;cb=11&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61343"/>
            <a:ext cx="13335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8843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3400" y="228600"/>
            <a:ext cx="7772400" cy="1524000"/>
          </a:xfrm>
        </p:spPr>
        <p:txBody>
          <a:bodyPr>
            <a:normAutofit/>
          </a:bodyPr>
          <a:lstStyle/>
          <a:p>
            <a:pPr algn="ctr"/>
            <a:r>
              <a:rPr lang="en-US" altLang="en-US" sz="3600" dirty="0">
                <a:solidFill>
                  <a:srgbClr val="FF0000"/>
                </a:solidFill>
                <a:effectLst/>
                <a:latin typeface="Times New Roman" pitchFamily="18" charset="0"/>
                <a:cs typeface="Times New Roman" pitchFamily="18" charset="0"/>
              </a:rPr>
              <a:t>Facility </a:t>
            </a:r>
            <a:r>
              <a:rPr lang="en-US" altLang="en-US" sz="3600" dirty="0" smtClean="0">
                <a:solidFill>
                  <a:srgbClr val="FF0000"/>
                </a:solidFill>
                <a:effectLst/>
                <a:latin typeface="Times New Roman" pitchFamily="18" charset="0"/>
                <a:cs typeface="Times New Roman" pitchFamily="18" charset="0"/>
              </a:rPr>
              <a:t>Security</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Protecting Our Patient’s Physical Security</a:t>
            </a:r>
            <a:endParaRPr lang="en-US" altLang="en-US" sz="2400" dirty="0">
              <a:solidFill>
                <a:schemeClr val="tx1"/>
              </a:solidFill>
              <a:effectLst/>
              <a:latin typeface="Times New Roman" pitchFamily="18" charset="0"/>
              <a:cs typeface="Times New Roman" pitchFamily="18" charset="0"/>
            </a:endParaRPr>
          </a:p>
        </p:txBody>
      </p:sp>
      <p:sp>
        <p:nvSpPr>
          <p:cNvPr id="544771" name="Rectangle 3"/>
          <p:cNvSpPr>
            <a:spLocks noGrp="1" noChangeArrowheads="1"/>
          </p:cNvSpPr>
          <p:nvPr>
            <p:ph type="body" sz="half" idx="1"/>
          </p:nvPr>
        </p:nvSpPr>
        <p:spPr>
          <a:xfrm>
            <a:off x="685800" y="1752600"/>
            <a:ext cx="8077200" cy="2514600"/>
          </a:xfrm>
        </p:spPr>
        <p:txBody>
          <a:bodyPr/>
          <a:lstStyle/>
          <a:p>
            <a:pPr marL="0" indent="0">
              <a:lnSpc>
                <a:spcPct val="90000"/>
              </a:lnSpc>
              <a:buNone/>
            </a:pPr>
            <a:r>
              <a:rPr lang="en-US" altLang="en-US" sz="2800" dirty="0" smtClean="0">
                <a:latin typeface="Times New Roman" pitchFamily="18" charset="0"/>
                <a:cs typeface="Times New Roman" pitchFamily="18" charset="0"/>
              </a:rPr>
              <a:t>How </a:t>
            </a:r>
            <a:r>
              <a:rPr lang="en-US" altLang="en-US" sz="2800" dirty="0">
                <a:latin typeface="Times New Roman" pitchFamily="18" charset="0"/>
                <a:cs typeface="Times New Roman" pitchFamily="18" charset="0"/>
              </a:rPr>
              <a:t>can I help protect our facilities?  </a:t>
            </a:r>
          </a:p>
          <a:p>
            <a:pPr marL="1377950" lvl="1" indent="-641350">
              <a:lnSpc>
                <a:spcPct val="90000"/>
              </a:lnSpc>
            </a:pPr>
            <a:r>
              <a:rPr lang="en-US" altLang="en-US" sz="2000" dirty="0">
                <a:latin typeface="Times New Roman" pitchFamily="18" charset="0"/>
                <a:cs typeface="Times New Roman" pitchFamily="18" charset="0"/>
              </a:rPr>
              <a:t>Wear your ID Badge at all times </a:t>
            </a:r>
            <a:r>
              <a:rPr lang="en-US" altLang="en-US" sz="2000" dirty="0" smtClean="0">
                <a:latin typeface="Times New Roman" pitchFamily="18" charset="0"/>
                <a:cs typeface="Times New Roman" pitchFamily="18" charset="0"/>
              </a:rPr>
              <a:t>(helps </a:t>
            </a:r>
            <a:r>
              <a:rPr lang="en-US" altLang="en-US" sz="2000" dirty="0">
                <a:latin typeface="Times New Roman" pitchFamily="18" charset="0"/>
                <a:cs typeface="Times New Roman" pitchFamily="18" charset="0"/>
              </a:rPr>
              <a:t>identify you as an [Organization] employee/provider).</a:t>
            </a:r>
          </a:p>
          <a:p>
            <a:pPr marL="1377950" lvl="1" indent="-641350">
              <a:lnSpc>
                <a:spcPct val="90000"/>
              </a:lnSpc>
            </a:pPr>
            <a:r>
              <a:rPr lang="en-US" altLang="en-US" sz="2000" dirty="0">
                <a:latin typeface="Times New Roman" pitchFamily="18" charset="0"/>
                <a:cs typeface="Times New Roman" pitchFamily="18" charset="0"/>
              </a:rPr>
              <a:t>Only let employees enter through employee entrances with you.</a:t>
            </a:r>
          </a:p>
          <a:p>
            <a:pPr marL="1377950" lvl="1" indent="-641350">
              <a:lnSpc>
                <a:spcPct val="90000"/>
              </a:lnSpc>
            </a:pPr>
            <a:r>
              <a:rPr lang="en-US" altLang="en-US" sz="2000" dirty="0">
                <a:latin typeface="Times New Roman" pitchFamily="18" charset="0"/>
                <a:cs typeface="Times New Roman" pitchFamily="18" charset="0"/>
              </a:rPr>
              <a:t>Keep hallway doors that lead to patient care areas closed.</a:t>
            </a:r>
          </a:p>
          <a:p>
            <a:pPr marL="1377950" lvl="1" indent="-641350">
              <a:lnSpc>
                <a:spcPct val="90000"/>
              </a:lnSpc>
            </a:pPr>
            <a:r>
              <a:rPr lang="en-US" altLang="en-US" sz="2000" dirty="0">
                <a:latin typeface="Times New Roman" pitchFamily="18" charset="0"/>
                <a:cs typeface="Times New Roman" pitchFamily="18" charset="0"/>
              </a:rPr>
              <a:t>Request vendors and contracted individuals to sign-in and obtain Vendor ID Badges when visiting a restricted area.</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125</a:t>
            </a:fld>
            <a:endParaRPr lang="en-US" altLang="en-US" dirty="0"/>
          </a:p>
        </p:txBody>
      </p:sp>
      <p:pic>
        <p:nvPicPr>
          <p:cNvPr id="7" name="Picture 6" descr="https://tse1.mm.bing.net/th?&amp;id=JN.xrY92zCguDC6pb5LaBvPA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343400"/>
            <a:ext cx="994410" cy="1228725"/>
          </a:xfrm>
          <a:prstGeom prst="rect">
            <a:avLst/>
          </a:prstGeom>
          <a:noFill/>
          <a:ln>
            <a:noFill/>
          </a:ln>
        </p:spPr>
      </p:pic>
    </p:spTree>
    <p:extLst>
      <p:ext uri="{BB962C8B-B14F-4D97-AF65-F5344CB8AC3E}">
        <p14:creationId xmlns:p14="http://schemas.microsoft.com/office/powerpoint/2010/main" val="14264404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905000" y="533400"/>
            <a:ext cx="5791200" cy="685800"/>
          </a:xfrm>
        </p:spPr>
        <p:txBody>
          <a:bodyPr>
            <a:normAutofit/>
          </a:bodyPr>
          <a:lstStyle/>
          <a:p>
            <a:r>
              <a:rPr lang="en-US" altLang="en-US" sz="3600" dirty="0">
                <a:solidFill>
                  <a:srgbClr val="FF0000"/>
                </a:solidFill>
                <a:effectLst/>
                <a:latin typeface="Times New Roman" pitchFamily="18" charset="0"/>
                <a:cs typeface="Times New Roman" pitchFamily="18" charset="0"/>
              </a:rPr>
              <a:t>What are Restricted Areas?</a:t>
            </a:r>
          </a:p>
        </p:txBody>
      </p:sp>
      <p:sp>
        <p:nvSpPr>
          <p:cNvPr id="546819" name="Rectangle 3"/>
          <p:cNvSpPr>
            <a:spLocks noGrp="1" noChangeArrowheads="1"/>
          </p:cNvSpPr>
          <p:nvPr>
            <p:ph type="body" sz="half" idx="1"/>
          </p:nvPr>
        </p:nvSpPr>
        <p:spPr>
          <a:xfrm>
            <a:off x="457200" y="1371600"/>
            <a:ext cx="8305800" cy="4953000"/>
          </a:xfrm>
        </p:spPr>
        <p:txBody>
          <a:bodyPr/>
          <a:lstStyle/>
          <a:p>
            <a:pPr>
              <a:lnSpc>
                <a:spcPct val="80000"/>
              </a:lnSpc>
            </a:pPr>
            <a:r>
              <a:rPr lang="en-US" altLang="en-US" sz="2400" dirty="0">
                <a:latin typeface="Times New Roman" pitchFamily="18" charset="0"/>
                <a:cs typeface="Times New Roman" pitchFamily="18" charset="0"/>
              </a:rPr>
              <a:t>Restricted areas are those areas within our facilities where PHI and/or organizationally sensitive information is stored or </a:t>
            </a:r>
            <a:r>
              <a:rPr lang="en-US" altLang="en-US" sz="2400" dirty="0" smtClean="0">
                <a:latin typeface="Times New Roman" pitchFamily="18" charset="0"/>
                <a:cs typeface="Times New Roman" pitchFamily="18" charset="0"/>
              </a:rPr>
              <a:t>utilized</a:t>
            </a:r>
            <a:endParaRPr lang="en-US" altLang="en-US" sz="2400" dirty="0">
              <a:latin typeface="Times New Roman" pitchFamily="18" charset="0"/>
              <a:cs typeface="Times New Roman" pitchFamily="18" charset="0"/>
            </a:endParaRPr>
          </a:p>
          <a:p>
            <a:pPr lvl="1">
              <a:lnSpc>
                <a:spcPct val="80000"/>
              </a:lnSpc>
            </a:pPr>
            <a:r>
              <a:rPr lang="en-US" altLang="en-US" sz="2100" dirty="0">
                <a:latin typeface="Times New Roman" pitchFamily="18" charset="0"/>
                <a:cs typeface="Times New Roman" pitchFamily="18" charset="0"/>
              </a:rPr>
              <a:t>Receptionist stations</a:t>
            </a:r>
          </a:p>
          <a:p>
            <a:pPr lvl="1">
              <a:lnSpc>
                <a:spcPct val="80000"/>
              </a:lnSpc>
            </a:pPr>
            <a:r>
              <a:rPr lang="en-US" altLang="en-US" sz="2100" dirty="0">
                <a:latin typeface="Times New Roman" pitchFamily="18" charset="0"/>
                <a:cs typeface="Times New Roman" pitchFamily="18" charset="0"/>
              </a:rPr>
              <a:t>Business office windows</a:t>
            </a:r>
          </a:p>
          <a:p>
            <a:pPr lvl="1">
              <a:lnSpc>
                <a:spcPct val="80000"/>
              </a:lnSpc>
            </a:pPr>
            <a:r>
              <a:rPr lang="en-US" altLang="en-US" sz="2100" dirty="0">
                <a:latin typeface="Times New Roman" pitchFamily="18" charset="0"/>
                <a:cs typeface="Times New Roman" pitchFamily="18" charset="0"/>
              </a:rPr>
              <a:t>HIM </a:t>
            </a:r>
            <a:r>
              <a:rPr lang="en-US" altLang="en-US" sz="2100" dirty="0" smtClean="0">
                <a:latin typeface="Times New Roman" pitchFamily="18" charset="0"/>
                <a:cs typeface="Times New Roman" pitchFamily="18" charset="0"/>
              </a:rPr>
              <a:t>Department</a:t>
            </a:r>
            <a:endParaRPr lang="en-US" altLang="en-US" sz="2100" dirty="0">
              <a:latin typeface="Times New Roman" pitchFamily="18" charset="0"/>
              <a:cs typeface="Times New Roman" pitchFamily="18" charset="0"/>
            </a:endParaRPr>
          </a:p>
          <a:p>
            <a:pPr lvl="1">
              <a:lnSpc>
                <a:spcPct val="80000"/>
              </a:lnSpc>
            </a:pPr>
            <a:r>
              <a:rPr lang="en-US" altLang="en-US" sz="2100" dirty="0">
                <a:latin typeface="Times New Roman" pitchFamily="18" charset="0"/>
                <a:cs typeface="Times New Roman" pitchFamily="18" charset="0"/>
              </a:rPr>
              <a:t>Patient care hallways/treatment areas</a:t>
            </a:r>
          </a:p>
          <a:p>
            <a:pPr lvl="1">
              <a:lnSpc>
                <a:spcPct val="80000"/>
              </a:lnSpc>
            </a:pPr>
            <a:r>
              <a:rPr lang="en-US" altLang="en-US" sz="2100" dirty="0">
                <a:latin typeface="Times New Roman" pitchFamily="18" charset="0"/>
                <a:cs typeface="Times New Roman" pitchFamily="18" charset="0"/>
              </a:rPr>
              <a:t>Offices</a:t>
            </a:r>
          </a:p>
          <a:p>
            <a:pPr lvl="1">
              <a:lnSpc>
                <a:spcPct val="80000"/>
              </a:lnSpc>
            </a:pPr>
            <a:r>
              <a:rPr lang="en-US" altLang="en-US" sz="2100" dirty="0">
                <a:latin typeface="Times New Roman" pitchFamily="18" charset="0"/>
                <a:cs typeface="Times New Roman" pitchFamily="18" charset="0"/>
              </a:rPr>
              <a:t>Storage closets and cabinets</a:t>
            </a:r>
          </a:p>
          <a:p>
            <a:pPr lvl="1">
              <a:lnSpc>
                <a:spcPct val="80000"/>
              </a:lnSpc>
            </a:pPr>
            <a:r>
              <a:rPr lang="en-US" altLang="en-US" sz="2100" dirty="0">
                <a:latin typeface="Times New Roman" pitchFamily="18" charset="0"/>
                <a:cs typeface="Times New Roman" pitchFamily="18" charset="0"/>
              </a:rPr>
              <a:t>Accounting, Human Resources, Administration Offices, IS Department, etc.</a:t>
            </a:r>
          </a:p>
          <a:p>
            <a:pPr lvl="1">
              <a:lnSpc>
                <a:spcPct val="80000"/>
              </a:lnSpc>
            </a:pPr>
            <a:r>
              <a:rPr lang="en-US" altLang="en-US" sz="2100" dirty="0">
                <a:latin typeface="Times New Roman" pitchFamily="18" charset="0"/>
                <a:cs typeface="Times New Roman" pitchFamily="18" charset="0"/>
              </a:rPr>
              <a:t>Employee meeting/rooms/kitchens in the departments</a:t>
            </a:r>
          </a:p>
          <a:p>
            <a:pPr lvl="1">
              <a:lnSpc>
                <a:spcPct val="80000"/>
              </a:lnSpc>
            </a:pPr>
            <a:r>
              <a:rPr lang="en-US" altLang="en-US" sz="2100" dirty="0">
                <a:latin typeface="Times New Roman" pitchFamily="18" charset="0"/>
                <a:cs typeface="Times New Roman" pitchFamily="18" charset="0"/>
              </a:rPr>
              <a:t>Areas containing potential safety hazards (ex. medical imaging, lab, nuclear medicine, </a:t>
            </a:r>
            <a:r>
              <a:rPr lang="en-US" altLang="en-US" sz="2100" dirty="0" smtClean="0">
                <a:latin typeface="Times New Roman" pitchFamily="18" charset="0"/>
                <a:cs typeface="Times New Roman" pitchFamily="18" charset="0"/>
              </a:rPr>
              <a:t>etc.</a:t>
            </a:r>
          </a:p>
          <a:p>
            <a:pPr lvl="1">
              <a:lnSpc>
                <a:spcPct val="80000"/>
              </a:lnSpc>
            </a:pPr>
            <a:endParaRPr lang="en-US" altLang="en-US" sz="2100" dirty="0" smtClean="0">
              <a:latin typeface="Times New Roman" pitchFamily="18" charset="0"/>
              <a:cs typeface="Times New Roman" pitchFamily="18" charset="0"/>
            </a:endParaRPr>
          </a:p>
          <a:p>
            <a:pPr marL="392113" lvl="1" indent="0" algn="ctr">
              <a:lnSpc>
                <a:spcPct val="80000"/>
              </a:lnSpc>
              <a:buNone/>
            </a:pPr>
            <a:endParaRPr lang="en-US" altLang="en-US" sz="1100" dirty="0" smtClean="0">
              <a:latin typeface="Times New Roman" pitchFamily="18" charset="0"/>
              <a:cs typeface="Times New Roman" pitchFamily="18" charset="0"/>
            </a:endParaRPr>
          </a:p>
          <a:p>
            <a:pPr marL="392113" lvl="1" indent="0" algn="ctr">
              <a:lnSpc>
                <a:spcPct val="80000"/>
              </a:lnSpc>
              <a:buNone/>
            </a:pPr>
            <a:r>
              <a:rPr lang="en-US" altLang="en-US" sz="1100" b="1" dirty="0" smtClean="0">
                <a:solidFill>
                  <a:srgbClr val="FF0000"/>
                </a:solidFill>
                <a:latin typeface="Times New Roman" pitchFamily="18" charset="0"/>
                <a:cs typeface="Times New Roman" pitchFamily="18" charset="0"/>
              </a:rPr>
              <a:t>If </a:t>
            </a:r>
            <a:r>
              <a:rPr lang="en-US" altLang="en-US" sz="1100" b="1" dirty="0">
                <a:solidFill>
                  <a:srgbClr val="FF0000"/>
                </a:solidFill>
                <a:latin typeface="Times New Roman" pitchFamily="18" charset="0"/>
                <a:cs typeface="Times New Roman" pitchFamily="18" charset="0"/>
              </a:rPr>
              <a:t>you see someone in a restricted area not wearing a badge, kindly ask “May I help you</a:t>
            </a:r>
            <a:r>
              <a:rPr lang="en-US" altLang="en-US" sz="1100" b="1" dirty="0" smtClean="0">
                <a:solidFill>
                  <a:srgbClr val="FF0000"/>
                </a:solidFill>
                <a:latin typeface="Times New Roman" pitchFamily="18" charset="0"/>
                <a:cs typeface="Times New Roman" pitchFamily="18" charset="0"/>
              </a:rPr>
              <a:t>?” Then escort </a:t>
            </a:r>
            <a:r>
              <a:rPr lang="en-US" altLang="en-US" sz="1100" b="1" dirty="0">
                <a:solidFill>
                  <a:srgbClr val="FF0000"/>
                </a:solidFill>
                <a:latin typeface="Times New Roman" pitchFamily="18" charset="0"/>
                <a:cs typeface="Times New Roman" pitchFamily="18" charset="0"/>
              </a:rPr>
              <a:t>the individual out of the restricted area and to the </a:t>
            </a:r>
            <a:r>
              <a:rPr lang="en-US" altLang="en-US" sz="1100" b="1" dirty="0" smtClean="0">
                <a:solidFill>
                  <a:srgbClr val="FF0000"/>
                </a:solidFill>
                <a:latin typeface="Times New Roman" pitchFamily="18" charset="0"/>
                <a:cs typeface="Times New Roman" pitchFamily="18" charset="0"/>
              </a:rPr>
              <a:t>area </a:t>
            </a:r>
            <a:r>
              <a:rPr lang="en-US" altLang="en-US" sz="1100" b="1" dirty="0">
                <a:solidFill>
                  <a:srgbClr val="FF0000"/>
                </a:solidFill>
                <a:latin typeface="Times New Roman" pitchFamily="18" charset="0"/>
                <a:cs typeface="Times New Roman" pitchFamily="18" charset="0"/>
              </a:rPr>
              <a:t>he/she is visiting.</a:t>
            </a:r>
          </a:p>
          <a:p>
            <a:pPr lvl="1" algn="ctr">
              <a:lnSpc>
                <a:spcPct val="80000"/>
              </a:lnSpc>
            </a:pPr>
            <a:endParaRPr lang="en-US" altLang="en-US" sz="1100" b="1" dirty="0">
              <a:solidFill>
                <a:srgbClr val="FF33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580ACDDA-5090-404A-A8F3-7D8AC0BFFD76}" type="slidenum">
              <a:rPr lang="en-US" altLang="en-US" smtClean="0"/>
              <a:pPr>
                <a:defRPr/>
              </a:pPr>
              <a:t>126</a:t>
            </a:fld>
            <a:endParaRPr lang="en-US" altLang="en-US" dirty="0"/>
          </a:p>
        </p:txBody>
      </p:sp>
      <p:pic>
        <p:nvPicPr>
          <p:cNvPr id="9218" name="Picture 2" descr="https://tse1.mm.bing.net/th?&amp;id=JN.EVYtT9/DOfX2Jl0YsVNs3w&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098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705600" y="2514600"/>
            <a:ext cx="765730" cy="693567"/>
          </a:xfrm>
          <a:prstGeom prst="rect">
            <a:avLst/>
          </a:prstGeom>
        </p:spPr>
      </p:pic>
    </p:spTree>
    <p:extLst>
      <p:ext uri="{BB962C8B-B14F-4D97-AF65-F5344CB8AC3E}">
        <p14:creationId xmlns:p14="http://schemas.microsoft.com/office/powerpoint/2010/main" val="98606997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808821" y="3352800"/>
            <a:ext cx="7526357" cy="646331"/>
          </a:xfrm>
          <a:prstGeom prst="rect">
            <a:avLst/>
          </a:prstGeom>
          <a:noFill/>
        </p:spPr>
        <p:txBody>
          <a:bodyPr wrap="square" rtlCol="0">
            <a:spAutoFit/>
          </a:bodyPr>
          <a:lstStyle/>
          <a:p>
            <a:pPr marL="109537" indent="0" algn="ctr">
              <a:buNone/>
            </a:pPr>
            <a:r>
              <a:rPr lang="en-US" sz="3600" b="1" dirty="0" smtClean="0">
                <a:latin typeface="Times New Roman" panose="02020603050405020304" pitchFamily="18" charset="0"/>
                <a:cs typeface="Times New Roman" panose="02020603050405020304" pitchFamily="18" charset="0"/>
              </a:rPr>
              <a:t>Business Associate Agreements</a:t>
            </a:r>
          </a:p>
        </p:txBody>
      </p:sp>
      <p:sp>
        <p:nvSpPr>
          <p:cNvPr id="14" name="TextBox 13"/>
          <p:cNvSpPr txBox="1"/>
          <p:nvPr/>
        </p:nvSpPr>
        <p:spPr>
          <a:xfrm>
            <a:off x="3124200" y="2209800"/>
            <a:ext cx="2895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XI</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127</a:t>
            </a:fld>
            <a:endParaRPr lang="en-US" dirty="0"/>
          </a:p>
        </p:txBody>
      </p:sp>
      <p:pic>
        <p:nvPicPr>
          <p:cNvPr id="7" name="Picture 6" descr="https://tse2.mm.bing.net/th?id=JN.NXQmgybvUHhiZ82n1dFReg&amp;w=205&amp;h=17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343400"/>
            <a:ext cx="1506537" cy="1353185"/>
          </a:xfrm>
          <a:prstGeom prst="rect">
            <a:avLst/>
          </a:prstGeom>
          <a:noFill/>
          <a:ln>
            <a:noFill/>
          </a:ln>
        </p:spPr>
      </p:pic>
    </p:spTree>
    <p:extLst>
      <p:ext uri="{BB962C8B-B14F-4D97-AF65-F5344CB8AC3E}">
        <p14:creationId xmlns:p14="http://schemas.microsoft.com/office/powerpoint/2010/main" val="260782954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1524000" y="685800"/>
            <a:ext cx="6324600" cy="792162"/>
          </a:xfrm>
        </p:spPr>
        <p:txBody>
          <a:bodyPr>
            <a:normAutofit/>
          </a:bodyPr>
          <a:lstStyle/>
          <a:p>
            <a:r>
              <a:rPr lang="en-US" altLang="en-US" sz="3600" dirty="0">
                <a:solidFill>
                  <a:srgbClr val="FF0000"/>
                </a:solidFill>
                <a:effectLst/>
                <a:latin typeface="Times New Roman" pitchFamily="18" charset="0"/>
                <a:cs typeface="Times New Roman" pitchFamily="18" charset="0"/>
              </a:rPr>
              <a:t>Business Associate Agreements</a:t>
            </a:r>
          </a:p>
        </p:txBody>
      </p:sp>
      <p:sp>
        <p:nvSpPr>
          <p:cNvPr id="637955" name="Rectangle 3"/>
          <p:cNvSpPr>
            <a:spLocks noGrp="1" noChangeArrowheads="1"/>
          </p:cNvSpPr>
          <p:nvPr>
            <p:ph type="body" idx="1"/>
          </p:nvPr>
        </p:nvSpPr>
        <p:spPr>
          <a:xfrm>
            <a:off x="457200" y="1524000"/>
            <a:ext cx="8229600" cy="3014662"/>
          </a:xfrm>
        </p:spPr>
        <p:txBody>
          <a:bodyPr/>
          <a:lstStyle/>
          <a:p>
            <a:pPr>
              <a:lnSpc>
                <a:spcPct val="80000"/>
              </a:lnSpc>
            </a:pPr>
            <a:r>
              <a:rPr lang="en-US" altLang="en-US" sz="2000" dirty="0">
                <a:latin typeface="Times New Roman" pitchFamily="18" charset="0"/>
                <a:cs typeface="Times New Roman" pitchFamily="18" charset="0"/>
              </a:rPr>
              <a:t>If you initiate negotiations to contract with a company to perform, or assist in the performance of a function or activity involving the use or disclosure of PHI, please contact the [Organization Privacy Officer] to obtain a Business Associate Agreement (BAA).  </a:t>
            </a:r>
            <a:endParaRPr lang="en-US" altLang="en-US" sz="2000" dirty="0" smtClean="0">
              <a:latin typeface="Times New Roman" pitchFamily="18" charset="0"/>
              <a:cs typeface="Times New Roman" pitchFamily="18" charset="0"/>
            </a:endParaRPr>
          </a:p>
          <a:p>
            <a:pPr>
              <a:lnSpc>
                <a:spcPct val="80000"/>
              </a:lnSpc>
            </a:pPr>
            <a:endParaRPr lang="en-US" altLang="en-US" sz="2000" dirty="0">
              <a:latin typeface="Times New Roman" pitchFamily="18" charset="0"/>
              <a:cs typeface="Times New Roman" pitchFamily="18" charset="0"/>
            </a:endParaRPr>
          </a:p>
          <a:p>
            <a:pPr>
              <a:lnSpc>
                <a:spcPct val="80000"/>
              </a:lnSpc>
            </a:pPr>
            <a:r>
              <a:rPr lang="en-US" altLang="en-US" sz="2000" dirty="0" smtClean="0">
                <a:latin typeface="Times New Roman" pitchFamily="18" charset="0"/>
                <a:cs typeface="Times New Roman" pitchFamily="18" charset="0"/>
              </a:rPr>
              <a:t>Examples </a:t>
            </a:r>
            <a:r>
              <a:rPr lang="en-US" altLang="en-US" sz="2000" dirty="0">
                <a:latin typeface="Times New Roman" pitchFamily="18" charset="0"/>
                <a:cs typeface="Times New Roman" pitchFamily="18" charset="0"/>
              </a:rPr>
              <a:t>of when to obtain a BAA with a company include:</a:t>
            </a:r>
          </a:p>
          <a:p>
            <a:pPr lvl="1">
              <a:lnSpc>
                <a:spcPct val="80000"/>
              </a:lnSpc>
            </a:pPr>
            <a:r>
              <a:rPr lang="en-US" altLang="en-US" sz="2000" dirty="0">
                <a:latin typeface="Times New Roman" pitchFamily="18" charset="0"/>
                <a:cs typeface="Times New Roman" pitchFamily="18" charset="0"/>
              </a:rPr>
              <a:t>Claims processing or administration, data analysis, processing or administration, utilization review, quality assurance, billing, benefit management, practice management, and repricing; and </a:t>
            </a:r>
          </a:p>
          <a:p>
            <a:pPr lvl="1">
              <a:lnSpc>
                <a:spcPct val="80000"/>
              </a:lnSpc>
            </a:pPr>
            <a:r>
              <a:rPr lang="en-US" altLang="en-US" sz="2000" dirty="0">
                <a:latin typeface="Times New Roman" pitchFamily="18" charset="0"/>
                <a:cs typeface="Times New Roman" pitchFamily="18" charset="0"/>
              </a:rPr>
              <a:t>Legal, actuarial, accounting, consulting, data aggregation, management, administrative, accreditation, or financial services.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128</a:t>
            </a:fld>
            <a:endParaRPr lang="en-US" dirty="0"/>
          </a:p>
        </p:txBody>
      </p:sp>
      <p:pic>
        <p:nvPicPr>
          <p:cNvPr id="7" name="Picture 6" descr="https://tse1.mm.bing.net/th?&amp;id=JN.tPmAU8W0u4sJ%2biNasv9ga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876800"/>
            <a:ext cx="1611630" cy="1256030"/>
          </a:xfrm>
          <a:prstGeom prst="rect">
            <a:avLst/>
          </a:prstGeom>
          <a:noFill/>
          <a:ln>
            <a:noFill/>
          </a:ln>
        </p:spPr>
      </p:pic>
    </p:spTree>
    <p:extLst>
      <p:ext uri="{BB962C8B-B14F-4D97-AF65-F5344CB8AC3E}">
        <p14:creationId xmlns:p14="http://schemas.microsoft.com/office/powerpoint/2010/main" val="125956503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381000"/>
            <a:ext cx="8229600" cy="1143000"/>
          </a:xfrm>
        </p:spPr>
        <p:txBody>
          <a:bodyPr>
            <a:normAutofit fontScale="90000"/>
          </a:bodyPr>
          <a:lstStyle/>
          <a:p>
            <a:r>
              <a:rPr lang="en-US" altLang="en-US" dirty="0" smtClean="0">
                <a:latin typeface="Arial" pitchFamily="34" charset="0"/>
              </a:rPr>
              <a:t/>
            </a:r>
            <a:br>
              <a:rPr lang="en-US" altLang="en-US" dirty="0" smtClean="0">
                <a:latin typeface="Arial" pitchFamily="34" charset="0"/>
              </a:rPr>
            </a:br>
            <a:r>
              <a:rPr lang="en-US" altLang="en-US" sz="4400" dirty="0" smtClean="0">
                <a:solidFill>
                  <a:srgbClr val="FF0000"/>
                </a:solidFill>
                <a:latin typeface="Times New Roman" panose="02020603050405020304" pitchFamily="18" charset="0"/>
                <a:cs typeface="Times New Roman" panose="02020603050405020304" pitchFamily="18" charset="0"/>
              </a:rPr>
              <a:t>Business Associates Include</a:t>
            </a:r>
            <a:br>
              <a:rPr lang="en-US" altLang="en-US" sz="4400" dirty="0" smtClean="0">
                <a:solidFill>
                  <a:srgbClr val="FF0000"/>
                </a:solidFill>
                <a:latin typeface="Times New Roman" panose="02020603050405020304" pitchFamily="18" charset="0"/>
                <a:cs typeface="Times New Roman" panose="02020603050405020304" pitchFamily="18" charset="0"/>
              </a:rPr>
            </a:br>
            <a:endParaRPr lang="en-US" altLang="en-US" sz="4400" dirty="0" smtClean="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00200"/>
            <a:ext cx="8229600" cy="2557462"/>
          </a:xfrm>
        </p:spPr>
        <p:txBody>
          <a:bodyPr/>
          <a:lstStyle/>
          <a:p>
            <a:pPr>
              <a:defRPr/>
            </a:pPr>
            <a:r>
              <a:rPr lang="en-US" sz="2400" dirty="0" smtClean="0">
                <a:latin typeface="Times New Roman" panose="02020603050405020304" pitchFamily="18" charset="0"/>
                <a:cs typeface="Times New Roman" panose="02020603050405020304" pitchFamily="18" charset="0"/>
              </a:rPr>
              <a:t>Companies that “maintain” PHI on behalf of a Covered Entity (CE) </a:t>
            </a:r>
          </a:p>
          <a:p>
            <a:pPr lvl="1">
              <a:defRPr/>
            </a:pPr>
            <a:r>
              <a:rPr lang="en-US" sz="2400" dirty="0" smtClean="0">
                <a:latin typeface="Times New Roman" panose="02020603050405020304" pitchFamily="18" charset="0"/>
                <a:cs typeface="Times New Roman" panose="02020603050405020304" pitchFamily="18" charset="0"/>
              </a:rPr>
              <a:t>Data storage company</a:t>
            </a:r>
          </a:p>
          <a:p>
            <a:pPr>
              <a:defRPr/>
            </a:pPr>
            <a:r>
              <a:rPr lang="en-US" sz="2400" dirty="0" smtClean="0">
                <a:latin typeface="Times New Roman" panose="02020603050405020304" pitchFamily="18" charset="0"/>
                <a:cs typeface="Times New Roman" panose="02020603050405020304" pitchFamily="18" charset="0"/>
              </a:rPr>
              <a:t>Patient safety organizations</a:t>
            </a:r>
          </a:p>
          <a:p>
            <a:pPr>
              <a:defRPr/>
            </a:pPr>
            <a:r>
              <a:rPr lang="en-US" sz="2400" dirty="0" smtClean="0">
                <a:latin typeface="Times New Roman" panose="02020603050405020304" pitchFamily="18" charset="0"/>
                <a:cs typeface="Times New Roman" panose="02020603050405020304" pitchFamily="18" charset="0"/>
              </a:rPr>
              <a:t>Companies that transmit PHI to a Covered Entity </a:t>
            </a:r>
          </a:p>
          <a:p>
            <a:pPr>
              <a:defRPr/>
            </a:pP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129</a:t>
            </a:fld>
            <a:endParaRPr lang="en-US" dirty="0"/>
          </a:p>
        </p:txBody>
      </p:sp>
      <p:pic>
        <p:nvPicPr>
          <p:cNvPr id="7" name="Picture 6" descr="https://tse1.mm.bing.net/th?&amp;id=JN.oDgyzWH2dTj8KMaWivPb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810000"/>
            <a:ext cx="2133600" cy="1676400"/>
          </a:xfrm>
          <a:prstGeom prst="rect">
            <a:avLst/>
          </a:prstGeom>
          <a:noFill/>
          <a:ln>
            <a:noFill/>
          </a:ln>
        </p:spPr>
      </p:pic>
    </p:spTree>
    <p:extLst>
      <p:ext uri="{BB962C8B-B14F-4D97-AF65-F5344CB8AC3E}">
        <p14:creationId xmlns:p14="http://schemas.microsoft.com/office/powerpoint/2010/main" val="3009128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title"/>
          </p:nvPr>
        </p:nvSpPr>
        <p:spPr>
          <a:xfrm>
            <a:off x="1447800" y="5334000"/>
            <a:ext cx="6810375" cy="762000"/>
          </a:xfrm>
          <a:ln>
            <a:solidFill>
              <a:schemeClr val="accent6">
                <a:lumMod val="60000"/>
                <a:lumOff val="40000"/>
              </a:schemeClr>
            </a:solidFill>
          </a:ln>
        </p:spPr>
        <p:txBody>
          <a:bodyPr>
            <a:normAutofit/>
          </a:bodyPr>
          <a:lstStyle/>
          <a:p>
            <a:pPr algn="ctr" eaLnBrk="1" hangingPunct="1">
              <a:defRPr/>
            </a:pPr>
            <a:r>
              <a:rPr lang="en-US" altLang="en-US" sz="1400" b="0" dirty="0" smtClean="0">
                <a:effectLst/>
                <a:latin typeface="Times New Roman" pitchFamily="18" charset="0"/>
                <a:cs typeface="Times New Roman" pitchFamily="18" charset="0"/>
              </a:rPr>
              <a:t>This training session provides you with</a:t>
            </a:r>
            <a:r>
              <a:rPr lang="en-US" altLang="en-US" sz="1400" dirty="0" smtClean="0">
                <a:effectLst/>
                <a:latin typeface="Times New Roman" pitchFamily="18" charset="0"/>
                <a:cs typeface="Times New Roman" pitchFamily="18" charset="0"/>
              </a:rPr>
              <a:t> </a:t>
            </a:r>
            <a:r>
              <a:rPr lang="en-US" altLang="en-US" sz="1400" dirty="0" smtClean="0">
                <a:solidFill>
                  <a:srgbClr val="FF0000"/>
                </a:solidFill>
                <a:effectLst/>
                <a:latin typeface="Times New Roman" pitchFamily="18" charset="0"/>
                <a:cs typeface="Times New Roman" pitchFamily="18" charset="0"/>
              </a:rPr>
              <a:t>REMINDERS</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of our organizational </a:t>
            </a:r>
            <a:r>
              <a:rPr lang="en-US" altLang="en-US" sz="1400" dirty="0" smtClean="0">
                <a:solidFill>
                  <a:srgbClr val="FF0000"/>
                </a:solidFill>
                <a:effectLst/>
                <a:latin typeface="Times New Roman" pitchFamily="18" charset="0"/>
                <a:cs typeface="Times New Roman" pitchFamily="18" charset="0"/>
              </a:rPr>
              <a:t>POLICIES</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and how </a:t>
            </a:r>
            <a:r>
              <a:rPr lang="en-US" altLang="en-US" sz="1400" dirty="0" smtClean="0">
                <a:solidFill>
                  <a:srgbClr val="FF0000"/>
                </a:solidFill>
                <a:effectLst/>
                <a:latin typeface="Times New Roman" pitchFamily="18" charset="0"/>
                <a:cs typeface="Times New Roman" pitchFamily="18" charset="0"/>
              </a:rPr>
              <a:t>YOU</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are required to </a:t>
            </a:r>
            <a:r>
              <a:rPr lang="en-US" altLang="en-US" sz="1400" dirty="0" smtClean="0">
                <a:solidFill>
                  <a:srgbClr val="FF0000"/>
                </a:solidFill>
                <a:effectLst/>
                <a:latin typeface="Times New Roman" pitchFamily="18" charset="0"/>
                <a:cs typeface="Times New Roman" pitchFamily="18" charset="0"/>
              </a:rPr>
              <a:t>PROTECT</a:t>
            </a:r>
            <a:r>
              <a:rPr lang="en-US" altLang="en-US" sz="1400" b="0" dirty="0" smtClean="0">
                <a:effectLst/>
                <a:latin typeface="Times New Roman" pitchFamily="18" charset="0"/>
                <a:cs typeface="Times New Roman" pitchFamily="18" charset="0"/>
              </a:rPr>
              <a:t> PHI </a:t>
            </a:r>
            <a:endParaRPr lang="en-US" altLang="en-US" sz="1400" b="0" dirty="0">
              <a:effectLst/>
              <a:latin typeface="Times New Roman" pitchFamily="18" charset="0"/>
              <a:cs typeface="Times New Roman" pitchFamily="18" charset="0"/>
            </a:endParaRPr>
          </a:p>
        </p:txBody>
      </p:sp>
      <p:sp>
        <p:nvSpPr>
          <p:cNvPr id="3" name="TextBox 2"/>
          <p:cNvSpPr txBox="1"/>
          <p:nvPr/>
        </p:nvSpPr>
        <p:spPr>
          <a:xfrm>
            <a:off x="3276600" y="1603920"/>
            <a:ext cx="2895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II</a:t>
            </a:r>
          </a:p>
        </p:txBody>
      </p:sp>
      <p:sp>
        <p:nvSpPr>
          <p:cNvPr id="10" name="TextBox 9"/>
          <p:cNvSpPr txBox="1"/>
          <p:nvPr/>
        </p:nvSpPr>
        <p:spPr>
          <a:xfrm>
            <a:off x="2133600" y="2373361"/>
            <a:ext cx="5181600" cy="584775"/>
          </a:xfrm>
          <a:prstGeom prst="rect">
            <a:avLst/>
          </a:prstGeom>
          <a:noFill/>
        </p:spPr>
        <p:txBody>
          <a:bodyPr wrap="square" rtlCol="0">
            <a:spAutoFit/>
          </a:bodyPr>
          <a:lstStyle/>
          <a:p>
            <a:pPr algn="ctr"/>
            <a:r>
              <a:rPr lang="en-US" sz="3200" b="1" dirty="0" smtClean="0"/>
              <a:t>Why is HIPAA Important?</a:t>
            </a: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D9B7845E-3DC7-4089-B204-774B7E23384C}" type="slidenum">
              <a:rPr lang="en-US" smtClean="0"/>
              <a:pPr>
                <a:defRPr/>
              </a:pPr>
              <a:t>13</a:t>
            </a:fld>
            <a:endParaRPr lang="en-US" dirty="0"/>
          </a:p>
        </p:txBody>
      </p:sp>
      <p:pic>
        <p:nvPicPr>
          <p:cNvPr id="8" name="Picture 7" descr="https://tse1.mm.bing.net/th?&amp;id=JN.ZDzym1ZkUDjbcQnS2Kzk5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276600"/>
            <a:ext cx="1827212" cy="1593215"/>
          </a:xfrm>
          <a:prstGeom prst="rect">
            <a:avLst/>
          </a:prstGeom>
          <a:noFill/>
          <a:ln>
            <a:noFill/>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533400"/>
            <a:ext cx="82296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Business Associates </a:t>
            </a:r>
            <a:r>
              <a:rPr lang="en-US" altLang="en-US" sz="1800" dirty="0" smtClean="0">
                <a:solidFill>
                  <a:srgbClr val="FF0000"/>
                </a:solidFill>
                <a:effectLst/>
                <a:latin typeface="Times New Roman" panose="02020603050405020304" pitchFamily="18" charset="0"/>
                <a:cs typeface="Times New Roman" panose="02020603050405020304" pitchFamily="18" charset="0"/>
              </a:rPr>
              <a:t>(cont’d)</a:t>
            </a:r>
          </a:p>
        </p:txBody>
      </p:sp>
      <p:sp>
        <p:nvSpPr>
          <p:cNvPr id="31747" name="Content Placeholder 2"/>
          <p:cNvSpPr>
            <a:spLocks noGrp="1"/>
          </p:cNvSpPr>
          <p:nvPr>
            <p:ph idx="1"/>
          </p:nvPr>
        </p:nvSpPr>
        <p:spPr>
          <a:xfrm>
            <a:off x="457200" y="1828800"/>
            <a:ext cx="7772400" cy="1795462"/>
          </a:xfrm>
        </p:spPr>
        <p:txBody>
          <a:bodyPr/>
          <a:lstStyle/>
          <a:p>
            <a:r>
              <a:rPr lang="en-US" altLang="en-US" sz="2400" dirty="0" smtClean="0">
                <a:latin typeface="Times New Roman" panose="02020603050405020304" pitchFamily="18" charset="0"/>
                <a:cs typeface="Times New Roman" panose="02020603050405020304" pitchFamily="18" charset="0"/>
              </a:rPr>
              <a:t>Business Associates Also Include:</a:t>
            </a:r>
          </a:p>
          <a:p>
            <a:pPr lvl="1"/>
            <a:r>
              <a:rPr lang="en-US" altLang="en-US" sz="2000" dirty="0" smtClean="0">
                <a:latin typeface="Times New Roman" panose="02020603050405020304" pitchFamily="18" charset="0"/>
                <a:cs typeface="Times New Roman" panose="02020603050405020304" pitchFamily="18" charset="0"/>
              </a:rPr>
              <a:t>Personal Health Record vendors</a:t>
            </a:r>
          </a:p>
          <a:p>
            <a:pPr lvl="1"/>
            <a:r>
              <a:rPr lang="en-US" altLang="en-US" sz="2000" dirty="0" smtClean="0">
                <a:latin typeface="Times New Roman" panose="02020603050405020304" pitchFamily="18" charset="0"/>
                <a:cs typeface="Times New Roman" panose="02020603050405020304" pitchFamily="18" charset="0"/>
              </a:rPr>
              <a:t>Subcontractors to Business Associates that create, receive, maintain or transmit PHI on behalf of the Business Associate.</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130</a:t>
            </a:fld>
            <a:endParaRPr lang="en-US" dirty="0"/>
          </a:p>
        </p:txBody>
      </p:sp>
      <p:pic>
        <p:nvPicPr>
          <p:cNvPr id="82948" name="Picture 4" descr="https://tse1.mm.bing.net/th?&amp;id=HN.607991117068699725&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57600"/>
            <a:ext cx="2857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284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457200"/>
            <a:ext cx="8229600" cy="1143000"/>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Business Associates </a:t>
            </a:r>
            <a:r>
              <a:rPr lang="en-US" altLang="en-US" sz="1800" dirty="0" smtClean="0">
                <a:solidFill>
                  <a:srgbClr val="FF0000"/>
                </a:solidFill>
                <a:effectLst/>
                <a:latin typeface="Times New Roman" panose="02020603050405020304" pitchFamily="18" charset="0"/>
                <a:cs typeface="Times New Roman" panose="02020603050405020304" pitchFamily="18" charset="0"/>
              </a:rPr>
              <a:t>(cont’d) </a:t>
            </a:r>
            <a:br>
              <a:rPr lang="en-US" altLang="en-US" sz="18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Requirements</a:t>
            </a:r>
          </a:p>
        </p:txBody>
      </p:sp>
      <p:sp>
        <p:nvSpPr>
          <p:cNvPr id="34819" name="Content Placeholder 2"/>
          <p:cNvSpPr>
            <a:spLocks noGrp="1"/>
          </p:cNvSpPr>
          <p:nvPr>
            <p:ph idx="1"/>
          </p:nvPr>
        </p:nvSpPr>
        <p:spPr>
          <a:xfrm>
            <a:off x="457200" y="1905000"/>
            <a:ext cx="8229600" cy="2633662"/>
          </a:xfrm>
        </p:spPr>
        <p:txBody>
          <a:bodyPr/>
          <a:lstStyle/>
          <a:p>
            <a:r>
              <a:rPr lang="en-US" sz="2000" dirty="0" smtClean="0">
                <a:latin typeface="Times New Roman" panose="02020603050405020304" pitchFamily="18" charset="0"/>
                <a:cs typeface="Times New Roman" panose="02020603050405020304" pitchFamily="18" charset="0"/>
              </a:rPr>
              <a:t>Limit </a:t>
            </a:r>
            <a:r>
              <a:rPr lang="en-US" sz="2000" dirty="0">
                <a:latin typeface="Times New Roman" panose="02020603050405020304" pitchFamily="18" charset="0"/>
                <a:cs typeface="Times New Roman" panose="02020603050405020304" pitchFamily="18" charset="0"/>
              </a:rPr>
              <a:t>uses and disclosures of PHI to minimum </a:t>
            </a:r>
            <a:r>
              <a:rPr lang="en-US" sz="2000" dirty="0" smtClean="0">
                <a:latin typeface="Times New Roman" panose="02020603050405020304" pitchFamily="18" charset="0"/>
                <a:cs typeface="Times New Roman" panose="02020603050405020304" pitchFamily="18" charset="0"/>
              </a:rPr>
              <a:t>necessary</a:t>
            </a:r>
            <a:endParaRPr 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Enter into a BAA with their subcontractors</a:t>
            </a:r>
          </a:p>
          <a:p>
            <a:r>
              <a:rPr lang="en-US" altLang="en-US" sz="2000" dirty="0" smtClean="0">
                <a:latin typeface="Times New Roman" panose="02020603050405020304" pitchFamily="18" charset="0"/>
                <a:cs typeface="Times New Roman" panose="02020603050405020304" pitchFamily="18" charset="0"/>
              </a:rPr>
              <a:t>Comply </a:t>
            </a:r>
            <a:r>
              <a:rPr lang="en-US" altLang="en-US" sz="2000" dirty="0">
                <a:latin typeface="Times New Roman" panose="02020603050405020304" pitchFamily="18" charset="0"/>
                <a:cs typeface="Times New Roman" panose="02020603050405020304" pitchFamily="18" charset="0"/>
              </a:rPr>
              <a:t>with </a:t>
            </a:r>
            <a:r>
              <a:rPr lang="en-US" altLang="en-US" sz="2000" dirty="0" smtClean="0">
                <a:latin typeface="Times New Roman" panose="02020603050405020304" pitchFamily="18" charset="0"/>
                <a:cs typeface="Times New Roman" panose="02020603050405020304" pitchFamily="18" charset="0"/>
              </a:rPr>
              <a:t>the BAA and the </a:t>
            </a:r>
            <a:r>
              <a:rPr lang="en-US" altLang="en-US" sz="2000" dirty="0">
                <a:latin typeface="Times New Roman" panose="02020603050405020304" pitchFamily="18" charset="0"/>
                <a:cs typeface="Times New Roman" panose="02020603050405020304" pitchFamily="18" charset="0"/>
              </a:rPr>
              <a:t>same </a:t>
            </a:r>
            <a:r>
              <a:rPr lang="en-US" altLang="en-US" sz="2000" dirty="0" smtClean="0">
                <a:latin typeface="Times New Roman" panose="02020603050405020304" pitchFamily="18" charset="0"/>
                <a:cs typeface="Times New Roman" panose="02020603050405020304" pitchFamily="18" charset="0"/>
              </a:rPr>
              <a:t>HIPAA; </a:t>
            </a:r>
            <a:r>
              <a:rPr lang="en-US" altLang="en-US" sz="2000" dirty="0">
                <a:latin typeface="Times New Roman" panose="02020603050405020304" pitchFamily="18" charset="0"/>
                <a:cs typeface="Times New Roman" panose="02020603050405020304" pitchFamily="18" charset="0"/>
              </a:rPr>
              <a:t>administrative, physical and technical safeguard rules as covered </a:t>
            </a:r>
            <a:r>
              <a:rPr lang="en-US" altLang="en-US" sz="2000" dirty="0" smtClean="0">
                <a:latin typeface="Times New Roman" panose="02020603050405020304" pitchFamily="18" charset="0"/>
                <a:cs typeface="Times New Roman" panose="02020603050405020304" pitchFamily="18" charset="0"/>
              </a:rPr>
              <a:t>entities (CEs)</a:t>
            </a:r>
          </a:p>
          <a:p>
            <a:r>
              <a:rPr lang="en-US" altLang="en-US" sz="2000" dirty="0" smtClean="0">
                <a:latin typeface="Times New Roman" panose="02020603050405020304" pitchFamily="18" charset="0"/>
                <a:cs typeface="Times New Roman" panose="02020603050405020304" pitchFamily="18" charset="0"/>
              </a:rPr>
              <a:t>Report </a:t>
            </a:r>
            <a:r>
              <a:rPr lang="en-US" altLang="en-US" sz="2000" dirty="0">
                <a:latin typeface="Times New Roman" panose="02020603050405020304" pitchFamily="18" charset="0"/>
                <a:cs typeface="Times New Roman" panose="02020603050405020304" pitchFamily="18" charset="0"/>
              </a:rPr>
              <a:t>to CE Breach of Unsecured </a:t>
            </a:r>
            <a:r>
              <a:rPr lang="en-US" altLang="en-US" sz="2000" dirty="0" smtClean="0">
                <a:latin typeface="Times New Roman" panose="02020603050405020304" pitchFamily="18" charset="0"/>
                <a:cs typeface="Times New Roman" panose="02020603050405020304" pitchFamily="18" charset="0"/>
              </a:rPr>
              <a:t>PHI</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Comply </a:t>
            </a:r>
            <a:r>
              <a:rPr lang="en-US" altLang="en-US" sz="2000" dirty="0">
                <a:latin typeface="Times New Roman" panose="02020603050405020304" pitchFamily="18" charset="0"/>
                <a:cs typeface="Times New Roman" panose="02020603050405020304" pitchFamily="18" charset="0"/>
              </a:rPr>
              <a:t>with Privacy Rule to extent </a:t>
            </a:r>
            <a:r>
              <a:rPr lang="en-US" altLang="en-US" sz="2000" dirty="0" smtClean="0">
                <a:latin typeface="Times New Roman" panose="02020603050405020304" pitchFamily="18" charset="0"/>
                <a:cs typeface="Times New Roman" panose="02020603050405020304" pitchFamily="18" charset="0"/>
              </a:rPr>
              <a:t>it </a:t>
            </a:r>
            <a:r>
              <a:rPr lang="en-US" altLang="en-US" sz="2000" dirty="0">
                <a:latin typeface="Times New Roman" panose="02020603050405020304" pitchFamily="18" charset="0"/>
                <a:cs typeface="Times New Roman" panose="02020603050405020304" pitchFamily="18" charset="0"/>
              </a:rPr>
              <a:t>must carry out a CE’s obligation under Privacy </a:t>
            </a:r>
            <a:r>
              <a:rPr lang="en-US" altLang="en-US" sz="2000" dirty="0" smtClean="0">
                <a:latin typeface="Times New Roman" panose="02020603050405020304" pitchFamily="18" charset="0"/>
                <a:cs typeface="Times New Roman" panose="02020603050405020304" pitchFamily="18" charset="0"/>
              </a:rPr>
              <a:t>Rule</a:t>
            </a:r>
            <a:endParaRPr lang="en-US" altLang="en-US" sz="2000" dirty="0">
              <a:latin typeface="Times New Roman" panose="02020603050405020304" pitchFamily="18" charset="0"/>
              <a:cs typeface="Times New Roman" panose="02020603050405020304" pitchFamily="18" charset="0"/>
            </a:endParaRPr>
          </a:p>
          <a:p>
            <a:endParaRPr lang="en-US" altLang="en-US" sz="2800" dirty="0" smtClean="0">
              <a:latin typeface="Arial" pitchFamily="34" charset="0"/>
            </a:endParaRPr>
          </a:p>
          <a:p>
            <a:endParaRPr lang="en-US" altLang="en-US" dirty="0"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131</a:t>
            </a:fld>
            <a:endParaRPr lang="en-US" dirty="0"/>
          </a:p>
        </p:txBody>
      </p:sp>
      <p:pic>
        <p:nvPicPr>
          <p:cNvPr id="7" name="Picture 6" descr="https://tse2.mm.bing.net/th?id=JN.0Vm7oprkrvrS7ErGGpz%2fFA&amp;w=305&amp;h=158&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267201"/>
            <a:ext cx="2133600" cy="1397634"/>
          </a:xfrm>
          <a:prstGeom prst="rect">
            <a:avLst/>
          </a:prstGeom>
          <a:noFill/>
          <a:ln>
            <a:noFill/>
          </a:ln>
        </p:spPr>
      </p:pic>
    </p:spTree>
    <p:extLst>
      <p:ext uri="{BB962C8B-B14F-4D97-AF65-F5344CB8AC3E}">
        <p14:creationId xmlns:p14="http://schemas.microsoft.com/office/powerpoint/2010/main" val="269540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990600" y="1066800"/>
            <a:ext cx="6934200" cy="715962"/>
          </a:xfrm>
        </p:spPr>
        <p:txBody>
          <a:bodyPr>
            <a:normAutofit/>
          </a:bodyPr>
          <a:lstStyle/>
          <a:p>
            <a:r>
              <a:rPr lang="en-US" altLang="en-US" sz="3600" dirty="0">
                <a:solidFill>
                  <a:srgbClr val="FF0000"/>
                </a:solidFill>
                <a:effectLst/>
                <a:latin typeface="Times New Roman" pitchFamily="18" charset="0"/>
                <a:cs typeface="Times New Roman" pitchFamily="18" charset="0"/>
              </a:rPr>
              <a:t>Other Confidentiality Agreements</a:t>
            </a:r>
          </a:p>
        </p:txBody>
      </p:sp>
      <p:sp>
        <p:nvSpPr>
          <p:cNvPr id="638979" name="Rectangle 3"/>
          <p:cNvSpPr>
            <a:spLocks noGrp="1" noChangeArrowheads="1"/>
          </p:cNvSpPr>
          <p:nvPr>
            <p:ph type="body" idx="1"/>
          </p:nvPr>
        </p:nvSpPr>
        <p:spPr>
          <a:xfrm>
            <a:off x="381000" y="2133600"/>
            <a:ext cx="8229600" cy="1566862"/>
          </a:xfrm>
        </p:spPr>
        <p:txBody>
          <a:bodyPr/>
          <a:lstStyle/>
          <a:p>
            <a:r>
              <a:rPr lang="en-US" altLang="en-US" sz="2000" dirty="0">
                <a:latin typeface="Times New Roman" pitchFamily="18" charset="0"/>
                <a:cs typeface="Times New Roman" pitchFamily="18" charset="0"/>
              </a:rPr>
              <a:t>When initiating a contract with a company to perform work for </a:t>
            </a:r>
            <a:r>
              <a:rPr lang="en-US" altLang="en-US" sz="2000" dirty="0" smtClean="0">
                <a:latin typeface="Times New Roman" pitchFamily="18" charset="0"/>
                <a:cs typeface="Times New Roman" pitchFamily="18" charset="0"/>
              </a:rPr>
              <a:t>[organization</a:t>
            </a:r>
            <a:r>
              <a:rPr lang="en-US" altLang="en-US" sz="2000" dirty="0">
                <a:latin typeface="Times New Roman" pitchFamily="18" charset="0"/>
                <a:cs typeface="Times New Roman" pitchFamily="18" charset="0"/>
              </a:rPr>
              <a:t>] which will </a:t>
            </a:r>
            <a:r>
              <a:rPr lang="en-US" altLang="en-US" sz="2000" b="1" i="1" dirty="0">
                <a:latin typeface="Times New Roman" pitchFamily="18" charset="0"/>
                <a:cs typeface="Times New Roman" pitchFamily="18" charset="0"/>
              </a:rPr>
              <a:t>not</a:t>
            </a:r>
            <a:r>
              <a:rPr lang="en-US" altLang="en-US" sz="2000" dirty="0">
                <a:latin typeface="Times New Roman" pitchFamily="18" charset="0"/>
                <a:cs typeface="Times New Roman" pitchFamily="18" charset="0"/>
              </a:rPr>
              <a:t> have direct access to PHI, request a Confidentiality Agreement be signed and forwarded to the [Organization Privacy Officer].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132</a:t>
            </a:fld>
            <a:endParaRPr lang="en-US" dirty="0"/>
          </a:p>
        </p:txBody>
      </p:sp>
      <p:pic>
        <p:nvPicPr>
          <p:cNvPr id="7" name="Picture 6" descr="https://tse2.mm.bing.net/th?id=JN.Eay81Em2KF0G8Hq8nDu2Hw&amp;w=189&amp;h=188&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2645" y="3505200"/>
            <a:ext cx="1579880" cy="1576070"/>
          </a:xfrm>
          <a:prstGeom prst="rect">
            <a:avLst/>
          </a:prstGeom>
          <a:noFill/>
          <a:ln>
            <a:noFill/>
          </a:ln>
        </p:spPr>
      </p:pic>
    </p:spTree>
    <p:extLst>
      <p:ext uri="{BB962C8B-B14F-4D97-AF65-F5344CB8AC3E}">
        <p14:creationId xmlns:p14="http://schemas.microsoft.com/office/powerpoint/2010/main" val="5074753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1760805" y="1371600"/>
            <a:ext cx="5593814" cy="947860"/>
          </a:xfrm>
        </p:spPr>
        <p:txBody>
          <a:bodyPr>
            <a:normAutofit/>
          </a:bodyPr>
          <a:lstStyle/>
          <a:p>
            <a:pPr algn="ctr"/>
            <a:r>
              <a:rPr lang="en-US" sz="4400" dirty="0" smtClean="0">
                <a:solidFill>
                  <a:srgbClr val="FF0000"/>
                </a:solidFill>
                <a:latin typeface="Times New Roman" panose="02020603050405020304" pitchFamily="18" charset="0"/>
                <a:cs typeface="Times New Roman" panose="02020603050405020304" pitchFamily="18" charset="0"/>
              </a:rPr>
              <a:t>Section XII</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15" name="Subtitle 14"/>
          <p:cNvSpPr>
            <a:spLocks noGrp="1"/>
          </p:cNvSpPr>
          <p:nvPr>
            <p:ph type="subTitle" idx="1"/>
          </p:nvPr>
        </p:nvSpPr>
        <p:spPr>
          <a:xfrm>
            <a:off x="838200" y="2514600"/>
            <a:ext cx="7772400" cy="1199704"/>
          </a:xfrm>
        </p:spPr>
        <p:txBody>
          <a:bodyPr/>
          <a:lstStyle/>
          <a:p>
            <a:pPr algn="ctr"/>
            <a:r>
              <a:rPr lang="en-US" sz="3600" b="1" dirty="0" smtClean="0">
                <a:latin typeface="Times New Roman" panose="02020603050405020304" pitchFamily="18" charset="0"/>
                <a:cs typeface="Times New Roman" panose="02020603050405020304" pitchFamily="18" charset="0"/>
              </a:rPr>
              <a:t>HIPAA Violations and Complaints</a:t>
            </a:r>
            <a:endParaRPr lang="en-US" sz="3600" b="1" dirty="0">
              <a:latin typeface="Times New Roman" panose="02020603050405020304" pitchFamily="18" charset="0"/>
              <a:cs typeface="Times New Roman" panose="02020603050405020304" pitchFamily="18" charset="0"/>
            </a:endParaRPr>
          </a:p>
        </p:txBody>
      </p:sp>
      <p:pic>
        <p:nvPicPr>
          <p:cNvPr id="5" name="Picture 4" descr="https://tse1.mm.bing.net/th?&amp;id=JN.Fvx46BiEv8USgFqJFTzr9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505200"/>
            <a:ext cx="1724660" cy="908050"/>
          </a:xfrm>
          <a:prstGeom prst="rect">
            <a:avLst/>
          </a:prstGeom>
          <a:noFill/>
          <a:ln>
            <a:noFill/>
          </a:ln>
        </p:spPr>
      </p:pic>
    </p:spTree>
    <p:extLst>
      <p:ext uri="{BB962C8B-B14F-4D97-AF65-F5344CB8AC3E}">
        <p14:creationId xmlns:p14="http://schemas.microsoft.com/office/powerpoint/2010/main" val="39753398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2209800" y="609600"/>
            <a:ext cx="4648200" cy="761999"/>
          </a:xfrm>
        </p:spPr>
        <p:txBody>
          <a:bodyPr>
            <a:normAutofit/>
          </a:bodyPr>
          <a:lstStyle/>
          <a:p>
            <a:r>
              <a:rPr lang="en-US" altLang="en-US" sz="3600" dirty="0">
                <a:solidFill>
                  <a:srgbClr val="FF0000"/>
                </a:solidFill>
                <a:effectLst/>
                <a:latin typeface="Times New Roman" pitchFamily="18" charset="0"/>
                <a:cs typeface="Times New Roman" pitchFamily="18" charset="0"/>
              </a:rPr>
              <a:t>HIPAA and Your Role </a:t>
            </a:r>
          </a:p>
        </p:txBody>
      </p:sp>
      <p:sp>
        <p:nvSpPr>
          <p:cNvPr id="550915" name="Rectangle 3"/>
          <p:cNvSpPr>
            <a:spLocks noGrp="1" noChangeArrowheads="1"/>
          </p:cNvSpPr>
          <p:nvPr>
            <p:ph type="body" idx="1"/>
          </p:nvPr>
        </p:nvSpPr>
        <p:spPr>
          <a:xfrm>
            <a:off x="762000" y="1600200"/>
            <a:ext cx="7924800" cy="2590800"/>
          </a:xfrm>
        </p:spPr>
        <p:txBody>
          <a:bodyPr/>
          <a:lstStyle/>
          <a:p>
            <a:pPr marL="609600" indent="-609600">
              <a:lnSpc>
                <a:spcPct val="80000"/>
              </a:lnSpc>
            </a:pPr>
            <a:r>
              <a:rPr lang="en-US" altLang="en-US" sz="2000" dirty="0">
                <a:latin typeface="Times New Roman" pitchFamily="18" charset="0"/>
                <a:cs typeface="Times New Roman" pitchFamily="18" charset="0"/>
              </a:rPr>
              <a:t>Remember, it is your responsibility, as a [Organization] employee or provider, to comply with all privacy and security laws, regulations, and [Organization’s] policies pertaining to them.</a:t>
            </a:r>
          </a:p>
          <a:p>
            <a:pPr marL="609600" indent="-609600">
              <a:lnSpc>
                <a:spcPct val="80000"/>
              </a:lnSpc>
            </a:pPr>
            <a:r>
              <a:rPr lang="en-US" altLang="en-US" sz="2000" dirty="0">
                <a:latin typeface="Times New Roman" pitchFamily="18" charset="0"/>
                <a:cs typeface="Times New Roman" pitchFamily="18" charset="0"/>
              </a:rPr>
              <a:t>Employees and providers suspected of violating a privacy or security law, regulation, or [Organization] policy are provided reasonable opportunity to explain their actions.</a:t>
            </a:r>
          </a:p>
          <a:p>
            <a:pPr marL="609600" indent="-609600">
              <a:lnSpc>
                <a:spcPct val="80000"/>
              </a:lnSpc>
            </a:pPr>
            <a:r>
              <a:rPr lang="en-US" altLang="en-US" sz="2000" dirty="0">
                <a:latin typeface="Times New Roman" pitchFamily="18" charset="0"/>
                <a:cs typeface="Times New Roman" pitchFamily="18" charset="0"/>
              </a:rPr>
              <a:t>Violations of any law, regulation, and/or [Organization] policy will result in disciplinary action, up to and including termination, according to [Organization] HR Policy #.</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134</a:t>
            </a:fld>
            <a:endParaRPr lang="en-US" dirty="0"/>
          </a:p>
        </p:txBody>
      </p:sp>
      <p:pic>
        <p:nvPicPr>
          <p:cNvPr id="10242" name="Picture 2" descr="https://tse1.mm.bing.net/th?&amp;id=JN.4mX5jBCuTvwmHnwcQ1Iayw&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495800"/>
            <a:ext cx="1981200" cy="147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6260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2362200" y="685800"/>
            <a:ext cx="4038600" cy="609599"/>
          </a:xfrm>
        </p:spPr>
        <p:txBody>
          <a:bodyPr>
            <a:noAutofit/>
          </a:bodyPr>
          <a:lstStyle/>
          <a:p>
            <a:r>
              <a:rPr lang="en-US" altLang="en-US" sz="3600" dirty="0" smtClean="0">
                <a:solidFill>
                  <a:srgbClr val="FF3300"/>
                </a:solidFill>
                <a:effectLst/>
                <a:latin typeface="Times New Roman" pitchFamily="18" charset="0"/>
                <a:cs typeface="Times New Roman" pitchFamily="18" charset="0"/>
              </a:rPr>
              <a:t/>
            </a:r>
            <a:br>
              <a:rPr lang="en-US" altLang="en-US" sz="3600" dirty="0" smtClean="0">
                <a:solidFill>
                  <a:srgbClr val="FF3300"/>
                </a:solidFill>
                <a:effectLst/>
                <a:latin typeface="Times New Roman" pitchFamily="18" charset="0"/>
                <a:cs typeface="Times New Roman" pitchFamily="18" charset="0"/>
              </a:rPr>
            </a:br>
            <a:r>
              <a:rPr lang="en-US" altLang="en-US" sz="3600" dirty="0">
                <a:solidFill>
                  <a:srgbClr val="FF3300"/>
                </a:solidFill>
                <a:effectLst/>
                <a:latin typeface="Times New Roman" pitchFamily="18" charset="0"/>
                <a:cs typeface="Times New Roman" pitchFamily="18" charset="0"/>
              </a:rPr>
              <a:t/>
            </a:r>
            <a:br>
              <a:rPr lang="en-US" altLang="en-US" sz="3600" dirty="0">
                <a:solidFill>
                  <a:srgbClr val="FF33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HIPAA Violations</a:t>
            </a: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3600" dirty="0">
                <a:solidFill>
                  <a:srgbClr val="FF3300"/>
                </a:solidFill>
                <a:effectLst/>
                <a:latin typeface="Times New Roman" pitchFamily="18" charset="0"/>
                <a:cs typeface="Times New Roman" pitchFamily="18" charset="0"/>
              </a:rPr>
              <a:t>	</a:t>
            </a:r>
            <a:endParaRPr lang="en-US" altLang="en-US" sz="1200" dirty="0">
              <a:solidFill>
                <a:srgbClr val="FF3300"/>
              </a:solidFill>
              <a:effectLst/>
              <a:latin typeface="Times New Roman" pitchFamily="18" charset="0"/>
              <a:cs typeface="Times New Roman" pitchFamily="18" charset="0"/>
            </a:endParaRPr>
          </a:p>
        </p:txBody>
      </p:sp>
      <p:sp>
        <p:nvSpPr>
          <p:cNvPr id="552963" name="Rectangle 3"/>
          <p:cNvSpPr>
            <a:spLocks noGrp="1" noChangeArrowheads="1"/>
          </p:cNvSpPr>
          <p:nvPr>
            <p:ph type="body" idx="1"/>
          </p:nvPr>
        </p:nvSpPr>
        <p:spPr>
          <a:xfrm>
            <a:off x="762000" y="1524000"/>
            <a:ext cx="8153400" cy="3048000"/>
          </a:xfrm>
        </p:spPr>
        <p:txBody>
          <a:bodyPr/>
          <a:lstStyle/>
          <a:p>
            <a:r>
              <a:rPr lang="en-US" altLang="en-US" dirty="0" smtClean="0">
                <a:latin typeface="Times New Roman" pitchFamily="18" charset="0"/>
                <a:cs typeface="Times New Roman" pitchFamily="18" charset="0"/>
              </a:rPr>
              <a:t>Three types </a:t>
            </a:r>
            <a:r>
              <a:rPr lang="en-US" altLang="en-US" dirty="0">
                <a:latin typeface="Times New Roman" pitchFamily="18" charset="0"/>
                <a:cs typeface="Times New Roman" pitchFamily="18" charset="0"/>
              </a:rPr>
              <a:t>of violations:</a:t>
            </a:r>
          </a:p>
          <a:p>
            <a:pPr lvl="1"/>
            <a:r>
              <a:rPr lang="en-US" altLang="en-US" sz="2600" dirty="0">
                <a:latin typeface="Times New Roman" pitchFamily="18" charset="0"/>
                <a:cs typeface="Times New Roman" pitchFamily="18" charset="0"/>
              </a:rPr>
              <a:t>Incidental</a:t>
            </a:r>
          </a:p>
          <a:p>
            <a:pPr lvl="1"/>
            <a:r>
              <a:rPr lang="en-US" altLang="en-US" sz="2600" dirty="0">
                <a:latin typeface="Times New Roman" pitchFamily="18" charset="0"/>
                <a:cs typeface="Times New Roman" pitchFamily="18" charset="0"/>
              </a:rPr>
              <a:t>Accidental</a:t>
            </a:r>
          </a:p>
          <a:p>
            <a:pPr lvl="1"/>
            <a:r>
              <a:rPr lang="en-US" altLang="en-US" sz="2600" dirty="0">
                <a:latin typeface="Times New Roman" pitchFamily="18" charset="0"/>
                <a:cs typeface="Times New Roman" pitchFamily="18" charset="0"/>
              </a:rPr>
              <a:t>Intentional</a:t>
            </a:r>
            <a:endParaRPr lang="en-US" altLang="en-US" dirty="0">
              <a:latin typeface="Times New Roman" pitchFamily="18" charset="0"/>
              <a:cs typeface="Times New Roman" pitchFamily="18" charset="0"/>
            </a:endParaRPr>
          </a:p>
          <a:p>
            <a:r>
              <a:rPr lang="en-US" altLang="en-US" dirty="0">
                <a:latin typeface="Times New Roman" pitchFamily="18" charset="0"/>
                <a:cs typeface="Times New Roman" pitchFamily="18" charset="0"/>
              </a:rPr>
              <a:t>Insert [Organization’s] policy regarding types of violations and levels disciplinary action provided.</a:t>
            </a:r>
          </a:p>
        </p:txBody>
      </p:sp>
      <p:sp>
        <p:nvSpPr>
          <p:cNvPr id="2" name="TextBox 1"/>
          <p:cNvSpPr txBox="1"/>
          <p:nvPr/>
        </p:nvSpPr>
        <p:spPr>
          <a:xfrm>
            <a:off x="304800" y="5105400"/>
            <a:ext cx="1874231" cy="307777"/>
          </a:xfrm>
          <a:prstGeom prst="rect">
            <a:avLst/>
          </a:prstGeom>
          <a:noFill/>
        </p:spPr>
        <p:txBody>
          <a:bodyPr wrap="none" rtlCol="0">
            <a:spAutoFit/>
          </a:bodyPr>
          <a:lstStyle/>
          <a:p>
            <a:r>
              <a:rPr lang="en-US" sz="1400" b="1" dirty="0" smtClean="0">
                <a:solidFill>
                  <a:srgbClr val="FF0000"/>
                </a:solidFill>
              </a:rPr>
              <a:t>How much is enough?</a:t>
            </a:r>
            <a:endParaRPr lang="en-US" sz="1400" b="1" dirty="0">
              <a:solidFill>
                <a:srgbClr val="FF0000"/>
              </a:solidFill>
            </a:endParaRPr>
          </a:p>
        </p:txBody>
      </p:sp>
      <p:sp>
        <p:nvSpPr>
          <p:cNvPr id="3" name="TextBox 2"/>
          <p:cNvSpPr txBox="1"/>
          <p:nvPr/>
        </p:nvSpPr>
        <p:spPr>
          <a:xfrm>
            <a:off x="6553200" y="5105400"/>
            <a:ext cx="2028119" cy="307777"/>
          </a:xfrm>
          <a:prstGeom prst="rect">
            <a:avLst/>
          </a:prstGeom>
          <a:noFill/>
        </p:spPr>
        <p:txBody>
          <a:bodyPr wrap="none" rtlCol="0">
            <a:spAutoFit/>
          </a:bodyPr>
          <a:lstStyle/>
          <a:p>
            <a:r>
              <a:rPr lang="en-US" sz="1400" b="1" dirty="0" smtClean="0">
                <a:solidFill>
                  <a:srgbClr val="FF0000"/>
                </a:solidFill>
              </a:rPr>
              <a:t>How much is too much?</a:t>
            </a:r>
            <a:endParaRPr lang="en-US" sz="1400" b="1" dirty="0">
              <a:solidFill>
                <a:srgbClr val="FF0000"/>
              </a:solidFill>
            </a:endParaRPr>
          </a:p>
        </p:txBody>
      </p:sp>
      <p:sp>
        <p:nvSpPr>
          <p:cNvPr id="5" name="Footer Placeholder 4"/>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135</a:t>
            </a:fld>
            <a:endParaRPr lang="en-US" dirty="0"/>
          </a:p>
        </p:txBody>
      </p:sp>
      <p:pic>
        <p:nvPicPr>
          <p:cNvPr id="9" name="Picture 8" descr="https://tse1.mm.bing.net/th?&amp;id=JN.9c1HKOCD5zbz1DZTQPEEG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2286000"/>
            <a:ext cx="1666240" cy="533400"/>
          </a:xfrm>
          <a:prstGeom prst="rect">
            <a:avLst/>
          </a:prstGeom>
          <a:noFill/>
          <a:ln>
            <a:noFill/>
          </a:ln>
        </p:spPr>
      </p:pic>
      <p:pic>
        <p:nvPicPr>
          <p:cNvPr id="11" name="Picture 10" descr="https://tse4.mm.bing.net/th?id=HQ.279946155040&amp;w=246&amp;h=117&amp;c=7&amp;rs=1&amp;qlt=90&amp;o=4&amp;pid=1.7">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4876800"/>
            <a:ext cx="1575435" cy="608430"/>
          </a:xfrm>
          <a:prstGeom prst="rect">
            <a:avLst/>
          </a:prstGeom>
          <a:noFill/>
          <a:ln>
            <a:noFill/>
          </a:ln>
        </p:spPr>
      </p:pic>
    </p:spTree>
    <p:extLst>
      <p:ext uri="{BB962C8B-B14F-4D97-AF65-F5344CB8AC3E}">
        <p14:creationId xmlns:p14="http://schemas.microsoft.com/office/powerpoint/2010/main" val="3618958326"/>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981200" y="304800"/>
            <a:ext cx="4724400" cy="792162"/>
          </a:xfrm>
        </p:spPr>
        <p:txBody>
          <a:bodyPr>
            <a:normAutofit/>
          </a:bodyPr>
          <a:lstStyle/>
          <a:p>
            <a:r>
              <a:rPr lang="en-US" altLang="en-US" sz="3600" dirty="0">
                <a:solidFill>
                  <a:srgbClr val="FF0000"/>
                </a:solidFill>
                <a:effectLst/>
                <a:latin typeface="Times New Roman" pitchFamily="18" charset="0"/>
                <a:cs typeface="Times New Roman" pitchFamily="18" charset="0"/>
              </a:rPr>
              <a:t>Incidental Violations</a:t>
            </a:r>
          </a:p>
        </p:txBody>
      </p:sp>
      <p:sp>
        <p:nvSpPr>
          <p:cNvPr id="555011" name="Rectangle 3"/>
          <p:cNvSpPr>
            <a:spLocks noGrp="1" noChangeArrowheads="1"/>
          </p:cNvSpPr>
          <p:nvPr>
            <p:ph type="body" idx="1"/>
          </p:nvPr>
        </p:nvSpPr>
        <p:spPr>
          <a:xfrm>
            <a:off x="304800" y="1143000"/>
            <a:ext cx="8458200" cy="4800600"/>
          </a:xfrm>
        </p:spPr>
        <p:txBody>
          <a:bodyPr/>
          <a:lstStyle/>
          <a:p>
            <a:r>
              <a:rPr lang="en-US" altLang="en-US" sz="2000" dirty="0">
                <a:latin typeface="Times New Roman" pitchFamily="18" charset="0"/>
                <a:cs typeface="Times New Roman" pitchFamily="18" charset="0"/>
              </a:rPr>
              <a:t>If reasonable steps are taken to safeguard a patient’s information and a visitor happens to overhear or see PHI that you are using, you will not be liable for that disclosure.</a:t>
            </a:r>
          </a:p>
          <a:p>
            <a:r>
              <a:rPr lang="en-US" altLang="en-US" sz="2000" dirty="0">
                <a:latin typeface="Times New Roman" pitchFamily="18" charset="0"/>
                <a:cs typeface="Times New Roman" pitchFamily="18" charset="0"/>
              </a:rPr>
              <a:t>Incidental disclosures are going to </a:t>
            </a:r>
            <a:r>
              <a:rPr lang="en-US" altLang="en-US" sz="2000" dirty="0" smtClean="0">
                <a:latin typeface="Times New Roman" pitchFamily="18" charset="0"/>
                <a:cs typeface="Times New Roman" pitchFamily="18" charset="0"/>
              </a:rPr>
              <a:t>happen (even </a:t>
            </a:r>
            <a:r>
              <a:rPr lang="en-US" altLang="en-US" sz="2000" dirty="0">
                <a:latin typeface="Times New Roman" pitchFamily="18" charset="0"/>
                <a:cs typeface="Times New Roman" pitchFamily="18" charset="0"/>
              </a:rPr>
              <a:t>in the best of </a:t>
            </a:r>
            <a:r>
              <a:rPr lang="en-US" altLang="en-US" sz="2000" dirty="0" smtClean="0">
                <a:latin typeface="Times New Roman" pitchFamily="18" charset="0"/>
                <a:cs typeface="Times New Roman" pitchFamily="18" charset="0"/>
              </a:rPr>
              <a:t>circumstances).</a:t>
            </a:r>
          </a:p>
          <a:p>
            <a:endParaRPr lang="en-US" altLang="en-US" sz="2400" dirty="0">
              <a:latin typeface="Times New Roman" pitchFamily="18" charset="0"/>
              <a:cs typeface="Times New Roman" pitchFamily="18" charset="0"/>
            </a:endParaRPr>
          </a:p>
          <a:p>
            <a:endParaRPr lang="en-US" altLang="en-US" sz="2400" dirty="0" smtClean="0">
              <a:latin typeface="Times New Roman" pitchFamily="18" charset="0"/>
              <a:cs typeface="Times New Roman" pitchFamily="18" charset="0"/>
            </a:endParaRPr>
          </a:p>
          <a:p>
            <a:pPr marL="109537" indent="0">
              <a:buNone/>
            </a:pPr>
            <a:endParaRPr lang="en-US" altLang="en-US" sz="2400" dirty="0">
              <a:latin typeface="Times New Roman" pitchFamily="18" charset="0"/>
              <a:cs typeface="Times New Roman" pitchFamily="18" charset="0"/>
            </a:endParaRPr>
          </a:p>
          <a:p>
            <a:pPr marL="109537" indent="0" algn="ctr">
              <a:buNone/>
            </a:pPr>
            <a:endParaRPr lang="en-US" altLang="en-US" sz="2400" dirty="0">
              <a:latin typeface="Times New Roman" pitchFamily="18" charset="0"/>
              <a:cs typeface="Times New Roman" pitchFamily="18" charset="0"/>
            </a:endParaRPr>
          </a:p>
          <a:p>
            <a:pPr marL="109537" indent="0" algn="ctr">
              <a:buNone/>
            </a:pPr>
            <a:endParaRPr lang="en-US" altLang="en-US" sz="1600" b="1" dirty="0" smtClean="0">
              <a:solidFill>
                <a:srgbClr val="FF0000"/>
              </a:solidFill>
              <a:latin typeface="Times New Roman" pitchFamily="18" charset="0"/>
              <a:cs typeface="Times New Roman" pitchFamily="18" charset="0"/>
            </a:endParaRPr>
          </a:p>
          <a:p>
            <a:pPr marL="109537" indent="0" algn="ctr">
              <a:buNone/>
            </a:pPr>
            <a:endParaRPr lang="en-US" altLang="en-US" sz="1600" b="1" dirty="0">
              <a:solidFill>
                <a:srgbClr val="FF0000"/>
              </a:solidFill>
              <a:latin typeface="Times New Roman" pitchFamily="18" charset="0"/>
              <a:cs typeface="Times New Roman" pitchFamily="18" charset="0"/>
            </a:endParaRPr>
          </a:p>
          <a:p>
            <a:pPr marL="109537" indent="0" algn="ctr">
              <a:buNone/>
            </a:pPr>
            <a:endParaRPr lang="en-US" altLang="en-US" sz="1600" b="1" dirty="0">
              <a:solidFill>
                <a:srgbClr val="FF0000"/>
              </a:solidFill>
              <a:latin typeface="Times New Roman" pitchFamily="18" charset="0"/>
              <a:cs typeface="Times New Roman" pitchFamily="18" charset="0"/>
            </a:endParaRPr>
          </a:p>
          <a:p>
            <a:pPr marL="109537" indent="0" algn="ctr">
              <a:buNone/>
            </a:pPr>
            <a:endParaRPr lang="en-US" altLang="en-US" sz="1600" b="1" dirty="0" smtClean="0">
              <a:solidFill>
                <a:srgbClr val="FF0000"/>
              </a:solidFill>
              <a:latin typeface="Times New Roman" pitchFamily="18" charset="0"/>
              <a:cs typeface="Times New Roman" pitchFamily="18" charset="0"/>
            </a:endParaRPr>
          </a:p>
          <a:p>
            <a:pPr marL="109537" indent="0" algn="ctr">
              <a:buNone/>
            </a:pPr>
            <a:r>
              <a:rPr lang="en-US" altLang="en-US" sz="1600" b="1" dirty="0" smtClean="0">
                <a:solidFill>
                  <a:srgbClr val="FF0000"/>
                </a:solidFill>
                <a:latin typeface="Times New Roman" pitchFamily="18" charset="0"/>
                <a:cs typeface="Times New Roman" pitchFamily="18" charset="0"/>
              </a:rPr>
              <a:t>An </a:t>
            </a:r>
            <a:r>
              <a:rPr lang="en-US" altLang="en-US" sz="1600" b="1" dirty="0">
                <a:solidFill>
                  <a:srgbClr val="FF0000"/>
                </a:solidFill>
                <a:latin typeface="Times New Roman" pitchFamily="18" charset="0"/>
                <a:cs typeface="Times New Roman" pitchFamily="18" charset="0"/>
              </a:rPr>
              <a:t>incidental disclosure is not a privacy </a:t>
            </a:r>
            <a:r>
              <a:rPr lang="en-US" altLang="en-US" sz="1600" b="1" dirty="0" smtClean="0">
                <a:solidFill>
                  <a:srgbClr val="FF0000"/>
                </a:solidFill>
                <a:latin typeface="Times New Roman" pitchFamily="18" charset="0"/>
                <a:cs typeface="Times New Roman" pitchFamily="18" charset="0"/>
              </a:rPr>
              <a:t>incident and does not require documentation</a:t>
            </a:r>
          </a:p>
          <a:p>
            <a:pPr marL="109537" indent="0" algn="ctr">
              <a:buNone/>
            </a:pPr>
            <a:endParaRPr lang="en-US" altLang="en-US" sz="2000" b="1" dirty="0" smtClean="0">
              <a:solidFill>
                <a:srgbClr val="FF33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136</a:t>
            </a:fld>
            <a:endParaRPr lang="en-US" dirty="0"/>
          </a:p>
        </p:txBody>
      </p:sp>
      <p:pic>
        <p:nvPicPr>
          <p:cNvPr id="11266" name="Picture 2" descr="https://tse1.mm.bing.net/th?&amp;id=JN.R01e3H/k5JqVPekPtsX1S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2" y="3276600"/>
            <a:ext cx="1781175" cy="14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79050"/>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057400" y="457200"/>
            <a:ext cx="5410200" cy="715962"/>
          </a:xfrm>
        </p:spPr>
        <p:txBody>
          <a:bodyPr>
            <a:noAutofit/>
          </a:bodyPr>
          <a:lstStyle/>
          <a:p>
            <a:r>
              <a:rPr lang="en-US" altLang="en-US" sz="3600" dirty="0">
                <a:solidFill>
                  <a:srgbClr val="FF0000"/>
                </a:solidFill>
                <a:effectLst/>
                <a:latin typeface="Times New Roman" pitchFamily="18" charset="0"/>
                <a:cs typeface="Times New Roman" pitchFamily="18" charset="0"/>
              </a:rPr>
              <a:t>Accidental Violations</a:t>
            </a:r>
          </a:p>
        </p:txBody>
      </p:sp>
      <p:sp>
        <p:nvSpPr>
          <p:cNvPr id="557059" name="Rectangle 3"/>
          <p:cNvSpPr>
            <a:spLocks noGrp="1" noChangeArrowheads="1"/>
          </p:cNvSpPr>
          <p:nvPr>
            <p:ph type="body" idx="1"/>
          </p:nvPr>
        </p:nvSpPr>
        <p:spPr>
          <a:xfrm>
            <a:off x="447675" y="1371600"/>
            <a:ext cx="8401050" cy="3352800"/>
          </a:xfrm>
        </p:spPr>
        <p:txBody>
          <a:bodyPr/>
          <a:lstStyle/>
          <a:p>
            <a:pPr>
              <a:lnSpc>
                <a:spcPct val="90000"/>
              </a:lnSpc>
            </a:pPr>
            <a:r>
              <a:rPr lang="en-US" altLang="en-US" sz="2500" b="1" dirty="0">
                <a:latin typeface="Times New Roman" pitchFamily="18" charset="0"/>
                <a:cs typeface="Times New Roman" pitchFamily="18" charset="0"/>
              </a:rPr>
              <a:t>Mistakes happen.  If you mistakenly disclose PHI or provide confidential information to an unauthorized person or if you breach the security of confidential </a:t>
            </a:r>
            <a:r>
              <a:rPr lang="en-US" altLang="en-US" sz="2500" b="1" dirty="0" smtClean="0">
                <a:latin typeface="Times New Roman" pitchFamily="18" charset="0"/>
                <a:cs typeface="Times New Roman" pitchFamily="18" charset="0"/>
              </a:rPr>
              <a:t>data</a:t>
            </a:r>
            <a:r>
              <a:rPr lang="en-US" altLang="en-US" sz="2500" dirty="0" smtClean="0">
                <a:latin typeface="Times New Roman" pitchFamily="18" charset="0"/>
                <a:cs typeface="Times New Roman" pitchFamily="18" charset="0"/>
              </a:rPr>
              <a:t>, </a:t>
            </a:r>
            <a:r>
              <a:rPr lang="en-US" altLang="en-US" sz="2500" b="1" dirty="0" smtClean="0">
                <a:latin typeface="Times New Roman" pitchFamily="18" charset="0"/>
                <a:cs typeface="Times New Roman" pitchFamily="18" charset="0"/>
              </a:rPr>
              <a:t>you must</a:t>
            </a:r>
            <a:endParaRPr lang="en-US" altLang="en-US" sz="2500" b="1" dirty="0">
              <a:latin typeface="Times New Roman" pitchFamily="18" charset="0"/>
              <a:cs typeface="Times New Roman" pitchFamily="18" charset="0"/>
            </a:endParaRPr>
          </a:p>
          <a:p>
            <a:pPr lvl="1">
              <a:lnSpc>
                <a:spcPct val="90000"/>
              </a:lnSpc>
            </a:pPr>
            <a:r>
              <a:rPr lang="en-US" altLang="en-US" sz="2000" dirty="0">
                <a:latin typeface="Times New Roman" pitchFamily="18" charset="0"/>
                <a:cs typeface="Times New Roman" pitchFamily="18" charset="0"/>
              </a:rPr>
              <a:t>Acknowledge the mistake and notify your supervisor and the Privacy Officer immediately.</a:t>
            </a:r>
          </a:p>
          <a:p>
            <a:pPr lvl="1">
              <a:lnSpc>
                <a:spcPct val="90000"/>
              </a:lnSpc>
            </a:pPr>
            <a:r>
              <a:rPr lang="en-US" altLang="en-US" sz="2000" dirty="0">
                <a:latin typeface="Times New Roman" pitchFamily="18" charset="0"/>
                <a:cs typeface="Times New Roman" pitchFamily="18" charset="0"/>
              </a:rPr>
              <a:t>Learn from the error and help revise procedures (when necessary) to prevent it from happening again.</a:t>
            </a:r>
          </a:p>
          <a:p>
            <a:pPr lvl="1">
              <a:lnSpc>
                <a:spcPct val="90000"/>
              </a:lnSpc>
            </a:pPr>
            <a:r>
              <a:rPr lang="en-US" altLang="en-US" sz="2000" dirty="0">
                <a:latin typeface="Times New Roman" pitchFamily="18" charset="0"/>
                <a:cs typeface="Times New Roman" pitchFamily="18" charset="0"/>
              </a:rPr>
              <a:t>Assist in correcting the error only as requested by your leader or the Privacy Officer.  Don’t cover up or try to make it “right” by yourself.</a:t>
            </a:r>
            <a:endParaRPr lang="en-US" altLang="en-US" sz="2000" b="1" dirty="0">
              <a:solidFill>
                <a:srgbClr val="04CFF8"/>
              </a:solidFill>
              <a:effectLst>
                <a:outerShdw blurRad="38100" dist="38100" dir="2700000" algn="tl">
                  <a:srgbClr val="000000"/>
                </a:outerShdw>
              </a:effectLst>
              <a:latin typeface="Times New Roman" pitchFamily="18" charset="0"/>
              <a:cs typeface="Times New Roman" pitchFamily="18" charset="0"/>
            </a:endParaRPr>
          </a:p>
        </p:txBody>
      </p:sp>
      <p:sp>
        <p:nvSpPr>
          <p:cNvPr id="557061" name="Text Box 5"/>
          <p:cNvSpPr txBox="1">
            <a:spLocks noChangeArrowheads="1"/>
          </p:cNvSpPr>
          <p:nvPr/>
        </p:nvSpPr>
        <p:spPr bwMode="auto">
          <a:xfrm>
            <a:off x="381000" y="5500329"/>
            <a:ext cx="8458200" cy="424732"/>
          </a:xfrm>
          <a:prstGeom prst="rect">
            <a:avLst/>
          </a:prstGeom>
          <a:solidFill>
            <a:schemeClr val="bg1"/>
          </a:solidFill>
          <a:ln w="9525">
            <a:solidFill>
              <a:schemeClr val="tx1"/>
            </a:solidFill>
            <a:miter lim="800000"/>
            <a:headEnd/>
            <a:tailEnd/>
          </a:ln>
          <a:effectLst/>
          <a:extLst/>
        </p:spPr>
        <p:txBody>
          <a:bodyPr wrap="square">
            <a:spAutoFit/>
          </a:bodyPr>
          <a:lstStyle/>
          <a:p>
            <a:pPr lvl="1" algn="ctr" eaLnBrk="1" hangingPunct="1">
              <a:lnSpc>
                <a:spcPct val="80000"/>
              </a:lnSpc>
              <a:spcBef>
                <a:spcPct val="20000"/>
              </a:spcBef>
              <a:buClr>
                <a:schemeClr val="tx1"/>
              </a:buClr>
            </a:pPr>
            <a:r>
              <a:rPr lang="en-US" altLang="en-US" sz="1200" b="1" dirty="0">
                <a:solidFill>
                  <a:srgbClr val="FF0000"/>
                </a:solidFill>
              </a:rPr>
              <a:t>Accidental disclosures are </a:t>
            </a:r>
            <a:r>
              <a:rPr lang="en-US" altLang="en-US" sz="1200" b="1" dirty="0" smtClean="0">
                <a:solidFill>
                  <a:srgbClr val="FF0000"/>
                </a:solidFill>
              </a:rPr>
              <a:t>privacy incidents </a:t>
            </a:r>
            <a:r>
              <a:rPr lang="en-US" altLang="en-US" sz="1200" b="1" dirty="0">
                <a:solidFill>
                  <a:srgbClr val="FF0000"/>
                </a:solidFill>
              </a:rPr>
              <a:t>and must be reported to your Privacy </a:t>
            </a:r>
            <a:r>
              <a:rPr lang="en-US" altLang="en-US" sz="1200" b="1" dirty="0" smtClean="0">
                <a:solidFill>
                  <a:srgbClr val="FF0000"/>
                </a:solidFill>
              </a:rPr>
              <a:t>Officer immediately</a:t>
            </a:r>
            <a:r>
              <a:rPr lang="en-US" altLang="en-US" sz="1200" b="1" dirty="0">
                <a:solidFill>
                  <a:srgbClr val="FF0000"/>
                </a:solidFill>
              </a:rPr>
              <a:t>!  </a:t>
            </a:r>
            <a:endParaRPr lang="en-US" altLang="en-US" sz="1200" b="1" dirty="0" smtClean="0">
              <a:solidFill>
                <a:srgbClr val="FF0000"/>
              </a:solidFill>
            </a:endParaRPr>
          </a:p>
          <a:p>
            <a:pPr lvl="1" algn="ctr" eaLnBrk="1" hangingPunct="1">
              <a:lnSpc>
                <a:spcPct val="80000"/>
              </a:lnSpc>
              <a:spcBef>
                <a:spcPct val="20000"/>
              </a:spcBef>
              <a:buClr>
                <a:schemeClr val="tx1"/>
              </a:buClr>
            </a:pPr>
            <a:r>
              <a:rPr lang="en-US" altLang="en-US" sz="1200" b="1" dirty="0" smtClean="0">
                <a:solidFill>
                  <a:srgbClr val="FF0000"/>
                </a:solidFill>
              </a:rPr>
              <a:t>Documentation of Accidental Disclosures is required.</a:t>
            </a:r>
            <a:endParaRPr lang="en-US" altLang="en-US" sz="1200" b="1" dirty="0">
              <a:solidFill>
                <a:srgbClr val="FF0000"/>
              </a:solidFill>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137</a:t>
            </a:fld>
            <a:endParaRPr lang="en-US" dirty="0"/>
          </a:p>
        </p:txBody>
      </p:sp>
    </p:spTree>
    <p:extLst>
      <p:ext uri="{BB962C8B-B14F-4D97-AF65-F5344CB8AC3E}">
        <p14:creationId xmlns:p14="http://schemas.microsoft.com/office/powerpoint/2010/main" val="4126595658"/>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057400" y="457200"/>
            <a:ext cx="5562600" cy="609600"/>
          </a:xfrm>
        </p:spPr>
        <p:txBody>
          <a:bodyPr>
            <a:noAutofit/>
          </a:bodyPr>
          <a:lstStyle/>
          <a:p>
            <a:r>
              <a:rPr lang="en-US" altLang="en-US" sz="3600" dirty="0">
                <a:solidFill>
                  <a:srgbClr val="FF0000"/>
                </a:solidFill>
                <a:effectLst/>
                <a:latin typeface="Times New Roman" pitchFamily="18" charset="0"/>
                <a:cs typeface="Times New Roman" pitchFamily="18" charset="0"/>
              </a:rPr>
              <a:t>Intentional Violations</a:t>
            </a:r>
          </a:p>
        </p:txBody>
      </p:sp>
      <p:sp>
        <p:nvSpPr>
          <p:cNvPr id="559107" name="Rectangle 3"/>
          <p:cNvSpPr>
            <a:spLocks noGrp="1" noChangeArrowheads="1"/>
          </p:cNvSpPr>
          <p:nvPr>
            <p:ph type="body" idx="1"/>
          </p:nvPr>
        </p:nvSpPr>
        <p:spPr>
          <a:xfrm>
            <a:off x="304800" y="1143000"/>
            <a:ext cx="8534400" cy="3429000"/>
          </a:xfrm>
        </p:spPr>
        <p:txBody>
          <a:bodyPr/>
          <a:lstStyle/>
          <a:p>
            <a:r>
              <a:rPr lang="en-US" altLang="en-US" sz="2400" dirty="0">
                <a:latin typeface="Times New Roman" pitchFamily="18" charset="0"/>
                <a:cs typeface="Times New Roman" pitchFamily="18" charset="0"/>
              </a:rPr>
              <a:t>If you ignore the rules and carelessly or deliberately use or disclose protected health or confidential information, you can expect:</a:t>
            </a:r>
          </a:p>
          <a:p>
            <a:pPr lvl="1"/>
            <a:r>
              <a:rPr lang="en-US" altLang="en-US" sz="2200" dirty="0">
                <a:latin typeface="Times New Roman" pitchFamily="18" charset="0"/>
                <a:cs typeface="Times New Roman" pitchFamily="18" charset="0"/>
              </a:rPr>
              <a:t>Disciplinary action, up to and including </a:t>
            </a:r>
            <a:r>
              <a:rPr lang="en-US" altLang="en-US" sz="2200" dirty="0" smtClean="0">
                <a:latin typeface="Times New Roman" pitchFamily="18" charset="0"/>
                <a:cs typeface="Times New Roman" pitchFamily="18" charset="0"/>
              </a:rPr>
              <a:t>termination</a:t>
            </a:r>
            <a:endParaRPr lang="en-US" altLang="en-US" sz="2200" dirty="0">
              <a:latin typeface="Times New Roman" pitchFamily="18" charset="0"/>
              <a:cs typeface="Times New Roman" pitchFamily="18" charset="0"/>
            </a:endParaRPr>
          </a:p>
          <a:p>
            <a:pPr lvl="1"/>
            <a:r>
              <a:rPr lang="en-US" altLang="en-US" sz="2200" dirty="0">
                <a:latin typeface="Times New Roman" pitchFamily="18" charset="0"/>
                <a:cs typeface="Times New Roman" pitchFamily="18" charset="0"/>
              </a:rPr>
              <a:t>Civil and/or criminal </a:t>
            </a:r>
            <a:r>
              <a:rPr lang="en-US" altLang="en-US" sz="2200" dirty="0" smtClean="0">
                <a:latin typeface="Times New Roman" pitchFamily="18" charset="0"/>
                <a:cs typeface="Times New Roman" pitchFamily="18" charset="0"/>
              </a:rPr>
              <a:t>charges</a:t>
            </a:r>
            <a:endParaRPr lang="en-US" altLang="en-US" sz="2200" dirty="0">
              <a:latin typeface="Times New Roman" pitchFamily="18" charset="0"/>
              <a:cs typeface="Times New Roman" pitchFamily="18" charset="0"/>
            </a:endParaRPr>
          </a:p>
          <a:p>
            <a:r>
              <a:rPr lang="en-US" altLang="en-US" sz="2400" dirty="0">
                <a:latin typeface="Times New Roman" pitchFamily="18" charset="0"/>
                <a:cs typeface="Times New Roman" pitchFamily="18" charset="0"/>
              </a:rPr>
              <a:t>Examples </a:t>
            </a:r>
            <a:r>
              <a:rPr lang="en-US" altLang="en-US" sz="2400" dirty="0" smtClean="0">
                <a:latin typeface="Times New Roman" pitchFamily="18" charset="0"/>
                <a:cs typeface="Times New Roman" pitchFamily="18" charset="0"/>
              </a:rPr>
              <a:t>of Intentional Violations of Privacy Include</a:t>
            </a:r>
            <a:r>
              <a:rPr lang="en-US" altLang="en-US" sz="2400" dirty="0">
                <a:latin typeface="Times New Roman" pitchFamily="18" charset="0"/>
                <a:cs typeface="Times New Roman" pitchFamily="18" charset="0"/>
              </a:rPr>
              <a:t>: </a:t>
            </a:r>
          </a:p>
          <a:p>
            <a:pPr lvl="1"/>
            <a:r>
              <a:rPr lang="en-US" altLang="en-US" sz="2200" dirty="0">
                <a:latin typeface="Times New Roman" pitchFamily="18" charset="0"/>
                <a:cs typeface="Times New Roman" pitchFamily="18" charset="0"/>
              </a:rPr>
              <a:t>Accessing PHI for purposes other than assigned job </a:t>
            </a:r>
            <a:r>
              <a:rPr lang="en-US" altLang="en-US" sz="2200" dirty="0" smtClean="0">
                <a:latin typeface="Times New Roman" pitchFamily="18" charset="0"/>
                <a:cs typeface="Times New Roman" pitchFamily="18" charset="0"/>
              </a:rPr>
              <a:t>responsibilities</a:t>
            </a:r>
            <a:endParaRPr lang="en-US" altLang="en-US" sz="2200" dirty="0">
              <a:latin typeface="Times New Roman" pitchFamily="18" charset="0"/>
              <a:cs typeface="Times New Roman" pitchFamily="18" charset="0"/>
            </a:endParaRPr>
          </a:p>
          <a:p>
            <a:pPr lvl="1"/>
            <a:r>
              <a:rPr lang="en-US" altLang="en-US" sz="2200" dirty="0">
                <a:latin typeface="Times New Roman" pitchFamily="18" charset="0"/>
                <a:cs typeface="Times New Roman" pitchFamily="18" charset="0"/>
              </a:rPr>
              <a:t>Attempting to learn or use another person’s access </a:t>
            </a:r>
            <a:r>
              <a:rPr lang="en-US" altLang="en-US" sz="2200" dirty="0" smtClean="0">
                <a:latin typeface="Times New Roman" pitchFamily="18" charset="0"/>
                <a:cs typeface="Times New Roman" pitchFamily="18" charset="0"/>
              </a:rPr>
              <a:t>information</a:t>
            </a:r>
            <a:endParaRPr lang="en-US" altLang="en-US" sz="2000" b="1" dirty="0">
              <a:latin typeface="Times New Roman" pitchFamily="18" charset="0"/>
              <a:cs typeface="Times New Roman" pitchFamily="18" charset="0"/>
            </a:endParaRPr>
          </a:p>
        </p:txBody>
      </p:sp>
      <p:sp>
        <p:nvSpPr>
          <p:cNvPr id="559109" name="Text Box 5"/>
          <p:cNvSpPr txBox="1">
            <a:spLocks noChangeArrowheads="1"/>
          </p:cNvSpPr>
          <p:nvPr/>
        </p:nvSpPr>
        <p:spPr bwMode="auto">
          <a:xfrm>
            <a:off x="838200" y="5638800"/>
            <a:ext cx="7162800" cy="307777"/>
          </a:xfrm>
          <a:prstGeom prst="rect">
            <a:avLst/>
          </a:prstGeom>
          <a:solidFill>
            <a:schemeClr val="bg1"/>
          </a:solidFill>
          <a:ln w="9525">
            <a:solidFill>
              <a:schemeClr val="tx1"/>
            </a:solidFill>
            <a:miter lim="800000"/>
            <a:headEnd/>
            <a:tailEnd/>
          </a:ln>
          <a:effectLst/>
          <a:extLst/>
        </p:spPr>
        <p:txBody>
          <a:bodyPr wrap="square">
            <a:spAutoFit/>
          </a:bodyPr>
          <a:lstStyle/>
          <a:p>
            <a:pPr>
              <a:spcBef>
                <a:spcPct val="50000"/>
              </a:spcBef>
            </a:pPr>
            <a:r>
              <a:rPr lang="en-US" altLang="en-US" sz="1400" dirty="0">
                <a:solidFill>
                  <a:srgbClr val="FF0000"/>
                </a:solidFill>
              </a:rPr>
              <a:t>If you’re not sure about a use or disclosure, check with your Supervisor or the Privacy Officer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138</a:t>
            </a:fld>
            <a:endParaRPr lang="en-US" dirty="0"/>
          </a:p>
        </p:txBody>
      </p:sp>
      <p:pic>
        <p:nvPicPr>
          <p:cNvPr id="8" name="Picture 7" descr="https://tse1.mm.bing.net/th?&amp;id=JN.%2b4gGfXO67br4N8kJTDiVK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4343400"/>
            <a:ext cx="1524000" cy="990600"/>
          </a:xfrm>
          <a:prstGeom prst="rect">
            <a:avLst/>
          </a:prstGeom>
          <a:noFill/>
          <a:ln>
            <a:noFill/>
          </a:ln>
        </p:spPr>
      </p:pic>
    </p:spTree>
    <p:extLst>
      <p:ext uri="{BB962C8B-B14F-4D97-AF65-F5344CB8AC3E}">
        <p14:creationId xmlns:p14="http://schemas.microsoft.com/office/powerpoint/2010/main" val="4271475533"/>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447800" y="304800"/>
            <a:ext cx="6477000" cy="914400"/>
          </a:xfrm>
        </p:spPr>
        <p:txBody>
          <a:bodyPr>
            <a:normAutofit/>
          </a:bodyPr>
          <a:lstStyle/>
          <a:p>
            <a:r>
              <a:rPr lang="en-US" altLang="en-US" sz="3600" dirty="0">
                <a:solidFill>
                  <a:srgbClr val="FF0000"/>
                </a:solidFill>
                <a:effectLst/>
                <a:latin typeface="Times New Roman" pitchFamily="18" charset="0"/>
                <a:cs typeface="Times New Roman" pitchFamily="18" charset="0"/>
              </a:rPr>
              <a:t>Reporting HIPAA Violations </a:t>
            </a:r>
          </a:p>
        </p:txBody>
      </p:sp>
      <p:sp>
        <p:nvSpPr>
          <p:cNvPr id="561155" name="Rectangle 3"/>
          <p:cNvSpPr>
            <a:spLocks noGrp="1" noChangeArrowheads="1"/>
          </p:cNvSpPr>
          <p:nvPr>
            <p:ph type="body" idx="1"/>
          </p:nvPr>
        </p:nvSpPr>
        <p:spPr>
          <a:xfrm>
            <a:off x="533400" y="1219200"/>
            <a:ext cx="8077200" cy="3315494"/>
          </a:xfrm>
        </p:spPr>
        <p:txBody>
          <a:bodyPr/>
          <a:lstStyle/>
          <a:p>
            <a:pPr marL="609600" indent="-609600">
              <a:lnSpc>
                <a:spcPct val="90000"/>
              </a:lnSpc>
            </a:pPr>
            <a:r>
              <a:rPr lang="en-US" altLang="en-US" sz="2400" dirty="0">
                <a:latin typeface="Times New Roman" pitchFamily="18" charset="0"/>
                <a:cs typeface="Times New Roman" pitchFamily="18" charset="0"/>
              </a:rPr>
              <a:t>If you are aware or </a:t>
            </a:r>
            <a:r>
              <a:rPr lang="en-US" altLang="en-US" sz="2400" b="1" dirty="0">
                <a:latin typeface="Times New Roman" pitchFamily="18" charset="0"/>
                <a:cs typeface="Times New Roman" pitchFamily="18" charset="0"/>
              </a:rPr>
              <a:t>suspicious</a:t>
            </a:r>
            <a:r>
              <a:rPr lang="en-US" altLang="en-US" sz="2400" dirty="0">
                <a:latin typeface="Times New Roman" pitchFamily="18" charset="0"/>
                <a:cs typeface="Times New Roman" pitchFamily="18" charset="0"/>
              </a:rPr>
              <a:t> of an accidental or intentional HIPAA violation, it is your responsibility to report it.</a:t>
            </a:r>
          </a:p>
          <a:p>
            <a:pPr marL="971550" lvl="1" indent="-514350">
              <a:lnSpc>
                <a:spcPct val="90000"/>
              </a:lnSpc>
            </a:pPr>
            <a:r>
              <a:rPr lang="en-US" altLang="en-US" sz="2400" dirty="0">
                <a:latin typeface="Times New Roman" pitchFamily="18" charset="0"/>
                <a:cs typeface="Times New Roman" pitchFamily="18" charset="0"/>
              </a:rPr>
              <a:t>[Organization] may not intimidate, threaten, coerce, discriminate against, or take other retaliatory action against anyone who in good faith reports a violation (whistleblowing).</a:t>
            </a:r>
          </a:p>
          <a:p>
            <a:pPr marL="971550" lvl="1" indent="-514350">
              <a:lnSpc>
                <a:spcPct val="90000"/>
              </a:lnSpc>
            </a:pPr>
            <a:r>
              <a:rPr lang="en-US" altLang="en-US" sz="2400" dirty="0">
                <a:latin typeface="Times New Roman" pitchFamily="18" charset="0"/>
                <a:cs typeface="Times New Roman" pitchFamily="18" charset="0"/>
              </a:rPr>
              <a:t>Refer to the [HIPAA Intranet page] for more examples of what to report.</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139</a:t>
            </a:fld>
            <a:endParaRPr lang="en-US" dirty="0"/>
          </a:p>
        </p:txBody>
      </p:sp>
      <p:pic>
        <p:nvPicPr>
          <p:cNvPr id="7" name="Picture 6" descr="https://tse1.mm.bing.net/th?&amp;id=JN.Pbb1/t0Sm71X49NWnywc/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495800"/>
            <a:ext cx="1615440" cy="1698625"/>
          </a:xfrm>
          <a:prstGeom prst="rect">
            <a:avLst/>
          </a:prstGeom>
          <a:noFill/>
          <a:ln>
            <a:noFill/>
          </a:ln>
        </p:spPr>
      </p:pic>
    </p:spTree>
    <p:extLst>
      <p:ext uri="{BB962C8B-B14F-4D97-AF65-F5344CB8AC3E}">
        <p14:creationId xmlns:p14="http://schemas.microsoft.com/office/powerpoint/2010/main" val="3617254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228600" y="304800"/>
            <a:ext cx="8686800" cy="1143000"/>
          </a:xfrm>
        </p:spPr>
        <p:txBody>
          <a:bodyPr>
            <a:normAutofit/>
          </a:bodyPr>
          <a:lstStyle/>
          <a:p>
            <a:pPr algn="ctr" eaLnBrk="1" hangingPunct="1">
              <a:defRPr/>
            </a:pPr>
            <a:r>
              <a:rPr lang="en-US" altLang="en-US" sz="3200" dirty="0">
                <a:solidFill>
                  <a:srgbClr val="FF0000"/>
                </a:solidFill>
                <a:effectLst/>
                <a:latin typeface="Times New Roman" pitchFamily="18" charset="0"/>
                <a:cs typeface="Times New Roman" pitchFamily="18" charset="0"/>
              </a:rPr>
              <a:t>Why is Privacy and Security Training Important?</a:t>
            </a:r>
          </a:p>
        </p:txBody>
      </p:sp>
      <p:sp>
        <p:nvSpPr>
          <p:cNvPr id="47107" name="Rectangle 3"/>
          <p:cNvSpPr>
            <a:spLocks noGrp="1" noChangeArrowheads="1"/>
          </p:cNvSpPr>
          <p:nvPr>
            <p:ph type="body" sz="half" idx="2"/>
          </p:nvPr>
        </p:nvSpPr>
        <p:spPr>
          <a:xfrm>
            <a:off x="1143000" y="1524000"/>
            <a:ext cx="7391400" cy="3571875"/>
          </a:xfrm>
        </p:spPr>
        <p:txBody>
          <a:bodyPr/>
          <a:lstStyle/>
          <a:p>
            <a:pPr eaLnBrk="1" hangingPunct="1">
              <a:lnSpc>
                <a:spcPct val="90000"/>
              </a:lnSpc>
            </a:pPr>
            <a:r>
              <a:rPr lang="en-US" altLang="en-US" sz="2400" dirty="0" smtClean="0">
                <a:latin typeface="Times New Roman" pitchFamily="18" charset="0"/>
                <a:cs typeface="Times New Roman" pitchFamily="18" charset="0"/>
              </a:rPr>
              <a:t>Outlines ways to prevent accidental and intentional misuse of PHI.</a:t>
            </a:r>
          </a:p>
          <a:p>
            <a:pPr eaLnBrk="1" hangingPunct="1">
              <a:lnSpc>
                <a:spcPct val="90000"/>
              </a:lnSpc>
            </a:pPr>
            <a:r>
              <a:rPr lang="en-US" altLang="en-US" sz="2400" dirty="0" smtClean="0">
                <a:latin typeface="Times New Roman" pitchFamily="18" charset="0"/>
                <a:cs typeface="Times New Roman" pitchFamily="18" charset="0"/>
              </a:rPr>
              <a:t>Makes PHI secure with minimal impact to staff and business processes.</a:t>
            </a:r>
          </a:p>
          <a:p>
            <a:pPr eaLnBrk="1" hangingPunct="1">
              <a:lnSpc>
                <a:spcPct val="90000"/>
              </a:lnSpc>
            </a:pPr>
            <a:r>
              <a:rPr lang="en-US" altLang="en-US" sz="2400" b="1" dirty="0" smtClean="0">
                <a:solidFill>
                  <a:srgbClr val="FF0000"/>
                </a:solidFill>
                <a:latin typeface="Times New Roman" pitchFamily="18" charset="0"/>
                <a:cs typeface="Times New Roman" pitchFamily="18" charset="0"/>
              </a:rPr>
              <a:t>It’s not just about HIPAA – it’s about doing the right thing!</a:t>
            </a:r>
          </a:p>
          <a:p>
            <a:pPr eaLnBrk="1" hangingPunct="1">
              <a:lnSpc>
                <a:spcPct val="90000"/>
              </a:lnSpc>
            </a:pPr>
            <a:r>
              <a:rPr lang="en-US" altLang="en-US" sz="2400" dirty="0" smtClean="0">
                <a:latin typeface="Times New Roman" pitchFamily="18" charset="0"/>
                <a:cs typeface="Times New Roman" pitchFamily="18" charset="0"/>
              </a:rPr>
              <a:t>Shows our commitment to managing electronic protected health information (ePHI) with the same care and respect as we expect of our own private information</a:t>
            </a:r>
            <a:endParaRPr lang="en-US" altLang="en-US" sz="20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EED0242E-4775-452C-8298-BB3DE86C1FA6}" type="slidenum">
              <a:rPr lang="en-US" altLang="en-US" smtClean="0"/>
              <a:pPr>
                <a:defRPr/>
              </a:pPr>
              <a:t>14</a:t>
            </a:fld>
            <a:endParaRPr lang="en-US" alt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5105400"/>
            <a:ext cx="1269365" cy="1122680"/>
          </a:xfrm>
          <a:prstGeom prst="rect">
            <a:avLst/>
          </a:prstGeom>
          <a:noFill/>
          <a:ln>
            <a:noFill/>
          </a:ln>
        </p:spPr>
      </p:pic>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685800" y="304800"/>
            <a:ext cx="7543800" cy="1219200"/>
          </a:xfrm>
        </p:spPr>
        <p:txBody>
          <a:bodyPr>
            <a:normAutofit/>
          </a:bodyPr>
          <a:lstStyle/>
          <a:p>
            <a:pPr algn="ctr"/>
            <a:r>
              <a:rPr lang="en-US" altLang="en-US" sz="3200" dirty="0" smtClean="0">
                <a:solidFill>
                  <a:srgbClr val="FF0000"/>
                </a:solidFill>
                <a:effectLst/>
                <a:latin typeface="Times New Roman" pitchFamily="18" charset="0"/>
                <a:cs typeface="Times New Roman" pitchFamily="18" charset="0"/>
              </a:rPr>
              <a:t>It’s Important! </a:t>
            </a:r>
            <a:br>
              <a:rPr lang="en-US" altLang="en-US" sz="3200" dirty="0" smtClean="0">
                <a:solidFill>
                  <a:srgbClr val="FF0000"/>
                </a:solidFill>
                <a:effectLst/>
                <a:latin typeface="Times New Roman" pitchFamily="18" charset="0"/>
                <a:cs typeface="Times New Roman" pitchFamily="18" charset="0"/>
              </a:rPr>
            </a:br>
            <a:r>
              <a:rPr lang="en-US" altLang="en-US" sz="3200" dirty="0" smtClean="0">
                <a:solidFill>
                  <a:srgbClr val="FF0000"/>
                </a:solidFill>
                <a:effectLst/>
                <a:latin typeface="Times New Roman" pitchFamily="18" charset="0"/>
                <a:cs typeface="Times New Roman" pitchFamily="18" charset="0"/>
              </a:rPr>
              <a:t>You Must Report </a:t>
            </a:r>
            <a:r>
              <a:rPr lang="en-US" altLang="en-US" sz="3200" dirty="0">
                <a:solidFill>
                  <a:srgbClr val="FF0000"/>
                </a:solidFill>
                <a:effectLst/>
                <a:latin typeface="Times New Roman" pitchFamily="18" charset="0"/>
                <a:cs typeface="Times New Roman" pitchFamily="18" charset="0"/>
              </a:rPr>
              <a:t>HIPAA </a:t>
            </a:r>
            <a:r>
              <a:rPr lang="en-US" altLang="en-US" sz="3200" dirty="0" smtClean="0">
                <a:solidFill>
                  <a:srgbClr val="FF0000"/>
                </a:solidFill>
                <a:effectLst/>
                <a:latin typeface="Times New Roman" pitchFamily="18" charset="0"/>
                <a:cs typeface="Times New Roman" pitchFamily="18" charset="0"/>
              </a:rPr>
              <a:t>Violations</a:t>
            </a:r>
            <a:endParaRPr lang="en-US" altLang="en-US" sz="3200" dirty="0">
              <a:solidFill>
                <a:srgbClr val="FF0000"/>
              </a:solidFill>
              <a:effectLst/>
              <a:latin typeface="Times New Roman" pitchFamily="18" charset="0"/>
              <a:cs typeface="Times New Roman" pitchFamily="18" charset="0"/>
            </a:endParaRPr>
          </a:p>
        </p:txBody>
      </p:sp>
      <p:sp>
        <p:nvSpPr>
          <p:cNvPr id="563203" name="Rectangle 3"/>
          <p:cNvSpPr>
            <a:spLocks noGrp="1" noChangeArrowheads="1"/>
          </p:cNvSpPr>
          <p:nvPr>
            <p:ph type="body" idx="1"/>
          </p:nvPr>
        </p:nvSpPr>
        <p:spPr>
          <a:xfrm>
            <a:off x="914400" y="1600200"/>
            <a:ext cx="7543800" cy="4343400"/>
          </a:xfrm>
        </p:spPr>
        <p:txBody>
          <a:bodyPr/>
          <a:lstStyle/>
          <a:p>
            <a:pPr>
              <a:lnSpc>
                <a:spcPct val="90000"/>
              </a:lnSpc>
            </a:pPr>
            <a:r>
              <a:rPr lang="en-US" altLang="en-US" sz="2000" dirty="0">
                <a:latin typeface="Times New Roman" pitchFamily="18" charset="0"/>
                <a:cs typeface="Times New Roman" pitchFamily="18" charset="0"/>
              </a:rPr>
              <a:t>So they can be investigated, managed, and </a:t>
            </a:r>
            <a:r>
              <a:rPr lang="en-US" altLang="en-US" sz="2000" dirty="0" smtClean="0">
                <a:latin typeface="Times New Roman" pitchFamily="18" charset="0"/>
                <a:cs typeface="Times New Roman" pitchFamily="18" charset="0"/>
              </a:rPr>
              <a:t>documented</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So they can be prevented from happening again in the </a:t>
            </a:r>
            <a:r>
              <a:rPr lang="en-US" altLang="en-US" sz="2000" dirty="0" smtClean="0">
                <a:latin typeface="Times New Roman" pitchFamily="18" charset="0"/>
                <a:cs typeface="Times New Roman" pitchFamily="18" charset="0"/>
              </a:rPr>
              <a:t>future</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So damages can be kept to a </a:t>
            </a:r>
            <a:r>
              <a:rPr lang="en-US" altLang="en-US" sz="2000" dirty="0" smtClean="0">
                <a:latin typeface="Times New Roman" pitchFamily="18" charset="0"/>
                <a:cs typeface="Times New Roman" pitchFamily="18" charset="0"/>
              </a:rPr>
              <a:t>minimum</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To minimize your personal </a:t>
            </a:r>
            <a:r>
              <a:rPr lang="en-US" altLang="en-US" sz="2000" dirty="0" smtClean="0">
                <a:latin typeface="Times New Roman" pitchFamily="18" charset="0"/>
                <a:cs typeface="Times New Roman" pitchFamily="18" charset="0"/>
              </a:rPr>
              <a:t>risk</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In some instances, management may have to notify affected parties of lost, stolen, or compromised </a:t>
            </a:r>
            <a:r>
              <a:rPr lang="en-US" altLang="en-US" sz="2000" dirty="0" smtClean="0">
                <a:latin typeface="Times New Roman" pitchFamily="18" charset="0"/>
                <a:cs typeface="Times New Roman" pitchFamily="18" charset="0"/>
              </a:rPr>
              <a:t>data</a:t>
            </a:r>
            <a:endParaRPr lang="en-US" altLang="en-US" sz="2000" dirty="0">
              <a:latin typeface="Times New Roman" pitchFamily="18" charset="0"/>
              <a:cs typeface="Times New Roman" pitchFamily="18" charset="0"/>
            </a:endParaRPr>
          </a:p>
          <a:p>
            <a:pPr>
              <a:lnSpc>
                <a:spcPct val="90000"/>
              </a:lnSpc>
              <a:buFont typeface="Wingdings" pitchFamily="2" charset="2"/>
              <a:buNone/>
            </a:pPr>
            <a:r>
              <a:rPr lang="en-US" altLang="en-US" sz="2000" b="1" dirty="0">
                <a:latin typeface="Times New Roman" pitchFamily="18" charset="0"/>
                <a:cs typeface="Times New Roman" pitchFamily="18" charset="0"/>
              </a:rPr>
              <a:t>	</a:t>
            </a:r>
          </a:p>
          <a:p>
            <a:pPr>
              <a:lnSpc>
                <a:spcPct val="90000"/>
              </a:lnSpc>
              <a:buFont typeface="Wingdings" pitchFamily="2" charset="2"/>
              <a:buNone/>
            </a:pPr>
            <a:r>
              <a:rPr lang="en-US" altLang="en-US" sz="2000" b="1" dirty="0">
                <a:latin typeface="Times New Roman" pitchFamily="18" charset="0"/>
                <a:cs typeface="Times New Roman" pitchFamily="18" charset="0"/>
              </a:rPr>
              <a:t>	</a:t>
            </a:r>
            <a:endParaRPr lang="en-US" altLang="en-US" sz="2000" b="1" dirty="0" smtClean="0">
              <a:latin typeface="Times New Roman" pitchFamily="18" charset="0"/>
              <a:cs typeface="Times New Roman" pitchFamily="18" charset="0"/>
            </a:endParaRPr>
          </a:p>
          <a:p>
            <a:pPr>
              <a:lnSpc>
                <a:spcPct val="90000"/>
              </a:lnSpc>
              <a:buFont typeface="Wingdings" pitchFamily="2" charset="2"/>
              <a:buNone/>
            </a:pPr>
            <a:endParaRPr lang="en-US" altLang="en-US" sz="2000" b="1" dirty="0">
              <a:latin typeface="Times New Roman" pitchFamily="18" charset="0"/>
              <a:cs typeface="Times New Roman" pitchFamily="18" charset="0"/>
            </a:endParaRPr>
          </a:p>
          <a:p>
            <a:pPr>
              <a:lnSpc>
                <a:spcPct val="90000"/>
              </a:lnSpc>
              <a:buFont typeface="Wingdings" pitchFamily="2" charset="2"/>
              <a:buNone/>
            </a:pPr>
            <a:endParaRPr lang="en-US" altLang="en-US" sz="2000" b="1" dirty="0" smtClean="0">
              <a:latin typeface="Times New Roman" pitchFamily="18" charset="0"/>
              <a:cs typeface="Times New Roman" pitchFamily="18" charset="0"/>
            </a:endParaRPr>
          </a:p>
          <a:p>
            <a:pPr>
              <a:lnSpc>
                <a:spcPct val="90000"/>
              </a:lnSpc>
              <a:buFont typeface="Wingdings" pitchFamily="2" charset="2"/>
              <a:buNone/>
            </a:pPr>
            <a:endParaRPr lang="en-US" altLang="en-US" sz="2000" b="1" dirty="0">
              <a:latin typeface="Times New Roman" pitchFamily="18" charset="0"/>
              <a:cs typeface="Times New Roman" pitchFamily="18" charset="0"/>
            </a:endParaRPr>
          </a:p>
          <a:p>
            <a:pPr>
              <a:lnSpc>
                <a:spcPct val="90000"/>
              </a:lnSpc>
              <a:buFont typeface="Wingdings" pitchFamily="2" charset="2"/>
              <a:buNone/>
            </a:pPr>
            <a:endParaRPr lang="en-US" altLang="en-US" sz="2000" b="1" dirty="0" smtClean="0">
              <a:latin typeface="Times New Roman" pitchFamily="18" charset="0"/>
              <a:cs typeface="Times New Roman" pitchFamily="18" charset="0"/>
            </a:endParaRPr>
          </a:p>
          <a:p>
            <a:pPr algn="ctr">
              <a:lnSpc>
                <a:spcPct val="90000"/>
              </a:lnSpc>
              <a:buFont typeface="Wingdings" pitchFamily="2" charset="2"/>
              <a:buNone/>
            </a:pPr>
            <a:r>
              <a:rPr lang="en-US" altLang="en-US" sz="1400" dirty="0" smtClean="0">
                <a:solidFill>
                  <a:srgbClr val="FF0000"/>
                </a:solidFill>
                <a:latin typeface="Times New Roman" pitchFamily="18" charset="0"/>
                <a:cs typeface="Times New Roman" pitchFamily="18" charset="0"/>
              </a:rPr>
              <a:t>Incidental </a:t>
            </a:r>
            <a:r>
              <a:rPr lang="en-US" altLang="en-US" sz="1400" dirty="0">
                <a:solidFill>
                  <a:srgbClr val="FF0000"/>
                </a:solidFill>
                <a:latin typeface="Times New Roman" pitchFamily="18" charset="0"/>
                <a:cs typeface="Times New Roman" pitchFamily="18" charset="0"/>
              </a:rPr>
              <a:t>disclosures need not be reported, but if you’re not sure, report them </a:t>
            </a:r>
            <a:r>
              <a:rPr lang="en-US" altLang="en-US" sz="1400" dirty="0" smtClean="0">
                <a:solidFill>
                  <a:srgbClr val="FF0000"/>
                </a:solidFill>
                <a:latin typeface="Times New Roman" pitchFamily="18" charset="0"/>
                <a:cs typeface="Times New Roman" pitchFamily="18" charset="0"/>
              </a:rPr>
              <a:t>anyway</a:t>
            </a:r>
            <a:endParaRPr lang="en-US" altLang="en-US" sz="1400" dirty="0">
              <a:solidFill>
                <a:srgbClr val="FF00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140</a:t>
            </a:fld>
            <a:endParaRPr lang="en-US" dirty="0"/>
          </a:p>
        </p:txBody>
      </p:sp>
      <p:pic>
        <p:nvPicPr>
          <p:cNvPr id="92162"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4"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6" name="Picture 6"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82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8" name="Picture 8"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206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tse1.mm.bing.net/th?&amp;id=JN.ckI6m0iTfILpwVr3wpaETA&amp;w=300&amp;h=300&amp;c=0&amp;pid=1.9&amp;rs=0&amp;p=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657600"/>
            <a:ext cx="1524000" cy="1552575"/>
          </a:xfrm>
          <a:prstGeom prst="rect">
            <a:avLst/>
          </a:prstGeom>
          <a:noFill/>
          <a:ln>
            <a:noFill/>
          </a:ln>
        </p:spPr>
      </p:pic>
    </p:spTree>
    <p:extLst>
      <p:ext uri="{BB962C8B-B14F-4D97-AF65-F5344CB8AC3E}">
        <p14:creationId xmlns:p14="http://schemas.microsoft.com/office/powerpoint/2010/main" val="240733534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828800" y="838200"/>
            <a:ext cx="5334000" cy="1173162"/>
          </a:xfrm>
        </p:spPr>
        <p:txBody>
          <a:bodyPr>
            <a:normAutofit/>
          </a:bodyPr>
          <a:lstStyle/>
          <a:p>
            <a:pPr algn="ctr"/>
            <a:r>
              <a:rPr lang="en-US" altLang="en-US" sz="3600" dirty="0">
                <a:solidFill>
                  <a:srgbClr val="FF0000"/>
                </a:solidFill>
                <a:effectLst/>
                <a:latin typeface="Times New Roman" pitchFamily="18" charset="0"/>
                <a:cs typeface="Times New Roman" pitchFamily="18" charset="0"/>
              </a:rPr>
              <a:t>Patient Complaints</a:t>
            </a:r>
          </a:p>
        </p:txBody>
      </p:sp>
      <p:sp>
        <p:nvSpPr>
          <p:cNvPr id="565251" name="Rectangle 3"/>
          <p:cNvSpPr>
            <a:spLocks noGrp="1" noChangeArrowheads="1"/>
          </p:cNvSpPr>
          <p:nvPr>
            <p:ph type="body" idx="1"/>
          </p:nvPr>
        </p:nvSpPr>
        <p:spPr>
          <a:xfrm>
            <a:off x="1600200" y="3048000"/>
            <a:ext cx="6400800" cy="685800"/>
          </a:xfrm>
        </p:spPr>
        <p:txBody>
          <a:bodyPr/>
          <a:lstStyle/>
          <a:p>
            <a:pPr marL="109537" indent="0">
              <a:buNone/>
            </a:pPr>
            <a:r>
              <a:rPr lang="en-US" altLang="en-US" dirty="0" smtClean="0">
                <a:latin typeface="Times New Roman" pitchFamily="18" charset="0"/>
                <a:cs typeface="Times New Roman" pitchFamily="18" charset="0"/>
              </a:rPr>
              <a:t>All Privacy Complaints Must Be Reported</a:t>
            </a:r>
            <a:endParaRPr lang="en-US" altLang="en-US" dirty="0">
              <a:latin typeface="Times New Roman" pitchFamily="18" charset="0"/>
              <a:cs typeface="Times New Roman" pitchFamily="18" charset="0"/>
            </a:endParaRPr>
          </a:p>
        </p:txBody>
      </p:sp>
      <p:sp>
        <p:nvSpPr>
          <p:cNvPr id="8" name="Rectangle 3"/>
          <p:cNvSpPr txBox="1">
            <a:spLocks noChangeArrowheads="1"/>
          </p:cNvSpPr>
          <p:nvPr/>
        </p:nvSpPr>
        <p:spPr bwMode="auto">
          <a:xfrm>
            <a:off x="533400" y="2209800"/>
            <a:ext cx="8077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en-US" dirty="0" smtClean="0">
                <a:latin typeface="Times New Roman" pitchFamily="18" charset="0"/>
                <a:cs typeface="Times New Roman" pitchFamily="18" charset="0"/>
              </a:rPr>
              <a:t>We Must </a:t>
            </a:r>
            <a:r>
              <a:rPr lang="en-US" altLang="en-US" dirty="0">
                <a:latin typeface="Times New Roman" pitchFamily="18" charset="0"/>
                <a:cs typeface="Times New Roman" pitchFamily="18" charset="0"/>
              </a:rPr>
              <a:t>R</a:t>
            </a:r>
            <a:r>
              <a:rPr lang="en-US" altLang="en-US" dirty="0" smtClean="0">
                <a:latin typeface="Times New Roman" pitchFamily="18" charset="0"/>
                <a:cs typeface="Times New Roman" pitchFamily="18" charset="0"/>
              </a:rPr>
              <a:t>espond to Privacy and Security Complaints </a:t>
            </a:r>
            <a:endParaRPr lang="en-US" alt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141</a:t>
            </a:fld>
            <a:endParaRPr lang="en-US" dirty="0"/>
          </a:p>
        </p:txBody>
      </p:sp>
      <p:pic>
        <p:nvPicPr>
          <p:cNvPr id="9" name="Picture 8" descr="https://tse4.mm.bing.net/th?id=JN.OIBWAzV07qzBOb1nr0BgQQ&amp;w=234&amp;h=173&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962400"/>
            <a:ext cx="1528445" cy="1143000"/>
          </a:xfrm>
          <a:prstGeom prst="rect">
            <a:avLst/>
          </a:prstGeom>
          <a:noFill/>
          <a:ln>
            <a:noFill/>
          </a:ln>
        </p:spPr>
      </p:pic>
    </p:spTree>
    <p:extLst>
      <p:ext uri="{BB962C8B-B14F-4D97-AF65-F5344CB8AC3E}">
        <p14:creationId xmlns:p14="http://schemas.microsoft.com/office/powerpoint/2010/main" val="2843436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81000" y="457200"/>
            <a:ext cx="8229600" cy="1143000"/>
          </a:xfrm>
        </p:spPr>
        <p:txBody>
          <a:bodyPr>
            <a:noAutofit/>
          </a:bodyPr>
          <a:lstStyle/>
          <a:p>
            <a:pPr algn="ctr"/>
            <a:r>
              <a:rPr lang="en-US" altLang="en-US" sz="3600" dirty="0">
                <a:solidFill>
                  <a:srgbClr val="FF0000"/>
                </a:solidFill>
                <a:effectLst/>
                <a:latin typeface="Times New Roman" pitchFamily="18" charset="0"/>
                <a:cs typeface="Times New Roman" pitchFamily="18" charset="0"/>
              </a:rPr>
              <a:t>How </a:t>
            </a:r>
            <a:r>
              <a:rPr lang="en-US" altLang="en-US" sz="3600" dirty="0" smtClean="0">
                <a:solidFill>
                  <a:srgbClr val="FF0000"/>
                </a:solidFill>
                <a:effectLst/>
                <a:latin typeface="Times New Roman" pitchFamily="18" charset="0"/>
                <a:cs typeface="Times New Roman" pitchFamily="18" charset="0"/>
              </a:rPr>
              <a:t>Do </a:t>
            </a:r>
            <a:r>
              <a:rPr lang="en-US" altLang="en-US" sz="3600" dirty="0">
                <a:solidFill>
                  <a:srgbClr val="FF0000"/>
                </a:solidFill>
                <a:effectLst/>
                <a:latin typeface="Times New Roman" pitchFamily="18" charset="0"/>
                <a:cs typeface="Times New Roman" pitchFamily="18" charset="0"/>
              </a:rPr>
              <a:t>I Report </a:t>
            </a:r>
            <a:r>
              <a:rPr lang="en-US" altLang="en-US" sz="3600" dirty="0" smtClean="0">
                <a:solidFill>
                  <a:srgbClr val="FF0000"/>
                </a:solidFill>
                <a:effectLst/>
                <a:latin typeface="Times New Roman" pitchFamily="18" charset="0"/>
                <a:cs typeface="Times New Roman" pitchFamily="18" charset="0"/>
              </a:rPr>
              <a:t>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HIPAA </a:t>
            </a:r>
            <a:r>
              <a:rPr lang="en-US" altLang="en-US" sz="2400" u="sng" dirty="0">
                <a:solidFill>
                  <a:schemeClr val="tx1"/>
                </a:solidFill>
                <a:effectLst/>
                <a:latin typeface="Times New Roman" pitchFamily="18" charset="0"/>
                <a:cs typeface="Times New Roman" pitchFamily="18" charset="0"/>
              </a:rPr>
              <a:t>Privacy</a:t>
            </a:r>
            <a:r>
              <a:rPr lang="en-US" altLang="en-US" sz="2400" dirty="0">
                <a:solidFill>
                  <a:schemeClr val="tx1"/>
                </a:solidFill>
                <a:effectLst/>
                <a:latin typeface="Times New Roman" pitchFamily="18" charset="0"/>
                <a:cs typeface="Times New Roman" pitchFamily="18" charset="0"/>
              </a:rPr>
              <a:t> </a:t>
            </a:r>
            <a:r>
              <a:rPr lang="en-US" altLang="en-US" sz="2400" dirty="0" smtClean="0">
                <a:solidFill>
                  <a:schemeClr val="tx1"/>
                </a:solidFill>
                <a:effectLst/>
                <a:latin typeface="Times New Roman" pitchFamily="18" charset="0"/>
                <a:cs typeface="Times New Roman" pitchFamily="18" charset="0"/>
              </a:rPr>
              <a:t>Violations?</a:t>
            </a:r>
            <a:endParaRPr lang="en-US" altLang="en-US" sz="2400" dirty="0">
              <a:solidFill>
                <a:schemeClr val="tx1"/>
              </a:solidFill>
              <a:effectLst/>
              <a:latin typeface="Times New Roman" pitchFamily="18" charset="0"/>
              <a:cs typeface="Times New Roman" pitchFamily="18" charset="0"/>
            </a:endParaRPr>
          </a:p>
        </p:txBody>
      </p:sp>
      <p:sp>
        <p:nvSpPr>
          <p:cNvPr id="567299" name="Rectangle 3"/>
          <p:cNvSpPr>
            <a:spLocks noGrp="1" noChangeArrowheads="1"/>
          </p:cNvSpPr>
          <p:nvPr>
            <p:ph type="body" idx="1"/>
          </p:nvPr>
        </p:nvSpPr>
        <p:spPr>
          <a:xfrm>
            <a:off x="533400" y="1752600"/>
            <a:ext cx="8229600" cy="3276600"/>
          </a:xfrm>
        </p:spPr>
        <p:txBody>
          <a:bodyPr/>
          <a:lstStyle/>
          <a:p>
            <a:pPr marL="609600" indent="-609600"/>
            <a:r>
              <a:rPr lang="en-US" altLang="en-US" sz="2400" dirty="0">
                <a:latin typeface="Times New Roman" pitchFamily="18" charset="0"/>
                <a:cs typeface="Times New Roman" pitchFamily="18" charset="0"/>
              </a:rPr>
              <a:t>Directly to your Supervisor, who in turn reports it to the </a:t>
            </a:r>
            <a:r>
              <a:rPr lang="en-US" altLang="en-US" sz="2400" dirty="0" smtClean="0">
                <a:latin typeface="Times New Roman" pitchFamily="18" charset="0"/>
                <a:cs typeface="Times New Roman" pitchFamily="18" charset="0"/>
              </a:rPr>
              <a:t>[Organization’s] Privacy Officer</a:t>
            </a:r>
            <a:endParaRPr lang="en-US" altLang="en-US" sz="24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Call or email the Privacy </a:t>
            </a:r>
            <a:r>
              <a:rPr lang="en-US" altLang="en-US" sz="2400" dirty="0" smtClean="0">
                <a:latin typeface="Times New Roman" pitchFamily="18" charset="0"/>
                <a:cs typeface="Times New Roman" pitchFamily="18" charset="0"/>
              </a:rPr>
              <a:t>Officer</a:t>
            </a:r>
            <a:endParaRPr lang="en-US" altLang="en-US" sz="24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Complete a HIPAA Incident Report form (#) which is located [on the HIPAA Intranet page</a:t>
            </a:r>
            <a:r>
              <a:rPr lang="en-US" altLang="en-US" sz="2400" dirty="0" smtClean="0">
                <a:latin typeface="Times New Roman" pitchFamily="18" charset="0"/>
                <a:cs typeface="Times New Roman" pitchFamily="18" charset="0"/>
              </a:rPr>
              <a:t>]</a:t>
            </a:r>
            <a:endParaRPr lang="en-US" altLang="en-US" sz="24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Email the internal “HIPAA Hotline” email </a:t>
            </a:r>
            <a:r>
              <a:rPr lang="en-US" altLang="en-US" sz="2400" dirty="0" smtClean="0">
                <a:latin typeface="Times New Roman" pitchFamily="18" charset="0"/>
                <a:cs typeface="Times New Roman" pitchFamily="18" charset="0"/>
              </a:rPr>
              <a:t>group</a:t>
            </a:r>
          </a:p>
          <a:p>
            <a:pPr marL="865188" lvl="1" indent="-609600"/>
            <a:r>
              <a:rPr lang="en-US" altLang="en-US" sz="2000" dirty="0" smtClean="0">
                <a:latin typeface="Times New Roman" pitchFamily="18" charset="0"/>
                <a:cs typeface="Times New Roman" pitchFamily="18" charset="0"/>
              </a:rPr>
              <a:t>Note</a:t>
            </a:r>
            <a:r>
              <a:rPr lang="en-US" altLang="en-US" sz="2000" dirty="0">
                <a:latin typeface="Times New Roman" pitchFamily="18" charset="0"/>
                <a:cs typeface="Times New Roman" pitchFamily="18" charset="0"/>
              </a:rPr>
              <a:t>: this is </a:t>
            </a:r>
            <a:r>
              <a:rPr lang="en-US" altLang="en-US" sz="2000" b="1" i="1" dirty="0">
                <a:latin typeface="Times New Roman" pitchFamily="18" charset="0"/>
                <a:cs typeface="Times New Roman" pitchFamily="18" charset="0"/>
              </a:rPr>
              <a:t>not</a:t>
            </a:r>
            <a:r>
              <a:rPr lang="en-US" altLang="en-US" sz="2000" dirty="0">
                <a:latin typeface="Times New Roman" pitchFamily="18" charset="0"/>
                <a:cs typeface="Times New Roman" pitchFamily="18" charset="0"/>
              </a:rPr>
              <a:t> anonymous as the sender will be </a:t>
            </a:r>
            <a:r>
              <a:rPr lang="en-US" altLang="en-US" sz="2000" dirty="0" smtClean="0">
                <a:latin typeface="Times New Roman" pitchFamily="18" charset="0"/>
                <a:cs typeface="Times New Roman" pitchFamily="18" charset="0"/>
              </a:rPr>
              <a:t>known</a:t>
            </a:r>
            <a:endParaRPr lang="en-US" altLang="en-US" sz="20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Leave a message on the HIPAA Hotline </a:t>
            </a:r>
            <a:r>
              <a:rPr lang="en-US" altLang="en-US" sz="2400" dirty="0" smtClean="0">
                <a:latin typeface="Times New Roman" pitchFamily="18" charset="0"/>
                <a:cs typeface="Times New Roman" pitchFamily="18" charset="0"/>
              </a:rPr>
              <a:t>[</a:t>
            </a:r>
            <a:r>
              <a:rPr lang="en-US" altLang="en-US" sz="2400" dirty="0">
                <a:latin typeface="Times New Roman" pitchFamily="18" charset="0"/>
                <a:cs typeface="Times New Roman" pitchFamily="18" charset="0"/>
              </a:rPr>
              <a:t>insert </a:t>
            </a:r>
            <a:r>
              <a:rPr lang="en-US" altLang="en-US" sz="2400" dirty="0" smtClean="0">
                <a:latin typeface="Times New Roman" pitchFamily="18" charset="0"/>
                <a:cs typeface="Times New Roman" pitchFamily="18" charset="0"/>
              </a:rPr>
              <a:t>#]</a:t>
            </a:r>
            <a:endParaRPr lang="en-US" alt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305800" y="6408738"/>
            <a:ext cx="708025" cy="365125"/>
          </a:xfrm>
        </p:spPr>
        <p:txBody>
          <a:bodyPr/>
          <a:lstStyle/>
          <a:p>
            <a:pPr>
              <a:defRPr/>
            </a:pPr>
            <a:fld id="{9E696FFB-220C-4EB6-B537-D9C8AD780086}" type="slidenum">
              <a:rPr lang="en-US" smtClean="0"/>
              <a:pPr>
                <a:defRPr/>
              </a:pPr>
              <a:t>142</a:t>
            </a:fld>
            <a:endParaRPr lang="en-US" dirty="0"/>
          </a:p>
        </p:txBody>
      </p:sp>
      <p:pic>
        <p:nvPicPr>
          <p:cNvPr id="8" name="Picture 7"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029200"/>
            <a:ext cx="1219200" cy="1295400"/>
          </a:xfrm>
          <a:prstGeom prst="rect">
            <a:avLst/>
          </a:prstGeom>
          <a:noFill/>
          <a:ln>
            <a:noFill/>
          </a:ln>
        </p:spPr>
      </p:pic>
    </p:spTree>
    <p:extLst>
      <p:ext uri="{BB962C8B-B14F-4D97-AF65-F5344CB8AC3E}">
        <p14:creationId xmlns:p14="http://schemas.microsoft.com/office/powerpoint/2010/main" val="14842714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sz="half" idx="1"/>
          </p:nvPr>
        </p:nvSpPr>
        <p:spPr>
          <a:xfrm>
            <a:off x="609600" y="2133600"/>
            <a:ext cx="7848600" cy="2667000"/>
          </a:xfrm>
        </p:spPr>
        <p:txBody>
          <a:bodyPr/>
          <a:lstStyle/>
          <a:p>
            <a:pPr marL="950912" indent="-522288"/>
            <a:r>
              <a:rPr lang="en-US" altLang="en-US" sz="2400" dirty="0" smtClean="0">
                <a:latin typeface="Times New Roman" pitchFamily="18" charset="0"/>
                <a:cs typeface="Times New Roman" pitchFamily="18" charset="0"/>
              </a:rPr>
              <a:t>Same as for </a:t>
            </a:r>
            <a:r>
              <a:rPr lang="en-US" altLang="en-US" sz="2400" dirty="0">
                <a:latin typeface="Times New Roman" pitchFamily="18" charset="0"/>
                <a:cs typeface="Times New Roman" pitchFamily="18" charset="0"/>
              </a:rPr>
              <a:t>Privacy </a:t>
            </a:r>
            <a:r>
              <a:rPr lang="en-US" altLang="en-US" sz="2400" dirty="0" smtClean="0">
                <a:latin typeface="Times New Roman" pitchFamily="18" charset="0"/>
                <a:cs typeface="Times New Roman" pitchFamily="18" charset="0"/>
              </a:rPr>
              <a:t>Violations, except instead of reporting to the Privacy Officer, report to the [Organization’s] HIPAA Security Officer</a:t>
            </a:r>
            <a:endParaRPr lang="en-US" altLang="en-US" sz="2400" dirty="0">
              <a:latin typeface="Times New Roman" pitchFamily="18" charset="0"/>
              <a:cs typeface="Times New Roman" pitchFamily="18" charset="0"/>
            </a:endParaRPr>
          </a:p>
          <a:p>
            <a:pPr marL="950912" indent="-522288"/>
            <a:r>
              <a:rPr lang="en-US" altLang="en-US" sz="2400" dirty="0" smtClean="0">
                <a:latin typeface="Times New Roman" pitchFamily="18" charset="0"/>
                <a:cs typeface="Times New Roman" pitchFamily="18" charset="0"/>
              </a:rPr>
              <a:t>You may also call </a:t>
            </a:r>
            <a:r>
              <a:rPr lang="en-US" altLang="en-US" sz="2400" dirty="0">
                <a:latin typeface="Times New Roman" pitchFamily="18" charset="0"/>
                <a:cs typeface="Times New Roman" pitchFamily="18" charset="0"/>
              </a:rPr>
              <a:t>or email the </a:t>
            </a:r>
            <a:r>
              <a:rPr lang="en-US" altLang="en-US" sz="2400" dirty="0" smtClean="0">
                <a:latin typeface="Times New Roman" pitchFamily="18" charset="0"/>
                <a:cs typeface="Times New Roman" pitchFamily="18" charset="0"/>
              </a:rPr>
              <a:t>[Organization’s] Technical </a:t>
            </a:r>
            <a:r>
              <a:rPr lang="en-US" altLang="en-US" sz="2400" dirty="0">
                <a:latin typeface="Times New Roman" pitchFamily="18" charset="0"/>
                <a:cs typeface="Times New Roman" pitchFamily="18" charset="0"/>
              </a:rPr>
              <a:t>Security Officer, Information Services Help Desk, or Director of Information </a:t>
            </a:r>
            <a:r>
              <a:rPr lang="en-US" altLang="en-US" sz="2400" dirty="0" smtClean="0">
                <a:latin typeface="Times New Roman" pitchFamily="18" charset="0"/>
                <a:cs typeface="Times New Roman" pitchFamily="18" charset="0"/>
              </a:rPr>
              <a:t>Services</a:t>
            </a:r>
            <a:endParaRPr lang="en-US" altLang="en-US" sz="2400" dirty="0">
              <a:latin typeface="Times New Roman" pitchFamily="18" charset="0"/>
              <a:cs typeface="Times New Roman" pitchFamily="18" charset="0"/>
            </a:endParaRPr>
          </a:p>
        </p:txBody>
      </p:sp>
      <p:sp>
        <p:nvSpPr>
          <p:cNvPr id="571399" name="Rectangle 7"/>
          <p:cNvSpPr>
            <a:spLocks noGrp="1" noChangeArrowheads="1"/>
          </p:cNvSpPr>
          <p:nvPr>
            <p:ph type="title"/>
          </p:nvPr>
        </p:nvSpPr>
        <p:spPr>
          <a:xfrm>
            <a:off x="685800" y="457200"/>
            <a:ext cx="7543800" cy="1431925"/>
          </a:xfrm>
          <a:noFill/>
          <a:ln/>
        </p:spPr>
        <p:txBody>
          <a:bodyPr>
            <a:normAutofit/>
          </a:bodyPr>
          <a:lstStyle/>
          <a:p>
            <a:pPr algn="ctr"/>
            <a:r>
              <a:rPr lang="en-US" altLang="en-US" sz="3200" dirty="0">
                <a:solidFill>
                  <a:srgbClr val="FF0000"/>
                </a:solidFill>
                <a:latin typeface="Times New Roman" pitchFamily="18" charset="0"/>
                <a:cs typeface="Times New Roman" pitchFamily="18" charset="0"/>
              </a:rPr>
              <a:t>How </a:t>
            </a:r>
            <a:r>
              <a:rPr lang="en-US" altLang="en-US" sz="3200" dirty="0" smtClean="0">
                <a:solidFill>
                  <a:srgbClr val="FF0000"/>
                </a:solidFill>
                <a:latin typeface="Times New Roman" pitchFamily="18" charset="0"/>
                <a:cs typeface="Times New Roman" pitchFamily="18" charset="0"/>
              </a:rPr>
              <a:t>Do </a:t>
            </a:r>
            <a:r>
              <a:rPr lang="en-US" altLang="en-US" sz="3200" dirty="0">
                <a:solidFill>
                  <a:srgbClr val="FF0000"/>
                </a:solidFill>
                <a:latin typeface="Times New Roman" pitchFamily="18" charset="0"/>
                <a:cs typeface="Times New Roman" pitchFamily="18" charset="0"/>
              </a:rPr>
              <a:t>I </a:t>
            </a:r>
            <a:r>
              <a:rPr lang="en-US" altLang="en-US" sz="3200" dirty="0" smtClean="0">
                <a:solidFill>
                  <a:srgbClr val="FF0000"/>
                </a:solidFill>
                <a:latin typeface="Times New Roman" pitchFamily="18" charset="0"/>
                <a:cs typeface="Times New Roman" pitchFamily="18" charset="0"/>
              </a:rPr>
              <a:t>Report</a:t>
            </a:r>
            <a:br>
              <a:rPr lang="en-US" altLang="en-US" sz="3200" dirty="0" smtClean="0">
                <a:solidFill>
                  <a:srgbClr val="FF0000"/>
                </a:solidFill>
                <a:latin typeface="Times New Roman" pitchFamily="18" charset="0"/>
                <a:cs typeface="Times New Roman" pitchFamily="18" charset="0"/>
              </a:rPr>
            </a:br>
            <a:r>
              <a:rPr lang="en-US" altLang="en-US" sz="3200" dirty="0" smtClean="0">
                <a:solidFill>
                  <a:srgbClr val="FF0000"/>
                </a:solidFill>
                <a:latin typeface="Times New Roman" pitchFamily="18" charset="0"/>
                <a:cs typeface="Times New Roman" pitchFamily="18" charset="0"/>
              </a:rPr>
              <a:t>HIPAA </a:t>
            </a:r>
            <a:r>
              <a:rPr lang="en-US" altLang="en-US" sz="3200" u="sng" dirty="0">
                <a:solidFill>
                  <a:srgbClr val="FF0000"/>
                </a:solidFill>
                <a:effectLst/>
                <a:latin typeface="Times New Roman" pitchFamily="18" charset="0"/>
                <a:cs typeface="Times New Roman" pitchFamily="18" charset="0"/>
              </a:rPr>
              <a:t>Security</a:t>
            </a:r>
            <a:r>
              <a:rPr lang="en-US" altLang="en-US" sz="3200" dirty="0">
                <a:solidFill>
                  <a:srgbClr val="FF0000"/>
                </a:solidFill>
                <a:latin typeface="Times New Roman" pitchFamily="18" charset="0"/>
                <a:cs typeface="Times New Roman" pitchFamily="18" charset="0"/>
              </a:rPr>
              <a:t> </a:t>
            </a:r>
            <a:r>
              <a:rPr lang="en-US" altLang="en-US" sz="3200" dirty="0" smtClean="0">
                <a:solidFill>
                  <a:srgbClr val="FF0000"/>
                </a:solidFill>
                <a:latin typeface="Times New Roman" pitchFamily="18" charset="0"/>
                <a:cs typeface="Times New Roman" pitchFamily="18" charset="0"/>
              </a:rPr>
              <a:t>Violations? </a:t>
            </a:r>
            <a:endParaRPr lang="en-US" altLang="en-US" sz="3200" dirty="0">
              <a:solidFill>
                <a:srgbClr val="FF00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143</a:t>
            </a:fld>
            <a:endParaRPr lang="en-US" altLang="en-US" dirty="0"/>
          </a:p>
        </p:txBody>
      </p:sp>
      <p:pic>
        <p:nvPicPr>
          <p:cNvPr id="7" name="Picture 6"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876800"/>
            <a:ext cx="1219200" cy="1372235"/>
          </a:xfrm>
          <a:prstGeom prst="rect">
            <a:avLst/>
          </a:prstGeom>
          <a:noFill/>
          <a:ln>
            <a:noFill/>
          </a:ln>
        </p:spPr>
      </p:pic>
    </p:spTree>
    <p:extLst>
      <p:ext uri="{BB962C8B-B14F-4D97-AF65-F5344CB8AC3E}">
        <p14:creationId xmlns:p14="http://schemas.microsoft.com/office/powerpoint/2010/main" val="11905863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2514600" y="457200"/>
            <a:ext cx="4876800" cy="868362"/>
          </a:xfrm>
        </p:spPr>
        <p:txBody>
          <a:bodyPr>
            <a:normAutofit/>
          </a:bodyPr>
          <a:lstStyle/>
          <a:p>
            <a:r>
              <a:rPr lang="en-US" altLang="en-US" sz="3600" dirty="0">
                <a:solidFill>
                  <a:srgbClr val="FF0000"/>
                </a:solidFill>
                <a:effectLst/>
                <a:latin typeface="Times New Roman" pitchFamily="18" charset="0"/>
                <a:cs typeface="Times New Roman" pitchFamily="18" charset="0"/>
              </a:rPr>
              <a:t>HIPAA Information </a:t>
            </a:r>
          </a:p>
        </p:txBody>
      </p:sp>
      <p:sp>
        <p:nvSpPr>
          <p:cNvPr id="573443" name="Rectangle 3"/>
          <p:cNvSpPr>
            <a:spLocks noGrp="1" noChangeArrowheads="1"/>
          </p:cNvSpPr>
          <p:nvPr>
            <p:ph type="body" idx="1"/>
          </p:nvPr>
        </p:nvSpPr>
        <p:spPr>
          <a:xfrm>
            <a:off x="304800" y="1524000"/>
            <a:ext cx="8362950" cy="3962400"/>
          </a:xfrm>
        </p:spPr>
        <p:txBody>
          <a:bodyPr/>
          <a:lstStyle/>
          <a:p>
            <a:pPr marL="609600" indent="-609600" algn="ctr">
              <a:buFont typeface="Wingdings" pitchFamily="2" charset="2"/>
              <a:buNone/>
            </a:pPr>
            <a:r>
              <a:rPr lang="en-US" altLang="en-US" sz="2400" dirty="0" smtClean="0">
                <a:latin typeface="Times New Roman" pitchFamily="18" charset="0"/>
                <a:cs typeface="Times New Roman" pitchFamily="18" charset="0"/>
              </a:rPr>
              <a:t>Want More Information About HIPAA Privacy and Security?</a:t>
            </a: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a:latin typeface="Times New Roman" pitchFamily="18" charset="0"/>
              <a:cs typeface="Times New Roman" pitchFamily="18" charset="0"/>
            </a:endParaRP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a:latin typeface="Times New Roman" pitchFamily="18" charset="0"/>
              <a:cs typeface="Times New Roman" pitchFamily="18" charset="0"/>
            </a:endParaRP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r>
              <a:rPr lang="en-US" altLang="en-US" sz="1800" dirty="0" smtClean="0">
                <a:solidFill>
                  <a:srgbClr val="FF0000"/>
                </a:solidFill>
                <a:latin typeface="Times New Roman" pitchFamily="18" charset="0"/>
                <a:cs typeface="Times New Roman" pitchFamily="18" charset="0"/>
              </a:rPr>
              <a:t>Check </a:t>
            </a:r>
            <a:r>
              <a:rPr lang="en-US" altLang="en-US" sz="1800" dirty="0">
                <a:solidFill>
                  <a:srgbClr val="FF0000"/>
                </a:solidFill>
                <a:latin typeface="Times New Roman" pitchFamily="18" charset="0"/>
                <a:cs typeface="Times New Roman" pitchFamily="18" charset="0"/>
              </a:rPr>
              <a:t>out our website </a:t>
            </a:r>
            <a:r>
              <a:rPr lang="en-US" altLang="en-US" sz="1800" dirty="0" smtClean="0">
                <a:solidFill>
                  <a:srgbClr val="FF0000"/>
                </a:solidFill>
                <a:latin typeface="Times New Roman" pitchFamily="18" charset="0"/>
                <a:cs typeface="Times New Roman" pitchFamily="18" charset="0"/>
              </a:rPr>
              <a:t>at </a:t>
            </a:r>
            <a:r>
              <a:rPr lang="en-US" altLang="en-US" sz="1800" dirty="0">
                <a:solidFill>
                  <a:srgbClr val="FF0000"/>
                </a:solidFill>
                <a:latin typeface="Times New Roman" pitchFamily="18" charset="0"/>
                <a:cs typeface="Times New Roman" pitchFamily="18" charset="0"/>
              </a:rPr>
              <a:t>www.hipaacow.com</a:t>
            </a: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a:latin typeface="Times New Roman" pitchFamily="18" charset="0"/>
              <a:cs typeface="Times New Roman" pitchFamily="18" charset="0"/>
            </a:endParaRP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a:latin typeface="Times New Roman" pitchFamily="18" charset="0"/>
              <a:cs typeface="Times New Roman" pitchFamily="18" charset="0"/>
            </a:endParaRPr>
          </a:p>
          <a:p>
            <a:pPr marL="609600" indent="-609600" algn="ctr">
              <a:buFont typeface="Wingdings" pitchFamily="2" charset="2"/>
              <a:buNone/>
            </a:pPr>
            <a:endParaRPr lang="en-US" altLang="en-US" dirty="0" smtClean="0">
              <a:latin typeface="Times New Roman" pitchFamily="18" charset="0"/>
              <a:cs typeface="Times New Roman" pitchFamily="18" charset="0"/>
            </a:endParaRPr>
          </a:p>
          <a:p>
            <a:pPr marL="609600" indent="-609600" algn="ctr">
              <a:buFont typeface="Wingdings" pitchFamily="2" charset="2"/>
              <a:buNone/>
            </a:pPr>
            <a:endParaRPr lang="en-US" alt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144</a:t>
            </a:fld>
            <a:endParaRPr lang="en-US" dirty="0"/>
          </a:p>
        </p:txBody>
      </p:sp>
      <p:pic>
        <p:nvPicPr>
          <p:cNvPr id="7" name="Picture 6" descr="https://tse1.mm.bing.net/th?&amp;id=JN.HNGyeHYKRYBFBjhkgJKRe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2743201"/>
            <a:ext cx="1524000" cy="1645600"/>
          </a:xfrm>
          <a:prstGeom prst="rect">
            <a:avLst/>
          </a:prstGeom>
          <a:noFill/>
          <a:ln>
            <a:noFill/>
          </a:ln>
        </p:spPr>
      </p:pic>
    </p:spTree>
    <p:extLst>
      <p:ext uri="{BB962C8B-B14F-4D97-AF65-F5344CB8AC3E}">
        <p14:creationId xmlns:p14="http://schemas.microsoft.com/office/powerpoint/2010/main" val="37822489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1828800" y="457200"/>
            <a:ext cx="5334000" cy="715962"/>
          </a:xfrm>
        </p:spPr>
        <p:txBody>
          <a:bodyPr>
            <a:normAutofit fontScale="90000"/>
          </a:bodyPr>
          <a:lstStyle/>
          <a:p>
            <a:pPr algn="ctr"/>
            <a:r>
              <a:rPr lang="en-US" altLang="en-US" sz="3800" dirty="0" smtClean="0">
                <a:solidFill>
                  <a:srgbClr val="FF0000"/>
                </a:solidFill>
                <a:effectLst/>
                <a:latin typeface="Times New Roman" pitchFamily="18" charset="0"/>
                <a:cs typeface="Times New Roman" pitchFamily="18" charset="0"/>
              </a:rPr>
              <a:t>Comments or Questions?</a:t>
            </a:r>
            <a:endParaRPr lang="en-US" altLang="en-US" sz="3800" dirty="0">
              <a:solidFill>
                <a:srgbClr val="FF0000"/>
              </a:solidFill>
              <a:effectLst/>
              <a:latin typeface="Times New Roman" pitchFamily="18" charset="0"/>
              <a:cs typeface="Times New Roman" pitchFamily="18" charset="0"/>
            </a:endParaRPr>
          </a:p>
        </p:txBody>
      </p:sp>
      <p:sp>
        <p:nvSpPr>
          <p:cNvPr id="575491" name="Rectangle 3"/>
          <p:cNvSpPr>
            <a:spLocks noGrp="1" noChangeArrowheads="1"/>
          </p:cNvSpPr>
          <p:nvPr>
            <p:ph type="body" sz="half" idx="1"/>
          </p:nvPr>
        </p:nvSpPr>
        <p:spPr>
          <a:xfrm>
            <a:off x="533400" y="2362200"/>
            <a:ext cx="3810000" cy="2514600"/>
          </a:xfrm>
        </p:spPr>
        <p:txBody>
          <a:bodyPr/>
          <a:lstStyle/>
          <a:p>
            <a:pPr marL="463550" indent="-463550"/>
            <a:r>
              <a:rPr lang="en-US" altLang="en-US" sz="3200" dirty="0">
                <a:latin typeface="Times New Roman" pitchFamily="18" charset="0"/>
                <a:cs typeface="Times New Roman" pitchFamily="18" charset="0"/>
              </a:rPr>
              <a:t>C</a:t>
            </a:r>
            <a:r>
              <a:rPr lang="en-US" altLang="en-US" sz="3200" dirty="0" smtClean="0">
                <a:latin typeface="Times New Roman" pitchFamily="18" charset="0"/>
                <a:cs typeface="Times New Roman" pitchFamily="18" charset="0"/>
              </a:rPr>
              <a:t>ontact </a:t>
            </a:r>
            <a:r>
              <a:rPr lang="en-US" altLang="en-US" sz="3200" dirty="0">
                <a:latin typeface="Times New Roman" pitchFamily="18" charset="0"/>
                <a:cs typeface="Times New Roman" pitchFamily="18" charset="0"/>
              </a:rPr>
              <a:t>your Privacy </a:t>
            </a:r>
            <a:r>
              <a:rPr lang="en-US" altLang="en-US" sz="3200" dirty="0" smtClean="0">
                <a:latin typeface="Times New Roman" pitchFamily="18" charset="0"/>
                <a:cs typeface="Times New Roman" pitchFamily="18" charset="0"/>
              </a:rPr>
              <a:t>Officer at:</a:t>
            </a:r>
            <a:endParaRPr lang="en-US" altLang="en-US" sz="3200" dirty="0">
              <a:latin typeface="Times New Roman" pitchFamily="18" charset="0"/>
              <a:cs typeface="Times New Roman" pitchFamily="18" charset="0"/>
            </a:endParaRPr>
          </a:p>
          <a:p>
            <a:pPr marL="1033463" lvl="1" indent="-455613">
              <a:buFontTx/>
              <a:buBlip>
                <a:blip r:embed="rId3"/>
              </a:buBlip>
            </a:pPr>
            <a:r>
              <a:rPr lang="en-US" altLang="en-US" sz="2800" dirty="0">
                <a:latin typeface="Times New Roman" pitchFamily="18" charset="0"/>
                <a:cs typeface="Times New Roman" pitchFamily="18" charset="0"/>
              </a:rPr>
              <a:t> (phone)</a:t>
            </a:r>
          </a:p>
          <a:p>
            <a:pPr marL="1033463" lvl="1" indent="-455613">
              <a:buFontTx/>
              <a:buBlip>
                <a:blip r:embed="rId3"/>
              </a:buBlip>
            </a:pPr>
            <a:r>
              <a:rPr lang="en-US" altLang="en-US" sz="2800" dirty="0">
                <a:latin typeface="Times New Roman" pitchFamily="18" charset="0"/>
                <a:cs typeface="Times New Roman" pitchFamily="18" charset="0"/>
              </a:rPr>
              <a:t> (pager)</a:t>
            </a:r>
          </a:p>
          <a:p>
            <a:pPr marL="1033463" lvl="1" indent="-455613">
              <a:buFontTx/>
              <a:buBlip>
                <a:blip r:embed="rId3"/>
              </a:buBlip>
            </a:pPr>
            <a:r>
              <a:rPr lang="en-US" altLang="en-US" sz="2800" dirty="0">
                <a:latin typeface="Times New Roman" pitchFamily="18" charset="0"/>
                <a:cs typeface="Times New Roman" pitchFamily="18" charset="0"/>
              </a:rPr>
              <a:t> (email)</a:t>
            </a:r>
          </a:p>
          <a:p>
            <a:pPr marL="1033463" lvl="1" indent="-455613">
              <a:buFontTx/>
              <a:buNone/>
            </a:pPr>
            <a:endParaRPr lang="en-US" altLang="en-US" sz="2800" dirty="0">
              <a:latin typeface="Arial Narrow" pitchFamily="34" charset="0"/>
            </a:endParaRPr>
          </a:p>
        </p:txBody>
      </p:sp>
      <p:sp>
        <p:nvSpPr>
          <p:cNvPr id="575494" name="Rectangle 6"/>
          <p:cNvSpPr>
            <a:spLocks noGrp="1" noChangeArrowheads="1"/>
          </p:cNvSpPr>
          <p:nvPr>
            <p:ph type="body" sz="half" idx="2"/>
          </p:nvPr>
        </p:nvSpPr>
        <p:spPr>
          <a:xfrm>
            <a:off x="4800600" y="2438400"/>
            <a:ext cx="3810000" cy="2971800"/>
          </a:xfrm>
        </p:spPr>
        <p:txBody>
          <a:bodyPr/>
          <a:lstStyle/>
          <a:p>
            <a:r>
              <a:rPr lang="en-US" altLang="en-US" sz="3200" dirty="0">
                <a:latin typeface="Times New Roman" pitchFamily="18" charset="0"/>
                <a:cs typeface="Times New Roman" pitchFamily="18" charset="0"/>
              </a:rPr>
              <a:t>C</a:t>
            </a:r>
            <a:r>
              <a:rPr lang="en-US" altLang="en-US" sz="3200" dirty="0" smtClean="0">
                <a:latin typeface="Times New Roman" pitchFamily="18" charset="0"/>
                <a:cs typeface="Times New Roman" pitchFamily="18" charset="0"/>
              </a:rPr>
              <a:t>ontact </a:t>
            </a:r>
            <a:r>
              <a:rPr lang="en-US" altLang="en-US" sz="3200" dirty="0">
                <a:latin typeface="Times New Roman" pitchFamily="18" charset="0"/>
                <a:cs typeface="Times New Roman" pitchFamily="18" charset="0"/>
              </a:rPr>
              <a:t>your Security </a:t>
            </a:r>
            <a:r>
              <a:rPr lang="en-US" altLang="en-US" sz="3200" dirty="0" smtClean="0">
                <a:latin typeface="Times New Roman" pitchFamily="18" charset="0"/>
                <a:cs typeface="Times New Roman" pitchFamily="18" charset="0"/>
              </a:rPr>
              <a:t>Officer at:</a:t>
            </a:r>
            <a:endParaRPr lang="en-US" altLang="en-US" sz="3200" dirty="0">
              <a:latin typeface="Times New Roman" pitchFamily="18" charset="0"/>
              <a:cs typeface="Times New Roman" pitchFamily="18" charset="0"/>
            </a:endParaRPr>
          </a:p>
          <a:p>
            <a:pPr lvl="1">
              <a:buFontTx/>
              <a:buBlip>
                <a:blip r:embed="rId3"/>
              </a:buBlip>
            </a:pPr>
            <a:r>
              <a:rPr lang="en-US" altLang="en-US" sz="2800" dirty="0">
                <a:latin typeface="Times New Roman" pitchFamily="18" charset="0"/>
                <a:cs typeface="Times New Roman" pitchFamily="18" charset="0"/>
              </a:rPr>
              <a:t> (phone)</a:t>
            </a:r>
          </a:p>
          <a:p>
            <a:pPr lvl="1">
              <a:buFontTx/>
              <a:buBlip>
                <a:blip r:embed="rId3"/>
              </a:buBlip>
            </a:pPr>
            <a:r>
              <a:rPr lang="en-US" altLang="en-US" sz="2800" dirty="0">
                <a:latin typeface="Times New Roman" pitchFamily="18" charset="0"/>
                <a:cs typeface="Times New Roman" pitchFamily="18" charset="0"/>
              </a:rPr>
              <a:t> (pager)</a:t>
            </a:r>
          </a:p>
          <a:p>
            <a:pPr lvl="1">
              <a:buFontTx/>
              <a:buBlip>
                <a:blip r:embed="rId3"/>
              </a:buBlip>
            </a:pPr>
            <a:r>
              <a:rPr lang="en-US" altLang="en-US" sz="2800" dirty="0">
                <a:latin typeface="Times New Roman" pitchFamily="18" charset="0"/>
                <a:cs typeface="Times New Roman" pitchFamily="18" charset="0"/>
              </a:rPr>
              <a:t> (email)</a:t>
            </a:r>
          </a:p>
          <a:p>
            <a:pPr lvl="1">
              <a:buFontTx/>
              <a:buNone/>
            </a:pPr>
            <a:endParaRPr lang="en-US" altLang="en-US" dirty="0"/>
          </a:p>
        </p:txBody>
      </p:sp>
      <p:sp>
        <p:nvSpPr>
          <p:cNvPr id="575493" name="Text Box 5"/>
          <p:cNvSpPr txBox="1">
            <a:spLocks noChangeArrowheads="1"/>
          </p:cNvSpPr>
          <p:nvPr/>
        </p:nvSpPr>
        <p:spPr bwMode="auto">
          <a:xfrm>
            <a:off x="2514600" y="1295400"/>
            <a:ext cx="4419600" cy="553998"/>
          </a:xfrm>
          <a:prstGeom prst="rect">
            <a:avLst/>
          </a:prstGeom>
          <a:solidFill>
            <a:schemeClr val="bg1"/>
          </a:solidFill>
          <a:ln w="9525" algn="ctr">
            <a:solidFill>
              <a:schemeClr val="tx1"/>
            </a:solidFill>
            <a:miter lim="800000"/>
            <a:headEnd/>
            <a:tailEnd/>
          </a:ln>
          <a:effectLst/>
          <a:extLst/>
        </p:spPr>
        <p:txBody>
          <a:bodyPr wrap="square">
            <a:spAutoFit/>
          </a:bodyPr>
          <a:lstStyle/>
          <a:p>
            <a:r>
              <a:rPr lang="en-US" altLang="en-US" sz="3000" dirty="0"/>
              <a:t>Not sure which way to go?</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408738"/>
            <a:ext cx="479425" cy="365125"/>
          </a:xfrm>
        </p:spPr>
        <p:txBody>
          <a:bodyPr/>
          <a:lstStyle/>
          <a:p>
            <a:pPr>
              <a:defRPr/>
            </a:pPr>
            <a:fld id="{BFC3F571-1379-4C82-83A2-0E6C7CDF3B78}" type="slidenum">
              <a:rPr lang="en-US" smtClean="0"/>
              <a:pPr>
                <a:defRPr/>
              </a:pPr>
              <a:t>145</a:t>
            </a:fld>
            <a:endParaRPr lang="en-US" dirty="0"/>
          </a:p>
        </p:txBody>
      </p:sp>
      <p:pic>
        <p:nvPicPr>
          <p:cNvPr id="101378" name="Picture 2" descr="https://tse1.mm.bing.net/th?&amp;id=HN.608006982667796860&amp;w=300&amp;h=300&amp;c=0&amp;pid=1.9&amp;rs=0&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343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7068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10588" y="983132"/>
            <a:ext cx="7772400" cy="1829761"/>
          </a:xfrm>
        </p:spPr>
        <p:txBody>
          <a:bodyPr>
            <a:normAutofit/>
          </a:bodyPr>
          <a:lstStyle/>
          <a:p>
            <a:pPr algn="ctr"/>
            <a:r>
              <a:rPr lang="en-US" sz="4400" dirty="0" smtClean="0">
                <a:solidFill>
                  <a:srgbClr val="FF0000"/>
                </a:solidFill>
                <a:latin typeface="Times New Roman" panose="02020603050405020304" pitchFamily="18" charset="0"/>
                <a:cs typeface="Times New Roman" panose="02020603050405020304" pitchFamily="18" charset="0"/>
              </a:rPr>
              <a:t>Section XIII</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866450" y="3048000"/>
            <a:ext cx="7772400" cy="1199704"/>
          </a:xfrm>
        </p:spPr>
        <p:txBody>
          <a:bodyPr/>
          <a:lstStyle/>
          <a:p>
            <a:pPr algn="ctr"/>
            <a:r>
              <a:rPr lang="en-US" sz="3600" dirty="0" smtClean="0">
                <a:latin typeface="Times New Roman" panose="02020603050405020304" pitchFamily="18" charset="0"/>
                <a:cs typeface="Times New Roman" panose="02020603050405020304" pitchFamily="18" charset="0"/>
              </a:rPr>
              <a:t>Discussion Slides</a:t>
            </a:r>
            <a:endParaRPr lang="en-US" sz="3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905250"/>
            <a:ext cx="166814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027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90800" y="609600"/>
            <a:ext cx="4191000" cy="762000"/>
          </a:xfrm>
        </p:spPr>
        <p:txBody>
          <a:bodyPr>
            <a:normAutofit fontScale="90000"/>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I Got the Fever!</a:t>
            </a:r>
            <a:br>
              <a:rPr lang="en-US" altLang="en-US" sz="3600" dirty="0" smtClean="0">
                <a:solidFill>
                  <a:srgbClr val="FF0000"/>
                </a:solidFill>
                <a:effectLst/>
                <a:latin typeface="Times New Roman" pitchFamily="18" charset="0"/>
                <a:cs typeface="Times New Roman" pitchFamily="18" charset="0"/>
              </a:rPr>
            </a:br>
            <a:r>
              <a:rPr lang="en-US" altLang="en-US" sz="1800" b="0" dirty="0" smtClean="0">
                <a:solidFill>
                  <a:srgbClr val="FF0000"/>
                </a:solidFill>
                <a:effectLst/>
                <a:latin typeface="Times New Roman" pitchFamily="18" charset="0"/>
                <a:cs typeface="Times New Roman" pitchFamily="18" charset="0"/>
              </a:rPr>
              <a:t>And I Got Here First</a:t>
            </a:r>
            <a:endParaRPr lang="en-US" altLang="en-US" sz="1800" b="0" dirty="0">
              <a:solidFill>
                <a:srgbClr val="FF0000"/>
              </a:solidFill>
              <a:effectLst/>
              <a:latin typeface="Times New Roman" pitchFamily="18" charset="0"/>
              <a:cs typeface="Times New Roman" pitchFamily="18" charset="0"/>
            </a:endParaRPr>
          </a:p>
        </p:txBody>
      </p:sp>
      <p:sp>
        <p:nvSpPr>
          <p:cNvPr id="114691" name="Rectangle 3"/>
          <p:cNvSpPr>
            <a:spLocks noGrp="1" noChangeArrowheads="1"/>
          </p:cNvSpPr>
          <p:nvPr>
            <p:ph type="body" idx="1"/>
          </p:nvPr>
        </p:nvSpPr>
        <p:spPr>
          <a:xfrm>
            <a:off x="533400" y="1600200"/>
            <a:ext cx="8077200" cy="2362200"/>
          </a:xfrm>
        </p:spPr>
        <p:txBody>
          <a:bodyPr/>
          <a:lstStyle/>
          <a:p>
            <a:pPr marL="812800" indent="-812800" eaLnBrk="1" hangingPunct="1"/>
            <a:r>
              <a:rPr lang="en-US" altLang="en-US" sz="2400" dirty="0" smtClean="0">
                <a:latin typeface="Times New Roman" pitchFamily="18" charset="0"/>
                <a:cs typeface="Times New Roman" pitchFamily="18" charset="0"/>
              </a:rPr>
              <a:t>Your daughter’s school just called.  She has a fever and you need to pick her up immediately.  You know she’ll need to see her pediatrician (who just happens to work down the hall) so you access her medical record to schedule an appointment quick before another patient gets the available time slot.  Is this access permissible?</a:t>
            </a:r>
          </a:p>
          <a:p>
            <a:pPr marL="1143000" lvl="1" indent="-685800" eaLnBrk="1" hangingPunct="1"/>
            <a:endParaRPr lang="en-US" altLang="en-US" sz="2400" dirty="0" smtClean="0">
              <a:latin typeface="Times New Roman" pitchFamily="18" charset="0"/>
              <a:cs typeface="Times New Roman" pitchFamily="18" charset="0"/>
            </a:endParaRPr>
          </a:p>
        </p:txBody>
      </p:sp>
      <p:sp>
        <p:nvSpPr>
          <p:cNvPr id="2" name="TextBox 1"/>
          <p:cNvSpPr txBox="1"/>
          <p:nvPr/>
        </p:nvSpPr>
        <p:spPr>
          <a:xfrm>
            <a:off x="3364374" y="4929747"/>
            <a:ext cx="5028236" cy="461665"/>
          </a:xfrm>
          <a:prstGeom prst="rect">
            <a:avLst/>
          </a:prstGeom>
          <a:noFill/>
        </p:spPr>
        <p:txBody>
          <a:bodyPr wrap="none" rtlCol="0">
            <a:spAutoFit/>
          </a:bodyPr>
          <a:lstStyle/>
          <a:p>
            <a:r>
              <a:rPr lang="en-US" sz="1200" dirty="0" smtClean="0">
                <a:solidFill>
                  <a:srgbClr val="FF0000"/>
                </a:solidFill>
              </a:rPr>
              <a:t>Does it make a difference if your daughter has a different last name than you? </a:t>
            </a:r>
          </a:p>
          <a:p>
            <a:r>
              <a:rPr lang="en-US" sz="1200" dirty="0" smtClean="0">
                <a:solidFill>
                  <a:srgbClr val="FF0000"/>
                </a:solidFill>
              </a:rPr>
              <a:t>The audit trail report wouldn’t show an obvious inappropriate access….right?</a:t>
            </a:r>
            <a:endParaRPr lang="en-US" sz="1200" dirty="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147</a:t>
            </a:fld>
            <a:endParaRPr lang="en-US" dirty="0"/>
          </a:p>
        </p:txBody>
      </p:sp>
      <p:pic>
        <p:nvPicPr>
          <p:cNvPr id="8" name="Picture 7" descr="https://tse1.mm.bing.net/th?&amp;id=JN./o3wkbF2fSHVuOk9uuKZ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4038600"/>
            <a:ext cx="1371600" cy="1424305"/>
          </a:xfrm>
          <a:prstGeom prst="rect">
            <a:avLst/>
          </a:prstGeom>
          <a:noFill/>
          <a:ln>
            <a:noFill/>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66800" y="914400"/>
            <a:ext cx="6858000" cy="533400"/>
          </a:xfrm>
        </p:spPr>
        <p:txBody>
          <a:bodyPr>
            <a:normAutofit fontScale="90000"/>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I Know Something You Don’t Know!</a:t>
            </a:r>
            <a:endParaRPr lang="en-US" altLang="en-US" sz="3600" dirty="0">
              <a:solidFill>
                <a:srgbClr val="FF0000"/>
              </a:solidFill>
              <a:effectLst/>
              <a:latin typeface="Times New Roman" pitchFamily="18" charset="0"/>
              <a:cs typeface="Times New Roman" pitchFamily="18" charset="0"/>
            </a:endParaRPr>
          </a:p>
        </p:txBody>
      </p:sp>
      <p:sp>
        <p:nvSpPr>
          <p:cNvPr id="167939" name="Rectangle 3"/>
          <p:cNvSpPr>
            <a:spLocks noGrp="1" noChangeArrowheads="1"/>
          </p:cNvSpPr>
          <p:nvPr>
            <p:ph type="body" sz="half" idx="1"/>
          </p:nvPr>
        </p:nvSpPr>
        <p:spPr>
          <a:xfrm>
            <a:off x="1219200" y="1905000"/>
            <a:ext cx="6553200" cy="2514600"/>
          </a:xfrm>
        </p:spPr>
        <p:txBody>
          <a:bodyPr/>
          <a:lstStyle/>
          <a:p>
            <a:pPr eaLnBrk="1" hangingPunct="1">
              <a:lnSpc>
                <a:spcPct val="90000"/>
              </a:lnSpc>
              <a:defRPr/>
            </a:pPr>
            <a:r>
              <a:rPr lang="en-US" altLang="en-US" sz="2400" dirty="0" smtClean="0">
                <a:latin typeface="Times New Roman" pitchFamily="18" charset="0"/>
                <a:cs typeface="Times New Roman" pitchFamily="18" charset="0"/>
              </a:rPr>
              <a:t>You’re a Lab Technician.  You just processed a positive blood alcohol test for a patient you later learned was your neighbor’s soon-to-be ex-husband.  This information will be very useful in court to strengthen her case for full custody of the kids.  Can you disclose the information to your neighbor?  </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148</a:t>
            </a:fld>
            <a:endParaRPr lang="en-US" altLang="en-US" dirty="0"/>
          </a:p>
        </p:txBody>
      </p:sp>
      <p:pic>
        <p:nvPicPr>
          <p:cNvPr id="7" name="Picture 6" descr="https://tse1.mm.bing.net/th?&amp;id=JN.Pch%2bL44LEEbBnATVBka4Q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495800"/>
            <a:ext cx="1447800" cy="1451610"/>
          </a:xfrm>
          <a:prstGeom prst="rect">
            <a:avLst/>
          </a:prstGeom>
          <a:noFill/>
          <a:ln>
            <a:noFill/>
          </a:ln>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057400" y="533400"/>
            <a:ext cx="4800600" cy="655638"/>
          </a:xfrm>
        </p:spPr>
        <p:txBody>
          <a:bodyPr>
            <a:norm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I Was Just Concerned!</a:t>
            </a:r>
            <a:endParaRPr lang="en-US" altLang="en-US" sz="3600" dirty="0">
              <a:solidFill>
                <a:srgbClr val="FF0000"/>
              </a:solidFill>
              <a:effectLst/>
              <a:latin typeface="Times New Roman" pitchFamily="18" charset="0"/>
              <a:cs typeface="Times New Roman" pitchFamily="18" charset="0"/>
            </a:endParaRPr>
          </a:p>
        </p:txBody>
      </p:sp>
      <p:sp>
        <p:nvSpPr>
          <p:cNvPr id="118787" name="Rectangle 3"/>
          <p:cNvSpPr>
            <a:spLocks noGrp="1" noChangeArrowheads="1"/>
          </p:cNvSpPr>
          <p:nvPr>
            <p:ph type="body" idx="1"/>
          </p:nvPr>
        </p:nvSpPr>
        <p:spPr>
          <a:xfrm>
            <a:off x="762000" y="1524000"/>
            <a:ext cx="7848600" cy="1981200"/>
          </a:xfrm>
        </p:spPr>
        <p:txBody>
          <a:bodyPr/>
          <a:lstStyle/>
          <a:p>
            <a:pPr marL="812800" indent="-812800" eaLnBrk="1" hangingPunct="1"/>
            <a:r>
              <a:rPr lang="en-US" altLang="en-US" sz="2000" dirty="0" smtClean="0">
                <a:latin typeface="Times New Roman" pitchFamily="18" charset="0"/>
                <a:cs typeface="Times New Roman" pitchFamily="18" charset="0"/>
              </a:rPr>
              <a:t>Your co-worker, Joan, hasn’t been at work the last 3 days and you’re starting to get worried about her.  You consider her a friend and conclude she’d be hurt if you don’t call her.  </a:t>
            </a:r>
            <a:r>
              <a:rPr lang="en-US" altLang="en-US" sz="2000" dirty="0">
                <a:latin typeface="Times New Roman" pitchFamily="18" charset="0"/>
                <a:cs typeface="Times New Roman" pitchFamily="18" charset="0"/>
              </a:rPr>
              <a:t>Y</a:t>
            </a:r>
            <a:r>
              <a:rPr lang="en-US" altLang="en-US" sz="2000" dirty="0" smtClean="0">
                <a:latin typeface="Times New Roman" pitchFamily="18" charset="0"/>
                <a:cs typeface="Times New Roman" pitchFamily="18" charset="0"/>
              </a:rPr>
              <a:t>ou don’t have her phone number.  But it’s in the electronic medical record!  You wait until your supervisor goes to lunch, log on and look up Joan’s phone number.  Is this ok?  </a:t>
            </a:r>
          </a:p>
        </p:txBody>
      </p:sp>
      <p:sp>
        <p:nvSpPr>
          <p:cNvPr id="2" name="TextBox 1"/>
          <p:cNvSpPr txBox="1"/>
          <p:nvPr/>
        </p:nvSpPr>
        <p:spPr>
          <a:xfrm>
            <a:off x="1981200" y="5486399"/>
            <a:ext cx="6477000" cy="584775"/>
          </a:xfrm>
          <a:prstGeom prst="rect">
            <a:avLst/>
          </a:prstGeom>
          <a:noFill/>
        </p:spPr>
        <p:txBody>
          <a:bodyPr wrap="square" rtlCol="0">
            <a:spAutoFit/>
          </a:bodyPr>
          <a:lstStyle/>
          <a:p>
            <a:r>
              <a:rPr lang="en-US" sz="1600" b="1" dirty="0" smtClean="0"/>
              <a:t>Consider This:  </a:t>
            </a:r>
            <a:r>
              <a:rPr lang="en-US" sz="1600" dirty="0" smtClean="0"/>
              <a:t>While looking up her phone number you notice she  has a diagnosis of breast cancer on her problem list.</a:t>
            </a:r>
            <a:endParaRPr lang="en-US" sz="1600" dirty="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149</a:t>
            </a:fld>
            <a:endParaRPr lang="en-US" dirty="0"/>
          </a:p>
        </p:txBody>
      </p:sp>
      <p:pic>
        <p:nvPicPr>
          <p:cNvPr id="8" name="Picture 7" descr="https://tse1.mm.bing.net/th?id=JN.nnk08AIMLyDRUrcp%2f8COUQ&amp;w=214&amp;h=18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5400" y="3810000"/>
            <a:ext cx="1355725" cy="1143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914400" y="533400"/>
            <a:ext cx="6934200" cy="1219200"/>
          </a:xfrm>
        </p:spPr>
        <p:txBody>
          <a:bodyPr>
            <a:normAutofit fontScale="90000"/>
          </a:bodyPr>
          <a:lstStyle/>
          <a:p>
            <a:pPr algn="ctr" eaLnBrk="1" hangingPunct="1">
              <a:defRPr/>
            </a:pPr>
            <a:r>
              <a:rPr lang="en-US" altLang="en-US" sz="3200" dirty="0" smtClean="0">
                <a:solidFill>
                  <a:srgbClr val="FF0000"/>
                </a:solidFill>
                <a:effectLst/>
              </a:rPr>
              <a:t/>
            </a:r>
            <a:br>
              <a:rPr lang="en-US" altLang="en-US" sz="3200" dirty="0" smtClean="0">
                <a:solidFill>
                  <a:srgbClr val="FF0000"/>
                </a:solidFill>
                <a:effectLst/>
              </a:rPr>
            </a:br>
            <a:r>
              <a:rPr lang="en-US" altLang="en-US" sz="3600" dirty="0" smtClean="0">
                <a:solidFill>
                  <a:srgbClr val="FF0000"/>
                </a:solidFill>
                <a:effectLst/>
                <a:latin typeface="Times New Roman" pitchFamily="18" charset="0"/>
                <a:cs typeface="Times New Roman" pitchFamily="18" charset="0"/>
              </a:rPr>
              <a:t>Why </a:t>
            </a:r>
            <a:r>
              <a:rPr lang="en-US" altLang="en-US" sz="3600" dirty="0">
                <a:solidFill>
                  <a:srgbClr val="FF0000"/>
                </a:solidFill>
                <a:effectLst/>
                <a:latin typeface="Times New Roman" pitchFamily="18" charset="0"/>
                <a:cs typeface="Times New Roman" pitchFamily="18" charset="0"/>
              </a:rPr>
              <a:t>is Privacy and </a:t>
            </a:r>
            <a:r>
              <a:rPr lang="en-US" altLang="en-US" sz="3600" dirty="0" smtClean="0">
                <a:solidFill>
                  <a:srgbClr val="FF0000"/>
                </a:solidFill>
                <a:effectLst/>
                <a:latin typeface="Times New Roman" pitchFamily="18" charset="0"/>
                <a:cs typeface="Times New Roman" pitchFamily="18" charset="0"/>
              </a:rPr>
              <a:t>Security Training </a:t>
            </a:r>
            <a:r>
              <a:rPr lang="en-US" altLang="en-US" sz="3600" dirty="0">
                <a:solidFill>
                  <a:srgbClr val="FF0000"/>
                </a:solidFill>
                <a:effectLst/>
                <a:latin typeface="Times New Roman" pitchFamily="18" charset="0"/>
                <a:cs typeface="Times New Roman" pitchFamily="18" charset="0"/>
              </a:rPr>
              <a:t>Important</a:t>
            </a:r>
            <a:r>
              <a:rPr lang="en-US" altLang="en-US" sz="3600" dirty="0" smtClean="0">
                <a:solidFill>
                  <a:srgbClr val="FF0000"/>
                </a:solidFill>
                <a:effectLst/>
                <a:latin typeface="Times New Roman" pitchFamily="18" charset="0"/>
                <a:cs typeface="Times New Roman" pitchFamily="18" charset="0"/>
              </a:rPr>
              <a:t>?</a:t>
            </a:r>
            <a:br>
              <a:rPr lang="en-US" altLang="en-US" sz="3600" dirty="0" smtClean="0">
                <a:solidFill>
                  <a:srgbClr val="FF0000"/>
                </a:solidFill>
                <a:effectLst/>
                <a:latin typeface="Times New Roman" pitchFamily="18" charset="0"/>
                <a:cs typeface="Times New Roman" pitchFamily="18" charset="0"/>
              </a:rPr>
            </a:br>
            <a:endParaRPr lang="en-US" altLang="en-US" sz="3600" b="0" dirty="0">
              <a:latin typeface="Times New Roman" pitchFamily="18" charset="0"/>
              <a:cs typeface="Times New Roman" pitchFamily="18" charset="0"/>
            </a:endParaRPr>
          </a:p>
        </p:txBody>
      </p:sp>
      <p:sp>
        <p:nvSpPr>
          <p:cNvPr id="248835" name="Rectangle 3"/>
          <p:cNvSpPr>
            <a:spLocks noGrp="1" noChangeArrowheads="1"/>
          </p:cNvSpPr>
          <p:nvPr>
            <p:ph type="body" idx="1"/>
          </p:nvPr>
        </p:nvSpPr>
        <p:spPr>
          <a:xfrm>
            <a:off x="304800" y="1905000"/>
            <a:ext cx="8610600" cy="3352800"/>
          </a:xfrm>
        </p:spPr>
        <p:txBody>
          <a:bodyPr/>
          <a:lstStyle/>
          <a:p>
            <a:pPr eaLnBrk="1" hangingPunct="1">
              <a:lnSpc>
                <a:spcPct val="90000"/>
              </a:lnSpc>
              <a:defRPr/>
            </a:pPr>
            <a:r>
              <a:rPr lang="en-US" altLang="zh-CN" sz="2400" dirty="0">
                <a:latin typeface="Times New Roman" pitchFamily="18" charset="0"/>
                <a:ea typeface="SimSun" pitchFamily="2" charset="-122"/>
                <a:cs typeface="Times New Roman" pitchFamily="18" charset="0"/>
              </a:rPr>
              <a:t>It is everyone’s responsibility to take the confidentiality of patient information seriously.  </a:t>
            </a:r>
            <a:endParaRPr lang="en-US" altLang="zh-CN" sz="2400" dirty="0" smtClean="0">
              <a:latin typeface="Times New Roman" pitchFamily="18" charset="0"/>
              <a:ea typeface="SimSun" pitchFamily="2" charset="-122"/>
              <a:cs typeface="Times New Roman" pitchFamily="18" charset="0"/>
            </a:endParaRPr>
          </a:p>
          <a:p>
            <a:pPr eaLnBrk="1" hangingPunct="1">
              <a:lnSpc>
                <a:spcPct val="90000"/>
              </a:lnSpc>
              <a:defRPr/>
            </a:pPr>
            <a:r>
              <a:rPr lang="en-US" altLang="zh-CN" sz="2400" dirty="0" smtClean="0">
                <a:latin typeface="Times New Roman" pitchFamily="18" charset="0"/>
                <a:ea typeface="SimSun" pitchFamily="2" charset="-122"/>
                <a:cs typeface="Times New Roman" pitchFamily="18" charset="0"/>
              </a:rPr>
              <a:t>Anytime </a:t>
            </a:r>
            <a:r>
              <a:rPr lang="en-US" altLang="zh-CN" sz="2400" dirty="0">
                <a:latin typeface="Times New Roman" pitchFamily="18" charset="0"/>
                <a:ea typeface="SimSun" pitchFamily="2" charset="-122"/>
                <a:cs typeface="Times New Roman" pitchFamily="18" charset="0"/>
              </a:rPr>
              <a:t>you come in contact with patient information or any PHI that is written, spoken or electronically stored, </a:t>
            </a:r>
            <a:r>
              <a:rPr lang="en-US" altLang="zh-CN" sz="2400" b="1" dirty="0">
                <a:solidFill>
                  <a:schemeClr val="tx2"/>
                </a:solidFill>
                <a:latin typeface="Times New Roman" pitchFamily="18" charset="0"/>
                <a:ea typeface="SimSun" pitchFamily="2" charset="-122"/>
                <a:cs typeface="Times New Roman" pitchFamily="18" charset="0"/>
              </a:rPr>
              <a:t>YOU</a:t>
            </a:r>
            <a:r>
              <a:rPr lang="en-US" altLang="zh-CN" sz="2400" dirty="0">
                <a:latin typeface="Times New Roman" pitchFamily="18" charset="0"/>
                <a:ea typeface="SimSun" pitchFamily="2" charset="-122"/>
                <a:cs typeface="Times New Roman" pitchFamily="18" charset="0"/>
              </a:rPr>
              <a:t> </a:t>
            </a:r>
            <a:r>
              <a:rPr lang="en-US" altLang="zh-CN" sz="2400" dirty="0" smtClean="0">
                <a:latin typeface="Times New Roman" pitchFamily="18" charset="0"/>
                <a:ea typeface="SimSun" pitchFamily="2" charset="-122"/>
                <a:cs typeface="Times New Roman" pitchFamily="18" charset="0"/>
              </a:rPr>
              <a:t>become </a:t>
            </a:r>
            <a:r>
              <a:rPr lang="en-US" altLang="zh-CN" sz="2400" dirty="0">
                <a:latin typeface="Times New Roman" pitchFamily="18" charset="0"/>
                <a:ea typeface="SimSun" pitchFamily="2" charset="-122"/>
                <a:cs typeface="Times New Roman" pitchFamily="18" charset="0"/>
              </a:rPr>
              <a:t>involved with </a:t>
            </a:r>
            <a:r>
              <a:rPr lang="en-US" altLang="zh-CN" sz="2400" dirty="0" smtClean="0">
                <a:latin typeface="Times New Roman" pitchFamily="18" charset="0"/>
                <a:ea typeface="SimSun" pitchFamily="2" charset="-122"/>
                <a:cs typeface="Times New Roman" pitchFamily="18" charset="0"/>
              </a:rPr>
              <a:t>some facet </a:t>
            </a:r>
            <a:r>
              <a:rPr lang="en-US" altLang="zh-CN" sz="2400" dirty="0">
                <a:latin typeface="Times New Roman" pitchFamily="18" charset="0"/>
                <a:ea typeface="SimSun" pitchFamily="2" charset="-122"/>
                <a:cs typeface="Times New Roman" pitchFamily="18" charset="0"/>
              </a:rPr>
              <a:t>of the privacy and security </a:t>
            </a:r>
            <a:r>
              <a:rPr lang="en-US" altLang="zh-CN" sz="2400" dirty="0" smtClean="0">
                <a:latin typeface="Times New Roman" pitchFamily="18" charset="0"/>
                <a:ea typeface="SimSun" pitchFamily="2" charset="-122"/>
                <a:cs typeface="Times New Roman" pitchFamily="18" charset="0"/>
              </a:rPr>
              <a:t>regulations</a:t>
            </a:r>
            <a:r>
              <a:rPr lang="en-US" altLang="zh-CN" sz="2400" dirty="0">
                <a:latin typeface="Times New Roman" pitchFamily="18" charset="0"/>
                <a:ea typeface="SimSun" pitchFamily="2" charset="-122"/>
                <a:cs typeface="Times New Roman" pitchFamily="18" charset="0"/>
              </a:rPr>
              <a:t>.</a:t>
            </a:r>
          </a:p>
          <a:p>
            <a:pPr eaLnBrk="1" hangingPunct="1">
              <a:lnSpc>
                <a:spcPct val="90000"/>
              </a:lnSpc>
              <a:defRPr/>
            </a:pPr>
            <a:r>
              <a:rPr lang="en-US" altLang="zh-CN" sz="2400" dirty="0">
                <a:latin typeface="Times New Roman" pitchFamily="18" charset="0"/>
                <a:ea typeface="SimSun" pitchFamily="2" charset="-122"/>
                <a:cs typeface="Times New Roman" pitchFamily="18" charset="0"/>
              </a:rPr>
              <a:t>The law requires us to train </a:t>
            </a:r>
            <a:r>
              <a:rPr lang="en-US" altLang="zh-CN" sz="2400" dirty="0" smtClean="0">
                <a:latin typeface="Times New Roman" pitchFamily="18" charset="0"/>
                <a:ea typeface="SimSun" pitchFamily="2" charset="-122"/>
                <a:cs typeface="Times New Roman" pitchFamily="18" charset="0"/>
              </a:rPr>
              <a:t>you.</a:t>
            </a:r>
          </a:p>
          <a:p>
            <a:pPr eaLnBrk="1" hangingPunct="1">
              <a:lnSpc>
                <a:spcPct val="90000"/>
              </a:lnSpc>
              <a:defRPr/>
            </a:pPr>
            <a:r>
              <a:rPr lang="en-US" altLang="en-US" sz="2400" dirty="0" smtClean="0">
                <a:latin typeface="Times New Roman" pitchFamily="18" charset="0"/>
                <a:ea typeface="SimSun" pitchFamily="2" charset="-122"/>
                <a:cs typeface="Times New Roman" pitchFamily="18" charset="0"/>
              </a:rPr>
              <a:t>To ensure your understanding of the Privacy and Security Rules as they relate to your job.</a:t>
            </a:r>
            <a:endParaRPr lang="en-US" altLang="en-US" sz="2400" dirty="0">
              <a:latin typeface="Times New Roman" pitchFamily="18" charset="0"/>
              <a:ea typeface="SimSun" pitchFamily="2" charset="-122"/>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15</a:t>
            </a:fld>
            <a:endParaRPr lang="en-US" dirty="0"/>
          </a:p>
        </p:txBody>
      </p:sp>
      <p:pic>
        <p:nvPicPr>
          <p:cNvPr id="3075" name="Picture 3" descr="C:\Users\jcoleman\AppData\Local\Microsoft\Windows\Temporary Internet Files\Content.IE5\9G2UT332\trainin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572000"/>
            <a:ext cx="2452687" cy="163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143000" y="533400"/>
            <a:ext cx="7010400" cy="609600"/>
          </a:xfrm>
        </p:spPr>
        <p:txBody>
          <a:bodyPr>
            <a:normAutofit fontScale="90000"/>
          </a:bodyPr>
          <a:lstStyle/>
          <a:p>
            <a:pPr eaLnBrk="1" hangingPunct="1">
              <a:defRPr/>
            </a:pPr>
            <a:r>
              <a:rPr lang="en-US" altLang="en-US" sz="4000" dirty="0" smtClean="0">
                <a:solidFill>
                  <a:srgbClr val="FF0000"/>
                </a:solidFill>
                <a:effectLst/>
                <a:latin typeface="Times New Roman" pitchFamily="18" charset="0"/>
                <a:cs typeface="Times New Roman" pitchFamily="18" charset="0"/>
              </a:rPr>
              <a:t>I Just Needed a Gallon of Milk!</a:t>
            </a:r>
            <a:endParaRPr lang="en-US" altLang="en-US" sz="4000" dirty="0">
              <a:solidFill>
                <a:srgbClr val="FF0000"/>
              </a:solidFill>
              <a:effectLst/>
              <a:latin typeface="Times New Roman" pitchFamily="18" charset="0"/>
              <a:cs typeface="Times New Roman" pitchFamily="18" charset="0"/>
            </a:endParaRPr>
          </a:p>
        </p:txBody>
      </p:sp>
      <p:sp>
        <p:nvSpPr>
          <p:cNvPr id="169987" name="Rectangle 3"/>
          <p:cNvSpPr>
            <a:spLocks noGrp="1" noChangeArrowheads="1"/>
          </p:cNvSpPr>
          <p:nvPr>
            <p:ph type="body" sz="half" idx="1"/>
          </p:nvPr>
        </p:nvSpPr>
        <p:spPr>
          <a:xfrm>
            <a:off x="609600" y="1447800"/>
            <a:ext cx="7848600" cy="4343400"/>
          </a:xfrm>
        </p:spPr>
        <p:txBody>
          <a:bodyPr/>
          <a:lstStyle/>
          <a:p>
            <a:pPr marL="812800" indent="-812800" eaLnBrk="1" hangingPunct="1">
              <a:lnSpc>
                <a:spcPct val="90000"/>
              </a:lnSpc>
              <a:defRPr/>
            </a:pPr>
            <a:r>
              <a:rPr lang="en-US" altLang="en-US" sz="2000" dirty="0" smtClean="0">
                <a:latin typeface="Times New Roman" pitchFamily="18" charset="0"/>
                <a:cs typeface="Times New Roman" pitchFamily="18" charset="0"/>
              </a:rPr>
              <a:t>You’re a RN at the downtown clinic.  This morning you saw 6-year old, Allison for a strep test. On the way home from work you you stop at Woodman’s for a few things.  Walking through the Frozen Foods, you run into Allison’s mom, Sherry.  </a:t>
            </a:r>
          </a:p>
          <a:p>
            <a:pPr marL="812800" indent="-812800" eaLnBrk="1" hangingPunct="1">
              <a:lnSpc>
                <a:spcPct val="90000"/>
              </a:lnSpc>
              <a:defRPr/>
            </a:pPr>
            <a:endParaRPr lang="en-US" altLang="en-US" sz="1800" dirty="0">
              <a:latin typeface="Times New Roman" pitchFamily="18" charset="0"/>
              <a:cs typeface="Times New Roman" pitchFamily="18" charset="0"/>
            </a:endParaRPr>
          </a:p>
          <a:p>
            <a:pPr marL="812800" indent="-812800" eaLnBrk="1" hangingPunct="1">
              <a:lnSpc>
                <a:spcPct val="90000"/>
              </a:lnSpc>
              <a:defRPr/>
            </a:pPr>
            <a:endParaRPr lang="en-US" altLang="en-US" sz="1800" dirty="0" smtClean="0">
              <a:latin typeface="Times New Roman" pitchFamily="18" charset="0"/>
              <a:cs typeface="Times New Roman" pitchFamily="18" charset="0"/>
            </a:endParaRPr>
          </a:p>
          <a:p>
            <a:pPr marL="812800" indent="-812800" eaLnBrk="1" hangingPunct="1">
              <a:lnSpc>
                <a:spcPct val="90000"/>
              </a:lnSpc>
              <a:defRPr/>
            </a:pPr>
            <a:endParaRPr lang="en-US" altLang="en-US" sz="1800" dirty="0">
              <a:latin typeface="Times New Roman" pitchFamily="18" charset="0"/>
              <a:cs typeface="Times New Roman" pitchFamily="18" charset="0"/>
            </a:endParaRPr>
          </a:p>
          <a:p>
            <a:pPr marL="812800" indent="-812800" eaLnBrk="1" hangingPunct="1">
              <a:lnSpc>
                <a:spcPct val="90000"/>
              </a:lnSpc>
              <a:defRPr/>
            </a:pPr>
            <a:endParaRPr lang="en-US" altLang="en-US" sz="1800" dirty="0" smtClean="0">
              <a:latin typeface="Times New Roman" pitchFamily="18" charset="0"/>
              <a:cs typeface="Times New Roman" pitchFamily="18" charset="0"/>
            </a:endParaRPr>
          </a:p>
          <a:p>
            <a:pPr marL="812800" indent="-812800" eaLnBrk="1" hangingPunct="1">
              <a:lnSpc>
                <a:spcPct val="90000"/>
              </a:lnSpc>
              <a:defRPr/>
            </a:pPr>
            <a:endParaRPr lang="en-US" altLang="en-US" sz="1800" dirty="0">
              <a:latin typeface="Times New Roman" pitchFamily="18" charset="0"/>
              <a:cs typeface="Times New Roman" pitchFamily="18" charset="0"/>
            </a:endParaRPr>
          </a:p>
          <a:p>
            <a:pPr marL="0" indent="0" eaLnBrk="1" hangingPunct="1">
              <a:lnSpc>
                <a:spcPct val="90000"/>
              </a:lnSpc>
              <a:buNone/>
              <a:defRPr/>
            </a:pPr>
            <a:endParaRPr lang="en-US" altLang="en-US" sz="1800" dirty="0" smtClean="0">
              <a:latin typeface="Times New Roman" pitchFamily="18" charset="0"/>
              <a:cs typeface="Times New Roman" pitchFamily="18" charset="0"/>
            </a:endParaRPr>
          </a:p>
          <a:p>
            <a:pPr marL="0" indent="0" eaLnBrk="1" hangingPunct="1">
              <a:lnSpc>
                <a:spcPct val="90000"/>
              </a:lnSpc>
              <a:buNone/>
              <a:defRPr/>
            </a:pPr>
            <a:endParaRPr lang="en-US" altLang="en-US" sz="1800" dirty="0" smtClean="0">
              <a:latin typeface="Times New Roman" pitchFamily="18" charset="0"/>
              <a:cs typeface="Times New Roman" pitchFamily="18" charset="0"/>
            </a:endParaRPr>
          </a:p>
          <a:p>
            <a:pPr marL="493713" lvl="2" indent="0" eaLnBrk="1" hangingPunct="1">
              <a:lnSpc>
                <a:spcPct val="90000"/>
              </a:lnSpc>
              <a:buNone/>
              <a:defRPr/>
            </a:pPr>
            <a:r>
              <a:rPr lang="en-US" altLang="en-US" sz="1800" dirty="0" smtClean="0">
                <a:latin typeface="Times New Roman" pitchFamily="18" charset="0"/>
                <a:cs typeface="Times New Roman" pitchFamily="18" charset="0"/>
              </a:rPr>
              <a:t>“I’m so glad I ran into you!  Did you get the strep results yet?  It would be great if I knew now so I could pick up the prescription tonight, get her started on the antibiotics and back to school sooner”.   Can you disclose to Allison’s mom?</a:t>
            </a:r>
            <a:endParaRPr lang="en-US" altLang="en-US" sz="18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150</a:t>
            </a:fld>
            <a:endParaRPr lang="en-US" altLang="en-US" dirty="0"/>
          </a:p>
        </p:txBody>
      </p:sp>
      <p:pic>
        <p:nvPicPr>
          <p:cNvPr id="7" name="Picture 6" descr="https://tse1.mm.bing.net/th?&amp;id=JN.6O0BMU185WboCDHJ/edK1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2928937"/>
            <a:ext cx="1141095" cy="1490663"/>
          </a:xfrm>
          <a:prstGeom prst="rect">
            <a:avLst/>
          </a:prstGeom>
          <a:noFill/>
          <a:ln>
            <a:noFill/>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14600" y="533400"/>
            <a:ext cx="3810000" cy="457200"/>
          </a:xfrm>
        </p:spPr>
        <p:txBody>
          <a:bodyPr>
            <a:normAutofit fontScale="90000"/>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As The World Turns</a:t>
            </a:r>
            <a:endParaRPr lang="en-US" altLang="en-US" sz="3600" dirty="0">
              <a:solidFill>
                <a:srgbClr val="FF0000"/>
              </a:solidFill>
              <a:effectLst/>
              <a:latin typeface="Times New Roman" pitchFamily="18" charset="0"/>
              <a:cs typeface="Times New Roman" pitchFamily="18" charset="0"/>
            </a:endParaRPr>
          </a:p>
        </p:txBody>
      </p:sp>
      <p:sp>
        <p:nvSpPr>
          <p:cNvPr id="122883" name="Rectangle 3"/>
          <p:cNvSpPr>
            <a:spLocks noGrp="1" noChangeArrowheads="1"/>
          </p:cNvSpPr>
          <p:nvPr>
            <p:ph type="body" idx="1"/>
          </p:nvPr>
        </p:nvSpPr>
        <p:spPr>
          <a:xfrm>
            <a:off x="762000" y="1143000"/>
            <a:ext cx="8077200" cy="2895600"/>
          </a:xfrm>
        </p:spPr>
        <p:txBody>
          <a:bodyPr/>
          <a:lstStyle/>
          <a:p>
            <a:pPr marL="812800" indent="-812800" eaLnBrk="1" hangingPunct="1"/>
            <a:r>
              <a:rPr lang="en-US" altLang="en-US" sz="1800" dirty="0" smtClean="0">
                <a:latin typeface="Times New Roman" pitchFamily="18" charset="0"/>
                <a:cs typeface="Times New Roman" pitchFamily="18" charset="0"/>
              </a:rPr>
              <a:t>You’re a CMA at the downtown clinic.  You recently started dating the spouse of one of  clinic patients and it’s gotten pretty serious.  He has a teenage daughter being seen for mental health treatment at your west clinic and his wife comes in regularly to your clinic (she’s probably a hypochondriac) but you’re not usually the nurse for these visits.  You’re very interested in tracking what’s going on with mom and daughter, not because you want to do anything with the information, you’re just plain curious.  You have a routine now to look at their medical records every Tuesday at noon when your supervisor is in a meeting.   Is this a good idea?</a:t>
            </a:r>
          </a:p>
        </p:txBody>
      </p:sp>
      <p:sp>
        <p:nvSpPr>
          <p:cNvPr id="2" name="TextBox 1"/>
          <p:cNvSpPr txBox="1"/>
          <p:nvPr/>
        </p:nvSpPr>
        <p:spPr>
          <a:xfrm>
            <a:off x="2057399" y="5334000"/>
            <a:ext cx="6162675" cy="954107"/>
          </a:xfrm>
          <a:prstGeom prst="rect">
            <a:avLst/>
          </a:prstGeom>
          <a:noFill/>
        </p:spPr>
        <p:txBody>
          <a:bodyPr wrap="square" rtlCol="0">
            <a:spAutoFit/>
          </a:bodyPr>
          <a:lstStyle/>
          <a:p>
            <a:r>
              <a:rPr lang="en-US" sz="1400" b="1" dirty="0" smtClean="0">
                <a:solidFill>
                  <a:srgbClr val="FF0000"/>
                </a:solidFill>
              </a:rPr>
              <a:t>Consider This:</a:t>
            </a:r>
            <a:r>
              <a:rPr lang="en-US" sz="1400" dirty="0" smtClean="0">
                <a:solidFill>
                  <a:srgbClr val="FF0000"/>
                </a:solidFill>
              </a:rPr>
              <a:t>  What if you are actually the nurse taking vital signs when his wife comes in so you have a legitimate right to access her record.  Except you’re looking at it any time you want—you’ll never get caught since you do have a “legitimate” right to access.</a:t>
            </a:r>
            <a:endParaRPr lang="en-US" sz="1400" dirty="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151</a:t>
            </a:fld>
            <a:endParaRPr lang="en-US" dirty="0"/>
          </a:p>
        </p:txBody>
      </p:sp>
      <p:pic>
        <p:nvPicPr>
          <p:cNvPr id="102402"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404"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s://tse1.mm.bing.net/th?&amp;id=JN.ZL9reyd3z6ZCYBuE0eWVoA&amp;w=300&amp;h=300&amp;c=0&amp;pid=1.9&amp;rs=0&amp;p=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4038600"/>
            <a:ext cx="1085850" cy="1066800"/>
          </a:xfrm>
          <a:prstGeom prst="rect">
            <a:avLst/>
          </a:prstGeom>
          <a:noFill/>
          <a:ln>
            <a:noFill/>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981200" y="685800"/>
            <a:ext cx="5029200" cy="838200"/>
          </a:xfrm>
        </p:spPr>
        <p:txBody>
          <a:bodyPr>
            <a:norm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I Have a Right to Know!</a:t>
            </a:r>
            <a:endParaRPr lang="en-US" altLang="en-US" sz="3600" dirty="0">
              <a:solidFill>
                <a:srgbClr val="FF0000"/>
              </a:solidFill>
              <a:effectLst/>
              <a:latin typeface="Times New Roman" pitchFamily="18" charset="0"/>
              <a:cs typeface="Times New Roman" pitchFamily="18" charset="0"/>
            </a:endParaRPr>
          </a:p>
        </p:txBody>
      </p:sp>
      <p:sp>
        <p:nvSpPr>
          <p:cNvPr id="173059" name="Rectangle 3"/>
          <p:cNvSpPr>
            <a:spLocks noGrp="1" noChangeArrowheads="1"/>
          </p:cNvSpPr>
          <p:nvPr>
            <p:ph type="body" sz="half" idx="1"/>
          </p:nvPr>
        </p:nvSpPr>
        <p:spPr>
          <a:xfrm>
            <a:off x="1524000" y="1981200"/>
            <a:ext cx="7162800" cy="2667000"/>
          </a:xfrm>
        </p:spPr>
        <p:txBody>
          <a:bodyPr/>
          <a:lstStyle/>
          <a:p>
            <a:pPr marL="812800" indent="-812800" eaLnBrk="1" hangingPunct="1">
              <a:defRPr/>
            </a:pPr>
            <a:r>
              <a:rPr lang="en-US" altLang="en-US" sz="2000" dirty="0" smtClean="0">
                <a:latin typeface="Times New Roman" pitchFamily="18" charset="0"/>
                <a:cs typeface="Times New Roman" pitchFamily="18" charset="0"/>
              </a:rPr>
              <a:t>Mr. Albertson is on the phone.  He states his wife was in the clinic yesterday for lab testing and he wants you to tell him the results of the urinalysis immediately.  You explain that his wife has individual privacy rights and such information can be disclosed only to her.  You suggest he talk directly to her.  He is very angry!  “I have a right to know since I pay the bills.  I’m going to report you for a HIPAA violation.”  Should you cave and tell him?</a:t>
            </a:r>
            <a:endParaRPr lang="en-US" altLang="en-US" sz="2000" dirty="0">
              <a:latin typeface="Times New Roman" pitchFamily="18" charset="0"/>
              <a:cs typeface="Times New Roman" pitchFamily="18" charset="0"/>
            </a:endParaRPr>
          </a:p>
        </p:txBody>
      </p:sp>
      <p:sp>
        <p:nvSpPr>
          <p:cNvPr id="3" name="TextBox 2"/>
          <p:cNvSpPr txBox="1"/>
          <p:nvPr/>
        </p:nvSpPr>
        <p:spPr>
          <a:xfrm>
            <a:off x="990600" y="4772047"/>
            <a:ext cx="7696200" cy="738664"/>
          </a:xfrm>
          <a:prstGeom prst="rect">
            <a:avLst/>
          </a:prstGeom>
          <a:noFill/>
        </p:spPr>
        <p:txBody>
          <a:bodyPr wrap="square" rtlCol="0">
            <a:spAutoFit/>
          </a:bodyPr>
          <a:lstStyle/>
          <a:p>
            <a:r>
              <a:rPr lang="en-US" sz="1400" b="1" dirty="0" smtClean="0">
                <a:solidFill>
                  <a:srgbClr val="FF0000"/>
                </a:solidFill>
              </a:rPr>
              <a:t>Consider This</a:t>
            </a:r>
            <a:r>
              <a:rPr lang="en-US" sz="1400" dirty="0" smtClean="0">
                <a:solidFill>
                  <a:srgbClr val="FF0000"/>
                </a:solidFill>
              </a:rPr>
              <a:t>:  Upon review of Mrs. Albertson’s record, you see a signed authorization permitting the clinic to exchange PHI with Mr. Albertson regarding her care and treatment.  Does this change your response?</a:t>
            </a:r>
            <a:endParaRPr lang="en-US" sz="1400" dirty="0">
              <a:solidFill>
                <a:srgbClr val="FF0000"/>
              </a:solidFill>
            </a:endParaRP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152</a:t>
            </a:fld>
            <a:endParaRPr lang="en-US" altLang="en-US" dirty="0"/>
          </a:p>
        </p:txBody>
      </p:sp>
      <p:pic>
        <p:nvPicPr>
          <p:cNvPr id="8" name="Picture 7" descr="https://tse1.mm.bing.net/th?&amp;id=JN.UgnKnpysssiUKnkyXHNmE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438401"/>
            <a:ext cx="1295400" cy="1371600"/>
          </a:xfrm>
          <a:prstGeom prst="rect">
            <a:avLst/>
          </a:prstGeom>
          <a:noFill/>
          <a:ln>
            <a:noFill/>
          </a:ln>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0" y="685800"/>
            <a:ext cx="4133850" cy="685800"/>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No Harm No Foul?</a:t>
            </a:r>
            <a:endParaRPr lang="en-US" altLang="en-US" sz="3600" dirty="0">
              <a:solidFill>
                <a:srgbClr val="FF0000"/>
              </a:solidFill>
              <a:effectLst/>
              <a:latin typeface="Times New Roman" pitchFamily="18" charset="0"/>
              <a:cs typeface="Times New Roman" pitchFamily="18" charset="0"/>
            </a:endParaRPr>
          </a:p>
        </p:txBody>
      </p:sp>
      <p:sp>
        <p:nvSpPr>
          <p:cNvPr id="63491" name="Rectangle 3"/>
          <p:cNvSpPr>
            <a:spLocks noGrp="1" noChangeArrowheads="1"/>
          </p:cNvSpPr>
          <p:nvPr>
            <p:ph type="body" idx="1"/>
          </p:nvPr>
        </p:nvSpPr>
        <p:spPr>
          <a:xfrm>
            <a:off x="447675" y="1858160"/>
            <a:ext cx="8077200" cy="2895600"/>
          </a:xfrm>
        </p:spPr>
        <p:txBody>
          <a:bodyPr/>
          <a:lstStyle/>
          <a:p>
            <a:pPr marL="342900" indent="-342900" eaLnBrk="1" hangingPunct="1">
              <a:lnSpc>
                <a:spcPct val="80000"/>
              </a:lnSpc>
              <a:defRPr/>
            </a:pPr>
            <a:r>
              <a:rPr lang="en-US" altLang="en-US" sz="1800" dirty="0" smtClean="0">
                <a:solidFill>
                  <a:schemeClr val="tx2"/>
                </a:solidFill>
                <a:latin typeface="Times New Roman" pitchFamily="18" charset="0"/>
                <a:cs typeface="Times New Roman" pitchFamily="18" charset="0"/>
              </a:rPr>
              <a:t>The OB Department is crazy busy this morning.  As a nurse you’re running from one crisis to another.  </a:t>
            </a:r>
            <a:r>
              <a:rPr lang="en-US" altLang="en-US" sz="1800" dirty="0">
                <a:solidFill>
                  <a:schemeClr val="tx2"/>
                </a:solidFill>
                <a:latin typeface="Times New Roman" pitchFamily="18" charset="0"/>
                <a:cs typeface="Times New Roman" pitchFamily="18" charset="0"/>
              </a:rPr>
              <a:t> </a:t>
            </a:r>
            <a:r>
              <a:rPr lang="en-US" altLang="en-US" sz="1800" dirty="0" smtClean="0">
                <a:solidFill>
                  <a:schemeClr val="tx2"/>
                </a:solidFill>
                <a:latin typeface="Times New Roman" pitchFamily="18" charset="0"/>
                <a:cs typeface="Times New Roman" pitchFamily="18" charset="0"/>
              </a:rPr>
              <a:t>Around 11:00 am you finally get a breather and leave for a cup of coffee.  While you’re usually diligent about securing your computer when you walk away, this time you were so distracted you forgot.  Your computer is logged on to two patient records, one of whom is the wife of the hospital administrator who had a miscarriage.  When you return from break, a receptionist is sitting at your desk intently reading the screen.</a:t>
            </a:r>
          </a:p>
          <a:p>
            <a:pPr marL="1063626" lvl="2" indent="-569913" eaLnBrk="1" hangingPunct="1">
              <a:lnSpc>
                <a:spcPct val="80000"/>
              </a:lnSpc>
              <a:defRPr/>
            </a:pPr>
            <a:r>
              <a:rPr lang="en-US" altLang="en-US" sz="1600" dirty="0" smtClean="0">
                <a:solidFill>
                  <a:schemeClr val="tx2"/>
                </a:solidFill>
                <a:latin typeface="Times New Roman" pitchFamily="18" charset="0"/>
                <a:cs typeface="Times New Roman" pitchFamily="18" charset="0"/>
              </a:rPr>
              <a:t>Will you confront her?  </a:t>
            </a:r>
          </a:p>
          <a:p>
            <a:pPr marL="1063626" lvl="2" indent="-569913" eaLnBrk="1" hangingPunct="1">
              <a:lnSpc>
                <a:spcPct val="80000"/>
              </a:lnSpc>
              <a:defRPr/>
            </a:pPr>
            <a:r>
              <a:rPr lang="en-US" altLang="en-US" sz="1600" dirty="0" smtClean="0">
                <a:solidFill>
                  <a:schemeClr val="tx2"/>
                </a:solidFill>
                <a:latin typeface="Times New Roman" pitchFamily="18" charset="0"/>
                <a:cs typeface="Times New Roman" pitchFamily="18" charset="0"/>
              </a:rPr>
              <a:t>Self-report the incident to the Privacy Officer? </a:t>
            </a:r>
          </a:p>
          <a:p>
            <a:pPr marL="1063626" lvl="2" indent="-569913" eaLnBrk="1" hangingPunct="1">
              <a:lnSpc>
                <a:spcPct val="80000"/>
              </a:lnSpc>
              <a:defRPr/>
            </a:pPr>
            <a:r>
              <a:rPr lang="en-US" altLang="en-US" sz="1600" dirty="0" smtClean="0">
                <a:solidFill>
                  <a:schemeClr val="tx2"/>
                </a:solidFill>
                <a:latin typeface="Times New Roman" pitchFamily="18" charset="0"/>
                <a:cs typeface="Times New Roman" pitchFamily="18" charset="0"/>
              </a:rPr>
              <a:t>Ignore her and walk away until she leaves.  </a:t>
            </a:r>
          </a:p>
          <a:p>
            <a:pPr marL="1063626" lvl="2" indent="-569913" eaLnBrk="1" hangingPunct="1">
              <a:lnSpc>
                <a:spcPct val="80000"/>
              </a:lnSpc>
              <a:defRPr/>
            </a:pPr>
            <a:r>
              <a:rPr lang="en-US" altLang="en-US" sz="1600" dirty="0" smtClean="0">
                <a:solidFill>
                  <a:schemeClr val="tx2"/>
                </a:solidFill>
                <a:latin typeface="Times New Roman" pitchFamily="18" charset="0"/>
                <a:cs typeface="Times New Roman" pitchFamily="18" charset="0"/>
              </a:rPr>
              <a:t>Make a deal with her, you won’t tell if she doesn’t</a:t>
            </a:r>
          </a:p>
          <a:p>
            <a:pPr marL="255588" lvl="1" indent="0" eaLnBrk="1" hangingPunct="1">
              <a:lnSpc>
                <a:spcPct val="80000"/>
              </a:lnSpc>
              <a:buNone/>
              <a:defRPr/>
            </a:pPr>
            <a:endParaRPr lang="en-US" altLang="en-US" sz="1600" dirty="0">
              <a:solidFill>
                <a:schemeClr val="tx2"/>
              </a:solidFill>
              <a:latin typeface="Times New Roman" pitchFamily="18" charset="0"/>
              <a:cs typeface="Times New Roman" pitchFamily="18" charset="0"/>
            </a:endParaRPr>
          </a:p>
          <a:p>
            <a:pPr marL="255588" lvl="1" indent="0" eaLnBrk="1" hangingPunct="1">
              <a:lnSpc>
                <a:spcPct val="80000"/>
              </a:lnSpc>
              <a:buNone/>
              <a:defRPr/>
            </a:pPr>
            <a:endParaRPr lang="en-US" altLang="en-US" sz="1600" dirty="0" smtClean="0">
              <a:solidFill>
                <a:schemeClr val="tx2"/>
              </a:solidFill>
              <a:latin typeface="Times New Roman" pitchFamily="18" charset="0"/>
              <a:cs typeface="Times New Roman" pitchFamily="18" charset="0"/>
            </a:endParaRPr>
          </a:p>
          <a:p>
            <a:pPr marL="825501" lvl="1" indent="-569913" eaLnBrk="1" hangingPunct="1">
              <a:lnSpc>
                <a:spcPct val="80000"/>
              </a:lnSpc>
              <a:defRPr/>
            </a:pPr>
            <a:endParaRPr lang="en-US" altLang="en-US" sz="1600" dirty="0">
              <a:solidFill>
                <a:schemeClr val="tx2"/>
              </a:solidFill>
              <a:latin typeface="Times New Roman" pitchFamily="18" charset="0"/>
              <a:cs typeface="Times New Roman" pitchFamily="18" charset="0"/>
            </a:endParaRPr>
          </a:p>
        </p:txBody>
      </p:sp>
      <p:sp>
        <p:nvSpPr>
          <p:cNvPr id="2" name="TextBox 1"/>
          <p:cNvSpPr txBox="1"/>
          <p:nvPr/>
        </p:nvSpPr>
        <p:spPr>
          <a:xfrm>
            <a:off x="676275" y="5420947"/>
            <a:ext cx="7848600" cy="307777"/>
          </a:xfrm>
          <a:prstGeom prst="rect">
            <a:avLst/>
          </a:prstGeom>
          <a:noFill/>
        </p:spPr>
        <p:txBody>
          <a:bodyPr wrap="square" rtlCol="0">
            <a:spAutoFit/>
          </a:bodyPr>
          <a:lstStyle/>
          <a:p>
            <a:r>
              <a:rPr lang="en-US" sz="1400" b="1" dirty="0" smtClean="0">
                <a:solidFill>
                  <a:srgbClr val="FF0000"/>
                </a:solidFill>
              </a:rPr>
              <a:t>Consider This:  </a:t>
            </a:r>
            <a:r>
              <a:rPr lang="en-US" sz="1400" dirty="0" smtClean="0">
                <a:solidFill>
                  <a:srgbClr val="FF0000"/>
                </a:solidFill>
              </a:rPr>
              <a:t>Who is subject to disciplinary action in this case?  You?  The receptionist or both of you?</a:t>
            </a:r>
            <a:endParaRPr lang="en-US" sz="1400" dirty="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524875" y="6408738"/>
            <a:ext cx="488950" cy="365125"/>
          </a:xfrm>
        </p:spPr>
        <p:txBody>
          <a:bodyPr/>
          <a:lstStyle/>
          <a:p>
            <a:pPr>
              <a:defRPr/>
            </a:pPr>
            <a:fld id="{9E696FFB-220C-4EB6-B537-D9C8AD780086}" type="slidenum">
              <a:rPr lang="en-US" smtClean="0"/>
              <a:pPr>
                <a:defRPr/>
              </a:pPr>
              <a:t>153</a:t>
            </a:fld>
            <a:endParaRPr lang="en-US" dirty="0"/>
          </a:p>
        </p:txBody>
      </p:sp>
      <p:pic>
        <p:nvPicPr>
          <p:cNvPr id="8" name="Picture 7" descr="https://tse1.mm.bing.net/th?&amp;id=JN.b2Nfs79fR8uF7uyFk12Av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505200"/>
            <a:ext cx="1447800" cy="1223010"/>
          </a:xfrm>
          <a:prstGeom prst="rect">
            <a:avLst/>
          </a:prstGeom>
          <a:noFill/>
          <a:ln>
            <a:noFill/>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533400"/>
            <a:ext cx="5257800" cy="808038"/>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How Much is Too Much?</a:t>
            </a:r>
            <a:endParaRPr lang="en-US" altLang="en-US" sz="3600" dirty="0">
              <a:solidFill>
                <a:srgbClr val="FF0000"/>
              </a:solidFill>
              <a:effectLst/>
              <a:latin typeface="Times New Roman" pitchFamily="18" charset="0"/>
              <a:cs typeface="Times New Roman" pitchFamily="18" charset="0"/>
            </a:endParaRPr>
          </a:p>
        </p:txBody>
      </p:sp>
      <p:sp>
        <p:nvSpPr>
          <p:cNvPr id="129027" name="Rectangle 3"/>
          <p:cNvSpPr>
            <a:spLocks noGrp="1" noChangeArrowheads="1"/>
          </p:cNvSpPr>
          <p:nvPr>
            <p:ph type="body" idx="1"/>
          </p:nvPr>
        </p:nvSpPr>
        <p:spPr>
          <a:xfrm>
            <a:off x="990600" y="1447800"/>
            <a:ext cx="6705600" cy="2209800"/>
          </a:xfrm>
        </p:spPr>
        <p:txBody>
          <a:bodyPr/>
          <a:lstStyle/>
          <a:p>
            <a:pPr marL="625475" indent="-625475" eaLnBrk="1" hangingPunct="1">
              <a:lnSpc>
                <a:spcPct val="80000"/>
              </a:lnSpc>
            </a:pPr>
            <a:r>
              <a:rPr lang="en-US" altLang="en-US" sz="1800" dirty="0" smtClean="0">
                <a:latin typeface="Times New Roman" pitchFamily="18" charset="0"/>
                <a:cs typeface="Times New Roman" pitchFamily="18" charset="0"/>
              </a:rPr>
              <a:t>You are a coder at ABC Memorial Hospital.  You’re reviewing a complex case for documentation to support  a higher level of service.  It’s a priority as part of the Coding Team to ethically make this determination and a commitment you take seriously.  You’re going to have to conduct a detailed review of the medical record.   This is time consuming and it becomes evident that you’re seeing a lot of confidential information unnecessary for the proper code assignment. Have you violated the minimum necessary policy?  </a:t>
            </a:r>
          </a:p>
        </p:txBody>
      </p:sp>
      <p:sp>
        <p:nvSpPr>
          <p:cNvPr id="2" name="TextBox 1"/>
          <p:cNvSpPr txBox="1"/>
          <p:nvPr/>
        </p:nvSpPr>
        <p:spPr>
          <a:xfrm>
            <a:off x="990600" y="5029200"/>
            <a:ext cx="7467600" cy="954107"/>
          </a:xfrm>
          <a:prstGeom prst="rect">
            <a:avLst/>
          </a:prstGeom>
          <a:noFill/>
        </p:spPr>
        <p:txBody>
          <a:bodyPr wrap="square" rtlCol="0">
            <a:spAutoFit/>
          </a:bodyPr>
          <a:lstStyle/>
          <a:p>
            <a:r>
              <a:rPr lang="en-US" sz="1400" b="1" dirty="0" smtClean="0">
                <a:solidFill>
                  <a:srgbClr val="FF0000"/>
                </a:solidFill>
              </a:rPr>
              <a:t>Consider This</a:t>
            </a:r>
            <a:r>
              <a:rPr lang="en-US" sz="1400" dirty="0" smtClean="0">
                <a:solidFill>
                  <a:srgbClr val="FF0000"/>
                </a:solidFill>
              </a:rPr>
              <a:t>:  The patient is also an employee at the hospital, someone with whom you’ve had a few disagreements and about whom you have engaged in gossip.  You know better than to share this information with anyone but a week later she confronts you about a work problem and you accidentally say “Too bad, you probably just forgot to take your Prozac this morning.”</a:t>
            </a:r>
            <a:endParaRPr lang="en-US" sz="1400" dirty="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154</a:t>
            </a:fld>
            <a:endParaRPr lang="en-US" dirty="0"/>
          </a:p>
        </p:txBody>
      </p:sp>
      <p:pic>
        <p:nvPicPr>
          <p:cNvPr id="8" name="Picture 7" descr="https://tse1.mm.bing.net/th?&amp;id=JN.rqJs7UuzLZwPTlBgFRIdog&amp;w=301&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505200"/>
            <a:ext cx="2362200" cy="1320483"/>
          </a:xfrm>
          <a:prstGeom prst="rect">
            <a:avLst/>
          </a:prstGeom>
          <a:noFill/>
          <a:ln>
            <a:noFill/>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771525" y="2362200"/>
            <a:ext cx="4048125" cy="561975"/>
          </a:xfrm>
        </p:spPr>
        <p:txBody>
          <a:bodyPr/>
          <a:lstStyle/>
          <a:p>
            <a:pPr marL="0" indent="0" eaLnBrk="1" hangingPunct="1">
              <a:lnSpc>
                <a:spcPct val="90000"/>
              </a:lnSpc>
              <a:buNone/>
            </a:pPr>
            <a:r>
              <a:rPr lang="en-US" altLang="en-US" sz="1600" dirty="0" smtClean="0">
                <a:latin typeface="Times New Roman" pitchFamily="18" charset="0"/>
                <a:cs typeface="Times New Roman" pitchFamily="18" charset="0"/>
              </a:rPr>
              <a:t>Maroon 5’s newest song is amazing---I could listen to it all day long!  </a:t>
            </a:r>
          </a:p>
        </p:txBody>
      </p:sp>
      <p:sp>
        <p:nvSpPr>
          <p:cNvPr id="2" name="Title 1"/>
          <p:cNvSpPr>
            <a:spLocks noGrp="1"/>
          </p:cNvSpPr>
          <p:nvPr>
            <p:ph type="title"/>
          </p:nvPr>
        </p:nvSpPr>
        <p:spPr>
          <a:xfrm>
            <a:off x="838200" y="533399"/>
            <a:ext cx="7543800" cy="1189035"/>
          </a:xfrm>
        </p:spPr>
        <p:txBody>
          <a:bodyPr>
            <a:noAutofit/>
          </a:bodyPr>
          <a:lstStyle/>
          <a:p>
            <a:pPr algn="ctr"/>
            <a:r>
              <a:rPr lang="en-US" sz="3200" dirty="0" smtClean="0">
                <a:solidFill>
                  <a:srgbClr val="FF0000"/>
                </a:solidFill>
                <a:effectLst/>
                <a:latin typeface="Times New Roman" pitchFamily="18" charset="0"/>
                <a:cs typeface="Times New Roman" pitchFamily="18" charset="0"/>
              </a:rPr>
              <a:t>Cool Stuff to Personalize My Computer</a:t>
            </a:r>
            <a:br>
              <a:rPr lang="en-US" sz="3200" dirty="0" smtClean="0">
                <a:solidFill>
                  <a:srgbClr val="FF0000"/>
                </a:solidFill>
                <a:effectLst/>
                <a:latin typeface="Times New Roman" pitchFamily="18" charset="0"/>
                <a:cs typeface="Times New Roman" pitchFamily="18" charset="0"/>
              </a:rPr>
            </a:br>
            <a:r>
              <a:rPr lang="en-US" sz="3200" dirty="0" smtClean="0">
                <a:solidFill>
                  <a:srgbClr val="FF0000"/>
                </a:solidFill>
                <a:effectLst/>
                <a:latin typeface="Times New Roman" pitchFamily="18" charset="0"/>
                <a:cs typeface="Times New Roman" pitchFamily="18" charset="0"/>
              </a:rPr>
              <a:t>Are These Good </a:t>
            </a:r>
            <a:r>
              <a:rPr lang="en-US" sz="3200" dirty="0">
                <a:solidFill>
                  <a:srgbClr val="FF0000"/>
                </a:solidFill>
                <a:effectLst/>
                <a:latin typeface="Times New Roman" pitchFamily="18" charset="0"/>
                <a:cs typeface="Times New Roman" pitchFamily="18" charset="0"/>
              </a:rPr>
              <a:t>I</a:t>
            </a:r>
            <a:r>
              <a:rPr lang="en-US" sz="3200" dirty="0" smtClean="0">
                <a:solidFill>
                  <a:srgbClr val="FF0000"/>
                </a:solidFill>
                <a:effectLst/>
                <a:latin typeface="Times New Roman" pitchFamily="18" charset="0"/>
                <a:cs typeface="Times New Roman" pitchFamily="18" charset="0"/>
              </a:rPr>
              <a:t>deas?  </a:t>
            </a:r>
            <a:endParaRPr lang="en-US" sz="3200" dirty="0">
              <a:solidFill>
                <a:srgbClr val="FF0000"/>
              </a:solidFill>
              <a:effectLst/>
              <a:latin typeface="Times New Roman" pitchFamily="18" charset="0"/>
              <a:cs typeface="Times New Roman" pitchFamily="18" charset="0"/>
            </a:endParaRPr>
          </a:p>
        </p:txBody>
      </p:sp>
      <p:sp>
        <p:nvSpPr>
          <p:cNvPr id="11" name="Rectangle 3"/>
          <p:cNvSpPr txBox="1">
            <a:spLocks noChangeArrowheads="1"/>
          </p:cNvSpPr>
          <p:nvPr/>
        </p:nvSpPr>
        <p:spPr bwMode="auto">
          <a:xfrm>
            <a:off x="781050" y="1722435"/>
            <a:ext cx="4552950" cy="581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eaLnBrk="1" hangingPunct="1">
              <a:lnSpc>
                <a:spcPct val="90000"/>
              </a:lnSpc>
              <a:buNone/>
            </a:pPr>
            <a:r>
              <a:rPr lang="en-US" altLang="en-US" sz="1600" dirty="0" smtClean="0">
                <a:latin typeface="Times New Roman" pitchFamily="18" charset="0"/>
                <a:cs typeface="Times New Roman" pitchFamily="18" charset="0"/>
              </a:rPr>
              <a:t>That screen saver with the bubbles?  I love it and I want it!</a:t>
            </a:r>
          </a:p>
        </p:txBody>
      </p:sp>
      <p:sp>
        <p:nvSpPr>
          <p:cNvPr id="12" name="Rectangle 3"/>
          <p:cNvSpPr txBox="1">
            <a:spLocks noChangeArrowheads="1"/>
          </p:cNvSpPr>
          <p:nvPr/>
        </p:nvSpPr>
        <p:spPr bwMode="auto">
          <a:xfrm>
            <a:off x="733425" y="3071812"/>
            <a:ext cx="4572000" cy="809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eaLnBrk="1" hangingPunct="1">
              <a:lnSpc>
                <a:spcPct val="90000"/>
              </a:lnSpc>
              <a:buNone/>
            </a:pPr>
            <a:r>
              <a:rPr lang="en-US" altLang="en-US" sz="1600" dirty="0" smtClean="0">
                <a:latin typeface="Times New Roman" pitchFamily="18" charset="0"/>
                <a:cs typeface="Times New Roman" pitchFamily="18" charset="0"/>
              </a:rPr>
              <a:t>I’m a gamer addicted to “Wild Robots of the World V2.”  There’s no reason I can’t load it onto my work computer so I can play during breaks and lunch.</a:t>
            </a:r>
          </a:p>
        </p:txBody>
      </p:sp>
      <p:sp>
        <p:nvSpPr>
          <p:cNvPr id="13" name="Rectangle 3"/>
          <p:cNvSpPr txBox="1">
            <a:spLocks noChangeArrowheads="1"/>
          </p:cNvSpPr>
          <p:nvPr/>
        </p:nvSpPr>
        <p:spPr bwMode="auto">
          <a:xfrm>
            <a:off x="609600" y="4081462"/>
            <a:ext cx="7467600" cy="947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eaLnBrk="1" hangingPunct="1">
              <a:lnSpc>
                <a:spcPct val="90000"/>
              </a:lnSpc>
              <a:buNone/>
            </a:pPr>
            <a:r>
              <a:rPr lang="en-US" altLang="en-US" sz="1600" dirty="0" smtClean="0">
                <a:latin typeface="Times New Roman" pitchFamily="18" charset="0"/>
                <a:cs typeface="Times New Roman" pitchFamily="18" charset="0"/>
              </a:rPr>
              <a:t>My sister’s wedding last weekend was just gorgeous and the pictures prove it.  I was able to load all the pictures from the ceremony and the reception on my work computer.  One’s even my home screen.  So, my computer crashed when I was loading them.  I booted and now they seem just fine.</a:t>
            </a:r>
          </a:p>
        </p:txBody>
      </p:sp>
      <p:sp>
        <p:nvSpPr>
          <p:cNvPr id="5" name="TextBox 4"/>
          <p:cNvSpPr txBox="1"/>
          <p:nvPr/>
        </p:nvSpPr>
        <p:spPr>
          <a:xfrm>
            <a:off x="914400" y="5410200"/>
            <a:ext cx="7467599" cy="523220"/>
          </a:xfrm>
          <a:prstGeom prst="rect">
            <a:avLst/>
          </a:prstGeom>
          <a:noFill/>
        </p:spPr>
        <p:txBody>
          <a:bodyPr wrap="square" rtlCol="0">
            <a:spAutoFit/>
          </a:bodyPr>
          <a:lstStyle/>
          <a:p>
            <a:r>
              <a:rPr lang="en-US" sz="1400" b="1" dirty="0" smtClean="0">
                <a:solidFill>
                  <a:srgbClr val="FF0000"/>
                </a:solidFill>
              </a:rPr>
              <a:t>Consider This: </a:t>
            </a:r>
            <a:r>
              <a:rPr lang="en-US" sz="1400" dirty="0" smtClean="0">
                <a:solidFill>
                  <a:srgbClr val="FF0000"/>
                </a:solidFill>
              </a:rPr>
              <a:t>I spend most of my life sitting in front of this computer.  The least they can do is let me do stuff to enjoy it!</a:t>
            </a:r>
            <a:endParaRPr lang="en-US" sz="1400" dirty="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6" name="Slide Number Placeholder 5"/>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155</a:t>
            </a:fld>
            <a:endParaRPr lang="en-US" dirty="0"/>
          </a:p>
        </p:txBody>
      </p:sp>
      <p:pic>
        <p:nvPicPr>
          <p:cNvPr id="14" name="Picture 13" descr="https://tse1.mm.bing.net/th?&amp;id=JN.6VmXMU99SOr%2b3rqe4teTq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2031998"/>
            <a:ext cx="1676400" cy="1701802"/>
          </a:xfrm>
          <a:prstGeom prst="rect">
            <a:avLst/>
          </a:prstGeom>
          <a:noFill/>
          <a:ln>
            <a:noFill/>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642938"/>
            <a:ext cx="6705600" cy="542924"/>
          </a:xfrm>
        </p:spPr>
        <p:txBody>
          <a:bodyPr>
            <a:noAutofit/>
          </a:bodyPr>
          <a:lstStyle/>
          <a:p>
            <a:r>
              <a:rPr lang="en-US" sz="3200" dirty="0" smtClean="0">
                <a:solidFill>
                  <a:srgbClr val="FF0000"/>
                </a:solidFill>
                <a:effectLst/>
                <a:latin typeface="Times New Roman" pitchFamily="18" charset="0"/>
                <a:cs typeface="Times New Roman" pitchFamily="18" charset="0"/>
              </a:rPr>
              <a:t>We Must Respect Each Other’s Jobs</a:t>
            </a:r>
            <a:endParaRPr lang="en-US" sz="3200" dirty="0">
              <a:solidFill>
                <a:srgbClr val="FF0000"/>
              </a:solidFill>
              <a:effectLst/>
              <a:latin typeface="Times New Roman" pitchFamily="18" charset="0"/>
              <a:cs typeface="Times New Roman" pitchFamily="18" charset="0"/>
            </a:endParaRPr>
          </a:p>
        </p:txBody>
      </p:sp>
      <p:sp>
        <p:nvSpPr>
          <p:cNvPr id="10" name="Rectangle 2"/>
          <p:cNvSpPr txBox="1">
            <a:spLocks noChangeArrowheads="1"/>
          </p:cNvSpPr>
          <p:nvPr/>
        </p:nvSpPr>
        <p:spPr>
          <a:xfrm>
            <a:off x="323849" y="304799"/>
            <a:ext cx="8458200" cy="609601"/>
          </a:xfrm>
          <a:prstGeom prst="rect">
            <a:avLst/>
          </a:prstGeom>
        </p:spPr>
        <p:txBody>
          <a:bodyPr vert="horz" anchor="ctr">
            <a:normAutofit fontScale="52500" lnSpcReduction="2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eaLnBrk="1" hangingPunct="1">
              <a:defRPr/>
            </a:pPr>
            <a:r>
              <a:rPr lang="en-US" altLang="en-US" sz="3600" dirty="0" smtClean="0">
                <a:solidFill>
                  <a:srgbClr val="FF0000"/>
                </a:solidFill>
                <a:effectLst/>
                <a:latin typeface="Times New Roman" pitchFamily="18" charset="0"/>
                <a:cs typeface="Times New Roman" pitchFamily="18" charset="0"/>
              </a:rPr>
              <a:t/>
            </a:r>
            <a:br>
              <a:rPr lang="en-US" altLang="en-US" sz="3600" dirty="0" smtClean="0">
                <a:solidFill>
                  <a:srgbClr val="FF0000"/>
                </a:solidFill>
                <a:effectLst/>
                <a:latin typeface="Times New Roman" pitchFamily="18" charset="0"/>
                <a:cs typeface="Times New Roman" pitchFamily="18" charset="0"/>
              </a:rPr>
            </a:br>
            <a:endParaRPr lang="en-US" altLang="en-US" sz="3600" dirty="0">
              <a:solidFill>
                <a:srgbClr val="FF0000"/>
              </a:solidFill>
              <a:effectLst/>
              <a:latin typeface="Times New Roman" pitchFamily="18" charset="0"/>
              <a:cs typeface="Times New Roman" pitchFamily="18" charset="0"/>
            </a:endParaRPr>
          </a:p>
        </p:txBody>
      </p:sp>
      <p:sp>
        <p:nvSpPr>
          <p:cNvPr id="5" name="TextBox 4"/>
          <p:cNvSpPr txBox="1"/>
          <p:nvPr/>
        </p:nvSpPr>
        <p:spPr>
          <a:xfrm>
            <a:off x="685800" y="1396425"/>
            <a:ext cx="7991475" cy="584775"/>
          </a:xfrm>
          <a:prstGeom prst="rect">
            <a:avLst/>
          </a:prstGeom>
          <a:noFill/>
        </p:spPr>
        <p:txBody>
          <a:bodyPr wrap="square" rtlCol="0">
            <a:spAutoFit/>
          </a:bodyPr>
          <a:lstStyle/>
          <a:p>
            <a:r>
              <a:rPr lang="en-US" sz="1600" dirty="0" smtClean="0"/>
              <a:t>As your employer, we appreciate that you want to personalize your workstation. We value your individuality.  It’s one of the things that makes you a great employee!</a:t>
            </a:r>
            <a:endParaRPr lang="en-US" sz="1600" dirty="0"/>
          </a:p>
        </p:txBody>
      </p:sp>
      <p:sp>
        <p:nvSpPr>
          <p:cNvPr id="6" name="TextBox 5"/>
          <p:cNvSpPr txBox="1"/>
          <p:nvPr/>
        </p:nvSpPr>
        <p:spPr>
          <a:xfrm>
            <a:off x="685800" y="2044598"/>
            <a:ext cx="7620000" cy="584775"/>
          </a:xfrm>
          <a:prstGeom prst="rect">
            <a:avLst/>
          </a:prstGeom>
          <a:noFill/>
        </p:spPr>
        <p:txBody>
          <a:bodyPr wrap="square" rtlCol="0">
            <a:spAutoFit/>
          </a:bodyPr>
          <a:lstStyle/>
          <a:p>
            <a:r>
              <a:rPr lang="en-US" sz="1600" dirty="0" smtClean="0"/>
              <a:t>You can feel free to bring framed pictures of your family and friends, posters and desk items to create a pleasant work environment.</a:t>
            </a:r>
            <a:endParaRPr lang="en-US" sz="1600" dirty="0"/>
          </a:p>
        </p:txBody>
      </p:sp>
      <p:sp>
        <p:nvSpPr>
          <p:cNvPr id="7" name="TextBox 6"/>
          <p:cNvSpPr txBox="1"/>
          <p:nvPr/>
        </p:nvSpPr>
        <p:spPr>
          <a:xfrm>
            <a:off x="1828800" y="2902980"/>
            <a:ext cx="4008277" cy="338554"/>
          </a:xfrm>
          <a:prstGeom prst="rect">
            <a:avLst/>
          </a:prstGeom>
          <a:noFill/>
          <a:ln>
            <a:solidFill>
              <a:srgbClr val="FF0000"/>
            </a:solidFill>
          </a:ln>
        </p:spPr>
        <p:txBody>
          <a:bodyPr wrap="none" rtlCol="0">
            <a:spAutoFit/>
          </a:bodyPr>
          <a:lstStyle/>
          <a:p>
            <a:r>
              <a:rPr lang="en-US" sz="1600" b="1" dirty="0" smtClean="0">
                <a:solidFill>
                  <a:srgbClr val="FF0000"/>
                </a:solidFill>
              </a:rPr>
              <a:t>However, your computer is a different story</a:t>
            </a:r>
            <a:endParaRPr lang="en-US" sz="1600" b="1" dirty="0">
              <a:solidFill>
                <a:srgbClr val="FF0000"/>
              </a:solidFill>
            </a:endParaRPr>
          </a:p>
        </p:txBody>
      </p:sp>
      <p:sp>
        <p:nvSpPr>
          <p:cNvPr id="8" name="TextBox 7"/>
          <p:cNvSpPr txBox="1"/>
          <p:nvPr/>
        </p:nvSpPr>
        <p:spPr>
          <a:xfrm>
            <a:off x="390526" y="3810000"/>
            <a:ext cx="8401048" cy="2031325"/>
          </a:xfrm>
          <a:prstGeom prst="rect">
            <a:avLst/>
          </a:prstGeom>
          <a:noFill/>
        </p:spPr>
        <p:txBody>
          <a:bodyPr wrap="square" rtlCol="0">
            <a:spAutoFit/>
          </a:bodyPr>
          <a:lstStyle/>
          <a:p>
            <a:pPr marL="285750" indent="-285750">
              <a:buFont typeface="Arial" pitchFamily="34" charset="0"/>
              <a:buChar char="•"/>
            </a:pPr>
            <a:r>
              <a:rPr lang="en-US" sz="1400" dirty="0" smtClean="0"/>
              <a:t>Loading music, screen savers, game and photos can slow down our systems, including the effectiveness and quality of medical records and financial data</a:t>
            </a:r>
          </a:p>
          <a:p>
            <a:pPr marL="285750" indent="-285750">
              <a:buFont typeface="Arial" pitchFamily="34" charset="0"/>
              <a:buChar char="•"/>
            </a:pPr>
            <a:r>
              <a:rPr lang="en-US" sz="1400" dirty="0" smtClean="0"/>
              <a:t>Unapproved tools such as software, downloads, CDs, or flash drives may damage or increase likelihood of unauthorized events such as hacking, viruses and Trojan Horses</a:t>
            </a:r>
          </a:p>
          <a:p>
            <a:pPr marL="285750" indent="-285750">
              <a:buFont typeface="Arial" pitchFamily="34" charset="0"/>
              <a:buChar char="•"/>
            </a:pPr>
            <a:r>
              <a:rPr lang="en-US" sz="1400" dirty="0" smtClean="0"/>
              <a:t>Just as you don’t want another department to come into your office and start changing things around, the Information Services Department doesn’t want you to compromise the things they do to keep electronic systems effective and safe</a:t>
            </a:r>
          </a:p>
          <a:p>
            <a:pPr marL="285750" indent="-285750">
              <a:buFont typeface="Arial" pitchFamily="34" charset="0"/>
              <a:buChar char="•"/>
            </a:pPr>
            <a:r>
              <a:rPr lang="en-US" sz="1400" dirty="0" smtClean="0"/>
              <a:t>Organizational policy is clear.  You may not add such tools without written permission from the Information Services Department</a:t>
            </a:r>
            <a:endParaRPr lang="en-US" sz="1400" dirty="0"/>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9" name="Slide Number Placeholder 8"/>
          <p:cNvSpPr>
            <a:spLocks noGrp="1"/>
          </p:cNvSpPr>
          <p:nvPr>
            <p:ph type="sldNum" sz="quarter" idx="12"/>
          </p:nvPr>
        </p:nvSpPr>
        <p:spPr/>
        <p:txBody>
          <a:bodyPr/>
          <a:lstStyle/>
          <a:p>
            <a:pPr>
              <a:defRPr/>
            </a:pPr>
            <a:fld id="{DE41514D-3368-413E-B517-11E384CA27AB}" type="slidenum">
              <a:rPr lang="en-US" altLang="en-US" smtClean="0"/>
              <a:pPr>
                <a:defRPr/>
              </a:pPr>
              <a:t>156</a:t>
            </a:fld>
            <a:endParaRPr lang="en-US" altLang="en-US" dirty="0"/>
          </a:p>
        </p:txBody>
      </p:sp>
      <p:pic>
        <p:nvPicPr>
          <p:cNvPr id="11" name="Picture 10" descr="https://tse1.mm.bing.net/th?&amp;id=JN.pKiAmzWIpBSzbTl36wBlP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336985"/>
            <a:ext cx="1371600" cy="1473015"/>
          </a:xfrm>
          <a:prstGeom prst="rect">
            <a:avLst/>
          </a:prstGeom>
          <a:noFill/>
          <a:ln>
            <a:noFill/>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38200" y="457200"/>
            <a:ext cx="7543800" cy="533400"/>
          </a:xfrm>
        </p:spPr>
        <p:txBody>
          <a:bodyPr>
            <a:normAutofit fontScale="90000"/>
          </a:bodyPr>
          <a:lstStyle/>
          <a:p>
            <a:pPr algn="ct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How Do Privacy Violations Happen?</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181251" name="Rectangle 3"/>
          <p:cNvSpPr>
            <a:spLocks noGrp="1" noChangeArrowheads="1"/>
          </p:cNvSpPr>
          <p:nvPr>
            <p:ph type="body" sz="half" idx="1"/>
          </p:nvPr>
        </p:nvSpPr>
        <p:spPr>
          <a:xfrm>
            <a:off x="533400" y="1219200"/>
            <a:ext cx="7696200" cy="3962400"/>
          </a:xfrm>
        </p:spPr>
        <p:txBody>
          <a:bodyPr/>
          <a:lstStyle/>
          <a:p>
            <a:pPr marL="609600" indent="-609600" eaLnBrk="1" hangingPunct="1">
              <a:defRPr/>
            </a:pPr>
            <a:r>
              <a:rPr lang="en-US" altLang="en-US" sz="2000" dirty="0" smtClean="0">
                <a:latin typeface="Times New Roman" pitchFamily="18" charset="0"/>
                <a:cs typeface="Times New Roman" pitchFamily="18" charset="0"/>
              </a:rPr>
              <a:t>Assuming the auto lock would activate soon, the nurse did not lock her computer when she left the patient in an exam room.  While waiting, the patient got bored with the old magazines in the room and looked at her electronic record.  Not only did the patient see her prescription for Prozac and diagnosis of depression, but she also read her psychotherapy notes.  </a:t>
            </a:r>
          </a:p>
          <a:p>
            <a:pPr marL="609600" indent="-609600" eaLnBrk="1" hangingPunct="1">
              <a:defRPr/>
            </a:pPr>
            <a:r>
              <a:rPr lang="en-US" altLang="en-US" sz="2000" dirty="0" smtClean="0">
                <a:latin typeface="Times New Roman" pitchFamily="18" charset="0"/>
                <a:cs typeface="Times New Roman" pitchFamily="18" charset="0"/>
              </a:rPr>
              <a:t>Discussion points:</a:t>
            </a:r>
          </a:p>
          <a:p>
            <a:pPr marL="1312863" lvl="1" indent="-609600" eaLnBrk="1" hangingPunct="1">
              <a:defRPr/>
            </a:pPr>
            <a:r>
              <a:rPr lang="en-US" altLang="en-US" sz="1600" dirty="0" smtClean="0">
                <a:latin typeface="Times New Roman" pitchFamily="18" charset="0"/>
                <a:cs typeface="Times New Roman" pitchFamily="18" charset="0"/>
              </a:rPr>
              <a:t>What is [Organization Name]’s policy on locking computers?</a:t>
            </a:r>
          </a:p>
          <a:p>
            <a:pPr marL="1312863" lvl="1" indent="-609600" eaLnBrk="1" hangingPunct="1">
              <a:defRPr/>
            </a:pPr>
            <a:r>
              <a:rPr lang="en-US" altLang="en-US" sz="1600" dirty="0" smtClean="0">
                <a:latin typeface="Times New Roman" pitchFamily="18" charset="0"/>
                <a:cs typeface="Times New Roman" pitchFamily="18" charset="0"/>
              </a:rPr>
              <a:t>Why are psychotherapy notes included in this patient’s EMR?</a:t>
            </a:r>
          </a:p>
          <a:p>
            <a:pPr marL="1312863" lvl="1" indent="-609600" eaLnBrk="1" hangingPunct="1">
              <a:defRPr/>
            </a:pPr>
            <a:r>
              <a:rPr lang="en-US" altLang="en-US" sz="1600" dirty="0" smtClean="0">
                <a:latin typeface="Times New Roman" pitchFamily="18" charset="0"/>
                <a:cs typeface="Times New Roman" pitchFamily="18" charset="0"/>
              </a:rPr>
              <a:t>What is [Organization Name]’s policy on workforce members accessing sensitive information?</a:t>
            </a:r>
          </a:p>
          <a:p>
            <a:pPr marL="1312863" lvl="1" indent="-609600" eaLnBrk="1" hangingPunct="1">
              <a:defRPr/>
            </a:pPr>
            <a:r>
              <a:rPr lang="en-US" altLang="en-US" sz="1600" dirty="0">
                <a:latin typeface="Times New Roman" pitchFamily="18" charset="0"/>
                <a:cs typeface="Times New Roman" pitchFamily="18" charset="0"/>
              </a:rPr>
              <a:t>What is [Organization Name]’s policy for </a:t>
            </a:r>
            <a:r>
              <a:rPr lang="en-US" altLang="en-US" sz="1600" dirty="0" smtClean="0">
                <a:latin typeface="Times New Roman" pitchFamily="18" charset="0"/>
                <a:cs typeface="Times New Roman" pitchFamily="18" charset="0"/>
              </a:rPr>
              <a:t>patients to request copies of their records?</a:t>
            </a:r>
          </a:p>
          <a:p>
            <a:pPr marL="609600" indent="-609600" eaLnBrk="1" hangingPunct="1">
              <a:defRPr/>
            </a:pPr>
            <a:endParaRPr lang="en-US" altLang="en-US" sz="2000" dirty="0">
              <a:latin typeface="Times New Roman" pitchFamily="18" charset="0"/>
              <a:cs typeface="Times New Roman" pitchFamily="18" charset="0"/>
            </a:endParaRPr>
          </a:p>
          <a:p>
            <a:pPr marL="609600" indent="-609600" eaLnBrk="1" hangingPunct="1">
              <a:defRPr/>
            </a:pPr>
            <a:endParaRPr lang="en-US" altLang="en-US" sz="2000" dirty="0" smtClean="0">
              <a:latin typeface="Times New Roman" pitchFamily="18" charset="0"/>
              <a:cs typeface="Times New Roman" pitchFamily="18" charset="0"/>
            </a:endParaRPr>
          </a:p>
          <a:p>
            <a:pPr marL="609600" indent="-609600" eaLnBrk="1" hangingPunct="1">
              <a:defRPr/>
            </a:pPr>
            <a:endParaRPr lang="en-US" altLang="en-US" sz="2000" dirty="0" smtClean="0">
              <a:latin typeface="Times New Roman" pitchFamily="18" charset="0"/>
              <a:cs typeface="Times New Roman" pitchFamily="18" charset="0"/>
            </a:endParaRPr>
          </a:p>
          <a:p>
            <a:pPr marL="609600" indent="-609600" eaLnBrk="1" hangingPunct="1">
              <a:defRPr/>
            </a:pPr>
            <a:endParaRPr lang="en-US" alt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157</a:t>
            </a:fld>
            <a:endParaRPr lang="en-US" altLang="en-US" dirty="0"/>
          </a:p>
        </p:txBody>
      </p:sp>
      <p:pic>
        <p:nvPicPr>
          <p:cNvPr id="8" name="Picture 7"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181600"/>
            <a:ext cx="1371600" cy="1046480"/>
          </a:xfrm>
          <a:prstGeom prst="rect">
            <a:avLst/>
          </a:prstGeom>
          <a:noFill/>
          <a:ln>
            <a:noFill/>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38200" y="609600"/>
            <a:ext cx="7543800" cy="533400"/>
          </a:xfrm>
        </p:spPr>
        <p:txBody>
          <a:bodyPr>
            <a:normAutofit fontScale="90000"/>
          </a:bodyPr>
          <a:lstStyle/>
          <a:p>
            <a:pPr algn="ct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How Do Privacy Violations Happen?</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181251" name="Rectangle 3"/>
          <p:cNvSpPr>
            <a:spLocks noGrp="1" noChangeArrowheads="1"/>
          </p:cNvSpPr>
          <p:nvPr>
            <p:ph type="body" sz="half" idx="1"/>
          </p:nvPr>
        </p:nvSpPr>
        <p:spPr>
          <a:xfrm>
            <a:off x="533400" y="1371600"/>
            <a:ext cx="7696200" cy="4343400"/>
          </a:xfrm>
        </p:spPr>
        <p:txBody>
          <a:bodyPr/>
          <a:lstStyle/>
          <a:p>
            <a:pPr marL="609600" indent="-609600" eaLnBrk="1" hangingPunct="1">
              <a:defRPr/>
            </a:pPr>
            <a:r>
              <a:rPr lang="en-US" altLang="en-US" sz="2000" dirty="0" smtClean="0">
                <a:latin typeface="Times New Roman" pitchFamily="18" charset="0"/>
                <a:cs typeface="Times New Roman" pitchFamily="18" charset="0"/>
              </a:rPr>
              <a:t>Katie, a billing department employee, saw her son’s girlfriend, Allison, in the hospital. Katie was concerned that Allison was ok so she looked at Allison’s medical record.  Katie was upset when she saw that Allison was diagnosed with a heart murmur.  Katie texted her son this information.  When Katie got home, she learned that Allison read Katie’s text message and had already called the hospital to file a privacy complaint.</a:t>
            </a:r>
          </a:p>
          <a:p>
            <a:pPr marL="609600" indent="-609600" eaLnBrk="1" hangingPunct="1">
              <a:defRPr/>
            </a:pPr>
            <a:r>
              <a:rPr lang="en-US" altLang="en-US" sz="2000" dirty="0" smtClean="0">
                <a:latin typeface="Times New Roman" pitchFamily="18" charset="0"/>
                <a:cs typeface="Times New Roman" pitchFamily="18" charset="0"/>
              </a:rPr>
              <a:t>Discussion points:</a:t>
            </a:r>
          </a:p>
          <a:p>
            <a:pPr marL="1257300" lvl="1" indent="-601663" eaLnBrk="1" hangingPunct="1">
              <a:defRPr/>
            </a:pPr>
            <a:r>
              <a:rPr lang="en-US" altLang="en-US" sz="1600" dirty="0" smtClean="0">
                <a:latin typeface="Times New Roman" pitchFamily="18" charset="0"/>
                <a:cs typeface="Times New Roman" pitchFamily="18" charset="0"/>
              </a:rPr>
              <a:t>Does it matter that Katie meant well?</a:t>
            </a:r>
          </a:p>
          <a:p>
            <a:pPr marL="1257300" lvl="1" indent="-601663" eaLnBrk="1" hangingPunct="1">
              <a:defRPr/>
            </a:pPr>
            <a:r>
              <a:rPr lang="en-US" altLang="en-US" sz="1600" dirty="0" smtClean="0">
                <a:latin typeface="Times New Roman" pitchFamily="18" charset="0"/>
                <a:cs typeface="Times New Roman" pitchFamily="18" charset="0"/>
              </a:rPr>
              <a:t>What </a:t>
            </a:r>
            <a:r>
              <a:rPr lang="en-US" altLang="en-US" sz="1600" dirty="0">
                <a:latin typeface="Times New Roman" pitchFamily="18" charset="0"/>
                <a:cs typeface="Times New Roman" pitchFamily="18" charset="0"/>
              </a:rPr>
              <a:t>is [Organization Name]’s policy for accessing medical records?</a:t>
            </a:r>
          </a:p>
          <a:p>
            <a:pPr marL="1257300" lvl="1" indent="-601663" eaLnBrk="1" hangingPunct="1">
              <a:defRPr/>
            </a:pPr>
            <a:r>
              <a:rPr lang="en-US" altLang="en-US" sz="1600" dirty="0" smtClean="0">
                <a:latin typeface="Times New Roman" pitchFamily="18" charset="0"/>
                <a:cs typeface="Times New Roman" pitchFamily="18" charset="0"/>
              </a:rPr>
              <a:t>What is [Organization Name]’s policy for role-based access control?</a:t>
            </a:r>
          </a:p>
          <a:p>
            <a:pPr marL="1257300" lvl="1" indent="-601663" eaLnBrk="1" hangingPunct="1">
              <a:defRPr/>
            </a:pPr>
            <a:r>
              <a:rPr lang="en-US" altLang="en-US" sz="1600" dirty="0" smtClean="0">
                <a:latin typeface="Times New Roman" pitchFamily="18" charset="0"/>
                <a:cs typeface="Times New Roman" pitchFamily="18" charset="0"/>
              </a:rPr>
              <a:t>What is [Organization Name]’s policy for snooping discipline?</a:t>
            </a:r>
            <a:endParaRPr lang="en-US" altLang="en-US" sz="1600" dirty="0">
              <a:latin typeface="Times New Roman" pitchFamily="18" charset="0"/>
              <a:cs typeface="Times New Roman" pitchFamily="18" charset="0"/>
            </a:endParaRPr>
          </a:p>
          <a:p>
            <a:pPr marL="609600" indent="-609600" eaLnBrk="1" hangingPunct="1">
              <a:defRPr/>
            </a:pPr>
            <a:endParaRPr lang="en-US" altLang="en-US" sz="2000" dirty="0" smtClean="0">
              <a:latin typeface="Times New Roman" pitchFamily="18" charset="0"/>
              <a:cs typeface="Times New Roman" pitchFamily="18" charset="0"/>
            </a:endParaRPr>
          </a:p>
          <a:p>
            <a:pPr marL="609600" indent="-609600" eaLnBrk="1" hangingPunct="1">
              <a:defRPr/>
            </a:pPr>
            <a:endParaRPr lang="en-US" altLang="en-US" sz="2000" dirty="0" smtClean="0">
              <a:latin typeface="Times New Roman" pitchFamily="18" charset="0"/>
              <a:cs typeface="Times New Roman" pitchFamily="18" charset="0"/>
            </a:endParaRPr>
          </a:p>
          <a:p>
            <a:pPr marL="609600" indent="-609600" eaLnBrk="1" hangingPunct="1">
              <a:defRPr/>
            </a:pPr>
            <a:endParaRPr lang="en-US" alt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158</a:t>
            </a:fld>
            <a:endParaRPr lang="en-US" alt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257800"/>
            <a:ext cx="1371600" cy="990600"/>
          </a:xfrm>
          <a:prstGeom prst="rect">
            <a:avLst/>
          </a:prstGeom>
          <a:noFill/>
          <a:ln>
            <a:noFill/>
          </a:ln>
        </p:spPr>
      </p:pic>
    </p:spTree>
    <p:extLst>
      <p:ext uri="{BB962C8B-B14F-4D97-AF65-F5344CB8AC3E}">
        <p14:creationId xmlns:p14="http://schemas.microsoft.com/office/powerpoint/2010/main" val="46602179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76275" y="685800"/>
            <a:ext cx="8001000" cy="533400"/>
          </a:xfrm>
        </p:spPr>
        <p:txBody>
          <a:bodyPr>
            <a:noAutofit/>
          </a:bodyPr>
          <a:lstStyle/>
          <a:p>
            <a:pPr eaLnBrk="1" hangingPunct="1">
              <a:defRPr/>
            </a:pPr>
            <a:r>
              <a:rPr lang="en-US" altLang="en-US" sz="3200" dirty="0" smtClean="0">
                <a:solidFill>
                  <a:srgbClr val="FF0000"/>
                </a:solidFill>
                <a:effectLst/>
                <a:latin typeface="Times New Roman" pitchFamily="18" charset="0"/>
                <a:cs typeface="Times New Roman" pitchFamily="18" charset="0"/>
              </a:rPr>
              <a:t>Calling All Privacy &amp; Security Professionals!</a:t>
            </a:r>
            <a:endParaRPr lang="en-US" altLang="en-US" sz="3200" dirty="0">
              <a:solidFill>
                <a:srgbClr val="FF0000"/>
              </a:solidFill>
              <a:effectLst/>
              <a:latin typeface="Times New Roman" pitchFamily="18" charset="0"/>
              <a:cs typeface="Times New Roman" pitchFamily="18" charset="0"/>
            </a:endParaRPr>
          </a:p>
        </p:txBody>
      </p:sp>
      <p:sp>
        <p:nvSpPr>
          <p:cNvPr id="141315" name="Rectangle 3"/>
          <p:cNvSpPr>
            <a:spLocks noGrp="1" noChangeArrowheads="1"/>
          </p:cNvSpPr>
          <p:nvPr>
            <p:ph type="body" idx="1"/>
          </p:nvPr>
        </p:nvSpPr>
        <p:spPr>
          <a:xfrm>
            <a:off x="914400" y="4109323"/>
            <a:ext cx="5791200" cy="1390353"/>
          </a:xfrm>
        </p:spPr>
        <p:txBody>
          <a:bodyPr/>
          <a:lstStyle/>
          <a:p>
            <a:pPr marL="0" indent="0" eaLnBrk="1" hangingPunct="1">
              <a:lnSpc>
                <a:spcPct val="80000"/>
              </a:lnSpc>
              <a:buNone/>
            </a:pPr>
            <a:r>
              <a:rPr lang="en-US" altLang="en-US" sz="1800" b="1" dirty="0" smtClean="0">
                <a:latin typeface="Times New Roman" pitchFamily="18" charset="0"/>
                <a:cs typeface="Times New Roman" pitchFamily="18" charset="0"/>
              </a:rPr>
              <a:t>Privacy &amp; Security Professionals Must Keep the Pace:</a:t>
            </a:r>
          </a:p>
          <a:p>
            <a:pPr marL="541338" lvl="1" indent="-285750" eaLnBrk="1" hangingPunct="1">
              <a:lnSpc>
                <a:spcPct val="80000"/>
              </a:lnSpc>
              <a:buFont typeface="Wingdings" pitchFamily="2" charset="2"/>
              <a:buChar char="Ø"/>
            </a:pPr>
            <a:r>
              <a:rPr lang="en-US" altLang="en-US" sz="1800" dirty="0" smtClean="0">
                <a:latin typeface="Times New Roman" pitchFamily="18" charset="0"/>
                <a:cs typeface="Times New Roman" pitchFamily="18" charset="0"/>
              </a:rPr>
              <a:t>Stay tuned in, ensure </a:t>
            </a:r>
            <a:r>
              <a:rPr lang="en-US" altLang="en-US" sz="1800" dirty="0">
                <a:latin typeface="Times New Roman" pitchFamily="18" charset="0"/>
                <a:cs typeface="Times New Roman" pitchFamily="18" charset="0"/>
              </a:rPr>
              <a:t>u</a:t>
            </a:r>
            <a:r>
              <a:rPr lang="en-US" altLang="en-US" sz="1800" dirty="0" smtClean="0">
                <a:latin typeface="Times New Roman" pitchFamily="18" charset="0"/>
                <a:cs typeface="Times New Roman" pitchFamily="18" charset="0"/>
              </a:rPr>
              <a:t>nderstanding and be </a:t>
            </a:r>
            <a:r>
              <a:rPr lang="en-US" altLang="en-US" sz="1800" dirty="0">
                <a:latin typeface="Times New Roman" pitchFamily="18" charset="0"/>
                <a:cs typeface="Times New Roman" pitchFamily="18" charset="0"/>
              </a:rPr>
              <a:t>h</a:t>
            </a:r>
            <a:r>
              <a:rPr lang="en-US" altLang="en-US" sz="1800" dirty="0" smtClean="0">
                <a:latin typeface="Times New Roman" pitchFamily="18" charset="0"/>
                <a:cs typeface="Times New Roman" pitchFamily="18" charset="0"/>
              </a:rPr>
              <a:t>eard!</a:t>
            </a:r>
          </a:p>
          <a:p>
            <a:pPr marL="541338" lvl="1" indent="-285750" eaLnBrk="1" hangingPunct="1">
              <a:lnSpc>
                <a:spcPct val="80000"/>
              </a:lnSpc>
              <a:buFont typeface="Wingdings" pitchFamily="2" charset="2"/>
              <a:buChar char="Ø"/>
            </a:pPr>
            <a:r>
              <a:rPr lang="en-US" altLang="en-US" sz="1800" dirty="0" smtClean="0">
                <a:latin typeface="Times New Roman" pitchFamily="18" charset="0"/>
                <a:cs typeface="Times New Roman" pitchFamily="18" charset="0"/>
              </a:rPr>
              <a:t>Anticipate how privacy and security protections must change to accommodate technology</a:t>
            </a:r>
          </a:p>
          <a:p>
            <a:pPr marL="541338" lvl="1" indent="-285750" eaLnBrk="1" hangingPunct="1">
              <a:lnSpc>
                <a:spcPct val="80000"/>
              </a:lnSpc>
              <a:buFont typeface="Wingdings" pitchFamily="2" charset="2"/>
              <a:buChar char="Ø"/>
            </a:pPr>
            <a:r>
              <a:rPr lang="en-US" altLang="en-US" sz="1800" dirty="0" smtClean="0">
                <a:latin typeface="Times New Roman" pitchFamily="18" charset="0"/>
                <a:cs typeface="Times New Roman" pitchFamily="18" charset="0"/>
              </a:rPr>
              <a:t>How will audit trails work?</a:t>
            </a:r>
          </a:p>
          <a:p>
            <a:pPr marL="541338" lvl="1" indent="-285750" eaLnBrk="1" hangingPunct="1">
              <a:lnSpc>
                <a:spcPct val="80000"/>
              </a:lnSpc>
              <a:buFont typeface="Wingdings" pitchFamily="2" charset="2"/>
              <a:buChar char="Ø"/>
            </a:pPr>
            <a:endParaRPr lang="en-US" altLang="en-US" sz="1400" b="1" dirty="0" smtClean="0">
              <a:latin typeface="Times New Roman" pitchFamily="18" charset="0"/>
              <a:cs typeface="Times New Roman" pitchFamily="18" charset="0"/>
            </a:endParaRPr>
          </a:p>
        </p:txBody>
      </p:sp>
      <p:sp>
        <p:nvSpPr>
          <p:cNvPr id="2" name="TextBox 1"/>
          <p:cNvSpPr txBox="1"/>
          <p:nvPr/>
        </p:nvSpPr>
        <p:spPr>
          <a:xfrm>
            <a:off x="685800" y="1524000"/>
            <a:ext cx="7086601" cy="2585323"/>
          </a:xfrm>
          <a:prstGeom prst="rect">
            <a:avLst/>
          </a:prstGeom>
          <a:noFill/>
        </p:spPr>
        <p:txBody>
          <a:bodyPr wrap="square" rtlCol="0">
            <a:spAutoFit/>
          </a:bodyPr>
          <a:lstStyle/>
          <a:p>
            <a:r>
              <a:rPr lang="en-US" b="1" dirty="0" smtClean="0"/>
              <a:t>Some Facts:</a:t>
            </a:r>
          </a:p>
          <a:p>
            <a:pPr marL="742950" lvl="1" indent="-285750">
              <a:buFont typeface="Wingdings" pitchFamily="2" charset="2"/>
              <a:buChar char="Ø"/>
            </a:pPr>
            <a:r>
              <a:rPr lang="en-US" dirty="0" smtClean="0"/>
              <a:t>Emerging electronic </a:t>
            </a:r>
            <a:r>
              <a:rPr lang="en-US" dirty="0"/>
              <a:t>t</a:t>
            </a:r>
            <a:r>
              <a:rPr lang="en-US" dirty="0" smtClean="0"/>
              <a:t>echnology </a:t>
            </a:r>
            <a:r>
              <a:rPr lang="en-US" dirty="0"/>
              <a:t>i</a:t>
            </a:r>
            <a:r>
              <a:rPr lang="en-US" dirty="0" smtClean="0"/>
              <a:t>mpacting </a:t>
            </a:r>
            <a:r>
              <a:rPr lang="en-US" dirty="0"/>
              <a:t>p</a:t>
            </a:r>
            <a:r>
              <a:rPr lang="en-US" dirty="0" smtClean="0"/>
              <a:t>rivacy and security is a reality</a:t>
            </a:r>
          </a:p>
          <a:p>
            <a:pPr marL="742950" lvl="1" indent="-285750">
              <a:buFont typeface="Wingdings" pitchFamily="2" charset="2"/>
              <a:buChar char="Ø"/>
            </a:pPr>
            <a:r>
              <a:rPr lang="en-US" dirty="0" smtClean="0"/>
              <a:t>It’s getter smarter and smarter &amp; faster and faster</a:t>
            </a:r>
          </a:p>
          <a:p>
            <a:pPr marL="742950" lvl="1" indent="-285750">
              <a:buFont typeface="Wingdings" pitchFamily="2" charset="2"/>
              <a:buChar char="Ø"/>
            </a:pPr>
            <a:r>
              <a:rPr lang="en-US" dirty="0" smtClean="0"/>
              <a:t>It’s not just desktops and laptops—today we have tablets, iPads, iPhones, Androids, remote </a:t>
            </a:r>
            <a:r>
              <a:rPr lang="en-US" dirty="0"/>
              <a:t>m</a:t>
            </a:r>
            <a:r>
              <a:rPr lang="en-US" dirty="0" smtClean="0"/>
              <a:t>onitoring of health conditions, HIE’s, eVisits, Work-at-Home, Apps, GPS, and cameras recording us shopping, driving, walking, banking, and grocery shopping</a:t>
            </a:r>
          </a:p>
          <a:p>
            <a:pPr marL="742950" lvl="1" indent="-285750">
              <a:buFont typeface="Wingdings" pitchFamily="2" charset="2"/>
              <a:buChar char="Ø"/>
            </a:pPr>
            <a:endParaRPr lang="en-US" dirty="0" smtClean="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159</a:t>
            </a:fld>
            <a:endParaRPr lang="en-US" dirty="0"/>
          </a:p>
        </p:txBody>
      </p:sp>
      <p:pic>
        <p:nvPicPr>
          <p:cNvPr id="8" name="Picture 7" descr="https://tse1.mm.bing.net/th?&amp;id=JN.U%2bCPVoOqygLlpLBMU7OnA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105400"/>
            <a:ext cx="1905000" cy="13716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2619375" y="1804987"/>
            <a:ext cx="4419600" cy="762962"/>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III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subTitle" idx="1"/>
          </p:nvPr>
        </p:nvSpPr>
        <p:spPr>
          <a:xfrm>
            <a:off x="2743200" y="2729727"/>
            <a:ext cx="4400550" cy="503193"/>
          </a:xfrm>
        </p:spPr>
        <p:txBody>
          <a:bodyPr/>
          <a:lstStyle/>
          <a:p>
            <a:pPr algn="ctr"/>
            <a:r>
              <a:rPr lang="en-US" sz="3200" b="1" dirty="0" smtClean="0">
                <a:latin typeface="Times New Roman" panose="02020603050405020304" pitchFamily="18" charset="0"/>
                <a:cs typeface="Times New Roman" panose="02020603050405020304" pitchFamily="18" charset="0"/>
              </a:rPr>
              <a:t>HIPAA Definitions</a:t>
            </a:r>
            <a:endParaRPr lang="en-US" sz="3200" b="1" dirty="0">
              <a:latin typeface="Times New Roman" panose="02020603050405020304" pitchFamily="18" charset="0"/>
              <a:cs typeface="Times New Roman" panose="02020603050405020304" pitchFamily="18" charset="0"/>
            </a:endParaRPr>
          </a:p>
        </p:txBody>
      </p:sp>
      <p:pic>
        <p:nvPicPr>
          <p:cNvPr id="4098" name="Picture 2" descr="C:\Users\jcoleman\AppData\Local\Microsoft\Windows\Temporary Internet Files\Content.IE5\ZJP0XQD7\people_b[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3697110"/>
            <a:ext cx="1447800" cy="940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539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381000" y="533400"/>
            <a:ext cx="8534400" cy="5029200"/>
          </a:xfrm>
        </p:spPr>
        <p:txBody>
          <a:bodyPr>
            <a:normAutofit/>
          </a:bodyPr>
          <a:lstStyle/>
          <a:p>
            <a:pPr algn="ctr"/>
            <a:r>
              <a:rPr lang="en-US" altLang="en-US" sz="4400" dirty="0" smtClean="0">
                <a:solidFill>
                  <a:srgbClr val="FF0000"/>
                </a:solidFill>
                <a:effectLst/>
                <a:latin typeface="Times New Roman" pitchFamily="18" charset="0"/>
                <a:cs typeface="Times New Roman" pitchFamily="18" charset="0"/>
              </a:rPr>
              <a:t>HIPAA COW</a:t>
            </a:r>
            <a:br>
              <a:rPr lang="en-US" altLang="en-US" sz="4400" dirty="0" smtClean="0">
                <a:solidFill>
                  <a:srgbClr val="FF0000"/>
                </a:solidFill>
                <a:effectLst/>
                <a:latin typeface="Times New Roman" pitchFamily="18" charset="0"/>
                <a:cs typeface="Times New Roman" pitchFamily="18" charset="0"/>
              </a:rPr>
            </a:br>
            <a:r>
              <a:rPr lang="en-US" altLang="en-US" sz="3600" dirty="0" smtClean="0">
                <a:solidFill>
                  <a:schemeClr val="tx1"/>
                </a:solidFill>
                <a:effectLst/>
                <a:latin typeface="Times New Roman" pitchFamily="18" charset="0"/>
                <a:cs typeface="Times New Roman" pitchFamily="18" charset="0"/>
              </a:rPr>
              <a:t>Privacy and Security Networking Groups</a:t>
            </a:r>
            <a:br>
              <a:rPr lang="en-US" altLang="en-US" sz="3600" dirty="0" smtClean="0">
                <a:solidFill>
                  <a:schemeClr val="tx1"/>
                </a:solidFill>
                <a:effectLst/>
                <a:latin typeface="Times New Roman" pitchFamily="18" charset="0"/>
                <a:cs typeface="Times New Roman" pitchFamily="18" charset="0"/>
              </a:rPr>
            </a:br>
            <a:r>
              <a:rPr lang="en-US" altLang="en-US" sz="3600" dirty="0" smtClean="0">
                <a:solidFill>
                  <a:schemeClr val="tx1"/>
                </a:solidFill>
                <a:effectLst/>
                <a:latin typeface="Times New Roman" pitchFamily="18" charset="0"/>
                <a:cs typeface="Times New Roman" pitchFamily="18" charset="0"/>
              </a:rPr>
              <a:t/>
            </a:r>
            <a:br>
              <a:rPr lang="en-US" altLang="en-US" sz="3600" dirty="0" smtClean="0">
                <a:solidFill>
                  <a:schemeClr val="tx1"/>
                </a:solidFill>
                <a:effectLst/>
                <a:latin typeface="Times New Roman" pitchFamily="18" charset="0"/>
                <a:cs typeface="Times New Roman" pitchFamily="18" charset="0"/>
              </a:rPr>
            </a:br>
            <a:r>
              <a:rPr lang="en-US" altLang="en-US" sz="3600" dirty="0">
                <a:solidFill>
                  <a:schemeClr val="tx1"/>
                </a:solidFill>
                <a:effectLst/>
                <a:latin typeface="Times New Roman" pitchFamily="18" charset="0"/>
                <a:cs typeface="Times New Roman" pitchFamily="18" charset="0"/>
              </a:rPr>
              <a:t/>
            </a:r>
            <a:br>
              <a:rPr lang="en-US" altLang="en-US" sz="3600" dirty="0">
                <a:solidFill>
                  <a:schemeClr val="tx1"/>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
            </a:r>
            <a:br>
              <a:rPr lang="en-US" altLang="en-US" sz="3600" dirty="0" smtClean="0">
                <a:solidFill>
                  <a:srgbClr val="FF0000"/>
                </a:solidFill>
                <a:effectLst/>
                <a:latin typeface="Times New Roman" pitchFamily="18" charset="0"/>
                <a:cs typeface="Times New Roman" pitchFamily="18" charset="0"/>
              </a:rPr>
            </a:br>
            <a:r>
              <a:rPr lang="en-US" altLang="en-US" sz="1400" dirty="0" smtClean="0">
                <a:solidFill>
                  <a:srgbClr val="FF0000"/>
                </a:solidFill>
                <a:effectLst/>
                <a:latin typeface="Times New Roman" pitchFamily="18" charset="0"/>
                <a:cs typeface="Times New Roman" pitchFamily="18" charset="0"/>
              </a:rPr>
              <a:t>We are pleased to provide our peers and colleagues with this training module.</a:t>
            </a:r>
            <a:br>
              <a:rPr lang="en-US" altLang="en-US" sz="1400" dirty="0" smtClean="0">
                <a:solidFill>
                  <a:srgbClr val="FF0000"/>
                </a:solidFill>
                <a:effectLst/>
                <a:latin typeface="Times New Roman" pitchFamily="18" charset="0"/>
                <a:cs typeface="Times New Roman" pitchFamily="18" charset="0"/>
              </a:rPr>
            </a:br>
            <a:r>
              <a:rPr lang="en-US" altLang="en-US" sz="1400" dirty="0" smtClean="0">
                <a:solidFill>
                  <a:srgbClr val="FF0000"/>
                </a:solidFill>
                <a:effectLst/>
                <a:latin typeface="Times New Roman" pitchFamily="18" charset="0"/>
                <a:cs typeface="Times New Roman" pitchFamily="18" charset="0"/>
              </a:rPr>
              <a:t>We hope you find it useful as you develop your organization’s privacy training.  </a:t>
            </a:r>
            <a:endParaRPr lang="en-US" altLang="en-US" sz="1400" dirty="0">
              <a:solidFill>
                <a:srgbClr val="FF0000"/>
              </a:solidFill>
              <a:effectLst/>
              <a:latin typeface="Times New Roman" pitchFamily="18" charset="0"/>
              <a:cs typeface="Times New Roman" pitchFamily="18" charset="0"/>
            </a:endParaRPr>
          </a:p>
        </p:txBody>
      </p:sp>
      <p:sp>
        <p:nvSpPr>
          <p:cNvPr id="579592" name="Text Box 8"/>
          <p:cNvSpPr txBox="1">
            <a:spLocks noChangeArrowheads="1"/>
          </p:cNvSpPr>
          <p:nvPr/>
        </p:nvSpPr>
        <p:spPr bwMode="auto">
          <a:xfrm>
            <a:off x="2819400" y="5486400"/>
            <a:ext cx="3505200" cy="646331"/>
          </a:xfrm>
          <a:prstGeom prst="rect">
            <a:avLst/>
          </a:prstGeom>
          <a:solidFill>
            <a:schemeClr val="bg1"/>
          </a:solidFill>
          <a:ln w="9525" algn="ctr">
            <a:solidFill>
              <a:schemeClr val="tx1"/>
            </a:solidFill>
            <a:miter lim="800000"/>
            <a:headEnd/>
            <a:tailEnd/>
          </a:ln>
          <a:effectLst/>
          <a:extLst/>
        </p:spPr>
        <p:txBody>
          <a:bodyPr>
            <a:spAutoFit/>
          </a:bodyPr>
          <a:lstStyle/>
          <a:p>
            <a:pPr algn="ctr"/>
            <a:r>
              <a:rPr lang="en-US" altLang="en-US" sz="1200" b="1" dirty="0"/>
              <a:t>Refer to the HIPAA COW website for </a:t>
            </a:r>
            <a:r>
              <a:rPr lang="en-US" altLang="en-US" sz="1200" b="1" dirty="0" smtClean="0"/>
              <a:t>additional privacy</a:t>
            </a:r>
            <a:r>
              <a:rPr lang="en-US" altLang="en-US" sz="1200" b="1" dirty="0"/>
              <a:t>, security, and EDI reference materials </a:t>
            </a:r>
            <a:r>
              <a:rPr lang="en-US" altLang="en-US" sz="1200" b="1" dirty="0">
                <a:solidFill>
                  <a:srgbClr val="FF0000"/>
                </a:solidFill>
                <a:hlinkClick r:id="rId3"/>
              </a:rPr>
              <a:t>http://hipaacow.org/home/home.aspx</a:t>
            </a:r>
            <a:r>
              <a:rPr lang="en-US" altLang="en-US" sz="1200" b="1" dirty="0">
                <a:solidFill>
                  <a:srgbClr val="FF0000"/>
                </a:solidFill>
              </a:rPr>
              <a:t> </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160</a:t>
            </a:fld>
            <a:endParaRPr lang="en-US" altLang="en-US" dirty="0"/>
          </a:p>
        </p:txBody>
      </p:sp>
      <p:pic>
        <p:nvPicPr>
          <p:cNvPr id="7" name="Picture 6" descr="https://tse1.mm.bing.net/th?&amp;id=JN.OYs1z0TyN8wx77ldUSBdwA&amp;w=300&amp;h=300&amp;c=0&amp;pid=1.9&amp;rs=0&amp;p=0"/>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71800"/>
            <a:ext cx="2391727" cy="838200"/>
          </a:xfrm>
          <a:prstGeom prst="rect">
            <a:avLst/>
          </a:prstGeom>
          <a:noFill/>
          <a:ln>
            <a:noFill/>
          </a:ln>
        </p:spPr>
      </p:pic>
    </p:spTree>
    <p:extLst>
      <p:ext uri="{BB962C8B-B14F-4D97-AF65-F5344CB8AC3E}">
        <p14:creationId xmlns:p14="http://schemas.microsoft.com/office/powerpoint/2010/main" val="350452616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161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3189146"/>
              </p:ext>
            </p:extLst>
          </p:nvPr>
        </p:nvGraphicFramePr>
        <p:xfrm>
          <a:off x="982578" y="1066800"/>
          <a:ext cx="6080760" cy="4949572"/>
        </p:xfrm>
        <a:graphic>
          <a:graphicData uri="http://schemas.openxmlformats.org/drawingml/2006/table">
            <a:tbl>
              <a:tblPr bandRow="1">
                <a:tableStyleId>{073A0DAA-6AF3-43AB-8588-CEC1D06C72B9}</a:tableStyleId>
              </a:tblPr>
              <a:tblGrid>
                <a:gridCol w="2362200"/>
                <a:gridCol w="1691640"/>
                <a:gridCol w="2026920"/>
              </a:tblGrid>
              <a:tr h="0">
                <a:tc>
                  <a:txBody>
                    <a:bodyPr/>
                    <a:lstStyle/>
                    <a:p>
                      <a:pPr marL="0" marR="0">
                        <a:lnSpc>
                          <a:spcPct val="115000"/>
                        </a:lnSpc>
                        <a:spcBef>
                          <a:spcPts val="0"/>
                        </a:spcBef>
                        <a:spcAft>
                          <a:spcPts val="0"/>
                        </a:spcAft>
                      </a:pPr>
                      <a:r>
                        <a:rPr lang="en-US" sz="1100" dirty="0" smtClean="0">
                          <a:effectLst/>
                        </a:rPr>
                        <a:t>Prepared by:</a:t>
                      </a:r>
                      <a:endParaRPr lang="en-US" sz="11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Reviewed by:</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Content Changed:</a:t>
                      </a:r>
                      <a:endParaRPr lang="en-US" sz="1100">
                        <a:effectLst/>
                        <a:latin typeface="Times New Roman"/>
                        <a:ea typeface="Times New Roman"/>
                      </a:endParaRPr>
                    </a:p>
                  </a:txBody>
                  <a:tcPr marL="68580" marR="68580" marT="0" marB="0"/>
                </a:tc>
              </a:tr>
              <a:tr h="3119755">
                <a:tc>
                  <a:txBody>
                    <a:bodyPr/>
                    <a:lstStyle/>
                    <a:p>
                      <a:pPr marL="0" marR="0">
                        <a:lnSpc>
                          <a:spcPct val="115000"/>
                        </a:lnSpc>
                        <a:spcBef>
                          <a:spcPts val="0"/>
                        </a:spcBef>
                        <a:spcAft>
                          <a:spcPts val="0"/>
                        </a:spcAft>
                      </a:pPr>
                      <a:r>
                        <a:rPr lang="en-US" sz="1100" dirty="0">
                          <a:effectLst/>
                        </a:rPr>
                        <a:t>Primary </a:t>
                      </a:r>
                      <a:r>
                        <a:rPr lang="en-US" sz="1100" dirty="0" smtClean="0">
                          <a:effectLst/>
                        </a:rPr>
                        <a:t>Author: </a:t>
                      </a:r>
                      <a:endParaRPr lang="en-US" sz="1100" dirty="0">
                        <a:effectLst/>
                      </a:endParaRPr>
                    </a:p>
                    <a:p>
                      <a:pPr marL="171450" marR="0" lvl="0" indent="-171450">
                        <a:lnSpc>
                          <a:spcPct val="115000"/>
                        </a:lnSpc>
                        <a:spcBef>
                          <a:spcPts val="0"/>
                        </a:spcBef>
                        <a:spcAft>
                          <a:spcPts val="0"/>
                        </a:spcAft>
                        <a:buFont typeface="Arial" panose="020B0604020202020204" pitchFamily="34" charset="0"/>
                        <a:buChar char="•"/>
                      </a:pPr>
                      <a:r>
                        <a:rPr lang="en-US" sz="1100" dirty="0">
                          <a:effectLst/>
                        </a:rPr>
                        <a:t>Barbara J. Zabawa, JD, MPH, The Center for Health Law Equity, LLC</a:t>
                      </a:r>
                    </a:p>
                    <a:p>
                      <a:pPr marL="0" marR="0">
                        <a:lnSpc>
                          <a:spcPct val="115000"/>
                        </a:lnSpc>
                        <a:spcBef>
                          <a:spcPts val="0"/>
                        </a:spcBef>
                        <a:spcAft>
                          <a:spcPts val="0"/>
                        </a:spcAft>
                      </a:pPr>
                      <a:r>
                        <a:rPr lang="en-US" sz="1100" dirty="0">
                          <a:effectLst/>
                        </a:rPr>
                        <a:t>Contributing </a:t>
                      </a:r>
                      <a:r>
                        <a:rPr lang="en-US" sz="1100" dirty="0" smtClean="0">
                          <a:effectLst/>
                        </a:rPr>
                        <a:t>Authors: </a:t>
                      </a:r>
                      <a:endParaRPr lang="en-US" sz="1100" dirty="0">
                        <a:effectLst/>
                      </a:endParaRPr>
                    </a:p>
                    <a:p>
                      <a:pPr marL="171450" marR="0" lvl="0" indent="-171450">
                        <a:lnSpc>
                          <a:spcPct val="115000"/>
                        </a:lnSpc>
                        <a:spcBef>
                          <a:spcPts val="0"/>
                        </a:spcBef>
                        <a:spcAft>
                          <a:spcPts val="0"/>
                        </a:spcAft>
                        <a:buFont typeface="Arial" panose="020B0604020202020204" pitchFamily="34" charset="0"/>
                        <a:buChar char="•"/>
                      </a:pPr>
                      <a:r>
                        <a:rPr lang="en-US" sz="1100" dirty="0">
                          <a:effectLst/>
                        </a:rPr>
                        <a:t>Karin </a:t>
                      </a:r>
                      <a:r>
                        <a:rPr lang="en-US" sz="1100" dirty="0" err="1">
                          <a:effectLst/>
                        </a:rPr>
                        <a:t>Butikofer</a:t>
                      </a:r>
                      <a:r>
                        <a:rPr lang="en-US" sz="1100" dirty="0">
                          <a:effectLst/>
                        </a:rPr>
                        <a:t>, </a:t>
                      </a:r>
                      <a:r>
                        <a:rPr lang="en-US" sz="1100" dirty="0" err="1" smtClean="0">
                          <a:effectLst/>
                        </a:rPr>
                        <a:t>Athletico</a:t>
                      </a:r>
                      <a:r>
                        <a:rPr lang="en-US" sz="1100" dirty="0" smtClean="0">
                          <a:effectLst/>
                        </a:rPr>
                        <a:t> Physical Therapy</a:t>
                      </a:r>
                      <a:endParaRPr lang="en-US" sz="1100" dirty="0">
                        <a:effectLst/>
                      </a:endParaRPr>
                    </a:p>
                    <a:p>
                      <a:pPr marL="171450" marR="0" lvl="0" indent="-171450">
                        <a:lnSpc>
                          <a:spcPct val="115000"/>
                        </a:lnSpc>
                        <a:spcBef>
                          <a:spcPts val="0"/>
                        </a:spcBef>
                        <a:spcAft>
                          <a:spcPts val="0"/>
                        </a:spcAft>
                        <a:buFont typeface="Arial" panose="020B0604020202020204" pitchFamily="34" charset="0"/>
                        <a:buChar char="•"/>
                      </a:pPr>
                      <a:r>
                        <a:rPr lang="en-US" sz="1100" dirty="0">
                          <a:effectLst/>
                        </a:rPr>
                        <a:t>Julie Coleman, Group Health Cooperative of South Central Wisconsin</a:t>
                      </a:r>
                    </a:p>
                    <a:p>
                      <a:pPr marL="171450" marR="0" lvl="0" indent="-171450">
                        <a:lnSpc>
                          <a:spcPct val="115000"/>
                        </a:lnSpc>
                        <a:spcBef>
                          <a:spcPts val="0"/>
                        </a:spcBef>
                        <a:spcAft>
                          <a:spcPts val="0"/>
                        </a:spcAft>
                        <a:buFont typeface="Arial" panose="020B0604020202020204" pitchFamily="34" charset="0"/>
                        <a:buChar char="•"/>
                      </a:pPr>
                      <a:r>
                        <a:rPr lang="en-US" sz="1100" dirty="0" smtClean="0">
                          <a:effectLst/>
                        </a:rPr>
                        <a:t>Chris </a:t>
                      </a:r>
                      <a:r>
                        <a:rPr lang="en-US" sz="1100" dirty="0" err="1">
                          <a:effectLst/>
                        </a:rPr>
                        <a:t>Duprey</a:t>
                      </a:r>
                      <a:r>
                        <a:rPr lang="en-US" sz="1100" dirty="0">
                          <a:effectLst/>
                        </a:rPr>
                        <a:t>, </a:t>
                      </a:r>
                      <a:r>
                        <a:rPr lang="en-US" sz="1100" dirty="0" err="1">
                          <a:effectLst/>
                        </a:rPr>
                        <a:t>Caris</a:t>
                      </a:r>
                      <a:r>
                        <a:rPr lang="en-US" sz="1100" dirty="0">
                          <a:effectLst/>
                        </a:rPr>
                        <a:t> Innovation</a:t>
                      </a:r>
                    </a:p>
                    <a:p>
                      <a:pPr marL="171450" marR="0" lvl="0" indent="-171450">
                        <a:lnSpc>
                          <a:spcPct val="115000"/>
                        </a:lnSpc>
                        <a:spcBef>
                          <a:spcPts val="0"/>
                        </a:spcBef>
                        <a:spcAft>
                          <a:spcPts val="0"/>
                        </a:spcAft>
                        <a:buFont typeface="Arial" panose="020B0604020202020204" pitchFamily="34" charset="0"/>
                        <a:buChar char="•"/>
                      </a:pPr>
                      <a:r>
                        <a:rPr lang="en-US" sz="1100" dirty="0">
                          <a:effectLst/>
                        </a:rPr>
                        <a:t>Cathy Hansen, </a:t>
                      </a:r>
                      <a:r>
                        <a:rPr kumimoji="0" lang="en-US" sz="1100" kern="1200" dirty="0" smtClean="0">
                          <a:solidFill>
                            <a:schemeClr val="dk1"/>
                          </a:solidFill>
                          <a:effectLst/>
                          <a:latin typeface="+mn-lt"/>
                          <a:ea typeface="+mn-ea"/>
                          <a:cs typeface="+mn-cs"/>
                        </a:rPr>
                        <a:t>RHIA, Director, Health Information Services &amp; Privacy Officer, St. Croix Regional Medical Center</a:t>
                      </a:r>
                    </a:p>
                    <a:p>
                      <a:pPr marL="171450" marR="0" lvl="0" indent="-171450">
                        <a:lnSpc>
                          <a:spcPct val="115000"/>
                        </a:lnSpc>
                        <a:spcBef>
                          <a:spcPts val="0"/>
                        </a:spcBef>
                        <a:spcAft>
                          <a:spcPts val="0"/>
                        </a:spcAft>
                        <a:buFont typeface="Arial" panose="020B0604020202020204" pitchFamily="34" charset="0"/>
                        <a:buChar char="•"/>
                      </a:pPr>
                      <a:r>
                        <a:rPr lang="en-US" sz="1100" dirty="0" smtClean="0">
                          <a:effectLst/>
                        </a:rPr>
                        <a:t>Teresa </a:t>
                      </a:r>
                      <a:r>
                        <a:rPr lang="en-US" sz="1100" dirty="0">
                          <a:effectLst/>
                        </a:rPr>
                        <a:t>Hernandez, </a:t>
                      </a:r>
                      <a:r>
                        <a:rPr lang="en-US" sz="1100" dirty="0" smtClean="0">
                          <a:effectLst/>
                        </a:rPr>
                        <a:t>HSHS</a:t>
                      </a:r>
                    </a:p>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100" kern="1200" dirty="0" smtClean="0">
                          <a:solidFill>
                            <a:schemeClr val="dk1"/>
                          </a:solidFill>
                          <a:effectLst/>
                          <a:latin typeface="+mn-lt"/>
                          <a:ea typeface="+mn-ea"/>
                          <a:cs typeface="+mn-cs"/>
                        </a:rPr>
                        <a:t>Mary Koehler, IT Security Regulatory Coordinator, ProHealth Care Information Technology</a:t>
                      </a:r>
                    </a:p>
                    <a:p>
                      <a:pPr marL="171450" lvl="0" indent="-171450">
                        <a:buFont typeface="Arial" panose="020B0604020202020204" pitchFamily="34" charset="0"/>
                        <a:buChar char="•"/>
                      </a:pPr>
                      <a:r>
                        <a:rPr kumimoji="0" lang="en-US" sz="1100" kern="1200" dirty="0" smtClean="0">
                          <a:solidFill>
                            <a:schemeClr val="dk1"/>
                          </a:solidFill>
                          <a:effectLst/>
                          <a:latin typeface="+mn-lt"/>
                          <a:ea typeface="+mn-ea"/>
                          <a:cs typeface="+mn-cs"/>
                        </a:rPr>
                        <a:t>Meghan </a:t>
                      </a:r>
                      <a:r>
                        <a:rPr kumimoji="0" lang="en-US" sz="1100" kern="1200" dirty="0">
                          <a:solidFill>
                            <a:schemeClr val="dk1"/>
                          </a:solidFill>
                          <a:effectLst/>
                          <a:latin typeface="+mn-lt"/>
                          <a:ea typeface="+mn-ea"/>
                          <a:cs typeface="+mn-cs"/>
                        </a:rPr>
                        <a:t>O’Connor, </a:t>
                      </a:r>
                      <a:r>
                        <a:rPr kumimoji="0" lang="en-US" sz="1100" kern="1200" dirty="0" smtClean="0">
                          <a:solidFill>
                            <a:schemeClr val="dk1"/>
                          </a:solidFill>
                          <a:effectLst/>
                          <a:latin typeface="+mn-lt"/>
                          <a:ea typeface="+mn-ea"/>
                          <a:cs typeface="+mn-cs"/>
                        </a:rPr>
                        <a:t>von Briesen &amp; Roper, S.C.</a:t>
                      </a:r>
                    </a:p>
                    <a:p>
                      <a:pPr marL="171450" marR="0" lvl="0" indent="-171450">
                        <a:lnSpc>
                          <a:spcPct val="115000"/>
                        </a:lnSpc>
                        <a:spcBef>
                          <a:spcPts val="0"/>
                        </a:spcBef>
                        <a:spcAft>
                          <a:spcPts val="0"/>
                        </a:spcAft>
                        <a:buFont typeface="Arial" panose="020B0604020202020204" pitchFamily="34" charset="0"/>
                        <a:buChar char="•"/>
                      </a:pPr>
                      <a:r>
                        <a:rPr lang="en-US" sz="1100" dirty="0" smtClean="0">
                          <a:effectLst/>
                        </a:rPr>
                        <a:t>Kathy </a:t>
                      </a:r>
                      <a:r>
                        <a:rPr lang="en-US" sz="1100" dirty="0">
                          <a:effectLst/>
                        </a:rPr>
                        <a:t>Schleis, </a:t>
                      </a:r>
                      <a:r>
                        <a:rPr lang="en-US" sz="1100" dirty="0" smtClean="0">
                          <a:effectLst/>
                        </a:rPr>
                        <a:t>Bellin Health System</a:t>
                      </a:r>
                      <a:endParaRPr lang="en-US" sz="1100" dirty="0">
                        <a:effectLst/>
                        <a:latin typeface="Times New Roman"/>
                        <a:ea typeface="Times New Roman"/>
                      </a:endParaRPr>
                    </a:p>
                  </a:txBody>
                  <a:tcPr marL="68580" marR="68580" marT="0" marB="0"/>
                </a:tc>
                <a:tc>
                  <a:txBody>
                    <a:bodyPr/>
                    <a:lstStyle/>
                    <a:p>
                      <a:pPr marL="0" marR="0" indent="11430">
                        <a:lnSpc>
                          <a:spcPct val="115000"/>
                        </a:lnSpc>
                        <a:spcBef>
                          <a:spcPts val="0"/>
                        </a:spcBef>
                        <a:spcAft>
                          <a:spcPts val="0"/>
                        </a:spcAft>
                      </a:pPr>
                      <a:r>
                        <a:rPr lang="en-US" sz="1100" dirty="0">
                          <a:effectLst/>
                        </a:rPr>
                        <a:t>HIPAA COW Privacy &amp; Security Networking Groups</a:t>
                      </a:r>
                    </a:p>
                    <a:p>
                      <a:pPr marL="0" marR="0">
                        <a:lnSpc>
                          <a:spcPct val="115000"/>
                        </a:lnSpc>
                        <a:spcBef>
                          <a:spcPts val="0"/>
                        </a:spcBef>
                        <a:spcAft>
                          <a:spcPts val="0"/>
                        </a:spcAft>
                      </a:pPr>
                      <a:r>
                        <a:rPr lang="en-US" sz="1100" dirty="0">
                          <a:effectLst/>
                        </a:rPr>
                        <a:t> </a:t>
                      </a:r>
                      <a:endParaRPr lang="en-US" sz="11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dirty="0" smtClean="0">
                          <a:solidFill>
                            <a:schemeClr val="tx1"/>
                          </a:solidFill>
                          <a:effectLst/>
                        </a:rPr>
                        <a:t>This</a:t>
                      </a:r>
                      <a:r>
                        <a:rPr lang="en-US" sz="1100" baseline="0" dirty="0" smtClean="0">
                          <a:solidFill>
                            <a:schemeClr val="tx1"/>
                          </a:solidFill>
                          <a:effectLst/>
                        </a:rPr>
                        <a:t> document was updated to reflect changes required by the HITECH Act from 2009 and the subsequent rules that went into effect in 2013, as well as to reorganize and refresh the slides.</a:t>
                      </a:r>
                      <a:endParaRPr lang="en-US" sz="1100" dirty="0" smtClean="0">
                        <a:solidFill>
                          <a:schemeClr val="tx1"/>
                        </a:solidFill>
                        <a:effectLst/>
                      </a:endParaRPr>
                    </a:p>
                    <a:p>
                      <a:pPr marL="0" marR="0">
                        <a:lnSpc>
                          <a:spcPct val="115000"/>
                        </a:lnSpc>
                        <a:spcBef>
                          <a:spcPts val="0"/>
                        </a:spcBef>
                        <a:spcAft>
                          <a:spcPts val="0"/>
                        </a:spcAft>
                      </a:pPr>
                      <a:endParaRPr lang="en-US" sz="1100" dirty="0" smtClean="0">
                        <a:effectLst/>
                      </a:endParaRPr>
                    </a:p>
                  </a:txBody>
                  <a:tcPr marL="68580" marR="68580" marT="0" marB="0"/>
                </a:tc>
              </a:tr>
            </a:tbl>
          </a:graphicData>
        </a:graphic>
      </p:graphicFrame>
      <p:sp>
        <p:nvSpPr>
          <p:cNvPr id="7" name="Rectangle 6"/>
          <p:cNvSpPr/>
          <p:nvPr/>
        </p:nvSpPr>
        <p:spPr>
          <a:xfrm>
            <a:off x="986589" y="685800"/>
            <a:ext cx="2360646" cy="369332"/>
          </a:xfrm>
          <a:prstGeom prst="rect">
            <a:avLst/>
          </a:prstGeom>
        </p:spPr>
        <p:txBody>
          <a:bodyPr wrap="none">
            <a:spAutoFit/>
          </a:bodyPr>
          <a:lstStyle/>
          <a:p>
            <a:r>
              <a:rPr lang="en-US" dirty="0" smtClean="0"/>
              <a:t>Current </a:t>
            </a:r>
            <a:r>
              <a:rPr lang="en-US" dirty="0"/>
              <a:t>Version: </a:t>
            </a:r>
            <a:r>
              <a:rPr lang="en-US" dirty="0" smtClean="0"/>
              <a:t>4/8/15</a:t>
            </a:r>
            <a:endParaRPr lang="en-US" dirty="0"/>
          </a:p>
        </p:txBody>
      </p:sp>
      <p:sp>
        <p:nvSpPr>
          <p:cNvPr id="8" name="Rectangle 7"/>
          <p:cNvSpPr/>
          <p:nvPr/>
        </p:nvSpPr>
        <p:spPr>
          <a:xfrm>
            <a:off x="990600" y="381000"/>
            <a:ext cx="1903598" cy="400110"/>
          </a:xfrm>
          <a:prstGeom prst="rect">
            <a:avLst/>
          </a:prstGeom>
        </p:spPr>
        <p:txBody>
          <a:bodyPr wrap="none">
            <a:spAutoFit/>
          </a:bodyPr>
          <a:lstStyle/>
          <a:p>
            <a:r>
              <a:rPr lang="en-US" sz="2000" b="1" dirty="0" smtClean="0"/>
              <a:t>Version History</a:t>
            </a:r>
            <a:endParaRPr lang="en-US" sz="2000" b="1" dirty="0"/>
          </a:p>
        </p:txBody>
      </p:sp>
    </p:spTree>
    <p:extLst>
      <p:ext uri="{BB962C8B-B14F-4D97-AF65-F5344CB8AC3E}">
        <p14:creationId xmlns:p14="http://schemas.microsoft.com/office/powerpoint/2010/main" val="4242295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162</a:t>
            </a:fld>
            <a:endParaRPr lang="en-US" dirty="0"/>
          </a:p>
        </p:txBody>
      </p:sp>
      <p:sp>
        <p:nvSpPr>
          <p:cNvPr id="7" name="Rectangle 6"/>
          <p:cNvSpPr/>
          <p:nvPr/>
        </p:nvSpPr>
        <p:spPr>
          <a:xfrm>
            <a:off x="990600" y="685800"/>
            <a:ext cx="2540183" cy="369332"/>
          </a:xfrm>
          <a:prstGeom prst="rect">
            <a:avLst/>
          </a:prstGeom>
        </p:spPr>
        <p:txBody>
          <a:bodyPr wrap="none">
            <a:spAutoFit/>
          </a:bodyPr>
          <a:lstStyle/>
          <a:p>
            <a:r>
              <a:rPr lang="en-US" dirty="0" smtClean="0"/>
              <a:t>Original Version: 3/31/09</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25464864"/>
              </p:ext>
            </p:extLst>
          </p:nvPr>
        </p:nvGraphicFramePr>
        <p:xfrm>
          <a:off x="1066800" y="1055132"/>
          <a:ext cx="6096000" cy="4035934"/>
        </p:xfrm>
        <a:graphic>
          <a:graphicData uri="http://schemas.openxmlformats.org/drawingml/2006/table">
            <a:tbl>
              <a:tblPr bandRow="1">
                <a:tableStyleId>{073A0DAA-6AF3-43AB-8588-CEC1D06C72B9}</a:tableStyleId>
              </a:tblPr>
              <a:tblGrid>
                <a:gridCol w="4069080"/>
                <a:gridCol w="2026920"/>
              </a:tblGrid>
              <a:tr h="0">
                <a:tc>
                  <a:txBody>
                    <a:bodyPr/>
                    <a:lstStyle/>
                    <a:p>
                      <a:pPr marL="0" marR="0">
                        <a:lnSpc>
                          <a:spcPct val="115000"/>
                        </a:lnSpc>
                        <a:spcBef>
                          <a:spcPts val="0"/>
                        </a:spcBef>
                        <a:spcAft>
                          <a:spcPts val="0"/>
                        </a:spcAft>
                      </a:pPr>
                      <a:r>
                        <a:rPr lang="en-US" sz="1100" dirty="0">
                          <a:effectLst/>
                        </a:rPr>
                        <a:t>Prepared by:</a:t>
                      </a:r>
                      <a:endParaRPr lang="en-US" sz="11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Reviewed by:</a:t>
                      </a:r>
                      <a:endParaRPr lang="en-US" sz="1100">
                        <a:effectLst/>
                        <a:latin typeface="Times New Roman"/>
                        <a:ea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Primary Author: </a:t>
                      </a:r>
                    </a:p>
                    <a:p>
                      <a:pPr marL="342900" marR="0" lvl="0" indent="-342900">
                        <a:lnSpc>
                          <a:spcPct val="115000"/>
                        </a:lnSpc>
                        <a:spcBef>
                          <a:spcPts val="0"/>
                        </a:spcBef>
                        <a:spcAft>
                          <a:spcPts val="0"/>
                        </a:spcAft>
                        <a:buFont typeface="Symbol"/>
                        <a:buChar char=""/>
                      </a:pPr>
                      <a:r>
                        <a:rPr lang="en-US" sz="1100" dirty="0">
                          <a:effectLst/>
                        </a:rPr>
                        <a:t>Holly Schlenvogt, MSH, ProHealth Care Medical Associates, Privacy Officer</a:t>
                      </a:r>
                    </a:p>
                    <a:p>
                      <a:pPr marL="0" marR="0">
                        <a:lnSpc>
                          <a:spcPct val="115000"/>
                        </a:lnSpc>
                        <a:spcBef>
                          <a:spcPts val="0"/>
                        </a:spcBef>
                        <a:spcAft>
                          <a:spcPts val="0"/>
                        </a:spcAft>
                        <a:tabLst>
                          <a:tab pos="457200" algn="l"/>
                        </a:tabLst>
                      </a:pPr>
                      <a:r>
                        <a:rPr lang="en-US" sz="1100" dirty="0">
                          <a:effectLst/>
                        </a:rPr>
                        <a:t>Contributing Authors: </a:t>
                      </a:r>
                    </a:p>
                    <a:p>
                      <a:pPr marL="342900" marR="0" lvl="0" indent="-342900">
                        <a:lnSpc>
                          <a:spcPct val="115000"/>
                        </a:lnSpc>
                        <a:spcBef>
                          <a:spcPts val="0"/>
                        </a:spcBef>
                        <a:spcAft>
                          <a:spcPts val="0"/>
                        </a:spcAft>
                        <a:buFont typeface="Symbol"/>
                        <a:buChar char=""/>
                      </a:pPr>
                      <a:r>
                        <a:rPr lang="en-US" sz="1100" dirty="0" err="1">
                          <a:effectLst/>
                        </a:rPr>
                        <a:t>Cami</a:t>
                      </a:r>
                      <a:r>
                        <a:rPr lang="en-US" sz="1100" dirty="0">
                          <a:effectLst/>
                        </a:rPr>
                        <a:t> Beaulieu, Red Cedar Medical Center, ROI Supervisor and Privacy Assistant</a:t>
                      </a:r>
                    </a:p>
                    <a:p>
                      <a:pPr marL="342900" marR="0" lvl="0" indent="-342900">
                        <a:lnSpc>
                          <a:spcPct val="115000"/>
                        </a:lnSpc>
                        <a:spcBef>
                          <a:spcPts val="0"/>
                        </a:spcBef>
                        <a:spcAft>
                          <a:spcPts val="0"/>
                        </a:spcAft>
                        <a:buFont typeface="Symbol"/>
                        <a:buChar char=""/>
                      </a:pPr>
                      <a:r>
                        <a:rPr lang="en-US" sz="1100" dirty="0">
                          <a:effectLst/>
                        </a:rPr>
                        <a:t>Jane </a:t>
                      </a:r>
                      <a:r>
                        <a:rPr lang="en-US" sz="1100" dirty="0" err="1">
                          <a:effectLst/>
                        </a:rPr>
                        <a:t>Duerst</a:t>
                      </a:r>
                      <a:r>
                        <a:rPr lang="en-US" sz="1100" dirty="0">
                          <a:effectLst/>
                        </a:rPr>
                        <a:t> Reid, RHIA, Clear Medical Solutions, HIM Consultant </a:t>
                      </a:r>
                    </a:p>
                    <a:p>
                      <a:pPr marL="342900" marR="0" lvl="0" indent="-342900">
                        <a:lnSpc>
                          <a:spcPct val="115000"/>
                        </a:lnSpc>
                        <a:spcBef>
                          <a:spcPts val="0"/>
                        </a:spcBef>
                        <a:spcAft>
                          <a:spcPts val="0"/>
                        </a:spcAft>
                        <a:buFont typeface="Symbol"/>
                        <a:buChar char=""/>
                      </a:pPr>
                      <a:r>
                        <a:rPr lang="en-US" sz="1100" dirty="0">
                          <a:effectLst/>
                        </a:rPr>
                        <a:t>Linda </a:t>
                      </a:r>
                      <a:r>
                        <a:rPr lang="en-US" sz="1100" dirty="0" err="1">
                          <a:effectLst/>
                        </a:rPr>
                        <a:t>Huenink</a:t>
                      </a:r>
                      <a:r>
                        <a:rPr lang="en-US" sz="1100" dirty="0">
                          <a:effectLst/>
                        </a:rPr>
                        <a:t>, MS, RHIA, </a:t>
                      </a:r>
                      <a:r>
                        <a:rPr lang="en-US" sz="1100" dirty="0" err="1">
                          <a:effectLst/>
                        </a:rPr>
                        <a:t>Wk</a:t>
                      </a:r>
                      <a:r>
                        <a:rPr lang="en-US" sz="1100" dirty="0">
                          <a:effectLst/>
                        </a:rPr>
                        <a:t> Co. Dept. of Health &amp; Human Services, Records Supervisor</a:t>
                      </a:r>
                    </a:p>
                    <a:p>
                      <a:pPr marL="342900" marR="0" lvl="0" indent="-342900">
                        <a:lnSpc>
                          <a:spcPct val="115000"/>
                        </a:lnSpc>
                        <a:spcBef>
                          <a:spcPts val="0"/>
                        </a:spcBef>
                        <a:spcAft>
                          <a:spcPts val="0"/>
                        </a:spcAft>
                        <a:buFont typeface="Symbol"/>
                        <a:buChar char=""/>
                      </a:pPr>
                      <a:r>
                        <a:rPr lang="en-US" sz="1100" dirty="0">
                          <a:effectLst/>
                        </a:rPr>
                        <a:t>Carla Jones, Senior Staff Attorney/Privacy Officer, Marshfield Clinic Legal Service</a:t>
                      </a:r>
                    </a:p>
                    <a:p>
                      <a:pPr marL="342900" marR="0" lvl="0" indent="-342900">
                        <a:lnSpc>
                          <a:spcPct val="115000"/>
                        </a:lnSpc>
                        <a:spcBef>
                          <a:spcPts val="0"/>
                        </a:spcBef>
                        <a:spcAft>
                          <a:spcPts val="0"/>
                        </a:spcAft>
                        <a:buFont typeface="Symbol"/>
                        <a:buChar char=""/>
                      </a:pPr>
                      <a:r>
                        <a:rPr lang="en-US" sz="1100" dirty="0">
                          <a:effectLst/>
                        </a:rPr>
                        <a:t>Kathy Johnson, Privacy &amp; Compliance Officer, Wisconsin Dept. of Health Services </a:t>
                      </a:r>
                    </a:p>
                    <a:p>
                      <a:pPr marL="342900" marR="0" lvl="0" indent="-342900">
                        <a:lnSpc>
                          <a:spcPct val="115000"/>
                        </a:lnSpc>
                        <a:spcBef>
                          <a:spcPts val="0"/>
                        </a:spcBef>
                        <a:spcAft>
                          <a:spcPts val="0"/>
                        </a:spcAft>
                        <a:buFont typeface="Symbol"/>
                        <a:buChar char=""/>
                      </a:pPr>
                      <a:r>
                        <a:rPr lang="en-US" sz="1100" dirty="0">
                          <a:effectLst/>
                        </a:rPr>
                        <a:t>Melissa Meier, ProHealth Care Medical Associates, Corporate Compliance Coordinator</a:t>
                      </a:r>
                    </a:p>
                    <a:p>
                      <a:pPr marL="342900" marR="0" lvl="0" indent="-342900">
                        <a:lnSpc>
                          <a:spcPct val="115000"/>
                        </a:lnSpc>
                        <a:spcBef>
                          <a:spcPts val="0"/>
                        </a:spcBef>
                        <a:spcAft>
                          <a:spcPts val="0"/>
                        </a:spcAft>
                        <a:buFont typeface="Symbol"/>
                        <a:buChar char=""/>
                      </a:pPr>
                      <a:r>
                        <a:rPr lang="en-US" sz="1100" dirty="0">
                          <a:effectLst/>
                        </a:rPr>
                        <a:t>Kim </a:t>
                      </a:r>
                      <a:r>
                        <a:rPr lang="en-US" sz="1100" dirty="0" err="1">
                          <a:effectLst/>
                        </a:rPr>
                        <a:t>Pemble</a:t>
                      </a:r>
                      <a:r>
                        <a:rPr lang="en-US" sz="1100" dirty="0">
                          <a:effectLst/>
                        </a:rPr>
                        <a:t>, Executive Director, WI Health Information Exchange (WHIE)</a:t>
                      </a:r>
                    </a:p>
                    <a:p>
                      <a:pPr marL="342900" marR="0" lvl="0" indent="-342900">
                        <a:lnSpc>
                          <a:spcPct val="115000"/>
                        </a:lnSpc>
                        <a:spcBef>
                          <a:spcPts val="0"/>
                        </a:spcBef>
                        <a:spcAft>
                          <a:spcPts val="0"/>
                        </a:spcAft>
                        <a:buFont typeface="Symbol"/>
                        <a:buChar char=""/>
                      </a:pPr>
                      <a:r>
                        <a:rPr lang="en-US" sz="1100" dirty="0" err="1">
                          <a:effectLst/>
                        </a:rPr>
                        <a:t>LaVonne</a:t>
                      </a:r>
                      <a:r>
                        <a:rPr lang="en-US" sz="1100" dirty="0">
                          <a:effectLst/>
                        </a:rPr>
                        <a:t> Smith, Information Services Director, Tomah Memorial Hospital</a:t>
                      </a:r>
                      <a:endParaRPr lang="en-US" sz="1100" dirty="0">
                        <a:effectLst/>
                        <a:latin typeface="Times New Roman"/>
                        <a:ea typeface="Times New Roman"/>
                      </a:endParaRPr>
                    </a:p>
                  </a:txBody>
                  <a:tcPr marL="68580" marR="68580" marT="0" marB="0"/>
                </a:tc>
                <a:tc>
                  <a:txBody>
                    <a:bodyPr/>
                    <a:lstStyle/>
                    <a:p>
                      <a:pPr marL="0" marR="0" indent="11430">
                        <a:lnSpc>
                          <a:spcPct val="115000"/>
                        </a:lnSpc>
                        <a:spcBef>
                          <a:spcPts val="0"/>
                        </a:spcBef>
                        <a:spcAft>
                          <a:spcPts val="0"/>
                        </a:spcAft>
                      </a:pPr>
                      <a:r>
                        <a:rPr lang="en-US" sz="1100" dirty="0">
                          <a:effectLst/>
                        </a:rPr>
                        <a:t>HIPAA COW Privacy &amp; Security Networking Groups</a:t>
                      </a:r>
                    </a:p>
                    <a:p>
                      <a:pPr marL="0" marR="0">
                        <a:lnSpc>
                          <a:spcPct val="115000"/>
                        </a:lnSpc>
                        <a:spcBef>
                          <a:spcPts val="0"/>
                        </a:spcBef>
                        <a:spcAft>
                          <a:spcPts val="0"/>
                        </a:spcAft>
                      </a:pPr>
                      <a:r>
                        <a:rPr lang="en-US" sz="1100" dirty="0">
                          <a:effectLst/>
                        </a:rPr>
                        <a:t> </a:t>
                      </a:r>
                      <a:endParaRPr lang="en-US" sz="1100" dirty="0">
                        <a:effectLst/>
                        <a:latin typeface="Times New Roman"/>
                        <a:ea typeface="Times New Roman"/>
                      </a:endParaRPr>
                    </a:p>
                  </a:txBody>
                  <a:tcPr marL="68580" marR="68580" marT="0" marB="0"/>
                </a:tc>
              </a:tr>
            </a:tbl>
          </a:graphicData>
        </a:graphic>
      </p:graphicFrame>
      <p:sp>
        <p:nvSpPr>
          <p:cNvPr id="12" name="Rectangle 11"/>
          <p:cNvSpPr/>
          <p:nvPr/>
        </p:nvSpPr>
        <p:spPr>
          <a:xfrm>
            <a:off x="990600" y="381000"/>
            <a:ext cx="2971198" cy="400110"/>
          </a:xfrm>
          <a:prstGeom prst="rect">
            <a:avLst/>
          </a:prstGeom>
        </p:spPr>
        <p:txBody>
          <a:bodyPr wrap="none">
            <a:spAutoFit/>
          </a:bodyPr>
          <a:lstStyle/>
          <a:p>
            <a:r>
              <a:rPr lang="en-US" sz="2000" b="1" dirty="0" smtClean="0"/>
              <a:t>Version History (Cont’d.)</a:t>
            </a:r>
            <a:endParaRPr lang="en-US" sz="2000" b="1" dirty="0"/>
          </a:p>
        </p:txBody>
      </p:sp>
    </p:spTree>
    <p:extLst>
      <p:ext uri="{BB962C8B-B14F-4D97-AF65-F5344CB8AC3E}">
        <p14:creationId xmlns:p14="http://schemas.microsoft.com/office/powerpoint/2010/main" val="1657292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866900" y="631825"/>
            <a:ext cx="5105400" cy="762000"/>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51203" name="Rectangle 3"/>
          <p:cNvSpPr>
            <a:spLocks noGrp="1" noChangeArrowheads="1"/>
          </p:cNvSpPr>
          <p:nvPr>
            <p:ph type="body" idx="1"/>
          </p:nvPr>
        </p:nvSpPr>
        <p:spPr>
          <a:xfrm>
            <a:off x="457200" y="2209800"/>
            <a:ext cx="8229600" cy="2667000"/>
          </a:xfrm>
        </p:spPr>
        <p:txBody>
          <a:bodyPr/>
          <a:lstStyle/>
          <a:p>
            <a:pPr>
              <a:lnSpc>
                <a:spcPct val="80000"/>
              </a:lnSpc>
            </a:pPr>
            <a:r>
              <a:rPr lang="en-US" altLang="en-US" sz="2400" dirty="0" smtClean="0">
                <a:latin typeface="Times New Roman" pitchFamily="18" charset="0"/>
                <a:cs typeface="Times New Roman" pitchFamily="18" charset="0"/>
              </a:rPr>
              <a:t>Protected Health Information (PHI) is individually identifiable health information </a:t>
            </a:r>
            <a:r>
              <a:rPr lang="en-US" sz="2400" dirty="0" smtClean="0">
                <a:latin typeface="Times New Roman" pitchFamily="18" charset="0"/>
                <a:cs typeface="Times New Roman" pitchFamily="18" charset="0"/>
              </a:rPr>
              <a:t>that is: </a:t>
            </a:r>
          </a:p>
          <a:p>
            <a:pPr marL="914400" lvl="1" indent="-457200">
              <a:lnSpc>
                <a:spcPct val="80000"/>
              </a:lnSpc>
              <a:defRPr/>
            </a:pPr>
            <a:r>
              <a:rPr lang="en-US" sz="2400" dirty="0" smtClean="0">
                <a:latin typeface="Times New Roman" pitchFamily="18" charset="0"/>
                <a:cs typeface="Times New Roman" pitchFamily="18" charset="0"/>
              </a:rPr>
              <a:t>Created or received by a health care provider, health plan, employer, or health care clearinghouse and that </a:t>
            </a:r>
          </a:p>
          <a:p>
            <a:pPr marL="1152525" lvl="2" indent="-457200">
              <a:lnSpc>
                <a:spcPct val="80000"/>
              </a:lnSpc>
              <a:defRPr/>
            </a:pPr>
            <a:r>
              <a:rPr lang="en-US" sz="2200" dirty="0" smtClean="0">
                <a:latin typeface="Times New Roman" pitchFamily="18" charset="0"/>
                <a:cs typeface="Times New Roman" pitchFamily="18" charset="0"/>
              </a:rPr>
              <a:t>Relates to the past, present, or future physical or mental health or condition of an individual; </a:t>
            </a:r>
          </a:p>
          <a:p>
            <a:pPr marL="1152525" lvl="2" indent="-457200">
              <a:lnSpc>
                <a:spcPct val="80000"/>
              </a:lnSpc>
              <a:defRPr/>
            </a:pPr>
            <a:r>
              <a:rPr lang="en-US" sz="2200" dirty="0" smtClean="0">
                <a:latin typeface="Times New Roman" pitchFamily="18" charset="0"/>
                <a:cs typeface="Times New Roman" pitchFamily="18" charset="0"/>
              </a:rPr>
              <a:t>Relates to the provision of health care to an individual</a:t>
            </a:r>
          </a:p>
          <a:p>
            <a:pPr marL="1152525" lvl="2" indent="-457200">
              <a:lnSpc>
                <a:spcPct val="80000"/>
              </a:lnSpc>
              <a:defRPr/>
            </a:pPr>
            <a:r>
              <a:rPr lang="en-US" sz="2200" dirty="0" smtClean="0">
                <a:latin typeface="Times New Roman" pitchFamily="18" charset="0"/>
                <a:cs typeface="Times New Roman" pitchFamily="18" charset="0"/>
              </a:rPr>
              <a:t>The past, present or future payment for the provision of  health care to an individual. </a:t>
            </a:r>
          </a:p>
          <a:p>
            <a:pPr eaLnBrk="1" hangingPunct="1">
              <a:buFont typeface="Wingdings" pitchFamily="2" charset="2"/>
              <a:buNone/>
            </a:pPr>
            <a:endParaRPr lang="en-US" altLang="en-US" sz="2400" dirty="0" smtClean="0">
              <a:latin typeface="Times New Roman" pitchFamily="18" charset="0"/>
              <a:cs typeface="Times New Roman" pitchFamily="18" charset="0"/>
            </a:endParaRPr>
          </a:p>
        </p:txBody>
      </p:sp>
      <p:sp>
        <p:nvSpPr>
          <p:cNvPr id="51204" name="Text Box 5"/>
          <p:cNvSpPr txBox="1">
            <a:spLocks noChangeArrowheads="1"/>
          </p:cNvSpPr>
          <p:nvPr/>
        </p:nvSpPr>
        <p:spPr bwMode="auto">
          <a:xfrm>
            <a:off x="1066800" y="1384300"/>
            <a:ext cx="6705600" cy="461665"/>
          </a:xfrm>
          <a:prstGeom prst="rect">
            <a:avLst/>
          </a:prstGeom>
          <a:noFill/>
          <a:ln w="9525">
            <a:noFill/>
            <a:miter lim="800000"/>
            <a:headEnd/>
            <a:tailEnd/>
          </a:ln>
        </p:spPr>
        <p:txBody>
          <a:bodyPr>
            <a:spAutoFit/>
          </a:bodyPr>
          <a:lstStyle/>
          <a:p>
            <a:r>
              <a:rPr lang="en-US" altLang="en-US" sz="2400" b="1" dirty="0"/>
              <a:t>What is Protected Health Information (PHI)?</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17</a:t>
            </a:fld>
            <a:endParaRPr lang="en-US" dirty="0"/>
          </a:p>
        </p:txBody>
      </p:sp>
      <p:pic>
        <p:nvPicPr>
          <p:cNvPr id="8" name="Picture 7" descr="https://tse1.mm.bing.net/th?&amp;id=JN.CNXmMXQS3cahfNMTjVTkQg&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5199062" y="4800600"/>
            <a:ext cx="1963738" cy="154876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2819400" y="1371600"/>
            <a:ext cx="3810000" cy="685799"/>
          </a:xfrm>
        </p:spPr>
        <p:txBody>
          <a:bodyPr>
            <a:normAutofit/>
          </a:bodyPr>
          <a:lstStyle/>
          <a:p>
            <a:pPr eaLnBrk="1" hangingPunct="1">
              <a:defRPr/>
            </a:pPr>
            <a:r>
              <a:rPr lang="en-US" altLang="en-US" sz="2400" dirty="0" smtClean="0">
                <a:solidFill>
                  <a:schemeClr val="tx1"/>
                </a:solidFill>
                <a:effectLst/>
                <a:latin typeface="Times New Roman" pitchFamily="18" charset="0"/>
                <a:cs typeface="Times New Roman" pitchFamily="18" charset="0"/>
              </a:rPr>
              <a:t>What Does PHI Include?</a:t>
            </a:r>
            <a:endParaRPr lang="en-US" altLang="en-US" sz="2400" dirty="0">
              <a:solidFill>
                <a:schemeClr val="tx1"/>
              </a:solidFill>
              <a:effectLst/>
              <a:latin typeface="Times New Roman" pitchFamily="18" charset="0"/>
              <a:cs typeface="Times New Roman" pitchFamily="18" charset="0"/>
            </a:endParaRPr>
          </a:p>
        </p:txBody>
      </p:sp>
      <p:sp>
        <p:nvSpPr>
          <p:cNvPr id="53251" name="Rectangle 3"/>
          <p:cNvSpPr>
            <a:spLocks noGrp="1" noChangeArrowheads="1"/>
          </p:cNvSpPr>
          <p:nvPr>
            <p:ph type="body" idx="1"/>
          </p:nvPr>
        </p:nvSpPr>
        <p:spPr>
          <a:xfrm>
            <a:off x="571500" y="2209800"/>
            <a:ext cx="5753100" cy="3124200"/>
          </a:xfrm>
        </p:spPr>
        <p:txBody>
          <a:bodyPr/>
          <a:lstStyle/>
          <a:p>
            <a:pPr lvl="1" eaLnBrk="1" hangingPunct="1"/>
            <a:r>
              <a:rPr lang="en-US" altLang="en-US" dirty="0" smtClean="0">
                <a:latin typeface="Times New Roman" pitchFamily="18" charset="0"/>
                <a:cs typeface="Times New Roman" pitchFamily="18" charset="0"/>
              </a:rPr>
              <a:t>Information in the health record, such as:</a:t>
            </a:r>
          </a:p>
          <a:p>
            <a:pPr lvl="2" eaLnBrk="1" hangingPunct="1"/>
            <a:r>
              <a:rPr lang="en-US" altLang="en-US" dirty="0" smtClean="0">
                <a:latin typeface="Times New Roman" pitchFamily="18" charset="0"/>
                <a:cs typeface="Times New Roman" pitchFamily="18" charset="0"/>
              </a:rPr>
              <a:t>Encounter/visit documentation</a:t>
            </a:r>
          </a:p>
          <a:p>
            <a:pPr lvl="2" eaLnBrk="1" hangingPunct="1"/>
            <a:r>
              <a:rPr lang="en-US" altLang="en-US" dirty="0" smtClean="0">
                <a:latin typeface="Times New Roman" pitchFamily="18" charset="0"/>
                <a:cs typeface="Times New Roman" pitchFamily="18" charset="0"/>
              </a:rPr>
              <a:t>Lab results</a:t>
            </a:r>
          </a:p>
          <a:p>
            <a:pPr lvl="2" eaLnBrk="1" hangingPunct="1"/>
            <a:r>
              <a:rPr lang="en-US" altLang="en-US" dirty="0" smtClean="0">
                <a:latin typeface="Times New Roman" pitchFamily="18" charset="0"/>
                <a:cs typeface="Times New Roman" pitchFamily="18" charset="0"/>
              </a:rPr>
              <a:t>Appointment dates/times</a:t>
            </a:r>
          </a:p>
          <a:p>
            <a:pPr lvl="2" eaLnBrk="1" hangingPunct="1"/>
            <a:r>
              <a:rPr lang="en-US" altLang="en-US" dirty="0" smtClean="0">
                <a:latin typeface="Times New Roman" pitchFamily="18" charset="0"/>
                <a:cs typeface="Times New Roman" pitchFamily="18" charset="0"/>
              </a:rPr>
              <a:t>Invoices</a:t>
            </a:r>
          </a:p>
          <a:p>
            <a:pPr lvl="2" eaLnBrk="1" hangingPunct="1"/>
            <a:r>
              <a:rPr lang="en-US" altLang="en-US" dirty="0" smtClean="0">
                <a:latin typeface="Times New Roman" pitchFamily="18" charset="0"/>
                <a:cs typeface="Times New Roman" pitchFamily="18" charset="0"/>
              </a:rPr>
              <a:t>Radiology films and reports</a:t>
            </a:r>
          </a:p>
          <a:p>
            <a:pPr lvl="2" eaLnBrk="1" hangingPunct="1"/>
            <a:r>
              <a:rPr lang="en-US" altLang="en-US" dirty="0" smtClean="0">
                <a:latin typeface="Times New Roman" pitchFamily="18" charset="0"/>
                <a:cs typeface="Times New Roman" pitchFamily="18" charset="0"/>
              </a:rPr>
              <a:t>History and physicals (H&amp;Ps)</a:t>
            </a:r>
          </a:p>
          <a:p>
            <a:pPr lvl="2" eaLnBrk="1" hangingPunct="1"/>
            <a:r>
              <a:rPr lang="en-US" altLang="en-US" dirty="0" smtClean="0">
                <a:latin typeface="Times New Roman" pitchFamily="18" charset="0"/>
                <a:cs typeface="Times New Roman" pitchFamily="18" charset="0"/>
              </a:rPr>
              <a:t>Patient Identifiers</a:t>
            </a:r>
          </a:p>
        </p:txBody>
      </p:sp>
      <p:sp>
        <p:nvSpPr>
          <p:cNvPr id="53252" name="Rectangle 4"/>
          <p:cNvSpPr>
            <a:spLocks noChangeArrowheads="1"/>
          </p:cNvSpPr>
          <p:nvPr/>
        </p:nvSpPr>
        <p:spPr bwMode="auto">
          <a:xfrm>
            <a:off x="2209800" y="457200"/>
            <a:ext cx="4876800" cy="9144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18</a:t>
            </a:fld>
            <a:endParaRPr lang="en-US" dirty="0"/>
          </a:p>
        </p:txBody>
      </p:sp>
      <p:pic>
        <p:nvPicPr>
          <p:cNvPr id="5124" name="Picture 4" descr="C:\Users\jcoleman\AppData\Local\Microsoft\Windows\Temporary Internet Files\Content.IE5\ZJP0XQD7\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jcoleman\AppData\Local\Microsoft\Windows\Temporary Internet Files\Content.IE5\4HII3X1E\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jcoleman\AppData\Local\Microsoft\Windows\Temporary Internet Files\Content.IE5\J3F5XQIV\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5766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descr="C:\Users\jcoleman\AppData\Local\Microsoft\Windows\Temporary Internet Files\Content.IE5\Y9SGU680\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jcoleman\AppData\Local\Microsoft\Windows\Temporary Internet Files\Content.IE5\J3F5XQIV\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p:cNvGraphicFramePr/>
          <p:nvPr>
            <p:extLst>
              <p:ext uri="{D42A27DB-BD31-4B8C-83A1-F6EECF244321}">
                <p14:modId xmlns:p14="http://schemas.microsoft.com/office/powerpoint/2010/main" val="4284973846"/>
              </p:ext>
            </p:extLst>
          </p:nvPr>
        </p:nvGraphicFramePr>
        <p:xfrm>
          <a:off x="5557837" y="3124200"/>
          <a:ext cx="3057525" cy="172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762000" y="2209800"/>
            <a:ext cx="7696200" cy="1600200"/>
          </a:xfrm>
        </p:spPr>
        <p:txBody>
          <a:bodyPr/>
          <a:lstStyle/>
          <a:p>
            <a:pPr eaLnBrk="1" hangingPunct="1">
              <a:buClr>
                <a:schemeClr val="tx1"/>
              </a:buClr>
              <a:buFont typeface="Wingdings" pitchFamily="2" charset="2"/>
              <a:buNone/>
            </a:pPr>
            <a:r>
              <a:rPr lang="en-US" altLang="en-US" dirty="0" smtClean="0"/>
              <a:t>	</a:t>
            </a:r>
            <a:r>
              <a:rPr lang="en-US" altLang="en-US" sz="2000" dirty="0" smtClean="0">
                <a:latin typeface="Times New Roman" pitchFamily="18" charset="0"/>
                <a:cs typeface="Times New Roman" pitchFamily="18" charset="0"/>
              </a:rPr>
              <a:t>PHI includes information by which the identity of a patient can be determined with reasonable accuracy and speed either directly or by reference to other publicly available information.</a:t>
            </a:r>
          </a:p>
        </p:txBody>
      </p:sp>
      <p:sp>
        <p:nvSpPr>
          <p:cNvPr id="55299" name="Rectangle 5"/>
          <p:cNvSpPr>
            <a:spLocks noChangeArrowheads="1"/>
          </p:cNvSpPr>
          <p:nvPr/>
        </p:nvSpPr>
        <p:spPr bwMode="auto">
          <a:xfrm>
            <a:off x="1905000" y="685800"/>
            <a:ext cx="5410200" cy="7620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sp>
        <p:nvSpPr>
          <p:cNvPr id="55301" name="TextBox 2"/>
          <p:cNvSpPr txBox="1">
            <a:spLocks noChangeArrowheads="1"/>
          </p:cNvSpPr>
          <p:nvPr/>
        </p:nvSpPr>
        <p:spPr bwMode="auto">
          <a:xfrm>
            <a:off x="2667000" y="1600200"/>
            <a:ext cx="4032250" cy="461963"/>
          </a:xfrm>
          <a:prstGeom prst="rect">
            <a:avLst/>
          </a:prstGeom>
          <a:noFill/>
          <a:ln w="9525">
            <a:noFill/>
            <a:miter lim="800000"/>
            <a:headEnd/>
            <a:tailEnd/>
          </a:ln>
        </p:spPr>
        <p:txBody>
          <a:bodyPr wrap="none">
            <a:spAutoFit/>
          </a:bodyPr>
          <a:lstStyle/>
          <a:p>
            <a:r>
              <a:rPr lang="en-US" altLang="en-US" sz="2400" b="1" dirty="0"/>
              <a:t>What are Patient Identifiers?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19</a:t>
            </a:fld>
            <a:endParaRPr lang="en-US" dirty="0"/>
          </a:p>
        </p:txBody>
      </p:sp>
      <p:pic>
        <p:nvPicPr>
          <p:cNvPr id="9" name="Picture 8" descr="https://tse4.mm.bing.net/th?id=JN.GHVT7jZmple33%2bImHZ9ZBg&amp;w=153&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810000"/>
            <a:ext cx="1522730" cy="175958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971800" y="381000"/>
            <a:ext cx="2362200" cy="639762"/>
          </a:xfrm>
        </p:spPr>
        <p:txBody>
          <a:bodyPr/>
          <a:lstStyle/>
          <a:p>
            <a:pPr eaLnBrk="1" hangingPunct="1">
              <a:defRPr/>
            </a:pPr>
            <a:r>
              <a:rPr lang="en-US" altLang="en-US" sz="3200" dirty="0" smtClean="0">
                <a:solidFill>
                  <a:schemeClr val="accent6">
                    <a:lumMod val="60000"/>
                    <a:lumOff val="40000"/>
                  </a:schemeClr>
                </a:solidFill>
                <a:effectLst/>
                <a:latin typeface="Times New Roman" pitchFamily="18" charset="0"/>
                <a:cs typeface="Times New Roman" pitchFamily="18" charset="0"/>
              </a:rPr>
              <a:t>Disclaimer</a:t>
            </a:r>
            <a:endParaRPr lang="en-US" altLang="en-US" sz="3200" dirty="0">
              <a:solidFill>
                <a:schemeClr val="accent6">
                  <a:lumMod val="60000"/>
                  <a:lumOff val="40000"/>
                </a:schemeClr>
              </a:solidFill>
              <a:effectLst/>
              <a:latin typeface="Times New Roman" pitchFamily="18" charset="0"/>
              <a:cs typeface="Times New Roman" pitchFamily="18" charset="0"/>
            </a:endParaRPr>
          </a:p>
        </p:txBody>
      </p:sp>
      <p:sp>
        <p:nvSpPr>
          <p:cNvPr id="24580" name="Rectangle 3"/>
          <p:cNvSpPr>
            <a:spLocks noGrp="1" noChangeArrowheads="1"/>
          </p:cNvSpPr>
          <p:nvPr>
            <p:ph type="body" idx="1"/>
          </p:nvPr>
        </p:nvSpPr>
        <p:spPr>
          <a:xfrm>
            <a:off x="457200" y="990600"/>
            <a:ext cx="8153400" cy="4953000"/>
          </a:xfrm>
        </p:spPr>
        <p:txBody>
          <a:bodyPr/>
          <a:lstStyle/>
          <a:p>
            <a:pPr eaLnBrk="1" hangingPunct="1"/>
            <a:r>
              <a:rPr lang="en-US" altLang="en-US" sz="1600" dirty="0" smtClean="0">
                <a:latin typeface="Times New Roman" pitchFamily="18" charset="0"/>
                <a:cs typeface="Times New Roman" pitchFamily="18" charset="0"/>
              </a:rPr>
              <a:t>This HIPAA Privacy &amp; Security Training Session </a:t>
            </a:r>
            <a:r>
              <a:rPr lang="en-US" sz="1600" dirty="0" smtClean="0">
                <a:latin typeface="Times New Roman" pitchFamily="18" charset="0"/>
                <a:cs typeface="Times New Roman" pitchFamily="18" charset="0"/>
              </a:rPr>
              <a:t>Copyright </a:t>
            </a:r>
            <a:r>
              <a:rPr lang="en-US" sz="1600" dirty="0" smtClean="0">
                <a:latin typeface="Times New Roman" pitchFamily="18" charset="0"/>
                <a:cs typeface="Times New Roman" pitchFamily="18" charset="0"/>
                <a:sym typeface="Symbol" pitchFamily="18" charset="2"/>
              </a:rPr>
              <a:t></a:t>
            </a:r>
            <a:r>
              <a:rPr lang="en-US" sz="1600" dirty="0" smtClean="0">
                <a:latin typeface="Times New Roman" pitchFamily="18" charset="0"/>
                <a:cs typeface="Times New Roman" pitchFamily="18" charset="0"/>
              </a:rPr>
              <a:t> by the HIPAA Collaborative of Wisconsin (“HIPAA COW”) may be freely redistributed in its entirety provided that this copyright notice is not removed.  When information from this document is used, HIPAA COW shall be referenced as a resource.  It may not be sold for profit or used in commercial documents without the written permission of the copyright holder.  This </a:t>
            </a:r>
            <a:r>
              <a:rPr lang="en-US" altLang="en-US" sz="1600" dirty="0" smtClean="0">
                <a:latin typeface="Times New Roman" pitchFamily="18" charset="0"/>
                <a:cs typeface="Times New Roman" pitchFamily="18" charset="0"/>
              </a:rPr>
              <a:t>HIPAA Privacy &amp; Security Training Session</a:t>
            </a:r>
            <a:r>
              <a:rPr lang="en-US" sz="1600" dirty="0" smtClean="0">
                <a:latin typeface="Times New Roman" pitchFamily="18" charset="0"/>
                <a:cs typeface="Times New Roman" pitchFamily="18" charset="0"/>
              </a:rPr>
              <a:t> is provided “as is” without any express or implied warranty.  It is for educational purposes only and does not constitute legal advice.  If you require legal advice, you should consult with an attorney.  Unless otherwise noted, HIPAA COW has not addressed all state pre-emption issues related to this </a:t>
            </a:r>
            <a:r>
              <a:rPr lang="en-US" altLang="en-US" sz="1600" dirty="0" smtClean="0">
                <a:latin typeface="Times New Roman" pitchFamily="18" charset="0"/>
                <a:cs typeface="Times New Roman" pitchFamily="18" charset="0"/>
              </a:rPr>
              <a:t>HIPAA Privacy &amp; Security Training Session. </a:t>
            </a:r>
            <a:r>
              <a:rPr lang="en-US" sz="1600" dirty="0" smtClean="0">
                <a:latin typeface="Times New Roman" pitchFamily="18" charset="0"/>
                <a:cs typeface="Times New Roman" pitchFamily="18" charset="0"/>
              </a:rPr>
              <a:t>Therefore, this document may need to be modified in order to comply with Wisconsin/State law.</a:t>
            </a:r>
          </a:p>
          <a:p>
            <a:pPr eaLnBrk="1" hangingPunct="1"/>
            <a:r>
              <a:rPr lang="en-US" altLang="en-US" sz="1600" dirty="0" smtClean="0">
                <a:latin typeface="Times New Roman" pitchFamily="18" charset="0"/>
                <a:cs typeface="Times New Roman" pitchFamily="18" charset="0"/>
              </a:rPr>
              <a:t>This document is not a complete summary covering every aspect of the Privacy and Security Rules.  You may need to modify content to suit your organization’s policies and procedures. </a:t>
            </a:r>
          </a:p>
          <a:p>
            <a:pPr eaLnBrk="1" hangingPunct="1"/>
            <a:r>
              <a:rPr lang="en-US" altLang="en-US" sz="1600" b="1" dirty="0" smtClean="0">
                <a:solidFill>
                  <a:srgbClr val="FF0000"/>
                </a:solidFill>
                <a:latin typeface="Times New Roman" pitchFamily="18" charset="0"/>
                <a:cs typeface="Times New Roman" pitchFamily="18" charset="0"/>
              </a:rPr>
              <a:t>Slides are provided for informational purposes only.</a:t>
            </a:r>
          </a:p>
          <a:p>
            <a:pPr eaLnBrk="1" hangingPunct="1"/>
            <a:r>
              <a:rPr lang="en-US" altLang="en-US" sz="1600" b="1" dirty="0" smtClean="0">
                <a:solidFill>
                  <a:srgbClr val="FF0000"/>
                </a:solidFill>
                <a:latin typeface="Times New Roman" pitchFamily="18" charset="0"/>
                <a:cs typeface="Times New Roman" pitchFamily="18" charset="0"/>
              </a:rPr>
              <a:t>It is recommended to select only those slides or groups of slides that are relevant to your training purposes.  </a:t>
            </a:r>
          </a:p>
          <a:p>
            <a:pPr eaLnBrk="1" hangingPunct="1"/>
            <a:r>
              <a:rPr lang="en-US" altLang="en-US" sz="1600" b="1" i="1" u="sng" dirty="0" smtClean="0">
                <a:solidFill>
                  <a:srgbClr val="FF0000"/>
                </a:solidFill>
                <a:latin typeface="Times New Roman" pitchFamily="18" charset="0"/>
                <a:cs typeface="Times New Roman" pitchFamily="18" charset="0"/>
              </a:rPr>
              <a:t>This Training Session is not meant to be presented as is, but as a starting point or idea generator only.</a:t>
            </a:r>
          </a:p>
          <a:p>
            <a:pPr marL="109537" indent="0" eaLnBrk="1" hangingPunct="1">
              <a:buNone/>
            </a:pPr>
            <a:endParaRPr lang="en-US" sz="16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990600" y="1371600"/>
            <a:ext cx="6553200" cy="457200"/>
          </a:xfrm>
        </p:spPr>
        <p:txBody>
          <a:bodyPr>
            <a:noAutofit/>
          </a:bodyPr>
          <a:lstStyle/>
          <a:p>
            <a:pPr algn="ctr" eaLnBrk="1" hangingPunct="1">
              <a:defRPr/>
            </a:pPr>
            <a:r>
              <a:rPr lang="en-US" altLang="en-US" sz="2400" dirty="0" smtClean="0">
                <a:solidFill>
                  <a:schemeClr val="tx1"/>
                </a:solidFill>
                <a:effectLst/>
                <a:latin typeface="Times New Roman" pitchFamily="18" charset="0"/>
                <a:cs typeface="Times New Roman" pitchFamily="18" charset="0"/>
              </a:rPr>
              <a:t>What Are Some Examples of Patient Identifiers?</a:t>
            </a:r>
            <a:endParaRPr lang="en-US" altLang="en-US" sz="2400" dirty="0">
              <a:solidFill>
                <a:schemeClr val="tx1"/>
              </a:solidFill>
              <a:effectLst/>
              <a:latin typeface="Times New Roman" pitchFamily="18" charset="0"/>
              <a:cs typeface="Times New Roman" pitchFamily="18" charset="0"/>
            </a:endParaRPr>
          </a:p>
        </p:txBody>
      </p:sp>
      <p:sp>
        <p:nvSpPr>
          <p:cNvPr id="57347" name="Rectangle 3"/>
          <p:cNvSpPr>
            <a:spLocks noGrp="1" noChangeArrowheads="1"/>
          </p:cNvSpPr>
          <p:nvPr>
            <p:ph type="body" sz="half" idx="1"/>
          </p:nvPr>
        </p:nvSpPr>
        <p:spPr>
          <a:xfrm>
            <a:off x="561975" y="2209800"/>
            <a:ext cx="3733800" cy="3429000"/>
          </a:xfrm>
        </p:spPr>
        <p:txBody>
          <a:bodyPr/>
          <a:lstStyle/>
          <a:p>
            <a:pPr eaLnBrk="1" hangingPunct="1">
              <a:lnSpc>
                <a:spcPct val="90000"/>
              </a:lnSpc>
            </a:pPr>
            <a:r>
              <a:rPr lang="en-US" altLang="en-US" sz="1800" dirty="0" smtClean="0">
                <a:latin typeface="Times New Roman" pitchFamily="18" charset="0"/>
                <a:cs typeface="Times New Roman" pitchFamily="18" charset="0"/>
              </a:rPr>
              <a:t>Names		</a:t>
            </a:r>
          </a:p>
          <a:p>
            <a:pPr eaLnBrk="1" hangingPunct="1">
              <a:lnSpc>
                <a:spcPct val="90000"/>
              </a:lnSpc>
            </a:pPr>
            <a:r>
              <a:rPr lang="en-US" altLang="en-US" sz="1800" dirty="0" smtClean="0">
                <a:latin typeface="Times New Roman" pitchFamily="18" charset="0"/>
                <a:cs typeface="Times New Roman" pitchFamily="18" charset="0"/>
              </a:rPr>
              <a:t>Medical Record Numbers</a:t>
            </a:r>
          </a:p>
          <a:p>
            <a:pPr eaLnBrk="1" hangingPunct="1">
              <a:lnSpc>
                <a:spcPct val="90000"/>
              </a:lnSpc>
            </a:pPr>
            <a:r>
              <a:rPr lang="en-US" altLang="en-US" sz="1800" dirty="0" smtClean="0">
                <a:latin typeface="Times New Roman" pitchFamily="18" charset="0"/>
                <a:cs typeface="Times New Roman" pitchFamily="18" charset="0"/>
              </a:rPr>
              <a:t>Social Security Numbers</a:t>
            </a:r>
          </a:p>
          <a:p>
            <a:pPr eaLnBrk="1" hangingPunct="1">
              <a:lnSpc>
                <a:spcPct val="90000"/>
              </a:lnSpc>
            </a:pPr>
            <a:r>
              <a:rPr lang="en-US" altLang="en-US" sz="1800" dirty="0" smtClean="0">
                <a:latin typeface="Times New Roman" pitchFamily="18" charset="0"/>
                <a:cs typeface="Times New Roman" pitchFamily="18" charset="0"/>
              </a:rPr>
              <a:t>Account Numbers</a:t>
            </a:r>
          </a:p>
          <a:p>
            <a:pPr eaLnBrk="1" hangingPunct="1">
              <a:lnSpc>
                <a:spcPct val="90000"/>
              </a:lnSpc>
            </a:pPr>
            <a:r>
              <a:rPr lang="en-US" altLang="en-US" sz="1800" dirty="0" smtClean="0">
                <a:latin typeface="Times New Roman" pitchFamily="18" charset="0"/>
                <a:cs typeface="Times New Roman" pitchFamily="18" charset="0"/>
              </a:rPr>
              <a:t>License/Certification numbers</a:t>
            </a:r>
          </a:p>
          <a:p>
            <a:pPr eaLnBrk="1" hangingPunct="1">
              <a:lnSpc>
                <a:spcPct val="90000"/>
              </a:lnSpc>
            </a:pPr>
            <a:r>
              <a:rPr lang="en-US" altLang="en-US" sz="1800" dirty="0" smtClean="0">
                <a:latin typeface="Times New Roman" pitchFamily="18" charset="0"/>
                <a:cs typeface="Times New Roman" pitchFamily="18" charset="0"/>
              </a:rPr>
              <a:t>Vehicle Identifiers/Serial numbers/License plate numbers</a:t>
            </a:r>
          </a:p>
          <a:p>
            <a:pPr eaLnBrk="1" hangingPunct="1">
              <a:lnSpc>
                <a:spcPct val="90000"/>
              </a:lnSpc>
            </a:pPr>
            <a:r>
              <a:rPr lang="en-US" altLang="en-US" sz="1800" dirty="0" smtClean="0">
                <a:latin typeface="Times New Roman" pitchFamily="18" charset="0"/>
                <a:cs typeface="Times New Roman" pitchFamily="18" charset="0"/>
              </a:rPr>
              <a:t>Internet protocol addresses</a:t>
            </a:r>
          </a:p>
          <a:p>
            <a:pPr eaLnBrk="1" hangingPunct="1">
              <a:lnSpc>
                <a:spcPct val="90000"/>
              </a:lnSpc>
            </a:pPr>
            <a:r>
              <a:rPr lang="en-US" altLang="en-US" sz="1800" dirty="0" smtClean="0">
                <a:latin typeface="Times New Roman" pitchFamily="18" charset="0"/>
                <a:cs typeface="Times New Roman" pitchFamily="18" charset="0"/>
              </a:rPr>
              <a:t>Health plan numbers</a:t>
            </a:r>
          </a:p>
          <a:p>
            <a:pPr eaLnBrk="1" hangingPunct="1">
              <a:lnSpc>
                <a:spcPct val="90000"/>
              </a:lnSpc>
            </a:pPr>
            <a:r>
              <a:rPr lang="en-US" altLang="en-US" sz="1800" dirty="0" smtClean="0">
                <a:latin typeface="Times New Roman" pitchFamily="18" charset="0"/>
                <a:cs typeface="Times New Roman" pitchFamily="18" charset="0"/>
              </a:rPr>
              <a:t>Full face photographic images and any comparable images</a:t>
            </a:r>
          </a:p>
        </p:txBody>
      </p:sp>
      <p:sp>
        <p:nvSpPr>
          <p:cNvPr id="57348" name="Rectangle 4"/>
          <p:cNvSpPr>
            <a:spLocks noGrp="1" noChangeArrowheads="1"/>
          </p:cNvSpPr>
          <p:nvPr>
            <p:ph type="body" sz="half" idx="2"/>
          </p:nvPr>
        </p:nvSpPr>
        <p:spPr>
          <a:xfrm>
            <a:off x="4648200" y="2133600"/>
            <a:ext cx="3830638" cy="3505200"/>
          </a:xfrm>
        </p:spPr>
        <p:txBody>
          <a:bodyPr/>
          <a:lstStyle/>
          <a:p>
            <a:pPr eaLnBrk="1" hangingPunct="1"/>
            <a:r>
              <a:rPr lang="en-US" altLang="en-US" sz="1800" dirty="0" smtClean="0">
                <a:latin typeface="Times New Roman" pitchFamily="18" charset="0"/>
                <a:cs typeface="Times New Roman" pitchFamily="18" charset="0"/>
              </a:rPr>
              <a:t>Web universal resource locaters (URLs)</a:t>
            </a:r>
          </a:p>
          <a:p>
            <a:pPr eaLnBrk="1" hangingPunct="1"/>
            <a:r>
              <a:rPr lang="en-US" altLang="en-US" sz="1800" dirty="0" smtClean="0">
                <a:latin typeface="Times New Roman" pitchFamily="18" charset="0"/>
                <a:cs typeface="Times New Roman" pitchFamily="18" charset="0"/>
              </a:rPr>
              <a:t>Any dates related to any individual (date of birth)</a:t>
            </a:r>
          </a:p>
          <a:p>
            <a:pPr eaLnBrk="1" hangingPunct="1"/>
            <a:r>
              <a:rPr lang="en-US" altLang="en-US" sz="1800" dirty="0" smtClean="0">
                <a:latin typeface="Times New Roman" pitchFamily="18" charset="0"/>
                <a:cs typeface="Times New Roman" pitchFamily="18" charset="0"/>
              </a:rPr>
              <a:t>Telephone numbers</a:t>
            </a:r>
          </a:p>
          <a:p>
            <a:pPr eaLnBrk="1" hangingPunct="1"/>
            <a:r>
              <a:rPr lang="en-US" altLang="en-US" sz="1800" dirty="0" smtClean="0">
                <a:latin typeface="Times New Roman" pitchFamily="18" charset="0"/>
                <a:cs typeface="Times New Roman" pitchFamily="18" charset="0"/>
              </a:rPr>
              <a:t>Fax numbers	</a:t>
            </a:r>
          </a:p>
          <a:p>
            <a:pPr eaLnBrk="1" hangingPunct="1"/>
            <a:r>
              <a:rPr lang="en-US" altLang="en-US" sz="1800" dirty="0" smtClean="0">
                <a:latin typeface="Times New Roman" pitchFamily="18" charset="0"/>
                <a:cs typeface="Times New Roman" pitchFamily="18" charset="0"/>
              </a:rPr>
              <a:t>Email addresses</a:t>
            </a:r>
          </a:p>
          <a:p>
            <a:pPr eaLnBrk="1" hangingPunct="1"/>
            <a:r>
              <a:rPr lang="en-US" altLang="en-US" sz="1800" dirty="0" smtClean="0">
                <a:latin typeface="Times New Roman" pitchFamily="18" charset="0"/>
                <a:cs typeface="Times New Roman" pitchFamily="18" charset="0"/>
              </a:rPr>
              <a:t>Biometric identifiers including finger and voice prints</a:t>
            </a:r>
          </a:p>
          <a:p>
            <a:pPr eaLnBrk="1" hangingPunct="1"/>
            <a:r>
              <a:rPr lang="en-US" altLang="en-US" sz="1800" dirty="0" smtClean="0">
                <a:latin typeface="Times New Roman" pitchFamily="18" charset="0"/>
                <a:cs typeface="Times New Roman" pitchFamily="18" charset="0"/>
              </a:rPr>
              <a:t>Any other unique identifying number, characteristic or code</a:t>
            </a:r>
          </a:p>
        </p:txBody>
      </p:sp>
      <p:sp>
        <p:nvSpPr>
          <p:cNvPr id="148486" name="Rectangle 6"/>
          <p:cNvSpPr>
            <a:spLocks noChangeArrowheads="1"/>
          </p:cNvSpPr>
          <p:nvPr/>
        </p:nvSpPr>
        <p:spPr bwMode="auto">
          <a:xfrm>
            <a:off x="1981200" y="600075"/>
            <a:ext cx="4572000" cy="609600"/>
          </a:xfrm>
          <a:prstGeom prst="rect">
            <a:avLst/>
          </a:prstGeom>
          <a:noFill/>
          <a:ln>
            <a:noFill/>
          </a:ln>
          <a:effectLst/>
          <a:extLst/>
        </p:spPr>
        <p:txBody>
          <a:bodyPr anchor="ctr"/>
          <a:lstStyle>
            <a:lvl1pPr>
              <a:defRPr sz="4400" b="1">
                <a:solidFill>
                  <a:schemeClr val="tx2"/>
                </a:solidFill>
                <a:effectLst>
                  <a:outerShdw blurRad="38100" dist="38100" dir="2700000" algn="tl">
                    <a:srgbClr val="000000"/>
                  </a:outerShdw>
                </a:effectLst>
                <a:latin typeface="Tahoma" pitchFamily="34" charset="0"/>
              </a:defRPr>
            </a:lvl1pPr>
            <a:lvl2pPr>
              <a:defRPr sz="4400" b="1">
                <a:solidFill>
                  <a:schemeClr val="tx2"/>
                </a:solidFill>
                <a:effectLst>
                  <a:outerShdw blurRad="38100" dist="38100" dir="2700000" algn="tl">
                    <a:srgbClr val="000000"/>
                  </a:outerShdw>
                </a:effectLst>
                <a:latin typeface="Tahoma" pitchFamily="34" charset="0"/>
              </a:defRPr>
            </a:lvl2pPr>
            <a:lvl3pPr>
              <a:defRPr sz="4400" b="1">
                <a:solidFill>
                  <a:schemeClr val="tx2"/>
                </a:solidFill>
                <a:effectLst>
                  <a:outerShdw blurRad="38100" dist="38100" dir="2700000" algn="tl">
                    <a:srgbClr val="000000"/>
                  </a:outerShdw>
                </a:effectLst>
                <a:latin typeface="Tahoma" pitchFamily="34" charset="0"/>
              </a:defRPr>
            </a:lvl3pPr>
            <a:lvl4pPr>
              <a:defRPr sz="4400" b="1">
                <a:solidFill>
                  <a:schemeClr val="tx2"/>
                </a:solidFill>
                <a:effectLst>
                  <a:outerShdw blurRad="38100" dist="38100" dir="2700000" algn="tl">
                    <a:srgbClr val="000000"/>
                  </a:outerShdw>
                </a:effectLst>
                <a:latin typeface="Tahoma" pitchFamily="34" charset="0"/>
              </a:defRPr>
            </a:lvl4pPr>
            <a:lvl5pPr>
              <a:defRPr sz="4400" b="1">
                <a:solidFill>
                  <a:schemeClr val="tx2"/>
                </a:solidFill>
                <a:effectLst>
                  <a:outerShdw blurRad="38100" dist="38100" dir="2700000" algn="tl">
                    <a:srgbClr val="000000"/>
                  </a:outerShdw>
                </a:effectLst>
                <a:latin typeface="Tahoma" pitchFamily="34" charset="0"/>
              </a:defRPr>
            </a:lvl5pPr>
            <a:lvl6pPr marL="4572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a:lstStyle>
          <a:p>
            <a:pPr algn="ctr">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BFC3F571-1379-4C82-83A2-0E6C7CDF3B78}" type="slidenum">
              <a:rPr lang="en-US" smtClean="0"/>
              <a:pPr>
                <a:defRPr/>
              </a:pPr>
              <a:t>20</a:t>
            </a:fld>
            <a:endParaRPr lang="en-US" dirty="0"/>
          </a:p>
        </p:txBody>
      </p:sp>
      <p:pic>
        <p:nvPicPr>
          <p:cNvPr id="9" name="Picture 8" descr="https://tse1.mm.bing.net/th?&amp;id=JN./o3wkbF2fSHVuOk9uuKZ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228600"/>
            <a:ext cx="1155700" cy="119570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524000" y="381000"/>
            <a:ext cx="5867400" cy="838200"/>
          </a:xfrm>
        </p:spPr>
        <p:txBody>
          <a:bodyPr/>
          <a:lstStyle/>
          <a:p>
            <a:pPr algn="ct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59395" name="Rectangle 3"/>
          <p:cNvSpPr>
            <a:spLocks noGrp="1" noChangeArrowheads="1"/>
          </p:cNvSpPr>
          <p:nvPr>
            <p:ph type="body" idx="1"/>
          </p:nvPr>
        </p:nvSpPr>
        <p:spPr>
          <a:xfrm>
            <a:off x="457200" y="2743200"/>
            <a:ext cx="3048000" cy="1600200"/>
          </a:xfrm>
          <a:ln>
            <a:solidFill>
              <a:schemeClr val="accent6">
                <a:lumMod val="60000"/>
                <a:lumOff val="40000"/>
              </a:schemeClr>
            </a:solidFill>
          </a:ln>
        </p:spPr>
        <p:txBody>
          <a:bodyPr/>
          <a:lstStyle/>
          <a:p>
            <a:pPr eaLnBrk="1" hangingPunct="1"/>
            <a:r>
              <a:rPr lang="en-US" altLang="en-US" sz="2000" b="1" dirty="0" smtClean="0">
                <a:solidFill>
                  <a:srgbClr val="FF0000"/>
                </a:solidFill>
                <a:latin typeface="Times New Roman" pitchFamily="18" charset="0"/>
                <a:cs typeface="Times New Roman" pitchFamily="18" charset="0"/>
              </a:rPr>
              <a:t>Uses</a:t>
            </a:r>
          </a:p>
          <a:p>
            <a:pPr lvl="1" eaLnBrk="1" hangingPunct="1"/>
            <a:r>
              <a:rPr lang="en-US" altLang="en-US" sz="1600" dirty="0" smtClean="0">
                <a:latin typeface="Times New Roman" pitchFamily="18" charset="0"/>
                <a:cs typeface="Times New Roman" pitchFamily="18" charset="0"/>
              </a:rPr>
              <a:t>When we review or use PHI internally (i.e. audits, training, customer service, or quality improvement).</a:t>
            </a:r>
          </a:p>
        </p:txBody>
      </p:sp>
      <p:sp>
        <p:nvSpPr>
          <p:cNvPr id="59397" name="TextBox 1"/>
          <p:cNvSpPr txBox="1">
            <a:spLocks noChangeArrowheads="1"/>
          </p:cNvSpPr>
          <p:nvPr/>
        </p:nvSpPr>
        <p:spPr bwMode="auto">
          <a:xfrm>
            <a:off x="2286000" y="1293018"/>
            <a:ext cx="4572000" cy="461963"/>
          </a:xfrm>
          <a:prstGeom prst="rect">
            <a:avLst/>
          </a:prstGeom>
          <a:noFill/>
          <a:ln w="9525">
            <a:noFill/>
            <a:miter lim="800000"/>
            <a:headEnd/>
            <a:tailEnd/>
          </a:ln>
        </p:spPr>
        <p:txBody>
          <a:bodyPr>
            <a:spAutoFit/>
          </a:bodyPr>
          <a:lstStyle/>
          <a:p>
            <a:r>
              <a:rPr lang="en-US" sz="2400" b="1" dirty="0"/>
              <a:t>What Are Uses and Disclosures?</a:t>
            </a:r>
          </a:p>
        </p:txBody>
      </p:sp>
      <p:sp>
        <p:nvSpPr>
          <p:cNvPr id="9" name="Rectangle 3"/>
          <p:cNvSpPr txBox="1">
            <a:spLocks noChangeArrowheads="1"/>
          </p:cNvSpPr>
          <p:nvPr/>
        </p:nvSpPr>
        <p:spPr bwMode="auto">
          <a:xfrm>
            <a:off x="5365273" y="2667000"/>
            <a:ext cx="2985453" cy="1676400"/>
          </a:xfrm>
          <a:prstGeom prst="rect">
            <a:avLst/>
          </a:prstGeom>
          <a:noFill/>
          <a:ln w="9525">
            <a:solidFill>
              <a:schemeClr val="accent6">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altLang="en-US" sz="2000" b="1" dirty="0" smtClean="0">
                <a:solidFill>
                  <a:srgbClr val="FF0000"/>
                </a:solidFill>
                <a:latin typeface="Times New Roman" pitchFamily="18" charset="0"/>
                <a:cs typeface="Times New Roman" pitchFamily="18" charset="0"/>
              </a:rPr>
              <a:t>Disclosures: </a:t>
            </a:r>
          </a:p>
          <a:p>
            <a:pPr lvl="1" eaLnBrk="1" hangingPunct="1"/>
            <a:r>
              <a:rPr lang="en-US" altLang="en-US" sz="1600" dirty="0" smtClean="0">
                <a:latin typeface="Times New Roman" pitchFamily="18" charset="0"/>
                <a:cs typeface="Times New Roman" pitchFamily="18" charset="0"/>
              </a:rPr>
              <a:t>When we release or provide PHI to someone (i.e. attorney, patient or faxing records to another provider).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21</a:t>
            </a:fld>
            <a:endParaRPr lang="en-US" dirty="0"/>
          </a:p>
        </p:txBody>
      </p:sp>
      <p:pic>
        <p:nvPicPr>
          <p:cNvPr id="11" name="Picture 10" descr="https://tse1.mm.bing.net/th?&amp;id=JN.COObQcIDvADw6XnhMB0yH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4098" y="2667000"/>
            <a:ext cx="1752600" cy="16764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2743200" y="381000"/>
            <a:ext cx="4038600" cy="792162"/>
          </a:xfrm>
        </p:spPr>
        <p:txBody>
          <a:bodyPr/>
          <a:lstStyle/>
          <a:p>
            <a:pP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61443" name="Rectangle 3"/>
          <p:cNvSpPr>
            <a:spLocks noGrp="1" noChangeArrowheads="1"/>
          </p:cNvSpPr>
          <p:nvPr>
            <p:ph type="body" idx="1"/>
          </p:nvPr>
        </p:nvSpPr>
        <p:spPr>
          <a:xfrm>
            <a:off x="685800" y="1981200"/>
            <a:ext cx="8153400" cy="2667000"/>
          </a:xfrm>
        </p:spPr>
        <p:txBody>
          <a:bodyPr/>
          <a:lstStyle/>
          <a:p>
            <a:pPr lvl="1" eaLnBrk="1" hangingPunct="1">
              <a:lnSpc>
                <a:spcPct val="90000"/>
              </a:lnSpc>
            </a:pPr>
            <a:r>
              <a:rPr lang="en-US" altLang="en-US" sz="2000" dirty="0" smtClean="0">
                <a:latin typeface="Times New Roman" pitchFamily="18" charset="0"/>
                <a:cs typeface="Times New Roman" pitchFamily="18" charset="0"/>
              </a:rPr>
              <a:t>To use or disclose/release only the minimum necessary to accomplish intended purposes of the use, disclosure, or request.</a:t>
            </a:r>
          </a:p>
          <a:p>
            <a:pPr lvl="1" eaLnBrk="1" hangingPunct="1">
              <a:lnSpc>
                <a:spcPct val="90000"/>
              </a:lnSpc>
            </a:pPr>
            <a:r>
              <a:rPr lang="en-US" altLang="en-US" sz="2000" dirty="0" smtClean="0">
                <a:latin typeface="Times New Roman" pitchFamily="18" charset="0"/>
                <a:cs typeface="Times New Roman" pitchFamily="18" charset="0"/>
              </a:rPr>
              <a:t>Requests from employees at [Organization]:</a:t>
            </a:r>
          </a:p>
          <a:p>
            <a:pPr lvl="2" eaLnBrk="1" hangingPunct="1">
              <a:lnSpc>
                <a:spcPct val="90000"/>
              </a:lnSpc>
            </a:pPr>
            <a:r>
              <a:rPr lang="en-US" altLang="en-US" sz="2000" dirty="0" smtClean="0">
                <a:latin typeface="Times New Roman" pitchFamily="18" charset="0"/>
                <a:cs typeface="Times New Roman" pitchFamily="18" charset="0"/>
              </a:rPr>
              <a:t>Identify each workforce member who needs to access PHI.</a:t>
            </a:r>
          </a:p>
          <a:p>
            <a:pPr lvl="2" eaLnBrk="1" hangingPunct="1">
              <a:lnSpc>
                <a:spcPct val="90000"/>
              </a:lnSpc>
            </a:pPr>
            <a:r>
              <a:rPr lang="en-US" altLang="en-US" sz="2000" dirty="0" smtClean="0">
                <a:latin typeface="Times New Roman" pitchFamily="18" charset="0"/>
                <a:cs typeface="Times New Roman" pitchFamily="18" charset="0"/>
              </a:rPr>
              <a:t>Limit the PHI provided on a </a:t>
            </a:r>
            <a:r>
              <a:rPr lang="en-US" altLang="en-US" sz="2000" b="1" dirty="0" smtClean="0">
                <a:solidFill>
                  <a:srgbClr val="FF0000"/>
                </a:solidFill>
                <a:latin typeface="Times New Roman" pitchFamily="18" charset="0"/>
                <a:cs typeface="Times New Roman" pitchFamily="18" charset="0"/>
              </a:rPr>
              <a:t>“need-to-know” </a:t>
            </a:r>
            <a:r>
              <a:rPr lang="en-US" altLang="en-US" sz="2000" dirty="0" smtClean="0">
                <a:latin typeface="Times New Roman" pitchFamily="18" charset="0"/>
                <a:cs typeface="Times New Roman" pitchFamily="18" charset="0"/>
              </a:rPr>
              <a:t>basis.</a:t>
            </a:r>
          </a:p>
          <a:p>
            <a:pPr lvl="1" eaLnBrk="1" hangingPunct="1">
              <a:lnSpc>
                <a:spcPct val="90000"/>
              </a:lnSpc>
            </a:pPr>
            <a:r>
              <a:rPr lang="en-US" altLang="en-US" sz="2000" dirty="0" smtClean="0">
                <a:latin typeface="Times New Roman" pitchFamily="18" charset="0"/>
                <a:cs typeface="Times New Roman" pitchFamily="18" charset="0"/>
              </a:rPr>
              <a:t>Requests from individuals not employed at [Organization]:</a:t>
            </a:r>
          </a:p>
          <a:p>
            <a:pPr lvl="2" eaLnBrk="1" hangingPunct="1">
              <a:lnSpc>
                <a:spcPct val="90000"/>
              </a:lnSpc>
            </a:pPr>
            <a:r>
              <a:rPr lang="en-US" altLang="en-US" sz="2000" dirty="0" smtClean="0">
                <a:latin typeface="Times New Roman" pitchFamily="18" charset="0"/>
                <a:cs typeface="Times New Roman" pitchFamily="18" charset="0"/>
              </a:rPr>
              <a:t>Limit the PHI provided to what is needed to accomplish the purpose for which the request was made.</a:t>
            </a:r>
          </a:p>
        </p:txBody>
      </p:sp>
      <p:sp>
        <p:nvSpPr>
          <p:cNvPr id="61445" name="TextBox 1"/>
          <p:cNvSpPr txBox="1">
            <a:spLocks noChangeArrowheads="1"/>
          </p:cNvSpPr>
          <p:nvPr/>
        </p:nvSpPr>
        <p:spPr bwMode="auto">
          <a:xfrm>
            <a:off x="2590800" y="1294607"/>
            <a:ext cx="4141788" cy="423862"/>
          </a:xfrm>
          <a:prstGeom prst="rect">
            <a:avLst/>
          </a:prstGeom>
          <a:noFill/>
          <a:ln w="9525">
            <a:noFill/>
            <a:miter lim="800000"/>
            <a:headEnd/>
            <a:tailEnd/>
          </a:ln>
        </p:spPr>
        <p:txBody>
          <a:bodyPr wrap="none">
            <a:spAutoFit/>
          </a:bodyPr>
          <a:lstStyle/>
          <a:p>
            <a:pPr>
              <a:lnSpc>
                <a:spcPct val="90000"/>
              </a:lnSpc>
            </a:pPr>
            <a:r>
              <a:rPr lang="en-US" altLang="en-US" sz="2400" b="1" dirty="0"/>
              <a:t>What is Minimum Necessary?</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22</a:t>
            </a:fld>
            <a:endParaRPr lang="en-US" dirty="0"/>
          </a:p>
        </p:txBody>
      </p:sp>
      <p:pic>
        <p:nvPicPr>
          <p:cNvPr id="9" name="Picture 8" descr="https://tse1.mm.bing.net/th?&amp;id=JN.C0VcdQme2wqbOcG20Szz5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648200"/>
            <a:ext cx="1301591" cy="140843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143000"/>
            <a:ext cx="8153400" cy="457199"/>
          </a:xfrm>
        </p:spPr>
        <p:txBody>
          <a:bodyPr>
            <a:normAutofit fontScale="90000"/>
          </a:bodyPr>
          <a:lstStyle/>
          <a:p>
            <a:pPr eaLnBrk="1" hangingPunct="1">
              <a:defRPr/>
            </a:pPr>
            <a:r>
              <a:rPr lang="en-US" altLang="en-US" sz="2400" dirty="0">
                <a:solidFill>
                  <a:schemeClr val="tx1"/>
                </a:solidFill>
                <a:effectLst/>
                <a:latin typeface="Times New Roman" pitchFamily="18" charset="0"/>
                <a:cs typeface="Times New Roman" pitchFamily="18" charset="0"/>
              </a:rPr>
              <a:t>What is </a:t>
            </a:r>
            <a:r>
              <a:rPr lang="en-US" altLang="en-US" sz="2400" dirty="0" smtClean="0">
                <a:solidFill>
                  <a:schemeClr val="tx1"/>
                </a:solidFill>
                <a:effectLst/>
                <a:latin typeface="Times New Roman" pitchFamily="18" charset="0"/>
                <a:cs typeface="Times New Roman" pitchFamily="18" charset="0"/>
              </a:rPr>
              <a:t>Treatment, Payment and Health Care Operations (TPO)?</a:t>
            </a:r>
            <a:endParaRPr lang="en-US" altLang="en-US" sz="2400" dirty="0">
              <a:solidFill>
                <a:schemeClr val="tx1"/>
              </a:solidFill>
              <a:effectLst/>
              <a:latin typeface="Times New Roman" pitchFamily="18" charset="0"/>
              <a:cs typeface="Times New Roman" pitchFamily="18" charset="0"/>
            </a:endParaRPr>
          </a:p>
        </p:txBody>
      </p:sp>
      <p:sp>
        <p:nvSpPr>
          <p:cNvPr id="63491" name="Rectangle 3"/>
          <p:cNvSpPr>
            <a:spLocks noGrp="1" noChangeArrowheads="1"/>
          </p:cNvSpPr>
          <p:nvPr>
            <p:ph type="body" idx="1"/>
          </p:nvPr>
        </p:nvSpPr>
        <p:spPr>
          <a:xfrm>
            <a:off x="228600" y="1905000"/>
            <a:ext cx="8534400" cy="2133600"/>
          </a:xfrm>
        </p:spPr>
        <p:txBody>
          <a:bodyPr/>
          <a:lstStyle/>
          <a:p>
            <a:pPr eaLnBrk="1" hangingPunct="1">
              <a:lnSpc>
                <a:spcPct val="110000"/>
              </a:lnSpc>
            </a:pPr>
            <a:r>
              <a:rPr lang="en-US" altLang="en-US" sz="1800" dirty="0" smtClean="0">
                <a:latin typeface="Times New Roman" pitchFamily="18" charset="0"/>
                <a:cs typeface="Times New Roman" pitchFamily="18" charset="0"/>
              </a:rPr>
              <a:t>HIPAA allows Use and/or Disclosure of PHI for purpose of:</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Treatment</a:t>
            </a:r>
            <a:r>
              <a:rPr lang="en-US" altLang="en-US" sz="1800" dirty="0" smtClean="0">
                <a:latin typeface="Times New Roman" pitchFamily="18" charset="0"/>
                <a:cs typeface="Times New Roman" pitchFamily="18" charset="0"/>
              </a:rPr>
              <a:t> – providing care to patients.</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Payment</a:t>
            </a:r>
            <a:r>
              <a:rPr lang="en-US" altLang="en-US" sz="1800" dirty="0" smtClean="0">
                <a:latin typeface="Times New Roman" pitchFamily="18" charset="0"/>
                <a:cs typeface="Times New Roman" pitchFamily="18" charset="0"/>
              </a:rPr>
              <a:t> – the provision of benefits and premium payment.</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Health Care Operations</a:t>
            </a:r>
            <a:r>
              <a:rPr lang="en-US" altLang="en-US" sz="1800" dirty="0" smtClean="0">
                <a:latin typeface="Times New Roman" pitchFamily="18" charset="0"/>
                <a:cs typeface="Times New Roman" pitchFamily="18" charset="0"/>
              </a:rPr>
              <a:t> – normal business activities (i.e. reporting, quality improvement, training, auditing, customer service and resolution of grievances data collection and eligibility checks and accreditation).</a:t>
            </a:r>
          </a:p>
        </p:txBody>
      </p:sp>
      <p:sp>
        <p:nvSpPr>
          <p:cNvPr id="63492" name="Rectangle 5"/>
          <p:cNvSpPr>
            <a:spLocks noChangeArrowheads="1"/>
          </p:cNvSpPr>
          <p:nvPr/>
        </p:nvSpPr>
        <p:spPr bwMode="auto">
          <a:xfrm>
            <a:off x="1905000" y="457200"/>
            <a:ext cx="5029200" cy="6858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23</a:t>
            </a:fld>
            <a:endParaRPr lang="en-US" dirty="0"/>
          </a:p>
        </p:txBody>
      </p:sp>
      <p:pic>
        <p:nvPicPr>
          <p:cNvPr id="9" name="Picture 8"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133850"/>
            <a:ext cx="1748949" cy="16573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133600" y="2133600"/>
            <a:ext cx="4876800" cy="643060"/>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IV</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2057400" y="2971800"/>
            <a:ext cx="5145087" cy="533400"/>
          </a:xfrm>
        </p:spPr>
        <p:txBody>
          <a:bodyPr/>
          <a:lstStyle/>
          <a:p>
            <a:pPr algn="ctr"/>
            <a:r>
              <a:rPr lang="en-US" sz="3200" b="1" dirty="0" smtClean="0">
                <a:latin typeface="Times New Roman" panose="02020603050405020304" pitchFamily="18" charset="0"/>
                <a:cs typeface="Times New Roman" panose="02020603050405020304" pitchFamily="18" charset="0"/>
              </a:rPr>
              <a:t>HIPAA Enforcement</a:t>
            </a:r>
            <a:endParaRPr lang="en-US" sz="3200" b="1" dirty="0">
              <a:latin typeface="Times New Roman" panose="02020603050405020304" pitchFamily="18" charset="0"/>
              <a:cs typeface="Times New Roman" panose="02020603050405020304" pitchFamily="18" charset="0"/>
            </a:endParaRPr>
          </a:p>
        </p:txBody>
      </p:sp>
      <p:pic>
        <p:nvPicPr>
          <p:cNvPr id="5" name="Picture 4" descr="https://tse2.mm.bing.net/th?id=JN.OHbE6Lmq%2bzgixA%2b9%2f3F3IA&amp;w=273&amp;h=180&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3694112"/>
            <a:ext cx="1515427" cy="1030288"/>
          </a:xfrm>
          <a:prstGeom prst="rect">
            <a:avLst/>
          </a:prstGeom>
          <a:noFill/>
          <a:ln>
            <a:noFill/>
          </a:ln>
        </p:spPr>
      </p:pic>
    </p:spTree>
    <p:extLst>
      <p:ext uri="{BB962C8B-B14F-4D97-AF65-F5344CB8AC3E}">
        <p14:creationId xmlns:p14="http://schemas.microsoft.com/office/powerpoint/2010/main" val="494570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914400" y="533400"/>
            <a:ext cx="6934200" cy="7921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Why Do We Need to Protect PHI? </a:t>
            </a:r>
          </a:p>
        </p:txBody>
      </p:sp>
      <p:sp>
        <p:nvSpPr>
          <p:cNvPr id="65539" name="Rectangle 3"/>
          <p:cNvSpPr>
            <a:spLocks noGrp="1" noChangeArrowheads="1"/>
          </p:cNvSpPr>
          <p:nvPr>
            <p:ph type="body" idx="1"/>
          </p:nvPr>
        </p:nvSpPr>
        <p:spPr>
          <a:xfrm>
            <a:off x="1219200" y="1600200"/>
            <a:ext cx="7239000" cy="1905000"/>
          </a:xfrm>
        </p:spPr>
        <p:txBody>
          <a:bodyPr/>
          <a:lstStyle/>
          <a:p>
            <a:pPr eaLnBrk="1" hangingPunct="1"/>
            <a:r>
              <a:rPr lang="en-US" altLang="en-US" sz="2000" dirty="0" smtClean="0">
                <a:latin typeface="Times New Roman" pitchFamily="18" charset="0"/>
                <a:cs typeface="Times New Roman" pitchFamily="18" charset="0"/>
              </a:rPr>
              <a:t>It’s the law.</a:t>
            </a:r>
          </a:p>
          <a:p>
            <a:pPr eaLnBrk="1" hangingPunct="1"/>
            <a:r>
              <a:rPr lang="en-US" altLang="en-US" sz="2000" dirty="0" smtClean="0">
                <a:latin typeface="Times New Roman" pitchFamily="18" charset="0"/>
                <a:cs typeface="Times New Roman" pitchFamily="18" charset="0"/>
              </a:rPr>
              <a:t>To protect our reputation.</a:t>
            </a:r>
          </a:p>
          <a:p>
            <a:pPr eaLnBrk="1" hangingPunct="1"/>
            <a:r>
              <a:rPr lang="en-US" altLang="en-US" sz="2000" dirty="0" smtClean="0">
                <a:latin typeface="Times New Roman" pitchFamily="18" charset="0"/>
                <a:cs typeface="Times New Roman" pitchFamily="18" charset="0"/>
              </a:rPr>
              <a:t>To avoid potential withholding of federal Medicaid and Medicare funds.</a:t>
            </a:r>
          </a:p>
          <a:p>
            <a:pPr eaLnBrk="1" hangingPunct="1"/>
            <a:r>
              <a:rPr lang="en-US" altLang="en-US" sz="2000" dirty="0" smtClean="0">
                <a:latin typeface="Times New Roman" pitchFamily="18" charset="0"/>
                <a:cs typeface="Times New Roman" pitchFamily="18" charset="0"/>
              </a:rPr>
              <a:t>To build trust between providers and patients.</a:t>
            </a:r>
          </a:p>
        </p:txBody>
      </p:sp>
      <p:sp>
        <p:nvSpPr>
          <p:cNvPr id="65541" name="TextBox 1"/>
          <p:cNvSpPr txBox="1">
            <a:spLocks noChangeArrowheads="1"/>
          </p:cNvSpPr>
          <p:nvPr/>
        </p:nvSpPr>
        <p:spPr bwMode="auto">
          <a:xfrm>
            <a:off x="228600" y="5410200"/>
            <a:ext cx="8686800" cy="1128713"/>
          </a:xfrm>
          <a:prstGeom prst="rect">
            <a:avLst/>
          </a:prstGeom>
          <a:noFill/>
          <a:ln w="9525">
            <a:noFill/>
            <a:miter lim="800000"/>
            <a:headEnd/>
            <a:tailEnd/>
          </a:ln>
        </p:spPr>
        <p:txBody>
          <a:bodyPr>
            <a:spAutoFit/>
          </a:bodyPr>
          <a:lstStyle/>
          <a:p>
            <a:pPr marL="0" lvl="3"/>
            <a:r>
              <a:rPr lang="en-US" altLang="en-US" sz="1400" b="1" dirty="0">
                <a:solidFill>
                  <a:srgbClr val="FF0000"/>
                </a:solidFill>
                <a:cs typeface="Times New Roman" pitchFamily="18" charset="0"/>
              </a:rPr>
              <a:t>If patients feel their PHI will be kept confidential, they will be more likely to share information needed for care.</a:t>
            </a:r>
          </a:p>
          <a:p>
            <a:r>
              <a:rPr lang="en-US" dirty="0"/>
              <a:t/>
            </a:r>
            <a:br>
              <a:rPr lang="en-US" dirty="0"/>
            </a:br>
            <a:endParaRPr lang="en-US" dirty="0"/>
          </a:p>
          <a:p>
            <a:r>
              <a:rPr lang="en-US" dirty="0"/>
              <a:t>[p</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25</a:t>
            </a:fld>
            <a:endParaRPr lang="en-US" dirty="0"/>
          </a:p>
        </p:txBody>
      </p:sp>
      <p:pic>
        <p:nvPicPr>
          <p:cNvPr id="8" name="Picture 7" descr="https://tse1.mm.bing.net/th?&amp;id=JN.xrY92zCguDC6pb5LaBvPA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657600"/>
            <a:ext cx="933450" cy="1076325"/>
          </a:xfrm>
          <a:prstGeom prst="rect">
            <a:avLst/>
          </a:prstGeom>
          <a:noFill/>
          <a:ln>
            <a:no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600200" y="457200"/>
            <a:ext cx="5791200" cy="533400"/>
          </a:xfrm>
        </p:spPr>
        <p:txBody>
          <a:bodyPr>
            <a:noAutofit/>
          </a:bodyPr>
          <a:lstStyle/>
          <a:p>
            <a:pPr eaLnBrk="1" hangingPunct="1">
              <a:defRPr/>
            </a:pPr>
            <a:r>
              <a:rPr lang="en-US" altLang="en-US" sz="3600" dirty="0">
                <a:solidFill>
                  <a:srgbClr val="FF0000"/>
                </a:solidFill>
                <a:effectLst/>
                <a:latin typeface="Times New Roman" pitchFamily="18" charset="0"/>
                <a:cs typeface="Times New Roman" pitchFamily="18" charset="0"/>
              </a:rPr>
              <a:t>Who or What Protects PHI?</a:t>
            </a:r>
          </a:p>
        </p:txBody>
      </p:sp>
      <p:sp>
        <p:nvSpPr>
          <p:cNvPr id="67586" name="Rectangle 3"/>
          <p:cNvSpPr>
            <a:spLocks noGrp="1" noChangeArrowheads="1"/>
          </p:cNvSpPr>
          <p:nvPr>
            <p:ph type="body" sz="half" idx="1"/>
          </p:nvPr>
        </p:nvSpPr>
        <p:spPr>
          <a:xfrm>
            <a:off x="457200" y="1066800"/>
            <a:ext cx="8305800" cy="3962400"/>
          </a:xfrm>
        </p:spPr>
        <p:txBody>
          <a:bodyPr/>
          <a:lstStyle/>
          <a:p>
            <a:pPr eaLnBrk="1" hangingPunct="1">
              <a:lnSpc>
                <a:spcPct val="90000"/>
              </a:lnSpc>
            </a:pPr>
            <a:r>
              <a:rPr lang="en-US" altLang="en-US" sz="2200" b="1" dirty="0" smtClean="0">
                <a:solidFill>
                  <a:srgbClr val="FF0000"/>
                </a:solidFill>
                <a:latin typeface="Times New Roman" pitchFamily="18" charset="0"/>
                <a:cs typeface="Times New Roman" pitchFamily="18" charset="0"/>
              </a:rPr>
              <a:t>Federal Government </a:t>
            </a:r>
            <a:r>
              <a:rPr lang="en-US" altLang="en-US" sz="2200" dirty="0" smtClean="0">
                <a:latin typeface="Times New Roman" pitchFamily="18" charset="0"/>
                <a:cs typeface="Times New Roman" pitchFamily="18" charset="0"/>
              </a:rPr>
              <a:t>protects PHI through HIPAA regulations</a:t>
            </a:r>
            <a:endParaRPr lang="en-US" altLang="en-US" sz="2000" dirty="0" smtClean="0">
              <a:latin typeface="Times New Roman" pitchFamily="18" charset="0"/>
              <a:cs typeface="Times New Roman" pitchFamily="18" charset="0"/>
            </a:endParaRPr>
          </a:p>
          <a:p>
            <a:pPr lvl="1" eaLnBrk="1" hangingPunct="1">
              <a:lnSpc>
                <a:spcPct val="90000"/>
              </a:lnSpc>
            </a:pPr>
            <a:r>
              <a:rPr lang="en-US" altLang="en-US" sz="2000" dirty="0" smtClean="0">
                <a:latin typeface="Times New Roman" pitchFamily="18" charset="0"/>
                <a:cs typeface="Times New Roman" pitchFamily="18" charset="0"/>
              </a:rPr>
              <a:t>Civil penalties up to $1,500,000/year for identical types of violations</a:t>
            </a:r>
            <a:r>
              <a:rPr lang="en-US" altLang="en-US" sz="2000" dirty="0" smtClean="0">
                <a:solidFill>
                  <a:schemeClr val="tx2"/>
                </a:solidFill>
                <a:latin typeface="Times New Roman" pitchFamily="18" charset="0"/>
                <a:cs typeface="Times New Roman" pitchFamily="18" charset="0"/>
              </a:rPr>
              <a:t>.</a:t>
            </a:r>
          </a:p>
          <a:p>
            <a:pPr lvl="2" eaLnBrk="1" hangingPunct="1">
              <a:lnSpc>
                <a:spcPct val="90000"/>
              </a:lnSpc>
            </a:pPr>
            <a:r>
              <a:rPr lang="en-US" altLang="en-US" sz="1800" dirty="0" smtClean="0">
                <a:latin typeface="Times New Roman" pitchFamily="18" charset="0"/>
                <a:cs typeface="Times New Roman" pitchFamily="18" charset="0"/>
              </a:rPr>
              <a:t> Willful neglect violations are mandatory!</a:t>
            </a:r>
          </a:p>
          <a:p>
            <a:pPr lvl="1" eaLnBrk="1" hangingPunct="1">
              <a:lnSpc>
                <a:spcPct val="90000"/>
              </a:lnSpc>
            </a:pPr>
            <a:r>
              <a:rPr lang="en-US" altLang="en-US" sz="2000" dirty="0" smtClean="0">
                <a:latin typeface="Times New Roman" pitchFamily="18" charset="0"/>
                <a:cs typeface="Times New Roman" pitchFamily="18" charset="0"/>
              </a:rPr>
              <a:t>Criminal penalties:</a:t>
            </a:r>
          </a:p>
          <a:p>
            <a:pPr lvl="2" eaLnBrk="1" hangingPunct="1">
              <a:lnSpc>
                <a:spcPct val="90000"/>
              </a:lnSpc>
            </a:pPr>
            <a:r>
              <a:rPr lang="en-US" altLang="en-US" sz="2000" dirty="0" smtClean="0">
                <a:latin typeface="Times New Roman" pitchFamily="18" charset="0"/>
                <a:cs typeface="Times New Roman" pitchFamily="18" charset="0"/>
              </a:rPr>
              <a:t>$50,000 fine and 1 year prison </a:t>
            </a:r>
            <a:r>
              <a:rPr lang="en-US" altLang="en-US" sz="2000" dirty="0" smtClean="0">
                <a:solidFill>
                  <a:schemeClr val="tx2"/>
                </a:solidFill>
                <a:latin typeface="Times New Roman" pitchFamily="18" charset="0"/>
                <a:cs typeface="Times New Roman" pitchFamily="18" charset="0"/>
              </a:rPr>
              <a:t>for knowingly obtaining and wrongfully sharing information.</a:t>
            </a:r>
          </a:p>
          <a:p>
            <a:pPr lvl="2" eaLnBrk="1" hangingPunct="1">
              <a:lnSpc>
                <a:spcPct val="90000"/>
              </a:lnSpc>
            </a:pPr>
            <a:r>
              <a:rPr lang="en-US" altLang="en-US" sz="2000" dirty="0" smtClean="0">
                <a:latin typeface="Times New Roman" pitchFamily="18" charset="0"/>
                <a:cs typeface="Times New Roman" pitchFamily="18" charset="0"/>
              </a:rPr>
              <a:t>$100,000 fine and 5 years prison </a:t>
            </a:r>
            <a:r>
              <a:rPr lang="en-US" altLang="en-US" sz="2000" dirty="0" smtClean="0">
                <a:solidFill>
                  <a:schemeClr val="tx2"/>
                </a:solidFill>
                <a:latin typeface="Times New Roman" pitchFamily="18" charset="0"/>
                <a:cs typeface="Times New Roman" pitchFamily="18" charset="0"/>
              </a:rPr>
              <a:t>for obtaining and disclosing through false pretenses.</a:t>
            </a:r>
          </a:p>
          <a:p>
            <a:pPr lvl="2" eaLnBrk="1" hangingPunct="1">
              <a:lnSpc>
                <a:spcPct val="90000"/>
              </a:lnSpc>
            </a:pPr>
            <a:r>
              <a:rPr lang="en-US" altLang="en-US" sz="2000" dirty="0" smtClean="0">
                <a:latin typeface="Times New Roman" pitchFamily="18" charset="0"/>
                <a:cs typeface="Times New Roman" pitchFamily="18" charset="0"/>
              </a:rPr>
              <a:t>$250,000 fine and 10 years prison </a:t>
            </a:r>
            <a:r>
              <a:rPr lang="en-US" altLang="en-US" sz="2000" dirty="0" smtClean="0">
                <a:solidFill>
                  <a:schemeClr val="tx2"/>
                </a:solidFill>
                <a:latin typeface="Times New Roman" pitchFamily="18" charset="0"/>
                <a:cs typeface="Times New Roman" pitchFamily="18" charset="0"/>
              </a:rPr>
              <a:t>for obtaining and disclosing for commercial advantage, personal gain, or malicious harm.</a:t>
            </a:r>
          </a:p>
          <a:p>
            <a:pPr eaLnBrk="1" hangingPunct="1">
              <a:lnSpc>
                <a:spcPct val="90000"/>
              </a:lnSpc>
            </a:pPr>
            <a:r>
              <a:rPr lang="en-US" altLang="en-US" sz="2200" b="1" dirty="0" smtClean="0">
                <a:solidFill>
                  <a:srgbClr val="FF0000"/>
                </a:solidFill>
                <a:latin typeface="Times New Roman" pitchFamily="18" charset="0"/>
                <a:cs typeface="Times New Roman" pitchFamily="18" charset="0"/>
              </a:rPr>
              <a:t>Our organization</a:t>
            </a:r>
            <a:r>
              <a:rPr lang="en-US" altLang="en-US" sz="2200" dirty="0" smtClean="0">
                <a:latin typeface="Times New Roman" pitchFamily="18" charset="0"/>
                <a:cs typeface="Times New Roman" pitchFamily="18" charset="0"/>
              </a:rPr>
              <a:t>, through the Notice of Privacy Practices (NPP).</a:t>
            </a:r>
          </a:p>
          <a:p>
            <a:pPr eaLnBrk="1" hangingPunct="1">
              <a:lnSpc>
                <a:spcPct val="90000"/>
              </a:lnSpc>
            </a:pPr>
            <a:r>
              <a:rPr lang="en-US" altLang="en-US" sz="2200" b="1" dirty="0" smtClean="0">
                <a:solidFill>
                  <a:srgbClr val="FF0000"/>
                </a:solidFill>
                <a:latin typeface="Times New Roman" pitchFamily="18" charset="0"/>
                <a:cs typeface="Times New Roman" pitchFamily="18" charset="0"/>
              </a:rPr>
              <a:t>You</a:t>
            </a:r>
            <a:r>
              <a:rPr lang="en-US" altLang="en-US" sz="2200" b="1" dirty="0" smtClean="0">
                <a:latin typeface="Times New Roman" pitchFamily="18" charset="0"/>
                <a:cs typeface="Times New Roman" pitchFamily="18" charset="0"/>
              </a:rPr>
              <a:t>,</a:t>
            </a:r>
            <a:r>
              <a:rPr lang="en-US" altLang="en-US" sz="2200" dirty="0" smtClean="0">
                <a:latin typeface="Times New Roman" pitchFamily="18" charset="0"/>
                <a:cs typeface="Times New Roman" pitchFamily="18" charset="0"/>
              </a:rPr>
              <a:t> by following our policies and procedures.</a:t>
            </a: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05F1CE4E-9CE3-41E2-8821-0C71E88EC0EA}" type="slidenum">
              <a:rPr lang="en-US" altLang="en-US" smtClean="0"/>
              <a:pPr>
                <a:defRPr/>
              </a:pPr>
              <a:t>26</a:t>
            </a:fld>
            <a:endParaRPr lang="en-US" altLang="en-US" dirty="0"/>
          </a:p>
        </p:txBody>
      </p:sp>
      <p:graphicFrame>
        <p:nvGraphicFramePr>
          <p:cNvPr id="2" name="Diagram 1"/>
          <p:cNvGraphicFramePr/>
          <p:nvPr>
            <p:extLst>
              <p:ext uri="{D42A27DB-BD31-4B8C-83A1-F6EECF244321}">
                <p14:modId xmlns:p14="http://schemas.microsoft.com/office/powerpoint/2010/main" val="3819032834"/>
              </p:ext>
            </p:extLst>
          </p:nvPr>
        </p:nvGraphicFramePr>
        <p:xfrm>
          <a:off x="4267200" y="4876800"/>
          <a:ext cx="2667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971800" y="381000"/>
            <a:ext cx="3505200" cy="8683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Enforcement</a:t>
            </a:r>
          </a:p>
        </p:txBody>
      </p:sp>
      <p:sp>
        <p:nvSpPr>
          <p:cNvPr id="69635" name="Rectangle 3"/>
          <p:cNvSpPr>
            <a:spLocks noGrp="1" noChangeArrowheads="1"/>
          </p:cNvSpPr>
          <p:nvPr>
            <p:ph type="body" idx="1"/>
          </p:nvPr>
        </p:nvSpPr>
        <p:spPr>
          <a:xfrm>
            <a:off x="457200" y="2133600"/>
            <a:ext cx="8382000" cy="2560320"/>
          </a:xfrm>
        </p:spPr>
        <p:txBody>
          <a:bodyPr/>
          <a:lstStyle/>
          <a:p>
            <a:pPr eaLnBrk="1" hangingPunct="1">
              <a:lnSpc>
                <a:spcPct val="80000"/>
              </a:lnSpc>
            </a:pPr>
            <a:r>
              <a:rPr lang="en-US" altLang="en-US" sz="2400" b="1" dirty="0" smtClean="0">
                <a:solidFill>
                  <a:srgbClr val="FF0000"/>
                </a:solidFill>
                <a:latin typeface="Times New Roman" pitchFamily="18" charset="0"/>
                <a:cs typeface="Times New Roman" pitchFamily="18" charset="0"/>
              </a:rPr>
              <a:t>The Public</a:t>
            </a:r>
            <a:r>
              <a:rPr lang="en-US" altLang="en-US" sz="2400" dirty="0" smtClean="0">
                <a:latin typeface="Times New Roman" pitchFamily="18" charset="0"/>
                <a:cs typeface="Times New Roman" pitchFamily="18" charset="0"/>
              </a:rPr>
              <a:t>.  The public is educated about their privacy rights and will not tolerate violations!  They will take action.</a:t>
            </a:r>
          </a:p>
          <a:p>
            <a:pPr eaLnBrk="1" hangingPunct="1">
              <a:lnSpc>
                <a:spcPct val="80000"/>
              </a:lnSpc>
            </a:pPr>
            <a:r>
              <a:rPr lang="en-US" altLang="en-US" sz="2400" b="1" dirty="0" smtClean="0">
                <a:solidFill>
                  <a:srgbClr val="FF0000"/>
                </a:solidFill>
                <a:latin typeface="Times New Roman" pitchFamily="18" charset="0"/>
                <a:cs typeface="Times New Roman" pitchFamily="18" charset="0"/>
              </a:rPr>
              <a:t>Office For Civil Rights (OCR).  </a:t>
            </a:r>
            <a:r>
              <a:rPr lang="en-US" altLang="en-US" sz="2400" dirty="0" smtClean="0">
                <a:latin typeface="Times New Roman" pitchFamily="18" charset="0"/>
                <a:cs typeface="Times New Roman" pitchFamily="18" charset="0"/>
              </a:rPr>
              <a:t>The agency that enforces the privacy regulations providing guidance and monitoring compliance.</a:t>
            </a:r>
          </a:p>
          <a:p>
            <a:pPr eaLnBrk="1" hangingPunct="1">
              <a:lnSpc>
                <a:spcPct val="80000"/>
              </a:lnSpc>
            </a:pPr>
            <a:r>
              <a:rPr lang="en-US" altLang="en-US" sz="2400" b="1" dirty="0" smtClean="0">
                <a:solidFill>
                  <a:srgbClr val="FF0000"/>
                </a:solidFill>
                <a:latin typeface="Times New Roman" pitchFamily="18" charset="0"/>
                <a:cs typeface="Times New Roman" pitchFamily="18" charset="0"/>
              </a:rPr>
              <a:t>Department of Justice (DOJ).  </a:t>
            </a:r>
            <a:r>
              <a:rPr lang="en-US" altLang="en-US" sz="2400" dirty="0" smtClean="0">
                <a:latin typeface="Times New Roman" pitchFamily="18" charset="0"/>
                <a:cs typeface="Times New Roman" pitchFamily="18" charset="0"/>
              </a:rPr>
              <a:t>Agency involved in criminal privacy violations.  Provides fines, penalties and imprisonment to offenders.</a:t>
            </a:r>
          </a:p>
        </p:txBody>
      </p:sp>
      <p:sp>
        <p:nvSpPr>
          <p:cNvPr id="69637" name="TextBox 1"/>
          <p:cNvSpPr txBox="1">
            <a:spLocks noChangeArrowheads="1"/>
          </p:cNvSpPr>
          <p:nvPr/>
        </p:nvSpPr>
        <p:spPr bwMode="auto">
          <a:xfrm>
            <a:off x="1524000" y="1295400"/>
            <a:ext cx="5886450" cy="461963"/>
          </a:xfrm>
          <a:prstGeom prst="rect">
            <a:avLst/>
          </a:prstGeom>
          <a:noFill/>
          <a:ln w="9525">
            <a:noFill/>
            <a:miter lim="800000"/>
            <a:headEnd/>
            <a:tailEnd/>
          </a:ln>
        </p:spPr>
        <p:txBody>
          <a:bodyPr wrap="none">
            <a:spAutoFit/>
          </a:bodyPr>
          <a:lstStyle/>
          <a:p>
            <a:r>
              <a:rPr lang="en-US" sz="2400" b="1" dirty="0"/>
              <a:t>How are the HIPAA Regulations Enforced?</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27</a:t>
            </a:fld>
            <a:endParaRPr lang="en-US" dirty="0"/>
          </a:p>
        </p:txBody>
      </p:sp>
      <p:graphicFrame>
        <p:nvGraphicFramePr>
          <p:cNvPr id="5" name="Diagram 4"/>
          <p:cNvGraphicFramePr/>
          <p:nvPr>
            <p:extLst>
              <p:ext uri="{D42A27DB-BD31-4B8C-83A1-F6EECF244321}">
                <p14:modId xmlns:p14="http://schemas.microsoft.com/office/powerpoint/2010/main" val="3631058212"/>
              </p:ext>
            </p:extLst>
          </p:nvPr>
        </p:nvGraphicFramePr>
        <p:xfrm>
          <a:off x="3295650" y="4572000"/>
          <a:ext cx="432435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581400" y="5267325"/>
            <a:ext cx="1219200" cy="523220"/>
          </a:xfrm>
          <a:prstGeom prst="rect">
            <a:avLst/>
          </a:prstGeom>
          <a:noFill/>
        </p:spPr>
        <p:txBody>
          <a:bodyPr wrap="square" rtlCol="0">
            <a:spAutoFit/>
          </a:bodyPr>
          <a:lstStyle/>
          <a:p>
            <a:pPr algn="ctr"/>
            <a:r>
              <a:rPr lang="en-US" sz="1400" b="1" dirty="0" smtClean="0"/>
              <a:t>HIPAA </a:t>
            </a:r>
          </a:p>
          <a:p>
            <a:pPr algn="ctr"/>
            <a:r>
              <a:rPr lang="en-US" sz="1400" b="1" dirty="0" smtClean="0"/>
              <a:t>Enforcement</a:t>
            </a:r>
            <a:endParaRPr lang="en-US" sz="1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28900" y="1295400"/>
            <a:ext cx="3962400" cy="839161"/>
          </a:xfrm>
        </p:spPr>
        <p:txBody>
          <a:bodyPr>
            <a:normAutofit/>
          </a:bodyPr>
          <a:lstStyle/>
          <a:p>
            <a:pPr algn="ctr"/>
            <a:r>
              <a:rPr lang="en-US" sz="4400" dirty="0" smtClean="0">
                <a:solidFill>
                  <a:srgbClr val="FF0000"/>
                </a:solidFill>
                <a:latin typeface="Times New Roman" panose="02020603050405020304" pitchFamily="18" charset="0"/>
                <a:cs typeface="Times New Roman" panose="02020603050405020304" pitchFamily="18" charset="0"/>
              </a:rPr>
              <a:t>Section V </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2095500" y="2362200"/>
            <a:ext cx="5029200" cy="685800"/>
          </a:xfrm>
        </p:spPr>
        <p:txBody>
          <a:bodyPr/>
          <a:lstStyle/>
          <a:p>
            <a:pPr algn="ctr"/>
            <a:r>
              <a:rPr lang="en-US" sz="3200" b="1" dirty="0" smtClean="0">
                <a:solidFill>
                  <a:schemeClr val="tx1"/>
                </a:solidFill>
                <a:latin typeface="Times New Roman" panose="02020603050405020304" pitchFamily="18" charset="0"/>
                <a:cs typeface="Times New Roman" panose="02020603050405020304" pitchFamily="18" charset="0"/>
              </a:rPr>
              <a:t>Patient Rights</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https://tse1.mm.bing.net/th?&amp;id=JN.OYs1z0TyN8wx77ldUSBdwA&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200400"/>
            <a:ext cx="2514600" cy="990600"/>
          </a:xfrm>
          <a:prstGeom prst="rect">
            <a:avLst/>
          </a:prstGeom>
          <a:noFill/>
          <a:ln>
            <a:noFill/>
          </a:ln>
        </p:spPr>
      </p:pic>
    </p:spTree>
    <p:extLst>
      <p:ext uri="{BB962C8B-B14F-4D97-AF65-F5344CB8AC3E}">
        <p14:creationId xmlns:p14="http://schemas.microsoft.com/office/powerpoint/2010/main" val="4239444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133600" y="457200"/>
            <a:ext cx="4267200" cy="761999"/>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HIPAA Regulations</a:t>
            </a:r>
          </a:p>
        </p:txBody>
      </p:sp>
      <p:sp>
        <p:nvSpPr>
          <p:cNvPr id="71683" name="Rectangle 3"/>
          <p:cNvSpPr>
            <a:spLocks noGrp="1" noChangeArrowheads="1"/>
          </p:cNvSpPr>
          <p:nvPr>
            <p:ph type="body" idx="1"/>
          </p:nvPr>
        </p:nvSpPr>
        <p:spPr>
          <a:xfrm>
            <a:off x="1095375" y="1874203"/>
            <a:ext cx="6858000" cy="1524000"/>
          </a:xfrm>
        </p:spPr>
        <p:txBody>
          <a:bodyPr/>
          <a:lstStyle/>
          <a:p>
            <a:pPr eaLnBrk="1" hangingPunct="1"/>
            <a:r>
              <a:rPr lang="en-US" altLang="en-US" sz="2400" dirty="0" smtClean="0">
                <a:latin typeface="Times New Roman" pitchFamily="18" charset="0"/>
                <a:cs typeface="Times New Roman" pitchFamily="18" charset="0"/>
              </a:rPr>
              <a:t>The Right to Individual Privacy</a:t>
            </a:r>
          </a:p>
          <a:p>
            <a:pPr eaLnBrk="1" hangingPunct="1"/>
            <a:r>
              <a:rPr lang="en-US" altLang="en-US" sz="2400" dirty="0" smtClean="0">
                <a:latin typeface="Times New Roman" pitchFamily="18" charset="0"/>
                <a:cs typeface="Times New Roman" pitchFamily="18" charset="0"/>
              </a:rPr>
              <a:t>The Right to Expect Health Care Providers Will Protect These Rights</a:t>
            </a:r>
          </a:p>
        </p:txBody>
      </p:sp>
      <p:sp>
        <p:nvSpPr>
          <p:cNvPr id="71686" name="TextBox 1"/>
          <p:cNvSpPr txBox="1">
            <a:spLocks noChangeArrowheads="1"/>
          </p:cNvSpPr>
          <p:nvPr/>
        </p:nvSpPr>
        <p:spPr bwMode="auto">
          <a:xfrm>
            <a:off x="1412464" y="1369217"/>
            <a:ext cx="6227763" cy="461963"/>
          </a:xfrm>
          <a:prstGeom prst="rect">
            <a:avLst/>
          </a:prstGeom>
          <a:noFill/>
          <a:ln w="9525">
            <a:noFill/>
            <a:miter lim="800000"/>
            <a:headEnd/>
            <a:tailEnd/>
          </a:ln>
        </p:spPr>
        <p:txBody>
          <a:bodyPr wrap="none">
            <a:spAutoFit/>
          </a:bodyPr>
          <a:lstStyle/>
          <a:p>
            <a:r>
              <a:rPr lang="en-US" sz="2400" b="1" dirty="0"/>
              <a:t>What Are the Patient’s Rights Under HIPAA?</a:t>
            </a:r>
          </a:p>
        </p:txBody>
      </p:sp>
      <p:sp>
        <p:nvSpPr>
          <p:cNvPr id="71687" name="TextBox 2"/>
          <p:cNvSpPr txBox="1">
            <a:spLocks noChangeArrowheads="1"/>
          </p:cNvSpPr>
          <p:nvPr/>
        </p:nvSpPr>
        <p:spPr bwMode="auto">
          <a:xfrm>
            <a:off x="561975" y="4495800"/>
            <a:ext cx="8305800" cy="1015663"/>
          </a:xfrm>
          <a:prstGeom prst="rect">
            <a:avLst/>
          </a:prstGeom>
          <a:noFill/>
          <a:ln w="9525">
            <a:noFill/>
            <a:miter lim="800000"/>
            <a:headEnd/>
            <a:tailEnd/>
          </a:ln>
        </p:spPr>
        <p:txBody>
          <a:bodyPr>
            <a:spAutoFit/>
          </a:bodyPr>
          <a:lstStyle/>
          <a:p>
            <a:r>
              <a:rPr lang="en-US" sz="2000" b="1" dirty="0" smtClean="0"/>
              <a:t>Other Patient Rights Include</a:t>
            </a:r>
            <a:r>
              <a:rPr lang="en-US" sz="2000" dirty="0" smtClean="0"/>
              <a:t>:  Access, Communications, Special Requests, Amendment, Accounting of Disclosures, Notice of Privacy Practices and Reminders, and the Right to File Complaints.</a:t>
            </a:r>
            <a:endParaRPr lang="en-US" sz="2000" dirty="0"/>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29</a:t>
            </a:fld>
            <a:endParaRPr lang="en-US" dirty="0"/>
          </a:p>
        </p:txBody>
      </p:sp>
      <p:pic>
        <p:nvPicPr>
          <p:cNvPr id="9" name="Picture 8" descr="https://tse4.mm.bing.net/th?id=JN.NevTz5peuGpmyssZAauBpg&amp;w=288&amp;h=135&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543300"/>
            <a:ext cx="1676400" cy="609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8150" y="1524000"/>
            <a:ext cx="4114800" cy="3776472"/>
          </a:xfrm>
        </p:spPr>
        <p:txBody>
          <a:bodyPr/>
          <a:lstStyle/>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What is HIPAA?</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Why is HIPAA Important?</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Definitions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Enforcement</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Patient Rights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Privacy Requirements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The Breach Notification Rule</a:t>
            </a:r>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43424" y="1447801"/>
            <a:ext cx="4067175" cy="3733800"/>
          </a:xfrm>
        </p:spPr>
        <p:txBody>
          <a:bodyPr/>
          <a:lstStyle/>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Release of Information (ROI)</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HIPAA Security Rule</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PHI Safeguarding Tips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Business Associate Agreements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HIPAA Violations and Complaints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Discussion Slides</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dirty="0" smtClean="0"/>
              <a:t>© Copyright HIPAA COW</a:t>
            </a:r>
            <a:endParaRPr lang="en-US" dirty="0"/>
          </a:p>
        </p:txBody>
      </p:sp>
      <p:sp>
        <p:nvSpPr>
          <p:cNvPr id="6" name="Slide Number Placeholder 5"/>
          <p:cNvSpPr>
            <a:spLocks noGrp="1"/>
          </p:cNvSpPr>
          <p:nvPr>
            <p:ph type="sldNum" sz="quarter" idx="12"/>
          </p:nvPr>
        </p:nvSpPr>
        <p:spPr/>
        <p:txBody>
          <a:bodyPr/>
          <a:lstStyle/>
          <a:p>
            <a:pPr>
              <a:defRPr/>
            </a:pPr>
            <a:fld id="{BFC3F571-1379-4C82-83A2-0E6C7CDF3B78}" type="slidenum">
              <a:rPr lang="en-US" smtClean="0"/>
              <a:pPr>
                <a:defRPr/>
              </a:pPr>
              <a:t>3</a:t>
            </a:fld>
            <a:endParaRPr lang="en-US" dirty="0"/>
          </a:p>
        </p:txBody>
      </p:sp>
      <p:sp>
        <p:nvSpPr>
          <p:cNvPr id="12" name="Rectangle 2"/>
          <p:cNvSpPr txBox="1">
            <a:spLocks noChangeArrowheads="1"/>
          </p:cNvSpPr>
          <p:nvPr/>
        </p:nvSpPr>
        <p:spPr>
          <a:xfrm>
            <a:off x="533400" y="457200"/>
            <a:ext cx="8077200" cy="885825"/>
          </a:xfrm>
          <a:prstGeom prst="rect">
            <a:avLst/>
          </a:prstGeom>
        </p:spPr>
        <p:txBody>
          <a:bodyPr vert="horz" rtlCol="0" anchor="ctr">
            <a:no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Privacy and Security Training Sections</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304800"/>
            <a:ext cx="7848600" cy="12192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Notice of Privacy Practices (NPP)</a:t>
            </a:r>
            <a:endParaRPr lang="en-US" altLang="en-US" sz="3600" dirty="0"/>
          </a:p>
        </p:txBody>
      </p:sp>
      <p:sp>
        <p:nvSpPr>
          <p:cNvPr id="294915" name="Rectangle 3"/>
          <p:cNvSpPr>
            <a:spLocks noGrp="1" noChangeArrowheads="1"/>
          </p:cNvSpPr>
          <p:nvPr>
            <p:ph type="body" idx="1"/>
          </p:nvPr>
        </p:nvSpPr>
        <p:spPr>
          <a:xfrm>
            <a:off x="609600" y="1600200"/>
            <a:ext cx="8077200" cy="4114800"/>
          </a:xfrm>
        </p:spPr>
        <p:txBody>
          <a:bodyPr/>
          <a:lstStyle/>
          <a:p>
            <a:pPr marL="609600" indent="-609600">
              <a:lnSpc>
                <a:spcPct val="80000"/>
              </a:lnSpc>
            </a:pPr>
            <a:r>
              <a:rPr lang="en-US" altLang="en-US" sz="2400" dirty="0" smtClean="0">
                <a:latin typeface="Times New Roman" pitchFamily="18" charset="0"/>
                <a:cs typeface="Times New Roman" pitchFamily="18" charset="0"/>
              </a:rPr>
              <a:t>What is the purpose of the NPP?</a:t>
            </a:r>
          </a:p>
          <a:p>
            <a:pPr marL="971550" lvl="1" indent="-514350">
              <a:lnSpc>
                <a:spcPct val="80000"/>
              </a:lnSpc>
            </a:pPr>
            <a:r>
              <a:rPr lang="en-US" altLang="en-US" sz="2400" dirty="0" smtClean="0">
                <a:latin typeface="Times New Roman" pitchFamily="18" charset="0"/>
                <a:cs typeface="Times New Roman" pitchFamily="18" charset="0"/>
              </a:rPr>
              <a:t>Summarizes how [Organization] uses and discloses patient’s PHI.</a:t>
            </a:r>
          </a:p>
          <a:p>
            <a:pPr marL="971550" lvl="1" indent="-514350">
              <a:lnSpc>
                <a:spcPct val="80000"/>
              </a:lnSpc>
            </a:pPr>
            <a:r>
              <a:rPr lang="en-US" altLang="en-US" sz="2400" dirty="0" smtClean="0">
                <a:latin typeface="Times New Roman" pitchFamily="18" charset="0"/>
                <a:cs typeface="Times New Roman" pitchFamily="18" charset="0"/>
              </a:rPr>
              <a:t>Details patient’s rights with respect to their PHI</a:t>
            </a:r>
          </a:p>
          <a:p>
            <a:pPr marL="609600" indent="-609600">
              <a:lnSpc>
                <a:spcPct val="80000"/>
              </a:lnSpc>
            </a:pPr>
            <a:r>
              <a:rPr lang="en-US" altLang="en-US" sz="2400" dirty="0" smtClean="0">
                <a:latin typeface="Times New Roman" pitchFamily="18" charset="0"/>
                <a:cs typeface="Times New Roman" pitchFamily="18" charset="0"/>
              </a:rPr>
              <a:t>The Organization must </a:t>
            </a:r>
            <a:r>
              <a:rPr lang="en-US" altLang="en-US" sz="2400" dirty="0">
                <a:latin typeface="Times New Roman" pitchFamily="18" charset="0"/>
                <a:cs typeface="Times New Roman" pitchFamily="18" charset="0"/>
              </a:rPr>
              <a:t>request </a:t>
            </a:r>
            <a:r>
              <a:rPr lang="en-US" altLang="en-US" sz="2400" dirty="0" smtClean="0">
                <a:latin typeface="Times New Roman" pitchFamily="18" charset="0"/>
                <a:cs typeface="Times New Roman" pitchFamily="18" charset="0"/>
              </a:rPr>
              <a:t>that new patients </a:t>
            </a:r>
            <a:r>
              <a:rPr lang="en-US" altLang="en-US" sz="2400" dirty="0">
                <a:latin typeface="Times New Roman" pitchFamily="18" charset="0"/>
                <a:cs typeface="Times New Roman" pitchFamily="18" charset="0"/>
              </a:rPr>
              <a:t>sign the </a:t>
            </a:r>
            <a:r>
              <a:rPr lang="en-US" altLang="en-US" sz="2400" dirty="0" smtClean="0">
                <a:latin typeface="Times New Roman" pitchFamily="18" charset="0"/>
                <a:cs typeface="Times New Roman" pitchFamily="18" charset="0"/>
              </a:rPr>
              <a:t>NPP </a:t>
            </a:r>
            <a:r>
              <a:rPr lang="en-US" altLang="en-US" sz="2400" dirty="0">
                <a:latin typeface="Times New Roman" pitchFamily="18" charset="0"/>
                <a:cs typeface="Times New Roman" pitchFamily="18" charset="0"/>
              </a:rPr>
              <a:t>acknowledgment</a:t>
            </a:r>
            <a:r>
              <a:rPr lang="en-US" altLang="en-US" sz="2400" dirty="0">
                <a:solidFill>
                  <a:srgbClr val="DD071B"/>
                </a:solidFill>
                <a:effectLst>
                  <a:outerShdw blurRad="38100" dist="38100" dir="2700000" algn="tl">
                    <a:srgbClr val="000000"/>
                  </a:outerShdw>
                </a:effectLst>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form at the time of </a:t>
            </a:r>
            <a:r>
              <a:rPr lang="en-US" altLang="en-US" sz="2400" dirty="0">
                <a:latin typeface="Times New Roman" pitchFamily="18" charset="0"/>
                <a:cs typeface="Times New Roman" pitchFamily="18" charset="0"/>
              </a:rPr>
              <a:t>their first </a:t>
            </a:r>
            <a:r>
              <a:rPr lang="en-US" altLang="en-US" sz="2400" dirty="0" smtClean="0">
                <a:latin typeface="Times New Roman" pitchFamily="18" charset="0"/>
                <a:cs typeface="Times New Roman" pitchFamily="18" charset="0"/>
              </a:rPr>
              <a:t>visit.</a:t>
            </a:r>
            <a:endParaRPr lang="en-US" altLang="en-US" sz="2400" dirty="0">
              <a:latin typeface="Times New Roman" pitchFamily="18" charset="0"/>
              <a:cs typeface="Times New Roman" pitchFamily="18" charset="0"/>
            </a:endParaRPr>
          </a:p>
          <a:p>
            <a:pPr marL="971550" lvl="1" indent="-514350">
              <a:lnSpc>
                <a:spcPct val="80000"/>
              </a:lnSpc>
            </a:pPr>
            <a:r>
              <a:rPr lang="en-US" altLang="en-US" sz="2400" dirty="0" smtClean="0">
                <a:latin typeface="Times New Roman" pitchFamily="18" charset="0"/>
                <a:cs typeface="Times New Roman" pitchFamily="18" charset="0"/>
              </a:rPr>
              <a:t>Patients sign </a:t>
            </a:r>
            <a:r>
              <a:rPr lang="en-US" altLang="en-US" sz="2400" dirty="0">
                <a:latin typeface="Times New Roman" pitchFamily="18" charset="0"/>
                <a:cs typeface="Times New Roman" pitchFamily="18" charset="0"/>
              </a:rPr>
              <a:t>the Acknowledgment of Receipt to confirm that they have been offered and/or received the </a:t>
            </a:r>
            <a:r>
              <a:rPr lang="en-US" altLang="en-US" sz="2400" dirty="0" smtClean="0">
                <a:latin typeface="Times New Roman" pitchFamily="18" charset="0"/>
                <a:cs typeface="Times New Roman" pitchFamily="18" charset="0"/>
              </a:rPr>
              <a:t>NPP.</a:t>
            </a:r>
          </a:p>
          <a:p>
            <a:pPr marL="971550" lvl="1" indent="-514350">
              <a:lnSpc>
                <a:spcPct val="80000"/>
              </a:lnSpc>
            </a:pPr>
            <a:r>
              <a:rPr lang="en-US" altLang="en-US" sz="2400" dirty="0" smtClean="0">
                <a:latin typeface="Times New Roman" pitchFamily="18" charset="0"/>
                <a:cs typeface="Times New Roman" pitchFamily="18" charset="0"/>
              </a:rPr>
              <a:t>If unable to obtain a signed Acknowledgement, the Organization must document its good faith efforts to obtain such acknowledgement and the reason why it could not obtain it.</a:t>
            </a:r>
            <a:endParaRPr lang="en-US" altLang="en-US" sz="2400" dirty="0">
              <a:latin typeface="Times New Roman" pitchFamily="18" charset="0"/>
              <a:cs typeface="Times New Roman" pitchFamily="18" charset="0"/>
            </a:endParaRPr>
          </a:p>
          <a:p>
            <a:pPr marL="609600" indent="-609600">
              <a:lnSpc>
                <a:spcPct val="80000"/>
              </a:lnSpc>
            </a:pPr>
            <a:endParaRPr lang="en-US" altLang="en-US" sz="2400" dirty="0">
              <a:latin typeface="Times New Roman" pitchFamily="18" charset="0"/>
              <a:cs typeface="Times New Roman" pitchFamily="18" charset="0"/>
            </a:endParaRPr>
          </a:p>
          <a:p>
            <a:pPr marL="971550" lvl="1" indent="-514350">
              <a:lnSpc>
                <a:spcPct val="80000"/>
              </a:lnSpc>
            </a:pPr>
            <a:endParaRPr lang="en-US" alt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30</a:t>
            </a:fld>
            <a:endParaRPr lang="en-US" dirty="0"/>
          </a:p>
        </p:txBody>
      </p:sp>
      <p:pic>
        <p:nvPicPr>
          <p:cNvPr id="7" name="Picture 6" descr="https://tse1.mm.bing.net/th?&amp;id=JN.WUTsbQDG3pUrk0g7l6gVb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181600"/>
            <a:ext cx="1146810" cy="1146810"/>
          </a:xfrm>
          <a:prstGeom prst="rect">
            <a:avLst/>
          </a:prstGeom>
          <a:noFill/>
          <a:ln>
            <a:noFill/>
          </a:ln>
        </p:spPr>
      </p:pic>
    </p:spTree>
    <p:extLst>
      <p:ext uri="{BB962C8B-B14F-4D97-AF65-F5344CB8AC3E}">
        <p14:creationId xmlns:p14="http://schemas.microsoft.com/office/powerpoint/2010/main" val="3931919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600200" y="304800"/>
            <a:ext cx="57150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Access and Inspect PHI</a:t>
            </a:r>
            <a:endParaRPr lang="en-US" altLang="en-US" sz="3600" dirty="0">
              <a:solidFill>
                <a:srgbClr val="FF0000"/>
              </a:solidFill>
              <a:effectLst/>
              <a:latin typeface="Times New Roman" pitchFamily="18" charset="0"/>
              <a:cs typeface="Times New Roman" pitchFamily="18" charset="0"/>
            </a:endParaRPr>
          </a:p>
        </p:txBody>
      </p:sp>
      <p:sp>
        <p:nvSpPr>
          <p:cNvPr id="73731" name="Rectangle 3"/>
          <p:cNvSpPr>
            <a:spLocks noGrp="1" noChangeArrowheads="1"/>
          </p:cNvSpPr>
          <p:nvPr>
            <p:ph type="body" idx="1"/>
          </p:nvPr>
        </p:nvSpPr>
        <p:spPr>
          <a:xfrm>
            <a:off x="457200" y="1600200"/>
            <a:ext cx="8382000" cy="3962400"/>
          </a:xfrm>
        </p:spPr>
        <p:txBody>
          <a:bodyPr/>
          <a:lstStyle/>
          <a:p>
            <a:pPr eaLnBrk="1" hangingPunct="1">
              <a:lnSpc>
                <a:spcPct val="80000"/>
              </a:lnSpc>
            </a:pPr>
            <a:r>
              <a:rPr lang="en-US" altLang="en-US" sz="2000" dirty="0" smtClean="0">
                <a:latin typeface="Times New Roman" pitchFamily="18" charset="0"/>
                <a:cs typeface="Times New Roman" pitchFamily="18" charset="0"/>
              </a:rPr>
              <a:t>Patient’s have the right to inspect and copy their PHI.</a:t>
            </a:r>
          </a:p>
          <a:p>
            <a:pPr eaLnBrk="1" hangingPunct="1">
              <a:lnSpc>
                <a:spcPct val="80000"/>
              </a:lnSpc>
            </a:pPr>
            <a:r>
              <a:rPr lang="en-US" altLang="en-US" sz="2000" dirty="0" smtClean="0">
                <a:latin typeface="Times New Roman" pitchFamily="18" charset="0"/>
                <a:cs typeface="Times New Roman" pitchFamily="18" charset="0"/>
              </a:rPr>
              <a:t>However, there are some situations where access may be denied or delayed:</a:t>
            </a:r>
          </a:p>
          <a:p>
            <a:pPr lvl="1" eaLnBrk="1" hangingPunct="1">
              <a:lnSpc>
                <a:spcPct val="80000"/>
              </a:lnSpc>
            </a:pPr>
            <a:r>
              <a:rPr lang="en-US" altLang="en-US" sz="1900" dirty="0" smtClean="0">
                <a:latin typeface="Times New Roman" pitchFamily="18" charset="0"/>
                <a:cs typeface="Times New Roman" pitchFamily="18" charset="0"/>
              </a:rPr>
              <a:t>Psychotherapy notes.</a:t>
            </a:r>
          </a:p>
          <a:p>
            <a:pPr lvl="1" eaLnBrk="1" hangingPunct="1">
              <a:lnSpc>
                <a:spcPct val="80000"/>
              </a:lnSpc>
            </a:pPr>
            <a:r>
              <a:rPr lang="en-US" altLang="en-US" sz="1900" dirty="0" smtClean="0">
                <a:latin typeface="Times New Roman" pitchFamily="18" charset="0"/>
                <a:cs typeface="Times New Roman" pitchFamily="18" charset="0"/>
              </a:rPr>
              <a:t>PHI compiled for civil, criminal or administrative action or proceedings.</a:t>
            </a:r>
          </a:p>
          <a:p>
            <a:pPr lvl="1" eaLnBrk="1" hangingPunct="1">
              <a:lnSpc>
                <a:spcPct val="80000"/>
              </a:lnSpc>
            </a:pPr>
            <a:r>
              <a:rPr lang="en-US" altLang="en-US" sz="1900" dirty="0" smtClean="0">
                <a:latin typeface="Times New Roman" pitchFamily="18" charset="0"/>
                <a:cs typeface="Times New Roman" pitchFamily="18" charset="0"/>
              </a:rPr>
              <a:t>PHI subject to CLIA Act of 1988 when access prohibited by law.</a:t>
            </a:r>
          </a:p>
          <a:p>
            <a:pPr lvl="1" eaLnBrk="1" hangingPunct="1">
              <a:lnSpc>
                <a:spcPct val="80000"/>
              </a:lnSpc>
            </a:pPr>
            <a:r>
              <a:rPr lang="en-US" altLang="en-US" sz="1900" dirty="0" smtClean="0">
                <a:latin typeface="Times New Roman" pitchFamily="18" charset="0"/>
                <a:cs typeface="Times New Roman" pitchFamily="18" charset="0"/>
              </a:rPr>
              <a:t>If access would endanger a person’s life or safety based upon professional judgment.</a:t>
            </a:r>
          </a:p>
          <a:p>
            <a:pPr lvl="1" eaLnBrk="1" hangingPunct="1">
              <a:lnSpc>
                <a:spcPct val="80000"/>
              </a:lnSpc>
            </a:pPr>
            <a:r>
              <a:rPr lang="en-US" altLang="en-US" sz="1900" dirty="0" smtClean="0">
                <a:latin typeface="Times New Roman" pitchFamily="18" charset="0"/>
                <a:cs typeface="Times New Roman" pitchFamily="18" charset="0"/>
              </a:rPr>
              <a:t>If a correctional inmate’s request may jeopardize health and safety of the inmate, other inmates or others at the correctional institution.</a:t>
            </a:r>
          </a:p>
          <a:p>
            <a:pPr lvl="1" eaLnBrk="1" hangingPunct="1">
              <a:lnSpc>
                <a:spcPct val="80000"/>
              </a:lnSpc>
            </a:pPr>
            <a:r>
              <a:rPr lang="en-US" altLang="en-US" sz="1900" dirty="0" smtClean="0">
                <a:latin typeface="Times New Roman" pitchFamily="18" charset="0"/>
                <a:cs typeface="Times New Roman" pitchFamily="18" charset="0"/>
              </a:rPr>
              <a:t>If a research study has previously secured agreement from the individual to deny access.</a:t>
            </a:r>
          </a:p>
          <a:p>
            <a:pPr lvl="1" eaLnBrk="1" hangingPunct="1">
              <a:lnSpc>
                <a:spcPct val="80000"/>
              </a:lnSpc>
            </a:pPr>
            <a:r>
              <a:rPr lang="en-US" altLang="en-US" sz="1900" dirty="0" smtClean="0">
                <a:latin typeface="Times New Roman" pitchFamily="18" charset="0"/>
                <a:cs typeface="Times New Roman" pitchFamily="18" charset="0"/>
              </a:rPr>
              <a:t>If access is protected by the Federal Privacy Act.</a:t>
            </a:r>
          </a:p>
          <a:p>
            <a:pPr lvl="1" eaLnBrk="1" hangingPunct="1">
              <a:lnSpc>
                <a:spcPct val="80000"/>
              </a:lnSpc>
            </a:pPr>
            <a:r>
              <a:rPr lang="en-US" altLang="en-US" sz="1900" dirty="0" smtClean="0">
                <a:latin typeface="Times New Roman" pitchFamily="18" charset="0"/>
                <a:cs typeface="Times New Roman" pitchFamily="18" charset="0"/>
              </a:rPr>
              <a:t>If PHI was obtained under promise of confidentiality and access would reveal the source of the PHI.</a:t>
            </a:r>
          </a:p>
          <a:p>
            <a:pPr lvl="2" eaLnBrk="1" hangingPunct="1">
              <a:lnSpc>
                <a:spcPct val="80000"/>
              </a:lnSpc>
            </a:pPr>
            <a:endParaRPr lang="en-US" altLang="en-US" sz="1900" dirty="0" smtClean="0">
              <a:latin typeface="Times New Roman" pitchFamily="18" charset="0"/>
              <a:cs typeface="Times New Roman" pitchFamily="18" charset="0"/>
            </a:endParaRPr>
          </a:p>
          <a:p>
            <a:pPr lvl="2" eaLnBrk="1" hangingPunct="1">
              <a:lnSpc>
                <a:spcPct val="80000"/>
              </a:lnSpc>
            </a:pPr>
            <a:endParaRPr lang="en-US" altLang="en-US" sz="1400" dirty="0" smtClean="0">
              <a:latin typeface="Times New Roman" pitchFamily="18" charset="0"/>
              <a:cs typeface="Times New Roman" pitchFamily="18" charset="0"/>
            </a:endParaRPr>
          </a:p>
          <a:p>
            <a:pPr lvl="1" eaLnBrk="1" hangingPunct="1">
              <a:lnSpc>
                <a:spcPct val="80000"/>
              </a:lnSpc>
            </a:pPr>
            <a:endParaRPr lang="en-US" altLang="en-US" sz="10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31</a:t>
            </a:fld>
            <a:endParaRPr lang="en-US" dirty="0"/>
          </a:p>
        </p:txBody>
      </p:sp>
      <p:pic>
        <p:nvPicPr>
          <p:cNvPr id="7" name="Picture 6" descr="https://tse1.mm.bing.net/th?&amp;id=JN.lqKkoVp3fMq1h/5x/BDG4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105400"/>
            <a:ext cx="1600200" cy="1371600"/>
          </a:xfrm>
          <a:prstGeom prst="rect">
            <a:avLst/>
          </a:prstGeom>
          <a:noFill/>
          <a:ln>
            <a:no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685800" y="1981200"/>
            <a:ext cx="7467600" cy="2209800"/>
          </a:xfrm>
        </p:spPr>
        <p:txBody>
          <a:bodyPr/>
          <a:lstStyle/>
          <a:p>
            <a:pPr eaLnBrk="1" hangingPunct="1"/>
            <a:r>
              <a:rPr lang="en-US" altLang="en-US" sz="2000" dirty="0" smtClean="0">
                <a:latin typeface="Times New Roman" pitchFamily="18" charset="0"/>
                <a:cs typeface="Times New Roman" pitchFamily="18" charset="0"/>
              </a:rPr>
              <a:t>Patient has the right to request to receive communication by alternative means or location.   For example:</a:t>
            </a:r>
          </a:p>
          <a:p>
            <a:pPr lvl="1" eaLnBrk="1" hangingPunct="1"/>
            <a:r>
              <a:rPr lang="en-US" altLang="en-US" sz="2000" dirty="0" smtClean="0">
                <a:latin typeface="Times New Roman" pitchFamily="18" charset="0"/>
                <a:cs typeface="Times New Roman" pitchFamily="18" charset="0"/>
              </a:rPr>
              <a:t>The patient may request a bill be sent directly to him instead of to his insurance company.</a:t>
            </a:r>
          </a:p>
          <a:p>
            <a:pPr lvl="1" eaLnBrk="1" hangingPunct="1"/>
            <a:r>
              <a:rPr lang="en-US" altLang="en-US" sz="2000" dirty="0" smtClean="0">
                <a:latin typeface="Times New Roman" pitchFamily="18" charset="0"/>
                <a:cs typeface="Times New Roman" pitchFamily="18" charset="0"/>
              </a:rPr>
              <a:t>The patient may request we contact her on cell phone instead of  home telephone number.</a:t>
            </a:r>
            <a:endParaRPr lang="en-US" altLang="en-US" sz="2000" b="1" dirty="0" smtClean="0">
              <a:latin typeface="Times New Roman" pitchFamily="18" charset="0"/>
              <a:cs typeface="Times New Roman" pitchFamily="18" charset="0"/>
            </a:endParaRPr>
          </a:p>
        </p:txBody>
      </p:sp>
      <p:sp>
        <p:nvSpPr>
          <p:cNvPr id="223238" name="Rectangle 6"/>
          <p:cNvSpPr>
            <a:spLocks noGrp="1" noChangeArrowheads="1"/>
          </p:cNvSpPr>
          <p:nvPr>
            <p:ph type="title"/>
          </p:nvPr>
        </p:nvSpPr>
        <p:spPr>
          <a:xfrm>
            <a:off x="304800" y="609600"/>
            <a:ext cx="81534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Alternate Communication</a:t>
            </a:r>
            <a:endParaRPr lang="en-US" altLang="en-US" sz="3600" dirty="0">
              <a:solidFill>
                <a:srgbClr val="FF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533400" y="876617"/>
            <a:ext cx="8001000" cy="9144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Special Access Request</a:t>
            </a:r>
            <a:endParaRPr lang="en-US" altLang="en-US" sz="3600" dirty="0">
              <a:solidFill>
                <a:srgbClr val="FF0000"/>
              </a:solidFill>
              <a:effectLst/>
              <a:latin typeface="Times New Roman" pitchFamily="18" charset="0"/>
              <a:cs typeface="Times New Roman" pitchFamily="18" charset="0"/>
            </a:endParaRPr>
          </a:p>
        </p:txBody>
      </p:sp>
      <p:sp>
        <p:nvSpPr>
          <p:cNvPr id="295939" name="Rectangle 3"/>
          <p:cNvSpPr>
            <a:spLocks noGrp="1" noChangeArrowheads="1"/>
          </p:cNvSpPr>
          <p:nvPr>
            <p:ph type="body" idx="1"/>
          </p:nvPr>
        </p:nvSpPr>
        <p:spPr>
          <a:xfrm>
            <a:off x="609600" y="2362200"/>
            <a:ext cx="7924800" cy="2667000"/>
          </a:xfrm>
        </p:spPr>
        <p:txBody>
          <a:bodyPr/>
          <a:lstStyle/>
          <a:p>
            <a:pPr marL="0" indent="0" eaLnBrk="1" hangingPunct="1">
              <a:buFont typeface="Wingdings 3" pitchFamily="18" charset="2"/>
              <a:buNone/>
            </a:pPr>
            <a:r>
              <a:rPr lang="en-US" altLang="en-US" sz="2400" b="1" dirty="0" smtClean="0">
                <a:latin typeface="Times New Roman" pitchFamily="18" charset="0"/>
                <a:cs typeface="Times New Roman" pitchFamily="18" charset="0"/>
              </a:rPr>
              <a:t>Example:</a:t>
            </a:r>
            <a:r>
              <a:rPr lang="en-US" altLang="en-US" sz="2400" dirty="0" smtClean="0">
                <a:latin typeface="Times New Roman" pitchFamily="18" charset="0"/>
                <a:cs typeface="Times New Roman" pitchFamily="18" charset="0"/>
              </a:rPr>
              <a:t>  If a patient requests that we always call a family member instead of her directly, what are some options:</a:t>
            </a:r>
          </a:p>
          <a:p>
            <a:pPr marL="742950" lvl="1" indent="-285750" eaLnBrk="1" hangingPunct="1"/>
            <a:r>
              <a:rPr lang="en-US" altLang="en-US" sz="2000" dirty="0" smtClean="0">
                <a:latin typeface="Times New Roman" pitchFamily="18" charset="0"/>
                <a:cs typeface="Times New Roman" pitchFamily="18" charset="0"/>
              </a:rPr>
              <a:t>Your organization may have specific form to complete </a:t>
            </a:r>
          </a:p>
          <a:p>
            <a:pPr marL="742950" lvl="1" indent="-285750" eaLnBrk="1" hangingPunct="1"/>
            <a:r>
              <a:rPr lang="en-US" altLang="en-US" sz="2000" dirty="0" smtClean="0">
                <a:latin typeface="Times New Roman" pitchFamily="18" charset="0"/>
                <a:cs typeface="Times New Roman" pitchFamily="18" charset="0"/>
              </a:rPr>
              <a:t>Your organization may have a policy to refer such requests to Patient Relations or another customer service department</a:t>
            </a:r>
          </a:p>
          <a:p>
            <a:pPr marL="742950" lvl="1" indent="-285750" eaLnBrk="1" hangingPunct="1"/>
            <a:r>
              <a:rPr lang="en-US" altLang="en-US" sz="2000" dirty="0" smtClean="0">
                <a:latin typeface="Times New Roman" pitchFamily="18" charset="0"/>
                <a:cs typeface="Times New Roman" pitchFamily="18" charset="0"/>
              </a:rPr>
              <a:t>Usually, organization will have a process in place to document the patient’s wishes in his/her medical record</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33</a:t>
            </a:fld>
            <a:endParaRPr lang="en-US" dirty="0"/>
          </a:p>
        </p:txBody>
      </p:sp>
      <p:pic>
        <p:nvPicPr>
          <p:cNvPr id="8" name="Picture 7"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066800"/>
            <a:ext cx="1295400" cy="534034"/>
          </a:xfrm>
          <a:prstGeom prst="rect">
            <a:avLst/>
          </a:prstGeom>
          <a:noFill/>
          <a:ln>
            <a:noFill/>
          </a:ln>
        </p:spPr>
      </p:pic>
      <p:pic>
        <p:nvPicPr>
          <p:cNvPr id="7" name="Picture 6"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990600"/>
            <a:ext cx="1295400" cy="485139"/>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381000"/>
            <a:ext cx="8305800" cy="11430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Amendment</a:t>
            </a:r>
            <a:endParaRPr lang="en-US" altLang="en-US" sz="3600" dirty="0">
              <a:solidFill>
                <a:srgbClr val="FF0000"/>
              </a:solidFill>
              <a:effectLst/>
              <a:latin typeface="Times New Roman" pitchFamily="18" charset="0"/>
              <a:cs typeface="Times New Roman" pitchFamily="18" charset="0"/>
            </a:endParaRPr>
          </a:p>
        </p:txBody>
      </p:sp>
      <p:sp>
        <p:nvSpPr>
          <p:cNvPr id="79875" name="Rectangle 3"/>
          <p:cNvSpPr>
            <a:spLocks noGrp="1" noChangeArrowheads="1"/>
          </p:cNvSpPr>
          <p:nvPr>
            <p:ph type="body" idx="1"/>
          </p:nvPr>
        </p:nvSpPr>
        <p:spPr>
          <a:xfrm>
            <a:off x="304800" y="1676400"/>
            <a:ext cx="8534400" cy="3886200"/>
          </a:xfrm>
        </p:spPr>
        <p:txBody>
          <a:bodyPr/>
          <a:lstStyle/>
          <a:p>
            <a:pPr marL="609600" indent="-609600" eaLnBrk="1" hangingPunct="1">
              <a:lnSpc>
                <a:spcPct val="90000"/>
              </a:lnSpc>
            </a:pPr>
            <a:r>
              <a:rPr lang="en-US" altLang="en-US" sz="2000" dirty="0" smtClean="0">
                <a:latin typeface="Times New Roman" pitchFamily="18" charset="0"/>
                <a:cs typeface="Times New Roman" pitchFamily="18" charset="0"/>
              </a:rPr>
              <a:t>Patient has the right to request an amendment or correction to PHI</a:t>
            </a:r>
          </a:p>
          <a:p>
            <a:pPr marL="609600" indent="-609600" eaLnBrk="1" hangingPunct="1">
              <a:lnSpc>
                <a:spcPct val="90000"/>
              </a:lnSpc>
            </a:pPr>
            <a:r>
              <a:rPr lang="en-US" altLang="en-US" sz="2000" dirty="0" smtClean="0">
                <a:latin typeface="Times New Roman" pitchFamily="18" charset="0"/>
                <a:cs typeface="Times New Roman" pitchFamily="18" charset="0"/>
              </a:rPr>
              <a:t>However, may be a situation when request may be denied, including:</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[Organization] did not create the information.</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Record accurate according to health care professional that wrote it.</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Information is not part of the [Organization’s] record.</a:t>
            </a:r>
          </a:p>
          <a:p>
            <a:pPr marL="609600" indent="-609600" eaLnBrk="1" hangingPunct="1">
              <a:lnSpc>
                <a:spcPct val="90000"/>
              </a:lnSpc>
            </a:pPr>
            <a:r>
              <a:rPr lang="en-US" altLang="en-US" sz="2000" dirty="0" smtClean="0">
                <a:latin typeface="Times New Roman" pitchFamily="18" charset="0"/>
                <a:cs typeface="Times New Roman" pitchFamily="18" charset="0"/>
              </a:rPr>
              <a:t>If a patient indicates there is an error in his/her record, what are some options:</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Your organization may have a specific form to be completed</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Your organization may have process in place to direct requests to Member Relations or another customer service department</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Usually, an approved amendment will be directed to the Health Information Management Department or Privacy Officer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752600" y="381000"/>
            <a:ext cx="5410200" cy="12192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Restriction</a:t>
            </a:r>
            <a:endParaRPr lang="en-US" altLang="en-US" sz="3600" dirty="0">
              <a:solidFill>
                <a:srgbClr val="FF0000"/>
              </a:solidFill>
              <a:effectLst/>
              <a:latin typeface="Times New Roman" pitchFamily="18" charset="0"/>
              <a:cs typeface="Times New Roman" pitchFamily="18" charset="0"/>
            </a:endParaRPr>
          </a:p>
        </p:txBody>
      </p:sp>
      <p:sp>
        <p:nvSpPr>
          <p:cNvPr id="81923" name="Rectangle 3"/>
          <p:cNvSpPr>
            <a:spLocks noGrp="1" noChangeArrowheads="1"/>
          </p:cNvSpPr>
          <p:nvPr>
            <p:ph type="body" idx="1"/>
          </p:nvPr>
        </p:nvSpPr>
        <p:spPr>
          <a:xfrm>
            <a:off x="381000" y="1752600"/>
            <a:ext cx="8458200" cy="4114800"/>
          </a:xfrm>
        </p:spPr>
        <p:txBody>
          <a:bodyPr/>
          <a:lstStyle/>
          <a:p>
            <a:pPr eaLnBrk="1" hangingPunct="1">
              <a:lnSpc>
                <a:spcPct val="80000"/>
              </a:lnSpc>
            </a:pPr>
            <a:r>
              <a:rPr lang="en-US" altLang="en-US" sz="2000" b="1" dirty="0" smtClean="0">
                <a:latin typeface="Times New Roman" pitchFamily="18" charset="0"/>
                <a:cs typeface="Times New Roman" pitchFamily="18" charset="0"/>
              </a:rPr>
              <a:t>Record Restriction </a:t>
            </a:r>
            <a:r>
              <a:rPr lang="en-US" altLang="en-US" sz="2000" dirty="0" smtClean="0">
                <a:latin typeface="Times New Roman" pitchFamily="18" charset="0"/>
                <a:cs typeface="Times New Roman" pitchFamily="18" charset="0"/>
              </a:rPr>
              <a:t>may be requested by the patient if he/she wishes to change or restrict how your organization uses and discloses your PHI. </a:t>
            </a:r>
          </a:p>
          <a:p>
            <a:pPr lvl="1" eaLnBrk="1" hangingPunct="1">
              <a:lnSpc>
                <a:spcPct val="80000"/>
              </a:lnSpc>
            </a:pPr>
            <a:r>
              <a:rPr lang="en-US" altLang="en-US" sz="2000" dirty="0" smtClean="0">
                <a:latin typeface="Times New Roman" pitchFamily="18" charset="0"/>
                <a:cs typeface="Times New Roman" pitchFamily="18" charset="0"/>
              </a:rPr>
              <a:t>Organization must honor request to restrict disclosure to a health plan:</a:t>
            </a:r>
          </a:p>
          <a:p>
            <a:pPr lvl="2">
              <a:lnSpc>
                <a:spcPct val="80000"/>
              </a:lnSpc>
            </a:pPr>
            <a:r>
              <a:rPr lang="en-US" altLang="en-US" sz="1800" dirty="0" smtClean="0">
                <a:latin typeface="Times New Roman" pitchFamily="18" charset="0"/>
                <a:cs typeface="Times New Roman" pitchFamily="18" charset="0"/>
              </a:rPr>
              <a:t>If the disclosure is for the purpose of carrying out payment or health care operations and is not otherwise required by law; and</a:t>
            </a:r>
          </a:p>
          <a:p>
            <a:pPr lvl="2">
              <a:lnSpc>
                <a:spcPct val="80000"/>
              </a:lnSpc>
            </a:pPr>
            <a:r>
              <a:rPr lang="en-US" altLang="en-US" sz="1800" dirty="0" smtClean="0">
                <a:latin typeface="Times New Roman" pitchFamily="18" charset="0"/>
                <a:cs typeface="Times New Roman" pitchFamily="18" charset="0"/>
              </a:rPr>
              <a:t>The PHI pertains to items and services paid by the patient or patient representative in-full.</a:t>
            </a:r>
          </a:p>
          <a:p>
            <a:pPr lvl="1" eaLnBrk="1" hangingPunct="1">
              <a:lnSpc>
                <a:spcPct val="80000"/>
              </a:lnSpc>
            </a:pPr>
            <a:r>
              <a:rPr lang="en-US" altLang="en-US" sz="2000" dirty="0" smtClean="0">
                <a:latin typeface="Times New Roman" pitchFamily="18" charset="0"/>
                <a:cs typeface="Times New Roman" pitchFamily="18" charset="0"/>
              </a:rPr>
              <a:t>For all other requests for restrictions, organization must make reasonable effort to honor request, but approval is not required</a:t>
            </a:r>
          </a:p>
          <a:p>
            <a:pPr lvl="1" eaLnBrk="1" hangingPunct="1">
              <a:lnSpc>
                <a:spcPct val="80000"/>
              </a:lnSpc>
            </a:pPr>
            <a:r>
              <a:rPr lang="en-US" altLang="en-US" sz="2000" dirty="0" smtClean="0">
                <a:latin typeface="Times New Roman" pitchFamily="18" charset="0"/>
                <a:cs typeface="Times New Roman" pitchFamily="18" charset="0"/>
              </a:rPr>
              <a:t>Organization typically has a form to complete to request the restriction</a:t>
            </a:r>
          </a:p>
          <a:p>
            <a:pPr lvl="1" eaLnBrk="1" hangingPunct="1">
              <a:lnSpc>
                <a:spcPct val="80000"/>
              </a:lnSpc>
            </a:pPr>
            <a:r>
              <a:rPr lang="en-US" altLang="en-US" sz="2000" dirty="0" smtClean="0">
                <a:latin typeface="Times New Roman" pitchFamily="18" charset="0"/>
                <a:cs typeface="Times New Roman" pitchFamily="18" charset="0"/>
              </a:rPr>
              <a:t>Patient may later revoke a request for record restriction.</a:t>
            </a:r>
          </a:p>
          <a:p>
            <a:pPr lvl="1" eaLnBrk="1" hangingPunct="1">
              <a:lnSpc>
                <a:spcPct val="80000"/>
              </a:lnSpc>
              <a:buFont typeface="Verdana" pitchFamily="34" charset="0"/>
              <a:buNone/>
            </a:pPr>
            <a:endParaRPr lang="en-US" altLang="en-US" sz="20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35</a:t>
            </a:fld>
            <a:endParaRPr lang="en-US" dirty="0"/>
          </a:p>
        </p:txBody>
      </p:sp>
      <p:pic>
        <p:nvPicPr>
          <p:cNvPr id="10" name="Picture 9" descr="https://tse1.mm.bing.net/th?&amp;id=HN.608042124068783581&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743325" y="4953000"/>
            <a:ext cx="1514475" cy="1007745"/>
          </a:xfrm>
          <a:prstGeom prst="rect">
            <a:avLst/>
          </a:prstGeom>
          <a:noFill/>
          <a:ln>
            <a:no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524000" y="381000"/>
            <a:ext cx="5867400" cy="11430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Accounting of Disclosures</a:t>
            </a:r>
            <a:endParaRPr lang="en-US" altLang="en-US" sz="3600" dirty="0">
              <a:solidFill>
                <a:srgbClr val="FF0000"/>
              </a:solidFill>
              <a:effectLst/>
              <a:latin typeface="Times New Roman" pitchFamily="18" charset="0"/>
              <a:cs typeface="Times New Roman" pitchFamily="18" charset="0"/>
            </a:endParaRPr>
          </a:p>
        </p:txBody>
      </p:sp>
      <p:sp>
        <p:nvSpPr>
          <p:cNvPr id="81923" name="Rectangle 3"/>
          <p:cNvSpPr>
            <a:spLocks noGrp="1" noChangeArrowheads="1"/>
          </p:cNvSpPr>
          <p:nvPr>
            <p:ph type="body" idx="1"/>
          </p:nvPr>
        </p:nvSpPr>
        <p:spPr>
          <a:xfrm>
            <a:off x="381000" y="1524000"/>
            <a:ext cx="8458200" cy="4114800"/>
          </a:xfrm>
        </p:spPr>
        <p:txBody>
          <a:bodyPr/>
          <a:lstStyle/>
          <a:p>
            <a:pPr lvl="1" eaLnBrk="1" hangingPunct="1">
              <a:lnSpc>
                <a:spcPct val="80000"/>
              </a:lnSpc>
              <a:buFont typeface="Verdana" pitchFamily="34" charset="0"/>
              <a:buNone/>
            </a:pPr>
            <a:endParaRPr lang="en-US" altLang="en-US" sz="2000" dirty="0" smtClean="0">
              <a:latin typeface="Times New Roman" pitchFamily="18" charset="0"/>
              <a:cs typeface="Times New Roman" pitchFamily="18" charset="0"/>
            </a:endParaRPr>
          </a:p>
          <a:p>
            <a:pPr eaLnBrk="1" hangingPunct="1">
              <a:lnSpc>
                <a:spcPct val="80000"/>
              </a:lnSpc>
            </a:pPr>
            <a:r>
              <a:rPr lang="en-US" altLang="en-US" sz="2000" b="1" dirty="0" smtClean="0">
                <a:latin typeface="Times New Roman" pitchFamily="18" charset="0"/>
                <a:cs typeface="Times New Roman" pitchFamily="18" charset="0"/>
              </a:rPr>
              <a:t>Accounting of Disclosures </a:t>
            </a:r>
            <a:r>
              <a:rPr lang="en-US" altLang="en-US" sz="2000" dirty="0" smtClean="0">
                <a:latin typeface="Times New Roman" pitchFamily="18" charset="0"/>
                <a:cs typeface="Times New Roman" pitchFamily="18" charset="0"/>
              </a:rPr>
              <a:t>is a request for a list of disclosures of a patient’s PHI that did not require an authorization or the opportunity for the patient to agree or object.  </a:t>
            </a:r>
          </a:p>
          <a:p>
            <a:pPr lvl="1" eaLnBrk="1" hangingPunct="1">
              <a:lnSpc>
                <a:spcPct val="80000"/>
              </a:lnSpc>
            </a:pPr>
            <a:r>
              <a:rPr lang="en-US" altLang="en-US" sz="2000" dirty="0" smtClean="0">
                <a:latin typeface="Times New Roman" pitchFamily="18" charset="0"/>
                <a:cs typeface="Times New Roman" pitchFamily="18" charset="0"/>
              </a:rPr>
              <a:t>Organization typically has a form to complete to request the accounting</a:t>
            </a:r>
          </a:p>
          <a:p>
            <a:pPr lvl="1" eaLnBrk="1" hangingPunct="1">
              <a:lnSpc>
                <a:spcPct val="80000"/>
              </a:lnSpc>
            </a:pPr>
            <a:r>
              <a:rPr lang="en-US" altLang="en-US" sz="2000" dirty="0" smtClean="0">
                <a:latin typeface="Times New Roman" pitchFamily="18" charset="0"/>
                <a:cs typeface="Times New Roman" pitchFamily="18" charset="0"/>
              </a:rPr>
              <a:t>The HIPAA rules require the organization to provide certain information about the disclosure, such as date, name of person who received the PHI, a description of the PHI and the purpose of the disclosure.</a:t>
            </a:r>
          </a:p>
          <a:p>
            <a:pPr lvl="1" eaLnBrk="1" hangingPunct="1">
              <a:lnSpc>
                <a:spcPct val="80000"/>
              </a:lnSpc>
            </a:pPr>
            <a:endParaRPr lang="en-US" altLang="en-US" sz="2000" dirty="0" smtClean="0">
              <a:latin typeface="Times New Roman" pitchFamily="18" charset="0"/>
              <a:cs typeface="Times New Roman" pitchFamily="18" charset="0"/>
            </a:endParaRPr>
          </a:p>
          <a:p>
            <a:pPr eaLnBrk="1" hangingPunct="1">
              <a:lnSpc>
                <a:spcPct val="80000"/>
              </a:lnSpc>
            </a:pPr>
            <a:r>
              <a:rPr lang="en-US" altLang="en-US" sz="2000" dirty="0" smtClean="0">
                <a:latin typeface="Times New Roman" pitchFamily="18" charset="0"/>
                <a:cs typeface="Times New Roman" pitchFamily="18" charset="0"/>
              </a:rPr>
              <a:t>Individual may request accounting of disclosures as far back as six years before the time of the request.</a:t>
            </a:r>
          </a:p>
          <a:p>
            <a:pPr lvl="1" eaLnBrk="1" hangingPunct="1">
              <a:lnSpc>
                <a:spcPct val="80000"/>
              </a:lnSpc>
            </a:pPr>
            <a:r>
              <a:rPr lang="en-US" altLang="en-US" sz="2000" dirty="0" smtClean="0">
                <a:latin typeface="Times New Roman" pitchFamily="18" charset="0"/>
                <a:cs typeface="Times New Roman" pitchFamily="18" charset="0"/>
              </a:rPr>
              <a:t>Organization must provide the first accounting without charge.  Subsequent requests for accountings by the same individual within a 12 month period may be charged a reasonable, cost-based fee, as long as the organization provides notice to the individual.</a:t>
            </a:r>
          </a:p>
          <a:p>
            <a:pPr lvl="1" eaLnBrk="1" hangingPunct="1">
              <a:lnSpc>
                <a:spcPct val="80000"/>
              </a:lnSpc>
            </a:pPr>
            <a:endParaRPr lang="en-US" altLang="en-US" sz="16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38200" y="381000"/>
            <a:ext cx="7572375" cy="1143000"/>
          </a:xfrm>
        </p:spPr>
        <p:txBody>
          <a:bodyPr>
            <a:normAutofit fontScale="90000"/>
          </a:bodyPr>
          <a:lstStyle/>
          <a:p>
            <a:pPr marL="838200" indent="-838200" algn="ctr" eaLnBrk="1" hangingPunct="1">
              <a:defRPr/>
            </a:pPr>
            <a:r>
              <a:rPr lang="en-US" altLang="en-US" sz="3200" dirty="0"/>
              <a:t>	</a:t>
            </a:r>
            <a:r>
              <a:rPr lang="en-US" altLang="en-US" sz="4000" dirty="0" smtClean="0">
                <a:solidFill>
                  <a:srgbClr val="FF0000"/>
                </a:solidFill>
                <a:effectLst/>
                <a:latin typeface="Times New Roman" pitchFamily="18" charset="0"/>
                <a:cs typeface="Times New Roman" pitchFamily="18" charset="0"/>
              </a:rPr>
              <a:t>Patient Rights </a:t>
            </a:r>
            <a:br>
              <a:rPr lang="en-US" altLang="en-US" sz="4000" dirty="0" smtClean="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Accounting of Disclosures </a:t>
            </a:r>
            <a:r>
              <a:rPr lang="en-US" altLang="en-US" sz="2000" dirty="0" smtClean="0">
                <a:solidFill>
                  <a:srgbClr val="FF0000"/>
                </a:solidFill>
                <a:effectLst/>
                <a:latin typeface="Times New Roman" pitchFamily="18" charset="0"/>
                <a:cs typeface="Times New Roman" pitchFamily="18" charset="0"/>
              </a:rPr>
              <a:t>(cont’d)</a:t>
            </a:r>
            <a:endParaRPr lang="en-US" altLang="en-US" sz="2000" dirty="0">
              <a:solidFill>
                <a:srgbClr val="FF0000"/>
              </a:solidFill>
              <a:effectLst/>
              <a:latin typeface="Times New Roman" pitchFamily="18" charset="0"/>
              <a:cs typeface="Times New Roman" pitchFamily="18" charset="0"/>
            </a:endParaRPr>
          </a:p>
        </p:txBody>
      </p:sp>
      <p:sp>
        <p:nvSpPr>
          <p:cNvPr id="311299" name="Rectangle 3"/>
          <p:cNvSpPr>
            <a:spLocks noGrp="1" noChangeArrowheads="1"/>
          </p:cNvSpPr>
          <p:nvPr>
            <p:ph type="body" idx="1"/>
          </p:nvPr>
        </p:nvSpPr>
        <p:spPr>
          <a:xfrm>
            <a:off x="762000" y="1752600"/>
            <a:ext cx="7772400" cy="3810000"/>
          </a:xfrm>
          <a:extLst/>
        </p:spPr>
        <p:txBody>
          <a:bodyPr/>
          <a:lstStyle/>
          <a:p>
            <a:pPr marL="533400" indent="-533400" eaLnBrk="1" hangingPunct="1">
              <a:lnSpc>
                <a:spcPct val="80000"/>
              </a:lnSpc>
              <a:buFont typeface="Wingdings" pitchFamily="2" charset="2"/>
              <a:buNone/>
              <a:defRPr/>
            </a:pPr>
            <a:r>
              <a:rPr lang="en-US" altLang="en-US" sz="2300" b="1" dirty="0" smtClean="0">
                <a:latin typeface="Times New Roman" pitchFamily="18" charset="0"/>
                <a:cs typeface="Times New Roman" pitchFamily="18" charset="0"/>
              </a:rPr>
              <a:t>Accounting of Disclosures Does Not Include Disclosures For:</a:t>
            </a:r>
            <a:endParaRPr lang="en-US" altLang="en-US" sz="2300" b="1" dirty="0">
              <a:latin typeface="Times New Roman" pitchFamily="18" charset="0"/>
              <a:cs typeface="Times New Roman" pitchFamily="18" charset="0"/>
            </a:endParaRPr>
          </a:p>
          <a:p>
            <a:pPr marL="914400" lvl="1" indent="-457200" eaLnBrk="1" hangingPunct="1">
              <a:lnSpc>
                <a:spcPct val="80000"/>
              </a:lnSpc>
              <a:defRPr/>
            </a:pPr>
            <a:r>
              <a:rPr lang="en-US" altLang="en-US" sz="2000" dirty="0" smtClean="0">
                <a:latin typeface="Times New Roman" pitchFamily="18" charset="0"/>
                <a:cs typeface="Times New Roman" pitchFamily="18" charset="0"/>
              </a:rPr>
              <a:t>Treatment (to </a:t>
            </a:r>
            <a:r>
              <a:rPr lang="en-US" altLang="en-US" sz="2000" dirty="0">
                <a:latin typeface="Times New Roman" pitchFamily="18" charset="0"/>
                <a:cs typeface="Times New Roman" pitchFamily="18" charset="0"/>
              </a:rPr>
              <a:t>persons involved in the individual’s care), p</a:t>
            </a:r>
            <a:r>
              <a:rPr lang="en-US" altLang="en-US" sz="2000" dirty="0" smtClean="0">
                <a:latin typeface="Times New Roman" pitchFamily="18" charset="0"/>
                <a:cs typeface="Times New Roman" pitchFamily="18" charset="0"/>
              </a:rPr>
              <a:t>ayment </a:t>
            </a:r>
            <a:r>
              <a:rPr lang="en-US" altLang="en-US" sz="2000" dirty="0">
                <a:latin typeface="Times New Roman" pitchFamily="18" charset="0"/>
                <a:cs typeface="Times New Roman" pitchFamily="18" charset="0"/>
              </a:rPr>
              <a:t>or </a:t>
            </a:r>
            <a:r>
              <a:rPr lang="en-US" altLang="en-US" sz="2000" dirty="0" smtClean="0">
                <a:latin typeface="Times New Roman" pitchFamily="18" charset="0"/>
                <a:cs typeface="Times New Roman" pitchFamily="18" charset="0"/>
              </a:rPr>
              <a:t>health care operations</a:t>
            </a:r>
            <a:r>
              <a:rPr lang="en-US" altLang="en-US" sz="2000" dirty="0">
                <a:latin typeface="Times New Roman" pitchFamily="18" charset="0"/>
                <a:cs typeface="Times New Roman" pitchFamily="18" charset="0"/>
              </a:rPr>
              <a:t>.</a:t>
            </a:r>
          </a:p>
          <a:p>
            <a:pPr marL="914400" lvl="1" indent="-457200" eaLnBrk="1" hangingPunct="1">
              <a:lnSpc>
                <a:spcPct val="80000"/>
              </a:lnSpc>
              <a:defRPr/>
            </a:pPr>
            <a:r>
              <a:rPr lang="en-US" altLang="en-US" sz="2000" dirty="0" smtClean="0">
                <a:latin typeface="Times New Roman" pitchFamily="18" charset="0"/>
                <a:cs typeface="Times New Roman" pitchFamily="18" charset="0"/>
              </a:rPr>
              <a:t>Individual subject of </a:t>
            </a:r>
            <a:r>
              <a:rPr lang="en-US" altLang="en-US" sz="2000" dirty="0">
                <a:latin typeface="Times New Roman" pitchFamily="18" charset="0"/>
                <a:cs typeface="Times New Roman" pitchFamily="18" charset="0"/>
              </a:rPr>
              <a:t>PHI.</a:t>
            </a:r>
          </a:p>
          <a:p>
            <a:pPr marL="914400" lvl="1" indent="-457200" eaLnBrk="1" hangingPunct="1">
              <a:lnSpc>
                <a:spcPct val="80000"/>
              </a:lnSpc>
              <a:defRPr/>
            </a:pPr>
            <a:r>
              <a:rPr lang="en-US" altLang="en-US" sz="2000" dirty="0">
                <a:latin typeface="Times New Roman" pitchFamily="18" charset="0"/>
                <a:cs typeface="Times New Roman" pitchFamily="18" charset="0"/>
              </a:rPr>
              <a:t>Incident to an otherwise permitted disclosure.</a:t>
            </a:r>
          </a:p>
          <a:p>
            <a:pPr marL="914400" lvl="1" indent="-457200" eaLnBrk="1" hangingPunct="1">
              <a:lnSpc>
                <a:spcPct val="80000"/>
              </a:lnSpc>
              <a:defRPr/>
            </a:pPr>
            <a:r>
              <a:rPr lang="en-US" altLang="en-US" sz="2000" dirty="0" smtClean="0">
                <a:latin typeface="Times New Roman" pitchFamily="18" charset="0"/>
                <a:cs typeface="Times New Roman" pitchFamily="18" charset="0"/>
              </a:rPr>
              <a:t>Disclosure based </a:t>
            </a:r>
            <a:r>
              <a:rPr lang="en-US" altLang="en-US" sz="2000" dirty="0">
                <a:latin typeface="Times New Roman" pitchFamily="18" charset="0"/>
                <a:cs typeface="Times New Roman" pitchFamily="18" charset="0"/>
              </a:rPr>
              <a:t>on </a:t>
            </a:r>
            <a:r>
              <a:rPr lang="en-US" altLang="en-US" sz="2000" dirty="0" smtClean="0">
                <a:latin typeface="Times New Roman" pitchFamily="18" charset="0"/>
                <a:cs typeface="Times New Roman" pitchFamily="18" charset="0"/>
              </a:rPr>
              <a:t>individual’s </a:t>
            </a:r>
            <a:r>
              <a:rPr lang="en-US" altLang="en-US" sz="2000" dirty="0">
                <a:latin typeface="Times New Roman" pitchFamily="18" charset="0"/>
                <a:cs typeface="Times New Roman" pitchFamily="18" charset="0"/>
              </a:rPr>
              <a:t>signed authorization.</a:t>
            </a:r>
          </a:p>
          <a:p>
            <a:pPr marL="914400" lvl="1" indent="-457200" eaLnBrk="1" hangingPunct="1">
              <a:lnSpc>
                <a:spcPct val="80000"/>
              </a:lnSpc>
              <a:defRPr/>
            </a:pPr>
            <a:r>
              <a:rPr lang="en-US" altLang="en-US" sz="2000" dirty="0">
                <a:latin typeface="Times New Roman" pitchFamily="18" charset="0"/>
                <a:cs typeface="Times New Roman" pitchFamily="18" charset="0"/>
              </a:rPr>
              <a:t>For </a:t>
            </a:r>
            <a:r>
              <a:rPr lang="en-US" altLang="en-US" sz="2000" dirty="0" smtClean="0">
                <a:latin typeface="Times New Roman" pitchFamily="18" charset="0"/>
                <a:cs typeface="Times New Roman" pitchFamily="18" charset="0"/>
              </a:rPr>
              <a:t>facility </a:t>
            </a:r>
            <a:r>
              <a:rPr lang="en-US" altLang="en-US" sz="2000" dirty="0">
                <a:latin typeface="Times New Roman" pitchFamily="18" charset="0"/>
                <a:cs typeface="Times New Roman" pitchFamily="18" charset="0"/>
              </a:rPr>
              <a:t>directory.</a:t>
            </a:r>
          </a:p>
          <a:p>
            <a:pPr marL="914400" lvl="1" indent="-457200" eaLnBrk="1" hangingPunct="1">
              <a:lnSpc>
                <a:spcPct val="80000"/>
              </a:lnSpc>
              <a:defRPr/>
            </a:pPr>
            <a:r>
              <a:rPr lang="en-US" altLang="en-US" sz="2000" dirty="0">
                <a:latin typeface="Times New Roman" pitchFamily="18" charset="0"/>
                <a:cs typeface="Times New Roman" pitchFamily="18" charset="0"/>
              </a:rPr>
              <a:t>For national security or intelligence purposes.</a:t>
            </a:r>
          </a:p>
          <a:p>
            <a:pPr marL="914400" lvl="1" indent="-457200" eaLnBrk="1" hangingPunct="1">
              <a:lnSpc>
                <a:spcPct val="80000"/>
              </a:lnSpc>
              <a:defRPr/>
            </a:pPr>
            <a:r>
              <a:rPr lang="en-US" altLang="en-US" sz="2000" dirty="0">
                <a:latin typeface="Times New Roman" pitchFamily="18" charset="0"/>
                <a:cs typeface="Times New Roman" pitchFamily="18" charset="0"/>
              </a:rPr>
              <a:t>To correctional facilities or law enforcement on behalf of inmates.</a:t>
            </a:r>
          </a:p>
          <a:p>
            <a:pPr marL="914400" lvl="1" indent="-457200" eaLnBrk="1" hangingPunct="1">
              <a:lnSpc>
                <a:spcPct val="80000"/>
              </a:lnSpc>
              <a:defRPr/>
            </a:pPr>
            <a:r>
              <a:rPr lang="en-US" altLang="en-US" sz="2000" dirty="0">
                <a:latin typeface="Times New Roman" pitchFamily="18" charset="0"/>
                <a:cs typeface="Times New Roman" pitchFamily="18" charset="0"/>
              </a:rPr>
              <a:t>As part of a limited data set (see </a:t>
            </a:r>
            <a:r>
              <a:rPr lang="en-US" altLang="en-US" sz="2000" dirty="0" smtClean="0">
                <a:latin typeface="Times New Roman" pitchFamily="18" charset="0"/>
                <a:cs typeface="Times New Roman" pitchFamily="18" charset="0"/>
              </a:rPr>
              <a:t>45 CFR s. 164.514</a:t>
            </a:r>
            <a:r>
              <a:rPr lang="en-US" altLang="en-US" sz="2000" dirty="0">
                <a:latin typeface="Times New Roman" pitchFamily="18" charset="0"/>
                <a:cs typeface="Times New Roman" pitchFamily="18" charset="0"/>
              </a:rPr>
              <a:t>).</a:t>
            </a:r>
          </a:p>
          <a:p>
            <a:pPr marL="914400" lvl="1" indent="-457200" eaLnBrk="1" hangingPunct="1">
              <a:lnSpc>
                <a:spcPct val="80000"/>
              </a:lnSpc>
              <a:buFontTx/>
              <a:buNone/>
              <a:defRPr/>
            </a:pPr>
            <a:endParaRPr lang="en-US" altLang="en-US" sz="2400" dirty="0"/>
          </a:p>
          <a:p>
            <a:pPr marL="914400" lvl="1" indent="-457200" eaLnBrk="1" hangingPunct="1">
              <a:lnSpc>
                <a:spcPct val="80000"/>
              </a:lnSpc>
              <a:buFontTx/>
              <a:buNone/>
              <a:defRPr/>
            </a:pPr>
            <a:endParaRPr lang="en-US" altLang="en-US" sz="2400" dirty="0"/>
          </a:p>
          <a:p>
            <a:pPr marL="2579687" lvl="8" indent="-457200">
              <a:lnSpc>
                <a:spcPct val="80000"/>
              </a:lnSpc>
              <a:defRPr/>
            </a:pPr>
            <a:endParaRPr lang="en-US" altLang="en-US" dirty="0"/>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37</a:t>
            </a:fld>
            <a:endParaRPr lang="en-US" dirty="0"/>
          </a:p>
        </p:txBody>
      </p:sp>
      <p:pic>
        <p:nvPicPr>
          <p:cNvPr id="10" name="Picture 9"/>
          <p:cNvPicPr/>
          <p:nvPr/>
        </p:nvPicPr>
        <p:blipFill>
          <a:blip r:embed="rId3"/>
          <a:stretch>
            <a:fillRect/>
          </a:stretch>
        </p:blipFill>
        <p:spPr>
          <a:xfrm>
            <a:off x="5334000" y="5334000"/>
            <a:ext cx="1090612" cy="103886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8600"/>
            <a:ext cx="7010400" cy="1524000"/>
          </a:xfrm>
        </p:spPr>
        <p:txBody>
          <a:bodyPr/>
          <a:lstStyle/>
          <a:p>
            <a:pPr marL="838200" indent="-838200" algn="ctr" eaLnBrk="1" hangingPunct="1">
              <a:defRPr/>
            </a:pPr>
            <a:r>
              <a:rPr lang="en-US" altLang="en-US" sz="4000" dirty="0"/>
              <a:t>	</a:t>
            </a: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Accounting of Disclosures </a:t>
            </a:r>
            <a:r>
              <a:rPr lang="en-US" altLang="en-US" sz="1800" dirty="0" smtClean="0">
                <a:solidFill>
                  <a:srgbClr val="FF0000"/>
                </a:solidFill>
                <a:effectLst/>
                <a:latin typeface="Times New Roman" pitchFamily="18" charset="0"/>
                <a:cs typeface="Times New Roman" pitchFamily="18" charset="0"/>
              </a:rPr>
              <a:t>(cont’d)</a:t>
            </a:r>
            <a:endParaRPr lang="en-US" altLang="en-US" sz="3600" dirty="0">
              <a:solidFill>
                <a:srgbClr val="FF0000"/>
              </a:solidFill>
              <a:effectLst/>
              <a:latin typeface="Times New Roman" pitchFamily="18" charset="0"/>
              <a:cs typeface="Times New Roman" pitchFamily="18" charset="0"/>
            </a:endParaRPr>
          </a:p>
        </p:txBody>
      </p:sp>
      <p:sp>
        <p:nvSpPr>
          <p:cNvPr id="88067" name="Rectangle 3"/>
          <p:cNvSpPr>
            <a:spLocks noGrp="1" noChangeArrowheads="1"/>
          </p:cNvSpPr>
          <p:nvPr>
            <p:ph type="body" sz="half" idx="1"/>
          </p:nvPr>
        </p:nvSpPr>
        <p:spPr>
          <a:xfrm>
            <a:off x="685800" y="2590800"/>
            <a:ext cx="3810000" cy="2667000"/>
          </a:xfrm>
        </p:spPr>
        <p:txBody>
          <a:bodyPr/>
          <a:lstStyle/>
          <a:p>
            <a:pPr lvl="1" eaLnBrk="1" hangingPunct="1">
              <a:lnSpc>
                <a:spcPct val="90000"/>
              </a:lnSpc>
            </a:pPr>
            <a:r>
              <a:rPr lang="en-US" altLang="en-US" sz="2000" dirty="0" smtClean="0">
                <a:latin typeface="Times New Roman" pitchFamily="18" charset="0"/>
                <a:cs typeface="Times New Roman" pitchFamily="18" charset="0"/>
              </a:rPr>
              <a:t>Required by law</a:t>
            </a:r>
          </a:p>
          <a:p>
            <a:pPr lvl="1" eaLnBrk="1" hangingPunct="1">
              <a:lnSpc>
                <a:spcPct val="90000"/>
              </a:lnSpc>
            </a:pPr>
            <a:r>
              <a:rPr lang="en-US" altLang="en-US" sz="2000" dirty="0" smtClean="0">
                <a:latin typeface="Times New Roman" pitchFamily="18" charset="0"/>
                <a:cs typeface="Times New Roman" pitchFamily="18" charset="0"/>
              </a:rPr>
              <a:t>For public health activities</a:t>
            </a:r>
          </a:p>
          <a:p>
            <a:pPr lvl="1" eaLnBrk="1" hangingPunct="1">
              <a:lnSpc>
                <a:spcPct val="90000"/>
              </a:lnSpc>
            </a:pPr>
            <a:r>
              <a:rPr lang="en-US" altLang="en-US" sz="2000" dirty="0" smtClean="0">
                <a:latin typeface="Times New Roman" pitchFamily="18" charset="0"/>
                <a:cs typeface="Times New Roman" pitchFamily="18" charset="0"/>
              </a:rPr>
              <a:t>Victims of abuse, neglect, violence</a:t>
            </a:r>
          </a:p>
          <a:p>
            <a:pPr lvl="1" eaLnBrk="1" hangingPunct="1">
              <a:lnSpc>
                <a:spcPct val="90000"/>
              </a:lnSpc>
            </a:pPr>
            <a:r>
              <a:rPr lang="en-US" altLang="en-US" sz="2000" dirty="0" smtClean="0">
                <a:latin typeface="Times New Roman" pitchFamily="18" charset="0"/>
                <a:cs typeface="Times New Roman" pitchFamily="18" charset="0"/>
              </a:rPr>
              <a:t>Health oversight activities</a:t>
            </a:r>
          </a:p>
          <a:p>
            <a:pPr lvl="1" eaLnBrk="1" hangingPunct="1">
              <a:lnSpc>
                <a:spcPct val="90000"/>
              </a:lnSpc>
            </a:pPr>
            <a:r>
              <a:rPr lang="en-US" altLang="en-US" sz="2000" dirty="0" smtClean="0">
                <a:latin typeface="Times New Roman" pitchFamily="18" charset="0"/>
                <a:cs typeface="Times New Roman" pitchFamily="18" charset="0"/>
              </a:rPr>
              <a:t>Judicial/Administrative proceedings</a:t>
            </a:r>
          </a:p>
          <a:p>
            <a:pPr lvl="1" eaLnBrk="1" hangingPunct="1">
              <a:lnSpc>
                <a:spcPct val="90000"/>
              </a:lnSpc>
            </a:pPr>
            <a:r>
              <a:rPr lang="en-US" altLang="en-US" sz="2000" dirty="0" smtClean="0">
                <a:latin typeface="Times New Roman" pitchFamily="18" charset="0"/>
                <a:cs typeface="Times New Roman" pitchFamily="18" charset="0"/>
              </a:rPr>
              <a:t>Law enforcement purposes</a:t>
            </a:r>
          </a:p>
          <a:p>
            <a:pPr eaLnBrk="1" hangingPunct="1">
              <a:lnSpc>
                <a:spcPct val="90000"/>
              </a:lnSpc>
            </a:pPr>
            <a:endParaRPr lang="en-US" altLang="en-US" sz="2000" dirty="0" smtClean="0"/>
          </a:p>
        </p:txBody>
      </p:sp>
      <p:sp>
        <p:nvSpPr>
          <p:cNvPr id="88068" name="Rectangle 4"/>
          <p:cNvSpPr>
            <a:spLocks noGrp="1" noChangeArrowheads="1"/>
          </p:cNvSpPr>
          <p:nvPr>
            <p:ph type="body" sz="half" idx="2"/>
          </p:nvPr>
        </p:nvSpPr>
        <p:spPr>
          <a:xfrm>
            <a:off x="4533900" y="2514600"/>
            <a:ext cx="4171950" cy="3505200"/>
          </a:xfrm>
        </p:spPr>
        <p:txBody>
          <a:bodyPr/>
          <a:lstStyle/>
          <a:p>
            <a:pPr lvl="1" eaLnBrk="1" hangingPunct="1">
              <a:lnSpc>
                <a:spcPct val="90000"/>
              </a:lnSpc>
            </a:pPr>
            <a:r>
              <a:rPr lang="en-US" altLang="en-US" sz="2000" dirty="0" smtClean="0">
                <a:latin typeface="Times New Roman" pitchFamily="18" charset="0"/>
                <a:cs typeface="Times New Roman" pitchFamily="18" charset="0"/>
              </a:rPr>
              <a:t>Organ/eye/tissue donations</a:t>
            </a:r>
          </a:p>
          <a:p>
            <a:pPr lvl="1" eaLnBrk="1" hangingPunct="1">
              <a:lnSpc>
                <a:spcPct val="90000"/>
              </a:lnSpc>
            </a:pPr>
            <a:r>
              <a:rPr lang="en-US" altLang="en-US" sz="2000" dirty="0" smtClean="0">
                <a:latin typeface="Times New Roman" pitchFamily="18" charset="0"/>
                <a:cs typeface="Times New Roman" pitchFamily="18" charset="0"/>
              </a:rPr>
              <a:t>Research purposes</a:t>
            </a:r>
          </a:p>
          <a:p>
            <a:pPr lvl="1" eaLnBrk="1" hangingPunct="1">
              <a:lnSpc>
                <a:spcPct val="90000"/>
              </a:lnSpc>
            </a:pPr>
            <a:r>
              <a:rPr lang="en-US" altLang="en-US" sz="2000" dirty="0" smtClean="0">
                <a:latin typeface="Times New Roman" pitchFamily="18" charset="0"/>
                <a:cs typeface="Times New Roman" pitchFamily="18" charset="0"/>
              </a:rPr>
              <a:t>To avert threat to health and safety</a:t>
            </a:r>
          </a:p>
          <a:p>
            <a:pPr lvl="1" eaLnBrk="1" hangingPunct="1">
              <a:lnSpc>
                <a:spcPct val="90000"/>
              </a:lnSpc>
            </a:pPr>
            <a:r>
              <a:rPr lang="en-US" altLang="en-US" sz="2000" dirty="0" smtClean="0">
                <a:latin typeface="Times New Roman" pitchFamily="18" charset="0"/>
                <a:cs typeface="Times New Roman" pitchFamily="18" charset="0"/>
              </a:rPr>
              <a:t>For specialized government functions</a:t>
            </a:r>
          </a:p>
          <a:p>
            <a:pPr lvl="1" eaLnBrk="1" hangingPunct="1">
              <a:lnSpc>
                <a:spcPct val="90000"/>
              </a:lnSpc>
            </a:pPr>
            <a:r>
              <a:rPr lang="en-US" altLang="en-US" sz="2000" dirty="0" smtClean="0">
                <a:latin typeface="Times New Roman" pitchFamily="18" charset="0"/>
                <a:cs typeface="Times New Roman" pitchFamily="18" charset="0"/>
              </a:rPr>
              <a:t>About decedents</a:t>
            </a:r>
          </a:p>
          <a:p>
            <a:pPr lvl="1" eaLnBrk="1" hangingPunct="1">
              <a:lnSpc>
                <a:spcPct val="90000"/>
              </a:lnSpc>
            </a:pPr>
            <a:r>
              <a:rPr lang="en-US" altLang="en-US" sz="2000" dirty="0" smtClean="0">
                <a:latin typeface="Times New Roman" pitchFamily="18" charset="0"/>
                <a:cs typeface="Times New Roman" pitchFamily="18" charset="0"/>
              </a:rPr>
              <a:t>Workers’ compensation</a:t>
            </a:r>
          </a:p>
          <a:p>
            <a:pPr lvl="1" eaLnBrk="1" hangingPunct="1">
              <a:lnSpc>
                <a:spcPct val="90000"/>
              </a:lnSpc>
            </a:pPr>
            <a:r>
              <a:rPr lang="en-US" altLang="en-US" sz="2000" dirty="0" smtClean="0">
                <a:latin typeface="Times New Roman" pitchFamily="18" charset="0"/>
                <a:cs typeface="Times New Roman" pitchFamily="18" charset="0"/>
              </a:rPr>
              <a:t>Releases made in error to an incorrect person/entity (i.e. breach)</a:t>
            </a:r>
          </a:p>
        </p:txBody>
      </p:sp>
      <p:sp>
        <p:nvSpPr>
          <p:cNvPr id="88069" name="Text Box 5"/>
          <p:cNvSpPr txBox="1">
            <a:spLocks noChangeArrowheads="1"/>
          </p:cNvSpPr>
          <p:nvPr/>
        </p:nvSpPr>
        <p:spPr bwMode="auto">
          <a:xfrm>
            <a:off x="781050" y="1828800"/>
            <a:ext cx="7924800" cy="461963"/>
          </a:xfrm>
          <a:prstGeom prst="rect">
            <a:avLst/>
          </a:prstGeom>
          <a:noFill/>
          <a:ln w="9525">
            <a:noFill/>
            <a:miter lim="800000"/>
            <a:headEnd/>
            <a:tailEnd/>
          </a:ln>
        </p:spPr>
        <p:txBody>
          <a:bodyPr>
            <a:spAutoFit/>
          </a:bodyPr>
          <a:lstStyle/>
          <a:p>
            <a:pPr marL="457200" indent="-457200">
              <a:spcBef>
                <a:spcPct val="50000"/>
              </a:spcBef>
            </a:pPr>
            <a:r>
              <a:rPr lang="en-US" altLang="en-US" sz="2400" b="1" dirty="0">
                <a:cs typeface="Times New Roman" pitchFamily="18" charset="0"/>
              </a:rPr>
              <a:t>Accounting of Disclosures Does Include Disclosures For:</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BFC3F571-1379-4C82-83A2-0E6C7CDF3B78}"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676400"/>
            <a:ext cx="4648200" cy="795460"/>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VI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322359" y="2667000"/>
            <a:ext cx="6711108" cy="685800"/>
          </a:xfrm>
        </p:spPr>
        <p:txBody>
          <a:bodyPr/>
          <a:lstStyle/>
          <a:p>
            <a:pPr algn="ctr"/>
            <a:r>
              <a:rPr lang="en-US" sz="3600" b="1" dirty="0" smtClean="0">
                <a:latin typeface="Times New Roman" panose="02020603050405020304" pitchFamily="18" charset="0"/>
                <a:cs typeface="Times New Roman" panose="02020603050405020304" pitchFamily="18" charset="0"/>
              </a:rPr>
              <a:t>HIPAA Privacy Requirements</a:t>
            </a:r>
            <a:endParaRPr lang="en-US" sz="3600" b="1" dirty="0">
              <a:latin typeface="Times New Roman" panose="02020603050405020304" pitchFamily="18" charset="0"/>
              <a:cs typeface="Times New Roman" panose="02020603050405020304" pitchFamily="18" charset="0"/>
            </a:endParaRPr>
          </a:p>
        </p:txBody>
      </p:sp>
      <p:pic>
        <p:nvPicPr>
          <p:cNvPr id="1026" name="Picture 2" descr="C:\Users\jcoleman\AppData\Local\Microsoft\Windows\Temporary Internet Files\Content.IE5\1V4G81RR\business-people-grou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429000"/>
            <a:ext cx="1508289"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81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6700" y="685800"/>
            <a:ext cx="8305800" cy="685800"/>
          </a:xfrm>
        </p:spPr>
        <p:txBody>
          <a:bodyPr>
            <a:noAutofit/>
          </a:bodyPr>
          <a:lstStyle/>
          <a:p>
            <a:pPr algn="ct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Privacy and Security Training Presenters</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28675" name="Text Box 74"/>
          <p:cNvSpPr txBox="1">
            <a:spLocks noChangeArrowheads="1"/>
          </p:cNvSpPr>
          <p:nvPr/>
        </p:nvSpPr>
        <p:spPr bwMode="auto">
          <a:xfrm>
            <a:off x="1203325" y="1784350"/>
            <a:ext cx="6873875" cy="366713"/>
          </a:xfrm>
          <a:prstGeom prst="rect">
            <a:avLst/>
          </a:prstGeom>
          <a:noFill/>
          <a:ln w="9525">
            <a:noFill/>
            <a:miter lim="800000"/>
            <a:headEnd/>
            <a:tailEnd/>
          </a:ln>
        </p:spPr>
        <p:txBody>
          <a:bodyPr>
            <a:spAutoFit/>
          </a:bodyPr>
          <a:lstStyle/>
          <a:p>
            <a:endParaRPr lang="en-US" altLang="en-US" dirty="0"/>
          </a:p>
        </p:txBody>
      </p:sp>
      <p:sp>
        <p:nvSpPr>
          <p:cNvPr id="28676" name="Text Box 75"/>
          <p:cNvSpPr txBox="1">
            <a:spLocks noChangeArrowheads="1"/>
          </p:cNvSpPr>
          <p:nvPr/>
        </p:nvSpPr>
        <p:spPr bwMode="auto">
          <a:xfrm>
            <a:off x="1828800" y="1600200"/>
            <a:ext cx="6019800" cy="2635250"/>
          </a:xfrm>
          <a:prstGeom prst="rect">
            <a:avLst/>
          </a:prstGeom>
          <a:noFill/>
          <a:ln w="19050">
            <a:solidFill>
              <a:schemeClr val="accent6">
                <a:lumMod val="60000"/>
                <a:lumOff val="40000"/>
              </a:schemeClr>
            </a:solidFill>
            <a:miter lim="800000"/>
            <a:headEnd/>
            <a:tailEnd/>
          </a:ln>
        </p:spPr>
        <p:txBody>
          <a:bodyPr wrap="square">
            <a:spAutoFit/>
          </a:bodyPr>
          <a:lstStyle/>
          <a:p>
            <a:pPr algn="ctr"/>
            <a:r>
              <a:rPr lang="en-US" altLang="en-US" sz="2000" b="1" dirty="0"/>
              <a:t>Privacy </a:t>
            </a:r>
            <a:r>
              <a:rPr lang="en-US" altLang="en-US" sz="2000" b="1" dirty="0" smtClean="0"/>
              <a:t>Officer:</a:t>
            </a:r>
            <a:r>
              <a:rPr lang="en-US" altLang="en-US" sz="2000" dirty="0" smtClean="0"/>
              <a:t> </a:t>
            </a:r>
            <a:br>
              <a:rPr lang="en-US" altLang="en-US" sz="2000" dirty="0" smtClean="0"/>
            </a:br>
            <a:r>
              <a:rPr lang="en-US" altLang="en-US" sz="2000" dirty="0" smtClean="0"/>
              <a:t>[</a:t>
            </a:r>
            <a:r>
              <a:rPr lang="en-US" altLang="en-US" sz="2000" dirty="0"/>
              <a:t>Insert Name and contact information]</a:t>
            </a:r>
          </a:p>
          <a:p>
            <a:pPr algn="ctr"/>
            <a:endParaRPr lang="en-US" altLang="en-US" sz="2000" i="1" dirty="0"/>
          </a:p>
          <a:p>
            <a:pPr algn="ctr"/>
            <a:r>
              <a:rPr lang="en-US" altLang="en-US" sz="2000" b="1" dirty="0"/>
              <a:t>Security </a:t>
            </a:r>
            <a:r>
              <a:rPr lang="en-US" altLang="en-US" sz="2000" b="1" dirty="0" smtClean="0"/>
              <a:t>Officer:</a:t>
            </a:r>
            <a:endParaRPr lang="en-US" altLang="en-US" sz="2000" dirty="0" smtClean="0"/>
          </a:p>
          <a:p>
            <a:pPr algn="ctr"/>
            <a:r>
              <a:rPr lang="en-US" altLang="en-US" sz="2000" dirty="0" smtClean="0"/>
              <a:t>[</a:t>
            </a:r>
            <a:r>
              <a:rPr lang="en-US" altLang="en-US" sz="2000" dirty="0"/>
              <a:t>Insert Name and contact information]</a:t>
            </a:r>
          </a:p>
          <a:p>
            <a:pPr algn="ctr"/>
            <a:endParaRPr lang="en-US" altLang="en-US" sz="2000" i="1" dirty="0"/>
          </a:p>
          <a:p>
            <a:pPr algn="ctr"/>
            <a:r>
              <a:rPr lang="en-US" altLang="en-US" sz="2000" b="1" dirty="0"/>
              <a:t>Compliance Committee Members</a:t>
            </a:r>
            <a:r>
              <a:rPr lang="en-US" altLang="en-US" sz="2000" dirty="0"/>
              <a:t>:  </a:t>
            </a:r>
            <a:endParaRPr lang="en-US" altLang="en-US" sz="2000" dirty="0" smtClean="0"/>
          </a:p>
          <a:p>
            <a:pPr algn="ctr"/>
            <a:r>
              <a:rPr lang="en-US" altLang="en-US" sz="2000" dirty="0" smtClean="0"/>
              <a:t>[</a:t>
            </a:r>
            <a:r>
              <a:rPr lang="en-US" altLang="en-US" sz="2000" dirty="0"/>
              <a:t>Insert Names and contact information]</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87139FB2-1F87-4E0D-BC2A-14040850CCFB}" type="slidenum">
              <a:rPr lang="en-US" altLang="en-US" smtClean="0"/>
              <a:pPr>
                <a:defRPr/>
              </a:pPr>
              <a:t>4</a:t>
            </a:fld>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524000"/>
            <a:ext cx="8229600" cy="3624262"/>
          </a:xfrm>
        </p:spPr>
        <p:txBody>
          <a:bodyPr/>
          <a:lstStyle/>
          <a:p>
            <a:r>
              <a:rPr lang="en-US" dirty="0" smtClean="0">
                <a:latin typeface="Times New Roman" pitchFamily="18" charset="0"/>
                <a:cs typeface="Times New Roman" pitchFamily="18" charset="0"/>
              </a:rPr>
              <a:t>Privacy Officer Responsibilities</a:t>
            </a:r>
          </a:p>
          <a:p>
            <a:pPr lvl="1"/>
            <a:r>
              <a:rPr lang="en-US" dirty="0" smtClean="0">
                <a:latin typeface="Times New Roman" pitchFamily="18" charset="0"/>
                <a:cs typeface="Times New Roman" pitchFamily="18" charset="0"/>
              </a:rPr>
              <a:t>Development and implementation of the policies and procedures of the entity</a:t>
            </a:r>
          </a:p>
          <a:p>
            <a:pPr lvl="1"/>
            <a:r>
              <a:rPr lang="en-US" dirty="0" smtClean="0">
                <a:latin typeface="Times New Roman" pitchFamily="18" charset="0"/>
                <a:cs typeface="Times New Roman" pitchFamily="18" charset="0"/>
              </a:rPr>
              <a:t>Designated to receive and address complaints regarding Privacy</a:t>
            </a:r>
          </a:p>
          <a:p>
            <a:pPr lvl="1"/>
            <a:r>
              <a:rPr lang="en-US" dirty="0" smtClean="0">
                <a:latin typeface="Times New Roman" pitchFamily="18" charset="0"/>
                <a:cs typeface="Times New Roman" pitchFamily="18" charset="0"/>
              </a:rPr>
              <a:t>Provide additional information as requested about matters covered by the Notice of Privacy Practices</a:t>
            </a:r>
          </a:p>
          <a:p>
            <a:r>
              <a:rPr lang="en-US" dirty="0" smtClean="0">
                <a:latin typeface="Times New Roman" pitchFamily="18" charset="0"/>
                <a:cs typeface="Times New Roman" pitchFamily="18" charset="0"/>
              </a:rPr>
              <a:t>Designation of the Privacy Officer must be documented</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1266825" y="304800"/>
            <a:ext cx="5715000" cy="11430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Personnel Designation</a:t>
            </a:r>
            <a:br>
              <a:rPr lang="en-US" sz="3600" dirty="0" smtClean="0">
                <a:solidFill>
                  <a:srgbClr val="FF0000"/>
                </a:solidFill>
                <a:effectLst/>
                <a:latin typeface="Times New Roman" pitchFamily="18" charset="0"/>
                <a:cs typeface="Times New Roman" pitchFamily="18" charset="0"/>
              </a:rPr>
            </a:br>
            <a:r>
              <a:rPr lang="en-US" sz="3600" dirty="0" smtClean="0">
                <a:solidFill>
                  <a:srgbClr val="FF0000"/>
                </a:solidFill>
                <a:effectLst/>
                <a:latin typeface="Times New Roman" pitchFamily="18" charset="0"/>
                <a:cs typeface="Times New Roman" pitchFamily="18" charset="0"/>
              </a:rPr>
              <a:t>Privacy Officer</a:t>
            </a:r>
            <a:endParaRPr lang="en-US" sz="3600" dirty="0">
              <a:solidFill>
                <a:srgbClr val="FF0000"/>
              </a:solidFill>
              <a:effectLst/>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40</a:t>
            </a:fld>
            <a:endParaRPr lang="en-US" dirty="0"/>
          </a:p>
        </p:txBody>
      </p:sp>
      <p:pic>
        <p:nvPicPr>
          <p:cNvPr id="8" name="Picture 7" descr="https://tse1.mm.bing.net/th?&amp;id=JN.sFdEetFCExfEx3teBCcn9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05400"/>
            <a:ext cx="1593850" cy="1274445"/>
          </a:xfrm>
          <a:prstGeom prst="rect">
            <a:avLst/>
          </a:prstGeom>
          <a:noFill/>
          <a:ln>
            <a:noFill/>
          </a:ln>
        </p:spPr>
      </p:pic>
    </p:spTree>
    <p:extLst>
      <p:ext uri="{BB962C8B-B14F-4D97-AF65-F5344CB8AC3E}">
        <p14:creationId xmlns:p14="http://schemas.microsoft.com/office/powerpoint/2010/main" val="3730727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3090862"/>
          </a:xfrm>
        </p:spPr>
        <p:txBody>
          <a:bodyPr/>
          <a:lstStyle/>
          <a:p>
            <a:r>
              <a:rPr lang="en-US" dirty="0" smtClean="0">
                <a:latin typeface="Times New Roman" pitchFamily="18" charset="0"/>
                <a:cs typeface="Times New Roman" pitchFamily="18" charset="0"/>
              </a:rPr>
              <a:t>Members of the workforce who handle PHI require training </a:t>
            </a:r>
          </a:p>
          <a:p>
            <a:pPr lvl="1"/>
            <a:r>
              <a:rPr lang="en-US" dirty="0" smtClean="0">
                <a:latin typeface="Times New Roman" pitchFamily="18" charset="0"/>
                <a:cs typeface="Times New Roman" pitchFamily="18" charset="0"/>
              </a:rPr>
              <a:t>Required upon hire and recommended annually</a:t>
            </a:r>
          </a:p>
          <a:p>
            <a:pPr lvl="1"/>
            <a:r>
              <a:rPr lang="en-US" dirty="0" smtClean="0">
                <a:latin typeface="Times New Roman" pitchFamily="18" charset="0"/>
                <a:cs typeface="Times New Roman" pitchFamily="18" charset="0"/>
              </a:rPr>
              <a:t>As material changes are implemented, training to appropriate workforce members affected by that change</a:t>
            </a:r>
          </a:p>
          <a:p>
            <a:pPr lvl="1"/>
            <a:r>
              <a:rPr lang="en-US" dirty="0" smtClean="0">
                <a:latin typeface="Times New Roman" pitchFamily="18" charset="0"/>
                <a:cs typeface="Times New Roman" pitchFamily="18" charset="0"/>
              </a:rPr>
              <a:t>Documentation of the training, who attended, the topic covered and date the training was held </a:t>
            </a:r>
          </a:p>
          <a:p>
            <a:pPr lvl="1">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3276600" y="609600"/>
            <a:ext cx="2362200" cy="868362"/>
          </a:xfrm>
        </p:spPr>
        <p:txBody>
          <a:bodyPr>
            <a:normAutofit/>
          </a:bodyPr>
          <a:lstStyle/>
          <a:p>
            <a:r>
              <a:rPr lang="en-US" sz="3600" dirty="0" smtClean="0">
                <a:solidFill>
                  <a:srgbClr val="FF0000"/>
                </a:solidFill>
                <a:effectLst/>
                <a:latin typeface="Times New Roman" pitchFamily="18" charset="0"/>
                <a:cs typeface="Times New Roman" pitchFamily="18" charset="0"/>
              </a:rPr>
              <a:t>Training</a:t>
            </a:r>
            <a:endParaRPr lang="en-US" sz="3600"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41</a:t>
            </a:fld>
            <a:endParaRPr lang="en-US" dirty="0"/>
          </a:p>
        </p:txBody>
      </p:sp>
      <p:pic>
        <p:nvPicPr>
          <p:cNvPr id="2050" name="Picture 2" descr="C:\Users\jcoleman\AppData\Local\Microsoft\Windows\Temporary Internet Files\Content.IE5\ZJP0XQD7\3672584174_e30b5a0d88[1].jp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6800" y="4906211"/>
            <a:ext cx="1865993" cy="12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48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114800"/>
          </a:xfrm>
        </p:spPr>
        <p:txBody>
          <a:bodyPr/>
          <a:lstStyle/>
          <a:p>
            <a:r>
              <a:rPr lang="en-US" dirty="0" smtClean="0">
                <a:latin typeface="Times New Roman" pitchFamily="18" charset="0"/>
                <a:cs typeface="Times New Roman" pitchFamily="18" charset="0"/>
              </a:rPr>
              <a:t>Implementation of administrative, physical and technical safeguards (work in tandem with Security rule).</a:t>
            </a:r>
          </a:p>
          <a:p>
            <a:r>
              <a:rPr lang="en-US" dirty="0" smtClean="0">
                <a:latin typeface="Times New Roman" pitchFamily="18" charset="0"/>
                <a:cs typeface="Times New Roman" pitchFamily="18" charset="0"/>
              </a:rPr>
              <a:t>Safeguard PHI from any intentional or unintentional use or disclosure.</a:t>
            </a:r>
          </a:p>
          <a:p>
            <a:r>
              <a:rPr lang="en-US" dirty="0" smtClean="0">
                <a:latin typeface="Times New Roman" pitchFamily="18" charset="0"/>
                <a:cs typeface="Times New Roman" pitchFamily="18" charset="0"/>
              </a:rPr>
              <a:t>Limit incidental uses and disclosures that occur as a result of otherwise permitted or required uses and disclosures.</a:t>
            </a:r>
          </a:p>
          <a:p>
            <a:pPr lvl="1"/>
            <a:r>
              <a:rPr lang="en-US" dirty="0" smtClean="0">
                <a:latin typeface="Times New Roman" pitchFamily="18" charset="0"/>
                <a:cs typeface="Times New Roman" pitchFamily="18" charset="0"/>
              </a:rPr>
              <a:t>Example:  create safeguards to prevent others from overhearing PHI.</a:t>
            </a:r>
          </a:p>
        </p:txBody>
      </p:sp>
      <p:sp>
        <p:nvSpPr>
          <p:cNvPr id="3" name="Title 2"/>
          <p:cNvSpPr>
            <a:spLocks noGrp="1"/>
          </p:cNvSpPr>
          <p:nvPr>
            <p:ph type="title"/>
          </p:nvPr>
        </p:nvSpPr>
        <p:spPr>
          <a:xfrm>
            <a:off x="2743200" y="381000"/>
            <a:ext cx="2743200" cy="868362"/>
          </a:xfrm>
        </p:spPr>
        <p:txBody>
          <a:bodyPr>
            <a:normAutofit/>
          </a:bodyPr>
          <a:lstStyle/>
          <a:p>
            <a:r>
              <a:rPr lang="en-US" sz="3600" dirty="0" smtClean="0">
                <a:solidFill>
                  <a:srgbClr val="FF0000"/>
                </a:solidFill>
                <a:effectLst/>
                <a:latin typeface="Times New Roman" pitchFamily="18" charset="0"/>
                <a:cs typeface="Times New Roman" pitchFamily="18" charset="0"/>
              </a:rPr>
              <a:t>Safeguards</a:t>
            </a:r>
            <a:endParaRPr lang="en-US" sz="3600"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42</a:t>
            </a:fld>
            <a:endParaRPr lang="en-US" dirty="0"/>
          </a:p>
        </p:txBody>
      </p:sp>
      <p:pic>
        <p:nvPicPr>
          <p:cNvPr id="1028" name="Picture 4" descr="https://tse1.mm.bing.net/th?&amp;id=JN.NuBiX6bOSoYw2gWyko2OC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334000"/>
            <a:ext cx="1447800" cy="107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20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295400" y="457200"/>
            <a:ext cx="61722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File Privacy Complaint</a:t>
            </a:r>
            <a:endParaRPr lang="en-US" altLang="en-US" sz="3600" dirty="0">
              <a:solidFill>
                <a:srgbClr val="FF0000"/>
              </a:solidFill>
              <a:effectLst/>
              <a:latin typeface="Times New Roman" pitchFamily="18" charset="0"/>
              <a:cs typeface="Times New Roman" pitchFamily="18" charset="0"/>
            </a:endParaRPr>
          </a:p>
        </p:txBody>
      </p:sp>
      <p:sp>
        <p:nvSpPr>
          <p:cNvPr id="227331" name="Rectangle 3"/>
          <p:cNvSpPr>
            <a:spLocks noGrp="1" noChangeArrowheads="1"/>
          </p:cNvSpPr>
          <p:nvPr>
            <p:ph type="body" idx="1"/>
          </p:nvPr>
        </p:nvSpPr>
        <p:spPr>
          <a:xfrm>
            <a:off x="381000" y="1600200"/>
            <a:ext cx="7391400" cy="3810000"/>
          </a:xfrm>
        </p:spPr>
        <p:txBody>
          <a:bodyPr/>
          <a:lstStyle/>
          <a:p>
            <a:pPr eaLnBrk="1" hangingPunct="1">
              <a:defRPr/>
            </a:pPr>
            <a:r>
              <a:rPr lang="en-US" altLang="en-US" sz="2800" dirty="0" smtClean="0">
                <a:latin typeface="Times New Roman" pitchFamily="18" charset="0"/>
                <a:cs typeface="Times New Roman" pitchFamily="18" charset="0"/>
              </a:rPr>
              <a:t>Individuals may file complaints with [Organization’s] Privacy Official regarding health information privacy violations or [Organization’s] privacy compliance program.</a:t>
            </a:r>
          </a:p>
          <a:p>
            <a:pPr eaLnBrk="1" hangingPunct="1">
              <a:defRPr/>
            </a:pPr>
            <a:r>
              <a:rPr lang="en-US" altLang="en-US" sz="2800" dirty="0" smtClean="0">
                <a:latin typeface="Times New Roman" pitchFamily="18" charset="0"/>
                <a:cs typeface="Times New Roman" pitchFamily="18" charset="0"/>
              </a:rPr>
              <a:t>Individuals may file complaints with the Department of Health and Human Services  Office of Civil Rights.</a:t>
            </a:r>
            <a:endParaRPr lang="en-US" altLang="en-US" sz="2800" b="1" dirty="0"/>
          </a:p>
          <a:p>
            <a:pPr lvl="1" eaLnBrk="1" hangingPunct="1">
              <a:defRPr/>
            </a:pPr>
            <a:endParaRPr lang="en-US" altLang="en-US" b="1" dirty="0"/>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43</a:t>
            </a:fld>
            <a:endParaRPr lang="en-US" dirty="0"/>
          </a:p>
        </p:txBody>
      </p:sp>
      <p:pic>
        <p:nvPicPr>
          <p:cNvPr id="3074" name="Picture 2" descr="C:\Users\jcoleman\AppData\Local\Microsoft\Windows\Temporary Internet Files\Content.IE5\ZJP0XQD7\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5766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37290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jcoleman\AppData\Local\Microsoft\Windows\Temporary Internet Files\Content.IE5\J3F5XQIV\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jcoleman\AppData\Local\Microsoft\Windows\Temporary Internet Files\Content.IE5\RAURBOGE\PngMedium-check-sign-and-cross-sign-3-6175[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5181600"/>
            <a:ext cx="1143000" cy="1131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828800"/>
            <a:ext cx="8229600" cy="2633662"/>
          </a:xfrm>
        </p:spPr>
        <p:txBody>
          <a:bodyPr/>
          <a:lstStyle/>
          <a:p>
            <a:r>
              <a:rPr lang="en-US" dirty="0" smtClean="0">
                <a:latin typeface="Times New Roman" pitchFamily="18" charset="0"/>
                <a:cs typeface="Times New Roman" pitchFamily="18" charset="0"/>
              </a:rPr>
              <a:t>Develop and apply appropriate sanctions for the non-compliance with [Organization’s] policies and procedures.</a:t>
            </a:r>
          </a:p>
          <a:p>
            <a:r>
              <a:rPr lang="en-US" dirty="0" smtClean="0">
                <a:latin typeface="Times New Roman" pitchFamily="18" charset="0"/>
                <a:cs typeface="Times New Roman" pitchFamily="18" charset="0"/>
              </a:rPr>
              <a:t>Document sanctions that are applied.</a:t>
            </a:r>
          </a:p>
          <a:p>
            <a:pPr lvl="1"/>
            <a:r>
              <a:rPr lang="en-US" dirty="0" smtClean="0">
                <a:latin typeface="Times New Roman" pitchFamily="18" charset="0"/>
                <a:cs typeface="Times New Roman" pitchFamily="18" charset="0"/>
              </a:rPr>
              <a:t>NOTE:  “Sanctions” can be referred to as discipline or corrective action.</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3200400" y="533400"/>
            <a:ext cx="2438400" cy="944562"/>
          </a:xfrm>
        </p:spPr>
        <p:txBody>
          <a:bodyPr>
            <a:normAutofit/>
          </a:bodyPr>
          <a:lstStyle/>
          <a:p>
            <a:r>
              <a:rPr lang="en-US" sz="3600" dirty="0" smtClean="0">
                <a:solidFill>
                  <a:srgbClr val="FF0000"/>
                </a:solidFill>
                <a:effectLst/>
                <a:latin typeface="Times New Roman" pitchFamily="18" charset="0"/>
                <a:cs typeface="Times New Roman" pitchFamily="18" charset="0"/>
              </a:rPr>
              <a:t>Sanctions</a:t>
            </a:r>
            <a:endParaRPr lang="en-US" sz="3600"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44</a:t>
            </a:fld>
            <a:endParaRPr lang="en-US" dirty="0"/>
          </a:p>
        </p:txBody>
      </p:sp>
      <p:pic>
        <p:nvPicPr>
          <p:cNvPr id="4101" name="Picture 5" descr="C:\Users\jcoleman\AppData\Local\Microsoft\Windows\Temporary Internet Files\Content.IE5\RAURBOGE\team[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48200"/>
            <a:ext cx="2076450" cy="145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305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8229600" cy="2743200"/>
          </a:xfrm>
        </p:spPr>
        <p:txBody>
          <a:bodyPr/>
          <a:lstStyle/>
          <a:p>
            <a:r>
              <a:rPr lang="en-US" dirty="0" smtClean="0">
                <a:latin typeface="Times New Roman" pitchFamily="18" charset="0"/>
                <a:cs typeface="Times New Roman" pitchFamily="18" charset="0"/>
              </a:rPr>
              <a:t>[Organization] must mitigate, to the extent practicable, any harmful effects known to the [Organization] of a use or disclosure of PHI (by the Covered Entity or Business Associate) in violation of the [Organization’s] policies and procedures or the requirements of the Privacy Rule.</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3276600" y="1066800"/>
            <a:ext cx="2667000" cy="792162"/>
          </a:xfrm>
        </p:spPr>
        <p:txBody>
          <a:bodyPr>
            <a:normAutofit/>
          </a:bodyPr>
          <a:lstStyle/>
          <a:p>
            <a:r>
              <a:rPr lang="en-US" sz="3600" dirty="0" smtClean="0">
                <a:solidFill>
                  <a:srgbClr val="FF0000"/>
                </a:solidFill>
                <a:effectLst/>
                <a:latin typeface="Times New Roman" pitchFamily="18" charset="0"/>
                <a:cs typeface="Times New Roman" pitchFamily="18" charset="0"/>
              </a:rPr>
              <a:t>Mitigation</a:t>
            </a:r>
            <a:endParaRPr lang="en-US" sz="3600" dirty="0">
              <a:solidFill>
                <a:srgbClr val="FF0000"/>
              </a:solidFill>
              <a:effectLst/>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45</a:t>
            </a:fld>
            <a:endParaRPr lang="en-US" dirty="0"/>
          </a:p>
        </p:txBody>
      </p:sp>
      <p:pic>
        <p:nvPicPr>
          <p:cNvPr id="8" name="Picture 7"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371600"/>
            <a:ext cx="1295401" cy="1143000"/>
          </a:xfrm>
          <a:prstGeom prst="rect">
            <a:avLst/>
          </a:prstGeom>
          <a:noFill/>
          <a:ln>
            <a:noFill/>
          </a:ln>
        </p:spPr>
      </p:pic>
    </p:spTree>
    <p:extLst>
      <p:ext uri="{BB962C8B-B14F-4D97-AF65-F5344CB8AC3E}">
        <p14:creationId xmlns:p14="http://schemas.microsoft.com/office/powerpoint/2010/main" val="5095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28800"/>
            <a:ext cx="8229600" cy="3667125"/>
          </a:xfrm>
        </p:spPr>
        <p:txBody>
          <a:bodyPr/>
          <a:lstStyle/>
          <a:p>
            <a:r>
              <a:rPr lang="en-US" dirty="0" smtClean="0">
                <a:latin typeface="Times New Roman" pitchFamily="18" charset="0"/>
                <a:cs typeface="Times New Roman" pitchFamily="18" charset="0"/>
              </a:rPr>
              <a:t>[Organization] may not intimidate, threaten, coerce, discriminate against, or take other retaliatory action against:</a:t>
            </a:r>
          </a:p>
          <a:p>
            <a:pPr lvl="1"/>
            <a:r>
              <a:rPr lang="en-US" dirty="0" smtClean="0">
                <a:latin typeface="Times New Roman" pitchFamily="18" charset="0"/>
                <a:cs typeface="Times New Roman" pitchFamily="18" charset="0"/>
              </a:rPr>
              <a:t>Individuals for exercising their rights or filing a complaint;</a:t>
            </a:r>
          </a:p>
          <a:p>
            <a:pPr lvl="1"/>
            <a:r>
              <a:rPr lang="en-US" dirty="0" smtClean="0">
                <a:latin typeface="Times New Roman" pitchFamily="18" charset="0"/>
                <a:cs typeface="Times New Roman" pitchFamily="18" charset="0"/>
              </a:rPr>
              <a:t>Individuals and others for:</a:t>
            </a:r>
          </a:p>
          <a:p>
            <a:pPr lvl="2"/>
            <a:r>
              <a:rPr lang="en-US" dirty="0" smtClean="0">
                <a:latin typeface="Times New Roman" pitchFamily="18" charset="0"/>
                <a:cs typeface="Times New Roman" pitchFamily="18" charset="0"/>
              </a:rPr>
              <a:t>Filing a complaint with the Secretary;</a:t>
            </a:r>
          </a:p>
          <a:p>
            <a:pPr lvl="2"/>
            <a:r>
              <a:rPr lang="en-US" dirty="0" smtClean="0">
                <a:latin typeface="Times New Roman" pitchFamily="18" charset="0"/>
                <a:cs typeface="Times New Roman" pitchFamily="18" charset="0"/>
              </a:rPr>
              <a:t>Testifying, assisting, or participating in an investigation, compliance review, proceeding, or hearing; or</a:t>
            </a:r>
          </a:p>
          <a:p>
            <a:pPr lvl="2"/>
            <a:r>
              <a:rPr lang="en-US" dirty="0" smtClean="0">
                <a:latin typeface="Times New Roman" pitchFamily="18" charset="0"/>
                <a:cs typeface="Times New Roman" pitchFamily="18" charset="0"/>
              </a:rPr>
              <a:t>Good faith opposition to a prohibited act or practice</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533400" y="609600"/>
            <a:ext cx="7162800" cy="10668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Refraining From </a:t>
            </a:r>
            <a:br>
              <a:rPr lang="en-US" sz="3600" dirty="0" smtClean="0">
                <a:solidFill>
                  <a:srgbClr val="FF0000"/>
                </a:solidFill>
                <a:effectLst/>
                <a:latin typeface="Times New Roman" pitchFamily="18" charset="0"/>
                <a:cs typeface="Times New Roman" pitchFamily="18" charset="0"/>
              </a:rPr>
            </a:br>
            <a:r>
              <a:rPr lang="en-US" sz="3600" dirty="0" smtClean="0">
                <a:solidFill>
                  <a:srgbClr val="FF0000"/>
                </a:solidFill>
                <a:effectLst/>
                <a:latin typeface="Times New Roman" pitchFamily="18" charset="0"/>
                <a:cs typeface="Times New Roman" pitchFamily="18" charset="0"/>
              </a:rPr>
              <a:t>Intimidating or Retaliatory Acts</a:t>
            </a:r>
            <a:endParaRPr lang="en-US" sz="3600"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46</a:t>
            </a:fld>
            <a:endParaRPr lang="en-US" dirty="0"/>
          </a:p>
        </p:txBody>
      </p:sp>
      <p:pic>
        <p:nvPicPr>
          <p:cNvPr id="10" name="Picture 9"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953000"/>
            <a:ext cx="1447800" cy="1433195"/>
          </a:xfrm>
          <a:prstGeom prst="rect">
            <a:avLst/>
          </a:prstGeom>
          <a:noFill/>
          <a:ln>
            <a:noFill/>
          </a:ln>
        </p:spPr>
      </p:pic>
    </p:spTree>
    <p:extLst>
      <p:ext uri="{BB962C8B-B14F-4D97-AF65-F5344CB8AC3E}">
        <p14:creationId xmlns:p14="http://schemas.microsoft.com/office/powerpoint/2010/main" val="1623228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905000"/>
            <a:ext cx="6629400" cy="2514600"/>
          </a:xfrm>
        </p:spPr>
        <p:txBody>
          <a:bodyPr/>
          <a:lstStyle/>
          <a:p>
            <a:r>
              <a:rPr lang="en-US" dirty="0" smtClean="0">
                <a:latin typeface="Times New Roman" pitchFamily="18" charset="0"/>
                <a:cs typeface="Times New Roman" pitchFamily="18" charset="0"/>
              </a:rPr>
              <a:t>[Organization] cannot require an individual to waive their rights provided under this rule for the purpose of providing treatment, payment or enrollment in a health plan or eligibility for benefits</a:t>
            </a:r>
            <a:r>
              <a:rPr lang="en-US" dirty="0" smtClean="0"/>
              <a:t>.</a:t>
            </a:r>
            <a:endParaRPr lang="en-US" dirty="0"/>
          </a:p>
        </p:txBody>
      </p:sp>
      <p:sp>
        <p:nvSpPr>
          <p:cNvPr id="3" name="Title 2"/>
          <p:cNvSpPr>
            <a:spLocks noGrp="1"/>
          </p:cNvSpPr>
          <p:nvPr>
            <p:ph type="title"/>
          </p:nvPr>
        </p:nvSpPr>
        <p:spPr>
          <a:xfrm>
            <a:off x="2590800" y="762000"/>
            <a:ext cx="3962400" cy="563562"/>
          </a:xfrm>
        </p:spPr>
        <p:txBody>
          <a:bodyPr>
            <a:normAutofit fontScale="90000"/>
          </a:bodyPr>
          <a:lstStyle/>
          <a:p>
            <a:r>
              <a:rPr lang="en-US" dirty="0" smtClean="0">
                <a:solidFill>
                  <a:srgbClr val="FF0000"/>
                </a:solidFill>
                <a:effectLst/>
                <a:latin typeface="Times New Roman" pitchFamily="18" charset="0"/>
                <a:cs typeface="Times New Roman" pitchFamily="18" charset="0"/>
              </a:rPr>
              <a:t>Waiver of Rights</a:t>
            </a:r>
            <a:endParaRPr lang="en-US"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47</a:t>
            </a:fld>
            <a:endParaRPr lang="en-US" dirty="0"/>
          </a:p>
        </p:txBody>
      </p:sp>
      <p:pic>
        <p:nvPicPr>
          <p:cNvPr id="5129" name="Picture 9" descr="C:\Users\jcoleman\AppData\Local\Microsoft\Windows\Temporary Internet Files\Content.IE5\V4AYWP8Z\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jcoleman\AppData\Local\Microsoft\Windows\Temporary Internet Files\Content.IE5\1V4G81RR\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C:\Users\jcoleman\AppData\Local\Microsoft\Windows\Temporary Internet Files\Content.IE5\RAURBOGE\9101100829_7bd3fe553e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800" y="5029200"/>
            <a:ext cx="1199828" cy="11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167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153400" cy="3886200"/>
          </a:xfrm>
        </p:spPr>
        <p:txBody>
          <a:bodyPr/>
          <a:lstStyle/>
          <a:p>
            <a:r>
              <a:rPr lang="en-US" sz="2400" dirty="0" smtClean="0">
                <a:latin typeface="Times New Roman" pitchFamily="18" charset="0"/>
                <a:cs typeface="Times New Roman" pitchFamily="18" charset="0"/>
              </a:rPr>
              <a:t>[Organization] must implement policies and procedures designed to comply with the Breach and Privacy Rules.</a:t>
            </a:r>
          </a:p>
          <a:p>
            <a:r>
              <a:rPr lang="en-US" sz="2400" dirty="0" smtClean="0">
                <a:latin typeface="Times New Roman" pitchFamily="18" charset="0"/>
                <a:cs typeface="Times New Roman" pitchFamily="18" charset="0"/>
              </a:rPr>
              <a:t>[Organization ] must change policies and procedures as necessary and appropriate to comply with changes in the law and maintain consistency between policies, procedures and the Notice of Privacy Practices.</a:t>
            </a:r>
          </a:p>
          <a:p>
            <a:r>
              <a:rPr lang="en-US" sz="2400" dirty="0" smtClean="0">
                <a:latin typeface="Times New Roman" pitchFamily="18" charset="0"/>
                <a:cs typeface="Times New Roman" pitchFamily="18" charset="0"/>
              </a:rPr>
              <a:t>[Organization] must document all changes made to policies and procedures and maintain all policies for 6 years.</a:t>
            </a:r>
          </a:p>
          <a:p>
            <a:r>
              <a:rPr lang="en-US" sz="2400" dirty="0" smtClean="0">
                <a:latin typeface="Times New Roman" pitchFamily="18" charset="0"/>
                <a:cs typeface="Times New Roman" pitchFamily="18" charset="0"/>
              </a:rPr>
              <a:t>[Organization] must train employees on changes made to policies and procedures.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1752600" y="609600"/>
            <a:ext cx="5715000" cy="685800"/>
          </a:xfrm>
        </p:spPr>
        <p:txBody>
          <a:bodyPr>
            <a:normAutofit fontScale="90000"/>
          </a:bodyPr>
          <a:lstStyle/>
          <a:p>
            <a:r>
              <a:rPr lang="en-US" dirty="0" smtClean="0">
                <a:solidFill>
                  <a:srgbClr val="FF0000"/>
                </a:solidFill>
                <a:effectLst/>
                <a:latin typeface="Times New Roman" pitchFamily="18" charset="0"/>
                <a:cs typeface="Times New Roman" pitchFamily="18" charset="0"/>
              </a:rPr>
              <a:t>Policies and Procedures</a:t>
            </a:r>
            <a:endParaRPr lang="en-US" dirty="0">
              <a:solidFill>
                <a:srgbClr val="FF0000"/>
              </a:solidFill>
              <a:effectLst/>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48</a:t>
            </a:fld>
            <a:endParaRPr lang="en-US" dirty="0"/>
          </a:p>
        </p:txBody>
      </p:sp>
      <p:pic>
        <p:nvPicPr>
          <p:cNvPr id="6172" name="Picture 28" descr="C:\Users\jcoleman\AppData\Local\Microsoft\Windows\Temporary Internet Files\Content.IE5\9G2UT332\im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181600"/>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45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077200" cy="3090862"/>
          </a:xfrm>
        </p:spPr>
        <p:txBody>
          <a:bodyPr/>
          <a:lstStyle/>
          <a:p>
            <a:r>
              <a:rPr lang="en-US" dirty="0" smtClean="0">
                <a:latin typeface="Times New Roman" pitchFamily="18" charset="0"/>
                <a:cs typeface="Times New Roman" pitchFamily="18" charset="0"/>
              </a:rPr>
              <a:t>[Organization] must maintain all documentation for 6 years from the date of its creation, including:</a:t>
            </a:r>
          </a:p>
          <a:p>
            <a:pPr lvl="1"/>
            <a:r>
              <a:rPr lang="en-US" dirty="0" smtClean="0">
                <a:latin typeface="Times New Roman" pitchFamily="18" charset="0"/>
                <a:cs typeface="Times New Roman" pitchFamily="18" charset="0"/>
              </a:rPr>
              <a:t>Policies and procedures in written or electronic form;</a:t>
            </a:r>
          </a:p>
          <a:p>
            <a:pPr lvl="1"/>
            <a:r>
              <a:rPr lang="en-US" dirty="0" smtClean="0">
                <a:latin typeface="Times New Roman" pitchFamily="18" charset="0"/>
                <a:cs typeface="Times New Roman" pitchFamily="18" charset="0"/>
              </a:rPr>
              <a:t>Communications in written or electronic form when such communications are required in writing;</a:t>
            </a:r>
          </a:p>
          <a:p>
            <a:pPr lvl="1"/>
            <a:r>
              <a:rPr lang="en-US" dirty="0" smtClean="0">
                <a:latin typeface="Times New Roman" pitchFamily="18" charset="0"/>
                <a:cs typeface="Times New Roman" pitchFamily="18" charset="0"/>
              </a:rPr>
              <a:t>Written or electronic records of actions, activities, or designations as required.</a:t>
            </a:r>
          </a:p>
        </p:txBody>
      </p:sp>
      <p:sp>
        <p:nvSpPr>
          <p:cNvPr id="3" name="Title 2"/>
          <p:cNvSpPr>
            <a:spLocks noGrp="1"/>
          </p:cNvSpPr>
          <p:nvPr>
            <p:ph type="title"/>
          </p:nvPr>
        </p:nvSpPr>
        <p:spPr>
          <a:xfrm>
            <a:off x="2667000" y="609600"/>
            <a:ext cx="3657600" cy="715962"/>
          </a:xfrm>
        </p:spPr>
        <p:txBody>
          <a:bodyPr>
            <a:normAutofit fontScale="90000"/>
          </a:bodyPr>
          <a:lstStyle/>
          <a:p>
            <a:r>
              <a:rPr lang="en-US" dirty="0" smtClean="0">
                <a:solidFill>
                  <a:srgbClr val="FF0000"/>
                </a:solidFill>
                <a:effectLst/>
                <a:latin typeface="Times New Roman" pitchFamily="18" charset="0"/>
                <a:cs typeface="Times New Roman" pitchFamily="18" charset="0"/>
              </a:rPr>
              <a:t>Documentation</a:t>
            </a:r>
            <a:endParaRPr lang="en-US" dirty="0">
              <a:solidFill>
                <a:srgbClr val="FF0000"/>
              </a:solidFill>
              <a:effectLst/>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49</a:t>
            </a:fld>
            <a:endParaRPr lang="en-US" dirty="0"/>
          </a:p>
        </p:txBody>
      </p:sp>
      <p:graphicFrame>
        <p:nvGraphicFramePr>
          <p:cNvPr id="4" name="Diagram 3"/>
          <p:cNvGraphicFramePr/>
          <p:nvPr>
            <p:extLst>
              <p:ext uri="{D42A27DB-BD31-4B8C-83A1-F6EECF244321}">
                <p14:modId xmlns:p14="http://schemas.microsoft.com/office/powerpoint/2010/main" val="1867721560"/>
              </p:ext>
            </p:extLst>
          </p:nvPr>
        </p:nvGraphicFramePr>
        <p:xfrm>
          <a:off x="1600200" y="4648200"/>
          <a:ext cx="62484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91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419600" cy="1127125"/>
          </a:xfrm>
        </p:spPr>
        <p:txBody>
          <a:bodyPr>
            <a:normAutofit/>
          </a:bodyPr>
          <a:lstStyle/>
          <a:p>
            <a:pPr algn="ctr"/>
            <a:r>
              <a:rPr lang="en-US" sz="4800" dirty="0" smtClean="0">
                <a:solidFill>
                  <a:schemeClr val="accent6">
                    <a:lumMod val="60000"/>
                    <a:lumOff val="40000"/>
                  </a:schemeClr>
                </a:solidFill>
                <a:effectLst/>
                <a:latin typeface="Times New Roman" pitchFamily="18" charset="0"/>
                <a:cs typeface="Times New Roman" pitchFamily="18" charset="0"/>
              </a:rPr>
              <a:t>Section I</a:t>
            </a:r>
            <a:endParaRPr lang="en-US" sz="4800" dirty="0">
              <a:solidFill>
                <a:schemeClr val="accent6">
                  <a:lumMod val="60000"/>
                  <a:lumOff val="40000"/>
                </a:schemeClr>
              </a:solidFill>
              <a:effectLst/>
              <a:latin typeface="Times New Roman" pitchFamily="18" charset="0"/>
              <a:cs typeface="Times New Roman" pitchFamily="18" charset="0"/>
            </a:endParaRPr>
          </a:p>
        </p:txBody>
      </p:sp>
      <p:sp>
        <p:nvSpPr>
          <p:cNvPr id="7" name="Title 1"/>
          <p:cNvSpPr txBox="1">
            <a:spLocks/>
          </p:cNvSpPr>
          <p:nvPr/>
        </p:nvSpPr>
        <p:spPr>
          <a:xfrm>
            <a:off x="2438400" y="2209800"/>
            <a:ext cx="4953000" cy="1431925"/>
          </a:xfrm>
          <a:prstGeom prst="rect">
            <a:avLst/>
          </a:prstGeom>
        </p:spPr>
        <p:txBody>
          <a:bodyPr vert="horz" anchor="ctr">
            <a:normAutofit lnSpcReduction="1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a:r>
              <a:rPr lang="en-US" sz="4800" dirty="0" smtClean="0">
                <a:solidFill>
                  <a:schemeClr val="tx1"/>
                </a:solidFill>
                <a:effectLst/>
                <a:latin typeface="Times New Roman" pitchFamily="18" charset="0"/>
                <a:cs typeface="Times New Roman" pitchFamily="18" charset="0"/>
              </a:rPr>
              <a:t>Introduction</a:t>
            </a:r>
          </a:p>
          <a:p>
            <a:pPr algn="ctr"/>
            <a:r>
              <a:rPr lang="en-US" sz="4800" dirty="0" smtClean="0">
                <a:solidFill>
                  <a:schemeClr val="tx1"/>
                </a:solidFill>
                <a:effectLst/>
                <a:latin typeface="Times New Roman" pitchFamily="18" charset="0"/>
                <a:cs typeface="Times New Roman" pitchFamily="18" charset="0"/>
              </a:rPr>
              <a:t>What is HIPAA?</a:t>
            </a:r>
            <a:endParaRPr lang="en-US" sz="4800" dirty="0">
              <a:solidFill>
                <a:schemeClr val="tx1"/>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9" name="Slide Number Placeholder 8"/>
          <p:cNvSpPr>
            <a:spLocks noGrp="1"/>
          </p:cNvSpPr>
          <p:nvPr>
            <p:ph type="sldNum" sz="quarter" idx="12"/>
          </p:nvPr>
        </p:nvSpPr>
        <p:spPr/>
        <p:txBody>
          <a:bodyPr/>
          <a:lstStyle/>
          <a:p>
            <a:pPr>
              <a:defRPr/>
            </a:pPr>
            <a:fld id="{87139FB2-1F87-4E0D-BC2A-14040850CCFB}" type="slidenum">
              <a:rPr lang="en-US" altLang="en-US" smtClean="0"/>
              <a:pPr>
                <a:defRPr/>
              </a:pPr>
              <a:t>5</a:t>
            </a:fld>
            <a:endParaRPr lang="en-US" altLang="en-US" dirty="0"/>
          </a:p>
        </p:txBody>
      </p:sp>
      <p:pic>
        <p:nvPicPr>
          <p:cNvPr id="8" name="Picture 7" descr="https://tse1.mm.bing.net/th?&amp;id=JN.9c1HKOCD5zbz1DZTQPEEG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4057650"/>
            <a:ext cx="2057400" cy="554355"/>
          </a:xfrm>
          <a:prstGeom prst="rect">
            <a:avLst/>
          </a:prstGeom>
          <a:noFill/>
          <a:ln>
            <a:noFill/>
          </a:ln>
        </p:spPr>
      </p:pic>
    </p:spTree>
    <p:extLst>
      <p:ext uri="{BB962C8B-B14F-4D97-AF65-F5344CB8AC3E}">
        <p14:creationId xmlns:p14="http://schemas.microsoft.com/office/powerpoint/2010/main" val="2466067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2000250" y="914400"/>
            <a:ext cx="5257800" cy="7159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Definition of PHI Misuse</a:t>
            </a:r>
          </a:p>
        </p:txBody>
      </p:sp>
      <p:sp>
        <p:nvSpPr>
          <p:cNvPr id="2" name="TextBox 1"/>
          <p:cNvSpPr txBox="1"/>
          <p:nvPr/>
        </p:nvSpPr>
        <p:spPr>
          <a:xfrm>
            <a:off x="3048000" y="2776419"/>
            <a:ext cx="2400300" cy="2323713"/>
          </a:xfrm>
          <a:prstGeom prst="rect">
            <a:avLst/>
          </a:prstGeom>
          <a:noFill/>
          <a:ln>
            <a:solidFill>
              <a:schemeClr val="tx1"/>
            </a:solidFill>
          </a:ln>
        </p:spPr>
        <p:txBody>
          <a:bodyPr wrap="square" rtlCol="0">
            <a:spAutoFit/>
          </a:bodyPr>
          <a:lstStyle/>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Access</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Using</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Taking</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Possession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Release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Editing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Destruction </a:t>
            </a:r>
          </a:p>
          <a:p>
            <a:endParaRPr lang="en-US" dirty="0"/>
          </a:p>
        </p:txBody>
      </p:sp>
      <p:sp>
        <p:nvSpPr>
          <p:cNvPr id="5" name="TextBox 4"/>
          <p:cNvSpPr txBox="1"/>
          <p:nvPr/>
        </p:nvSpPr>
        <p:spPr>
          <a:xfrm>
            <a:off x="533400" y="1905000"/>
            <a:ext cx="7924800" cy="830997"/>
          </a:xfrm>
          <a:prstGeom prst="rect">
            <a:avLst/>
          </a:prstGeom>
          <a:noFill/>
        </p:spPr>
        <p:txBody>
          <a:bodyPr wrap="square" rtlCol="0">
            <a:spAutoFit/>
          </a:bodyPr>
          <a:lstStyle/>
          <a:p>
            <a:pPr marL="365125" indent="-255588">
              <a:lnSpc>
                <a:spcPct val="80000"/>
              </a:lnSpc>
              <a:spcBef>
                <a:spcPts val="400"/>
              </a:spcBef>
              <a:buClr>
                <a:schemeClr val="accent1"/>
              </a:buClr>
              <a:buSzPct val="68000"/>
              <a:buFont typeface="Wingdings 3" pitchFamily="18" charset="2"/>
              <a:buChar char=""/>
            </a:pPr>
            <a:r>
              <a:rPr lang="en-US" sz="2000" dirty="0">
                <a:cs typeface="Times New Roman" pitchFamily="18" charset="0"/>
              </a:rPr>
              <a:t>The </a:t>
            </a:r>
            <a:r>
              <a:rPr lang="en-US" sz="2000" dirty="0" smtClean="0">
                <a:cs typeface="Times New Roman" pitchFamily="18" charset="0"/>
              </a:rPr>
              <a:t>following activities occurring </a:t>
            </a:r>
            <a:r>
              <a:rPr lang="en-US" sz="2000" dirty="0">
                <a:cs typeface="Times New Roman" pitchFamily="18" charset="0"/>
              </a:rPr>
              <a:t>in the </a:t>
            </a:r>
            <a:r>
              <a:rPr lang="en-US" sz="2000" dirty="0" smtClean="0">
                <a:cs typeface="Times New Roman" pitchFamily="18" charset="0"/>
              </a:rPr>
              <a:t>absence </a:t>
            </a:r>
            <a:r>
              <a:rPr lang="en-US" sz="2000" dirty="0">
                <a:cs typeface="Times New Roman" pitchFamily="18" charset="0"/>
              </a:rPr>
              <a:t>of </a:t>
            </a:r>
            <a:r>
              <a:rPr lang="en-US" sz="2000" dirty="0" smtClean="0">
                <a:cs typeface="Times New Roman" pitchFamily="18" charset="0"/>
              </a:rPr>
              <a:t>patient authorization are considered </a:t>
            </a:r>
            <a:r>
              <a:rPr lang="en-US" sz="2000" dirty="0">
                <a:cs typeface="Times New Roman" pitchFamily="18" charset="0"/>
              </a:rPr>
              <a:t>m</a:t>
            </a:r>
            <a:r>
              <a:rPr lang="en-US" sz="2000" dirty="0" smtClean="0">
                <a:cs typeface="Times New Roman" pitchFamily="18" charset="0"/>
              </a:rPr>
              <a:t>isuse </a:t>
            </a:r>
            <a:r>
              <a:rPr lang="en-US" sz="2000" dirty="0">
                <a:cs typeface="Times New Roman" pitchFamily="18" charset="0"/>
              </a:rPr>
              <a:t>of p</a:t>
            </a:r>
            <a:r>
              <a:rPr lang="en-US" sz="2000" dirty="0" smtClean="0">
                <a:cs typeface="Times New Roman" pitchFamily="18" charset="0"/>
              </a:rPr>
              <a:t>rotected </a:t>
            </a:r>
            <a:r>
              <a:rPr lang="en-US" sz="2000" dirty="0">
                <a:cs typeface="Times New Roman" pitchFamily="18" charset="0"/>
              </a:rPr>
              <a:t>h</a:t>
            </a:r>
            <a:r>
              <a:rPr lang="en-US" sz="2000" dirty="0" smtClean="0">
                <a:cs typeface="Times New Roman" pitchFamily="18" charset="0"/>
              </a:rPr>
              <a:t>ealth </a:t>
            </a:r>
            <a:r>
              <a:rPr lang="en-US" sz="2000" dirty="0">
                <a:cs typeface="Times New Roman" pitchFamily="18" charset="0"/>
              </a:rPr>
              <a:t>i</a:t>
            </a:r>
            <a:r>
              <a:rPr lang="en-US" sz="2000" dirty="0" smtClean="0">
                <a:cs typeface="Times New Roman" pitchFamily="18" charset="0"/>
              </a:rPr>
              <a:t>nformation </a:t>
            </a:r>
            <a:r>
              <a:rPr lang="en-US" sz="2000" dirty="0">
                <a:cs typeface="Times New Roman" pitchFamily="18" charset="0"/>
              </a:rPr>
              <a:t>(PHI):</a:t>
            </a: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6" name="Slide Number Placeholder 5"/>
          <p:cNvSpPr>
            <a:spLocks noGrp="1"/>
          </p:cNvSpPr>
          <p:nvPr>
            <p:ph type="sldNum" sz="quarter" idx="12"/>
          </p:nvPr>
        </p:nvSpPr>
        <p:spPr/>
        <p:txBody>
          <a:bodyPr/>
          <a:lstStyle/>
          <a:p>
            <a:pPr>
              <a:defRPr/>
            </a:pPr>
            <a:fld id="{9E696FFB-220C-4EB6-B537-D9C8AD780086}" type="slidenum">
              <a:rPr lang="en-US" smtClean="0"/>
              <a:pPr>
                <a:defRPr/>
              </a:pPr>
              <a:t>50</a:t>
            </a:fld>
            <a:endParaRPr lang="en-US" dirty="0"/>
          </a:p>
        </p:txBody>
      </p:sp>
      <p:pic>
        <p:nvPicPr>
          <p:cNvPr id="8" name="Picture 7" descr="https://tse1.mm.bing.net/th?&amp;id=JN.97tNTO1KQ4qqHusKuWQ%2bt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124200"/>
            <a:ext cx="2725738" cy="1817688"/>
          </a:xfrm>
          <a:prstGeom prst="rect">
            <a:avLst/>
          </a:prstGeom>
          <a:noFill/>
          <a:ln>
            <a:solidFill>
              <a:schemeClr val="tx1"/>
            </a:solidFill>
          </a:ln>
        </p:spPr>
      </p:pic>
      <p:pic>
        <p:nvPicPr>
          <p:cNvPr id="8197" name="Picture 5" descr="C:\Users\jcoleman\AppData\Local\Microsoft\Windows\Temporary Internet Files\Content.IE5\RAURBOGE\blockpage[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371600" y="3649266"/>
            <a:ext cx="1371600" cy="767556"/>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itchFamily="18" charset="0"/>
                <a:cs typeface="Times New Roman" pitchFamily="18" charset="0"/>
              </a:rPr>
              <a:t>No!  You must have authorization      </a:t>
            </a:r>
            <a:r>
              <a:rPr lang="en-US" sz="1100" b="1" dirty="0" err="1" smtClean="0">
                <a:solidFill>
                  <a:schemeClr val="tx1"/>
                </a:solidFill>
                <a:latin typeface="Times New Roman" pitchFamily="18" charset="0"/>
                <a:cs typeface="Times New Roman" pitchFamily="18" charset="0"/>
              </a:rPr>
              <a:t>first!</a:t>
            </a:r>
            <a:r>
              <a:rPr lang="en-US" sz="1100" b="1" dirty="0" err="1" smtClean="0">
                <a:latin typeface="Times New Roman" pitchFamily="18" charset="0"/>
                <a:cs typeface="Times New Roman" pitchFamily="18" charset="0"/>
              </a:rPr>
              <a:t>f</a:t>
            </a:r>
            <a:r>
              <a:rPr lang="en-US" sz="1100" b="1" dirty="0" smtClean="0">
                <a:latin typeface="Times New Roman" pitchFamily="18" charset="0"/>
                <a:cs typeface="Times New Roman" pitchFamily="18" charset="0"/>
              </a:rPr>
              <a:t>!</a:t>
            </a:r>
            <a:endParaRPr lang="en-US" sz="11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153400" cy="4038600"/>
          </a:xfrm>
        </p:spPr>
        <p:txBody>
          <a:bodyPr/>
          <a:lstStyle/>
          <a:p>
            <a:pPr lvl="0"/>
            <a:r>
              <a:rPr lang="en-US" sz="1800" b="1" dirty="0">
                <a:latin typeface="Times New Roman" pitchFamily="18" charset="0"/>
                <a:cs typeface="Times New Roman" pitchFamily="18" charset="0"/>
              </a:rPr>
              <a:t>Type I -- Inadvertent or Unintentional </a:t>
            </a:r>
            <a:r>
              <a:rPr lang="en-US" sz="1800" b="1" dirty="0" smtClean="0">
                <a:latin typeface="Times New Roman" pitchFamily="18" charset="0"/>
                <a:cs typeface="Times New Roman" pitchFamily="18" charset="0"/>
              </a:rPr>
              <a:t>Disclosure</a:t>
            </a:r>
            <a:endParaRPr lang="en-US" sz="1800" b="1"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Inadvertent, unintentional or negligent act which violates policy and which may or may not result in PHI being disclosed.  </a:t>
            </a:r>
          </a:p>
          <a:p>
            <a:pPr lvl="1"/>
            <a:r>
              <a:rPr lang="en-US" sz="1800" dirty="0">
                <a:latin typeface="Times New Roman" pitchFamily="18" charset="0"/>
                <a:cs typeface="Times New Roman" pitchFamily="18" charset="0"/>
              </a:rPr>
              <a:t>Disciplinary action for a Type I </a:t>
            </a:r>
            <a:r>
              <a:rPr lang="en-US" sz="1800" dirty="0" smtClean="0">
                <a:latin typeface="Times New Roman" pitchFamily="18" charset="0"/>
                <a:cs typeface="Times New Roman" pitchFamily="18" charset="0"/>
              </a:rPr>
              <a:t>disclosure </a:t>
            </a:r>
            <a:r>
              <a:rPr lang="en-US" sz="1800" dirty="0">
                <a:latin typeface="Times New Roman" pitchFamily="18" charset="0"/>
                <a:cs typeface="Times New Roman" pitchFamily="18" charset="0"/>
              </a:rPr>
              <a:t>will typically be a verbal warning, re-education, and review and signing of the Confidentiality Agreement.  However, disciplinary action is determined with the collaboration of the Privacy Officer, Director of Human Resources and the department manager.  </a:t>
            </a:r>
          </a:p>
          <a:p>
            <a:pPr lvl="0"/>
            <a:r>
              <a:rPr lang="en-US" sz="1800" b="1" dirty="0" smtClean="0">
                <a:latin typeface="Times New Roman" pitchFamily="18" charset="0"/>
                <a:cs typeface="Times New Roman" pitchFamily="18" charset="0"/>
              </a:rPr>
              <a:t>Type </a:t>
            </a:r>
            <a:r>
              <a:rPr lang="en-US" sz="1800" b="1" dirty="0">
                <a:latin typeface="Times New Roman" pitchFamily="18" charset="0"/>
                <a:cs typeface="Times New Roman" pitchFamily="18" charset="0"/>
              </a:rPr>
              <a:t>II – Intentional </a:t>
            </a:r>
            <a:r>
              <a:rPr lang="en-US" sz="1800" b="1" dirty="0" smtClean="0">
                <a:latin typeface="Times New Roman" pitchFamily="18" charset="0"/>
                <a:cs typeface="Times New Roman" pitchFamily="18" charset="0"/>
              </a:rPr>
              <a:t>Disclosure</a:t>
            </a:r>
            <a:endParaRPr lang="en-US" sz="1800" b="1"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Intentional act which violates </a:t>
            </a:r>
            <a:r>
              <a:rPr lang="en-US" sz="1800" dirty="0" smtClean="0">
                <a:latin typeface="Times New Roman" pitchFamily="18" charset="0"/>
                <a:cs typeface="Times New Roman" pitchFamily="18" charset="0"/>
              </a:rPr>
              <a:t>the organization’s </a:t>
            </a:r>
            <a:r>
              <a:rPr lang="en-US" sz="1800" dirty="0">
                <a:latin typeface="Times New Roman" pitchFamily="18" charset="0"/>
                <a:cs typeface="Times New Roman" pitchFamily="18" charset="0"/>
              </a:rPr>
              <a:t>policies pertaining to that PHI which may or may not result in actual harm to the patient or personal gain to the employee.</a:t>
            </a:r>
          </a:p>
          <a:p>
            <a:pPr lvl="1"/>
            <a:r>
              <a:rPr lang="en-US" sz="1800" dirty="0" smtClean="0">
                <a:latin typeface="Times New Roman" pitchFamily="18" charset="0"/>
                <a:cs typeface="Times New Roman" pitchFamily="18" charset="0"/>
              </a:rPr>
              <a:t>Breach </a:t>
            </a:r>
            <a:r>
              <a:rPr lang="en-US" sz="1800" dirty="0">
                <a:latin typeface="Times New Roman" pitchFamily="18" charset="0"/>
                <a:cs typeface="Times New Roman" pitchFamily="18" charset="0"/>
              </a:rPr>
              <a:t>notification processes will be followed as described in the Breach Notification Policy.</a:t>
            </a:r>
          </a:p>
          <a:p>
            <a:endParaRPr lang="en-US" sz="1400" dirty="0">
              <a:latin typeface="Times New Roman" pitchFamily="18" charset="0"/>
              <a:cs typeface="Times New Roman" pitchFamily="18" charset="0"/>
            </a:endParaRPr>
          </a:p>
        </p:txBody>
      </p:sp>
      <p:sp>
        <p:nvSpPr>
          <p:cNvPr id="3" name="Title 2"/>
          <p:cNvSpPr>
            <a:spLocks noGrp="1"/>
          </p:cNvSpPr>
          <p:nvPr>
            <p:ph type="title"/>
          </p:nvPr>
        </p:nvSpPr>
        <p:spPr>
          <a:xfrm>
            <a:off x="838200" y="1066800"/>
            <a:ext cx="5943600" cy="579438"/>
          </a:xfrm>
        </p:spPr>
        <p:txBody>
          <a:bodyPr>
            <a:noAutofit/>
          </a:bodyPr>
          <a:lstStyle/>
          <a:p>
            <a:r>
              <a:rPr lang="en-US" sz="3600" dirty="0">
                <a:solidFill>
                  <a:srgbClr val="FF0000"/>
                </a:solidFill>
                <a:latin typeface="Times New Roman" pitchFamily="18" charset="0"/>
                <a:cs typeface="Times New Roman" pitchFamily="18" charset="0"/>
              </a:rPr>
              <a:t>Types of Privacy Violations</a:t>
            </a:r>
          </a:p>
        </p:txBody>
      </p:sp>
      <p:pic>
        <p:nvPicPr>
          <p:cNvPr id="11" name="Picture 10" descr="https://encrypted-tbn2.gstatic.com/images?q=tbn:ANd9GcTRa6aaxgNHA4lqdVwOSG3ApBG7QzX8l1RoYgg6LOVP340IisUUiw">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457200"/>
            <a:ext cx="1335405" cy="1525270"/>
          </a:xfrm>
          <a:prstGeom prst="rect">
            <a:avLst/>
          </a:prstGeom>
          <a:noFill/>
          <a:ln>
            <a:noFill/>
          </a:ln>
        </p:spPr>
      </p:pic>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p:txBody>
          <a:bodyPr/>
          <a:lstStyle/>
          <a:p>
            <a:pPr>
              <a:defRPr/>
            </a:pPr>
            <a:fld id="{9E696FFB-220C-4EB6-B537-D9C8AD780086}" type="slidenum">
              <a:rPr lang="en-US" smtClean="0"/>
              <a:pPr>
                <a:defRPr/>
              </a:pPr>
              <a:t>51</a:t>
            </a:fld>
            <a:endParaRPr lang="en-US" dirty="0"/>
          </a:p>
        </p:txBody>
      </p:sp>
    </p:spTree>
    <p:extLst>
      <p:ext uri="{BB962C8B-B14F-4D97-AF65-F5344CB8AC3E}">
        <p14:creationId xmlns:p14="http://schemas.microsoft.com/office/powerpoint/2010/main" val="17197547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2819400" y="1905000"/>
            <a:ext cx="4038600" cy="795460"/>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VII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1981200" y="3124200"/>
            <a:ext cx="5980113" cy="533400"/>
          </a:xfrm>
        </p:spPr>
        <p:txBody>
          <a:bodyPr/>
          <a:lstStyle/>
          <a:p>
            <a:pPr algn="ctr"/>
            <a:r>
              <a:rPr lang="en-US" sz="3600" b="1" dirty="0" smtClean="0">
                <a:latin typeface="Times New Roman" panose="02020603050405020304" pitchFamily="18" charset="0"/>
                <a:cs typeface="Times New Roman" panose="02020603050405020304" pitchFamily="18" charset="0"/>
              </a:rPr>
              <a:t>Breach Notification Rule</a:t>
            </a:r>
            <a:endParaRPr lang="en-US" sz="3600" b="1" dirty="0">
              <a:latin typeface="Times New Roman" panose="02020603050405020304" pitchFamily="18" charset="0"/>
              <a:cs typeface="Times New Roman" panose="02020603050405020304" pitchFamily="18" charset="0"/>
            </a:endParaRPr>
          </a:p>
        </p:txBody>
      </p:sp>
      <p:pic>
        <p:nvPicPr>
          <p:cNvPr id="5" name="Picture 4" descr="https://tse1.mm.bing.net/th?id=JN.oAhTmri7gRLZNDaQbkDBzA&amp;w=161&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3048000"/>
            <a:ext cx="1762125" cy="1789747"/>
          </a:xfrm>
          <a:prstGeom prst="rect">
            <a:avLst/>
          </a:prstGeom>
          <a:noFill/>
          <a:ln>
            <a:noFill/>
          </a:ln>
        </p:spPr>
      </p:pic>
    </p:spTree>
    <p:extLst>
      <p:ext uri="{BB962C8B-B14F-4D97-AF65-F5344CB8AC3E}">
        <p14:creationId xmlns:p14="http://schemas.microsoft.com/office/powerpoint/2010/main" val="3638257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38400" y="609600"/>
            <a:ext cx="4343400" cy="563562"/>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p>
        </p:txBody>
      </p:sp>
      <p:sp>
        <p:nvSpPr>
          <p:cNvPr id="3" name="Content Placeholder 2"/>
          <p:cNvSpPr>
            <a:spLocks noGrp="1"/>
          </p:cNvSpPr>
          <p:nvPr>
            <p:ph idx="1"/>
          </p:nvPr>
        </p:nvSpPr>
        <p:spPr>
          <a:xfrm>
            <a:off x="457200" y="1481138"/>
            <a:ext cx="8229600" cy="2405062"/>
          </a:xfrm>
        </p:spPr>
        <p:txBody>
          <a:bodyPr/>
          <a:lstStyle/>
          <a:p>
            <a:pPr marL="0" indent="0" algn="ctr">
              <a:buFontTx/>
              <a:buNone/>
              <a:defRPr/>
            </a:pPr>
            <a:r>
              <a:rPr lang="en-US" sz="2400" b="1" dirty="0">
                <a:latin typeface="Times New Roman" panose="02020603050405020304" pitchFamily="18" charset="0"/>
                <a:cs typeface="Times New Roman" panose="02020603050405020304" pitchFamily="18" charset="0"/>
              </a:rPr>
              <a:t>Definition of Breach (45 C.F.R. 164.402</a:t>
            </a:r>
            <a:r>
              <a:rPr lang="en-US" sz="2400" b="1" dirty="0" smtClean="0">
                <a:latin typeface="Times New Roman" panose="02020603050405020304" pitchFamily="18" charset="0"/>
                <a:cs typeface="Times New Roman" panose="02020603050405020304" pitchFamily="18" charset="0"/>
              </a:rPr>
              <a:t>)</a:t>
            </a:r>
          </a:p>
          <a:p>
            <a:pPr marL="0" indent="0">
              <a:buFontTx/>
              <a:buNone/>
              <a:defRPr/>
            </a:pPr>
            <a:endParaRPr lang="en-US" sz="1200" dirty="0">
              <a:latin typeface="Times New Roman" panose="02020603050405020304" pitchFamily="18" charset="0"/>
              <a:cs typeface="Times New Roman" panose="02020603050405020304" pitchFamily="18" charset="0"/>
            </a:endParaRPr>
          </a:p>
          <a:p>
            <a:pPr marL="0" indent="0">
              <a:buFontTx/>
              <a:buNone/>
              <a:defRPr/>
            </a:pPr>
            <a:r>
              <a:rPr lang="en-US" sz="2400" dirty="0" smtClean="0">
                <a:latin typeface="Times New Roman" panose="02020603050405020304" pitchFamily="18" charset="0"/>
                <a:cs typeface="Times New Roman" panose="02020603050405020304" pitchFamily="18" charset="0"/>
              </a:rPr>
              <a:t>Impermissible </a:t>
            </a:r>
            <a:r>
              <a:rPr lang="en-US" sz="2400" dirty="0">
                <a:latin typeface="Times New Roman" panose="02020603050405020304" pitchFamily="18" charset="0"/>
                <a:cs typeface="Times New Roman" panose="02020603050405020304" pitchFamily="18" charset="0"/>
              </a:rPr>
              <a:t>use or disclosure of (unsecured) PHI is assumed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be a breach unless the covered entity or business associate, </a:t>
            </a:r>
            <a:r>
              <a:rPr lang="en-US" sz="2400" dirty="0" smtClean="0">
                <a:latin typeface="Times New Roman" panose="02020603050405020304" pitchFamily="18" charset="0"/>
                <a:cs typeface="Times New Roman" panose="02020603050405020304" pitchFamily="18" charset="0"/>
              </a:rPr>
              <a:t>demonstrates </a:t>
            </a:r>
            <a:r>
              <a:rPr lang="en-US" sz="2400" dirty="0">
                <a:latin typeface="Times New Roman" panose="02020603050405020304" pitchFamily="18" charset="0"/>
                <a:cs typeface="Times New Roman" panose="02020603050405020304" pitchFamily="18" charset="0"/>
              </a:rPr>
              <a:t>a low probability that the PHI has been </a:t>
            </a:r>
            <a:r>
              <a:rPr lang="en-US" sz="2400" dirty="0" smtClean="0">
                <a:latin typeface="Times New Roman" panose="02020603050405020304" pitchFamily="18" charset="0"/>
                <a:cs typeface="Times New Roman" panose="02020603050405020304" pitchFamily="18" charset="0"/>
              </a:rPr>
              <a:t>compromised based on a risk assessment</a:t>
            </a:r>
            <a:r>
              <a:rPr lang="en-US" sz="2400" b="1"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defRPr/>
            </a:pPr>
            <a:endParaRPr lang="en-US" sz="1800" dirty="0"/>
          </a:p>
          <a:p>
            <a:pPr marL="0" indent="0">
              <a:buFontTx/>
              <a:buNone/>
              <a:defRPr/>
            </a:pPr>
            <a:r>
              <a:rPr lang="en-US" sz="1800" b="1" dirty="0"/>
              <a:t>	</a:t>
            </a:r>
            <a:endParaRPr lang="en-US" sz="1800" dirty="0"/>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53</a:t>
            </a:fld>
            <a:endParaRPr lang="en-US" dirty="0"/>
          </a:p>
        </p:txBody>
      </p:sp>
      <p:pic>
        <p:nvPicPr>
          <p:cNvPr id="2052" name="Picture 4" descr="https://tse1.mm.bing.net/th?&amp;id=JN.m%2b9nlV8k/i4iVgFqaFj4R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085" y="4343400"/>
            <a:ext cx="154983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51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0" y="685800"/>
            <a:ext cx="4724400" cy="639762"/>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p>
        </p:txBody>
      </p:sp>
      <p:sp>
        <p:nvSpPr>
          <p:cNvPr id="10243" name="Content Placeholder 2"/>
          <p:cNvSpPr>
            <a:spLocks noGrp="1"/>
          </p:cNvSpPr>
          <p:nvPr>
            <p:ph idx="1"/>
          </p:nvPr>
        </p:nvSpPr>
        <p:spPr>
          <a:xfrm>
            <a:off x="457200" y="1481138"/>
            <a:ext cx="8229600" cy="2252662"/>
          </a:xfrm>
        </p:spPr>
        <p:txBody>
          <a:bodyPr/>
          <a:lstStyle/>
          <a:p>
            <a:pPr marL="109537" indent="0" algn="ctr">
              <a:buNone/>
            </a:pPr>
            <a:r>
              <a:rPr lang="en-US" altLang="en-US" sz="2400" b="1" dirty="0" smtClean="0">
                <a:latin typeface="Times New Roman" panose="02020603050405020304" pitchFamily="18" charset="0"/>
                <a:cs typeface="Times New Roman" panose="02020603050405020304" pitchFamily="18" charset="0"/>
              </a:rPr>
              <a:t>Unsecured PHI </a:t>
            </a:r>
            <a:endParaRPr lang="en-US" altLang="en-US" sz="2400" dirty="0">
              <a:latin typeface="Times New Roman" panose="02020603050405020304" pitchFamily="18" charset="0"/>
              <a:cs typeface="Times New Roman" panose="02020603050405020304" pitchFamily="18" charset="0"/>
            </a:endParaRPr>
          </a:p>
          <a:p>
            <a:pPr marL="109537" indent="0" algn="ctr">
              <a:buNone/>
            </a:pPr>
            <a:endParaRPr lang="en-US" altLang="en-US" sz="1600" dirty="0" smtClean="0">
              <a:latin typeface="Times New Roman" panose="02020603050405020304" pitchFamily="18" charset="0"/>
              <a:cs typeface="Times New Roman" panose="02020603050405020304" pitchFamily="18" charset="0"/>
            </a:endParaRPr>
          </a:p>
          <a:p>
            <a:pPr marL="109537" indent="0">
              <a:buNone/>
            </a:pPr>
            <a:r>
              <a:rPr lang="en-US" altLang="en-US" sz="2000" dirty="0" smtClean="0">
                <a:latin typeface="Times New Roman" panose="02020603050405020304" pitchFamily="18" charset="0"/>
                <a:cs typeface="Times New Roman" panose="02020603050405020304" pitchFamily="18" charset="0"/>
              </a:rPr>
              <a:t>“Unsecured protected health information” means protected health information </a:t>
            </a:r>
            <a:r>
              <a:rPr lang="en-US" altLang="en-US" sz="2000" dirty="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PHI) that is not rendered unusable, unreadable, or indecipherable to unauthorized persons through the use of a technology or methodology required by the Breach Notification Rule.</a:t>
            </a:r>
          </a:p>
          <a:p>
            <a:endParaRPr lang="en-US" altLang="en-US" sz="2400" dirty="0" smtClean="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3" name="Slide Number Placeholder 2"/>
          <p:cNvSpPr>
            <a:spLocks noGrp="1"/>
          </p:cNvSpPr>
          <p:nvPr>
            <p:ph type="sldNum" sz="quarter" idx="12"/>
          </p:nvPr>
        </p:nvSpPr>
        <p:spPr/>
        <p:txBody>
          <a:bodyPr/>
          <a:lstStyle/>
          <a:p>
            <a:pPr>
              <a:defRPr/>
            </a:pPr>
            <a:fld id="{9E696FFB-220C-4EB6-B537-D9C8AD780086}" type="slidenum">
              <a:rPr lang="en-US" smtClean="0"/>
              <a:pPr>
                <a:defRPr/>
              </a:pPr>
              <a:t>54</a:t>
            </a:fld>
            <a:endParaRPr lang="en-US" dirty="0"/>
          </a:p>
        </p:txBody>
      </p:sp>
      <p:pic>
        <p:nvPicPr>
          <p:cNvPr id="3074" name="Picture 2" descr="https://tse1.mm.bing.net/th?id=JN.sFXG9p%2bphvgEBLqhxN806Q&amp;w=175&amp;h=175&amp;c=7&amp;rs=1&amp;qlt=90&amp;o=4&amp;cb=11&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2" y="4031122"/>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95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00" y="457200"/>
            <a:ext cx="5486400" cy="914400"/>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Risk Assessment</a:t>
            </a:r>
          </a:p>
        </p:txBody>
      </p:sp>
      <p:sp>
        <p:nvSpPr>
          <p:cNvPr id="3" name="Content Placeholder 2"/>
          <p:cNvSpPr>
            <a:spLocks noGrp="1"/>
          </p:cNvSpPr>
          <p:nvPr>
            <p:ph idx="1"/>
          </p:nvPr>
        </p:nvSpPr>
        <p:spPr>
          <a:xfrm>
            <a:off x="381000" y="1600200"/>
            <a:ext cx="8229600" cy="4005262"/>
          </a:xfrm>
        </p:spPr>
        <p:txBody>
          <a:bodyPr/>
          <a:lstStyle/>
          <a:p>
            <a:pPr marL="0" indent="0">
              <a:buFontTx/>
              <a:buNone/>
              <a:defRPr/>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Risk </a:t>
            </a:r>
            <a:r>
              <a:rPr lang="en-US" sz="2400" b="1" dirty="0">
                <a:latin typeface="Times New Roman" panose="02020603050405020304" pitchFamily="18" charset="0"/>
                <a:cs typeface="Times New Roman" panose="02020603050405020304" pitchFamily="18" charset="0"/>
              </a:rPr>
              <a:t>Assessment </a:t>
            </a:r>
            <a:r>
              <a:rPr lang="en-US" sz="2400" dirty="0">
                <a:latin typeface="Times New Roman" panose="02020603050405020304" pitchFamily="18" charset="0"/>
                <a:cs typeface="Times New Roman" panose="02020603050405020304" pitchFamily="18" charset="0"/>
              </a:rPr>
              <a:t>under the Final Rule requires </a:t>
            </a:r>
            <a:r>
              <a:rPr lang="en-US" sz="2400" dirty="0" smtClean="0">
                <a:latin typeface="Times New Roman" panose="02020603050405020304" pitchFamily="18" charset="0"/>
                <a:cs typeface="Times New Roman" panose="02020603050405020304" pitchFamily="18" charset="0"/>
              </a:rPr>
              <a:t>consideration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 at </a:t>
            </a:r>
            <a:r>
              <a:rPr lang="en-US" sz="2400" dirty="0">
                <a:latin typeface="Times New Roman" panose="02020603050405020304" pitchFamily="18" charset="0"/>
                <a:cs typeface="Times New Roman" panose="02020603050405020304" pitchFamily="18" charset="0"/>
              </a:rPr>
              <a:t>least these four </a:t>
            </a:r>
            <a:r>
              <a:rPr lang="en-US" sz="2400" dirty="0" smtClean="0">
                <a:latin typeface="Times New Roman" panose="02020603050405020304" pitchFamily="18" charset="0"/>
                <a:cs typeface="Times New Roman" panose="02020603050405020304" pitchFamily="18" charset="0"/>
              </a:rPr>
              <a:t>factors:</a:t>
            </a:r>
            <a:endParaRPr lang="en-US" sz="2400" dirty="0">
              <a:latin typeface="Times New Roman" panose="02020603050405020304" pitchFamily="18" charset="0"/>
              <a:cs typeface="Times New Roman" panose="02020603050405020304" pitchFamily="18" charset="0"/>
            </a:endParaRP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nature and extent of the PHI involved, including the </a:t>
            </a:r>
            <a:r>
              <a:rPr lang="en-US" sz="2400" dirty="0" smtClean="0">
                <a:latin typeface="Times New Roman" panose="02020603050405020304" pitchFamily="18" charset="0"/>
                <a:cs typeface="Times New Roman" panose="02020603050405020304" pitchFamily="18" charset="0"/>
              </a:rPr>
              <a:t>types </a:t>
            </a:r>
            <a:r>
              <a:rPr lang="en-US" sz="2400" dirty="0">
                <a:latin typeface="Times New Roman" panose="02020603050405020304" pitchFamily="18" charset="0"/>
                <a:cs typeface="Times New Roman" panose="02020603050405020304" pitchFamily="18" charset="0"/>
              </a:rPr>
              <a:t>of identifiers and the likelihood of </a:t>
            </a:r>
            <a:r>
              <a:rPr lang="en-US" sz="2400" dirty="0" smtClean="0">
                <a:latin typeface="Times New Roman" panose="02020603050405020304" pitchFamily="18" charset="0"/>
                <a:cs typeface="Times New Roman" panose="02020603050405020304" pitchFamily="18" charset="0"/>
              </a:rPr>
              <a:t>re-identification;</a:t>
            </a: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unauthorized person who used the PHI or to whom </a:t>
            </a:r>
            <a:r>
              <a:rPr lang="en-US" sz="2400" dirty="0" smtClean="0">
                <a:latin typeface="Times New Roman" panose="02020603050405020304" pitchFamily="18" charset="0"/>
                <a:cs typeface="Times New Roman" panose="02020603050405020304" pitchFamily="18" charset="0"/>
              </a:rPr>
              <a:t>the disclosure was made;</a:t>
            </a:r>
          </a:p>
          <a:p>
            <a:pPr marL="342900" indent="-342900">
              <a:defRPr/>
            </a:pPr>
            <a:r>
              <a:rPr lang="en-US" sz="2400" dirty="0" smtClean="0">
                <a:latin typeface="Times New Roman" panose="02020603050405020304" pitchFamily="18" charset="0"/>
                <a:cs typeface="Times New Roman" panose="02020603050405020304" pitchFamily="18" charset="0"/>
              </a:rPr>
              <a:t>Whether </a:t>
            </a:r>
            <a:r>
              <a:rPr lang="en-US" sz="2400" dirty="0">
                <a:latin typeface="Times New Roman" panose="02020603050405020304" pitchFamily="18" charset="0"/>
                <a:cs typeface="Times New Roman" panose="02020603050405020304" pitchFamily="18" charset="0"/>
              </a:rPr>
              <a:t>the PHI was actually acquired or viewed; </a:t>
            </a:r>
            <a:r>
              <a:rPr lang="en-US" sz="2400" dirty="0" smtClean="0">
                <a:latin typeface="Times New Roman" panose="02020603050405020304" pitchFamily="18" charset="0"/>
                <a:cs typeface="Times New Roman" panose="02020603050405020304" pitchFamily="18" charset="0"/>
              </a:rPr>
              <a:t>and</a:t>
            </a: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extent to which the risk to the PHI has been mitigated</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55</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953000"/>
            <a:ext cx="1361440" cy="1361440"/>
          </a:xfrm>
          <a:prstGeom prst="rect">
            <a:avLst/>
          </a:prstGeom>
          <a:noFill/>
          <a:ln>
            <a:noFill/>
          </a:ln>
        </p:spPr>
      </p:pic>
    </p:spTree>
    <p:extLst>
      <p:ext uri="{BB962C8B-B14F-4D97-AF65-F5344CB8AC3E}">
        <p14:creationId xmlns:p14="http://schemas.microsoft.com/office/powerpoint/2010/main" val="1762836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609600"/>
            <a:ext cx="7162800" cy="990600"/>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Risk Assessment Factor #1</a:t>
            </a:r>
          </a:p>
        </p:txBody>
      </p:sp>
      <p:sp>
        <p:nvSpPr>
          <p:cNvPr id="14339" name="Content Placeholder 2"/>
          <p:cNvSpPr>
            <a:spLocks noGrp="1"/>
          </p:cNvSpPr>
          <p:nvPr>
            <p:ph idx="1"/>
          </p:nvPr>
        </p:nvSpPr>
        <p:spPr>
          <a:xfrm>
            <a:off x="457200" y="1676400"/>
            <a:ext cx="8077200" cy="3124200"/>
          </a:xfrm>
        </p:spPr>
        <p:txBody>
          <a:bodyPr/>
          <a:lstStyle/>
          <a:p>
            <a:pPr marL="0" indent="0">
              <a:buFontTx/>
              <a:buNone/>
            </a:pPr>
            <a:r>
              <a:rPr lang="en-US" altLang="en-US" sz="2000" b="1"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marL="0" indent="0">
              <a:buFontTx/>
              <a:buNone/>
            </a:pPr>
            <a:r>
              <a:rPr lang="en-US" altLang="en-US" sz="2000" dirty="0" smtClean="0">
                <a:latin typeface="Times New Roman" panose="02020603050405020304" pitchFamily="18" charset="0"/>
                <a:cs typeface="Times New Roman" panose="02020603050405020304" pitchFamily="18" charset="0"/>
              </a:rPr>
              <a:t>Evaluate the nature and the extent of the PHI involved, including types of identifiers and likelihood of re-identification of the PHI:</a:t>
            </a:r>
          </a:p>
          <a:p>
            <a:pPr marL="0" indent="0">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Social security number, credit card, financial data (risk of</a:t>
            </a:r>
          </a:p>
          <a:p>
            <a:pPr marL="0" indent="0">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identity theft or financial or other fraud)</a:t>
            </a:r>
          </a:p>
          <a:p>
            <a:pPr marL="0" indent="0">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Clinical detail, diagnosis, treatment, medications</a:t>
            </a:r>
          </a:p>
          <a:p>
            <a:pPr marL="0" indent="0">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Mental health, substance abuse, sexually transmitted </a:t>
            </a:r>
          </a:p>
          <a:p>
            <a:pPr marL="0" indent="0">
              <a:buFontTx/>
              <a:buNone/>
            </a:pPr>
            <a:r>
              <a:rPr lang="en-US" altLang="en-US" sz="2000" dirty="0" smtClean="0">
                <a:latin typeface="Times New Roman" panose="02020603050405020304" pitchFamily="18" charset="0"/>
                <a:cs typeface="Times New Roman" panose="02020603050405020304" pitchFamily="18" charset="0"/>
              </a:rPr>
              <a:t>	    diseases, pregnancy</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3" name="Slide Number Placeholder 2"/>
          <p:cNvSpPr>
            <a:spLocks noGrp="1"/>
          </p:cNvSpPr>
          <p:nvPr>
            <p:ph type="sldNum" sz="quarter" idx="12"/>
          </p:nvPr>
        </p:nvSpPr>
        <p:spPr/>
        <p:txBody>
          <a:bodyPr/>
          <a:lstStyle/>
          <a:p>
            <a:pPr>
              <a:defRPr/>
            </a:pPr>
            <a:fld id="{9E696FFB-220C-4EB6-B537-D9C8AD780086}" type="slidenum">
              <a:rPr lang="en-US" smtClean="0"/>
              <a:pPr>
                <a:defRPr/>
              </a:pPr>
              <a:t>56</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170" y="4800600"/>
            <a:ext cx="1361440" cy="1361440"/>
          </a:xfrm>
          <a:prstGeom prst="rect">
            <a:avLst/>
          </a:prstGeom>
          <a:noFill/>
          <a:ln>
            <a:noFill/>
          </a:ln>
        </p:spPr>
      </p:pic>
    </p:spTree>
    <p:extLst>
      <p:ext uri="{BB962C8B-B14F-4D97-AF65-F5344CB8AC3E}">
        <p14:creationId xmlns:p14="http://schemas.microsoft.com/office/powerpoint/2010/main" val="21216179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52600" y="533400"/>
            <a:ext cx="58674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36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#2</a:t>
            </a:r>
          </a:p>
        </p:txBody>
      </p:sp>
      <p:sp>
        <p:nvSpPr>
          <p:cNvPr id="7" name="Content Placeholder 6"/>
          <p:cNvSpPr>
            <a:spLocks noGrp="1"/>
          </p:cNvSpPr>
          <p:nvPr>
            <p:ph sz="quarter" idx="4"/>
          </p:nvPr>
        </p:nvSpPr>
        <p:spPr>
          <a:xfrm>
            <a:off x="762000" y="1905000"/>
            <a:ext cx="8001000" cy="2514600"/>
          </a:xfrm>
        </p:spPr>
        <p:txBody>
          <a:bodyPr/>
          <a:lstStyle/>
          <a:p>
            <a:r>
              <a:rPr lang="en-US" sz="2000" dirty="0">
                <a:latin typeface="Times New Roman" panose="02020603050405020304" pitchFamily="18" charset="0"/>
                <a:cs typeface="Times New Roman" panose="02020603050405020304" pitchFamily="18" charset="0"/>
              </a:rPr>
              <a:t>Consider the unauthorized person who impermissibly used the PHI or to whom the impermissible disclosure was made</a:t>
            </a:r>
            <a:r>
              <a:rPr lang="en-US" sz="2000"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Does the unauthorized person who received the information have obligations to protect its privacy and security?  </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that person workforce of a covered entity or a business </a:t>
            </a:r>
            <a:r>
              <a:rPr lang="en-US" dirty="0" smtClean="0">
                <a:latin typeface="Times New Roman" panose="02020603050405020304" pitchFamily="18" charset="0"/>
                <a:cs typeface="Times New Roman" panose="02020603050405020304" pitchFamily="18" charset="0"/>
              </a:rPr>
              <a:t>associate?</a:t>
            </a:r>
          </a:p>
          <a:p>
            <a:pPr lvl="2"/>
            <a:r>
              <a:rPr lang="en-US" dirty="0" smtClean="0">
                <a:latin typeface="Times New Roman" panose="02020603050405020304" pitchFamily="18" charset="0"/>
                <a:cs typeface="Times New Roman" panose="02020603050405020304" pitchFamily="18" charset="0"/>
              </a:rPr>
              <a:t>Does </a:t>
            </a:r>
            <a:r>
              <a:rPr lang="en-US" dirty="0">
                <a:latin typeface="Times New Roman" panose="02020603050405020304" pitchFamily="18" charset="0"/>
                <a:cs typeface="Times New Roman" panose="02020603050405020304" pitchFamily="18" charset="0"/>
              </a:rPr>
              <a:t>the unauthorized person who received the PHI have the wherewithal to re-identify it?</a:t>
            </a:r>
          </a:p>
          <a:p>
            <a:pPr marL="392113" lvl="1" indent="0">
              <a:buNone/>
            </a:pPr>
            <a:endParaRPr lang="en-US" dirty="0">
              <a:latin typeface="Times New Roman" panose="02020603050405020304" pitchFamily="18" charset="0"/>
              <a:cs typeface="Times New Roman" panose="02020603050405020304" pitchFamily="18" charset="0"/>
            </a:endParaRPr>
          </a:p>
          <a:p>
            <a:pPr marL="109537" indent="0">
              <a:buNone/>
            </a:pPr>
            <a:endParaRPr lang="en-US" dirty="0"/>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57</a:t>
            </a:fld>
            <a:endParaRPr lang="en-US" dirty="0"/>
          </a:p>
        </p:txBody>
      </p:sp>
      <p:pic>
        <p:nvPicPr>
          <p:cNvPr id="8" name="Picture 7"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724400"/>
            <a:ext cx="1361440" cy="1361440"/>
          </a:xfrm>
          <a:prstGeom prst="rect">
            <a:avLst/>
          </a:prstGeom>
          <a:noFill/>
          <a:ln>
            <a:noFill/>
          </a:ln>
        </p:spPr>
      </p:pic>
    </p:spTree>
    <p:extLst>
      <p:ext uri="{BB962C8B-B14F-4D97-AF65-F5344CB8AC3E}">
        <p14:creationId xmlns:p14="http://schemas.microsoft.com/office/powerpoint/2010/main" val="20671633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85800" y="1676400"/>
            <a:ext cx="7924800" cy="2743200"/>
          </a:xfrm>
        </p:spPr>
        <p:txBody>
          <a:bodyPr/>
          <a:lstStyle/>
          <a:p>
            <a:r>
              <a:rPr lang="en-US" sz="2000" dirty="0">
                <a:latin typeface="Times New Roman" panose="02020603050405020304" pitchFamily="18" charset="0"/>
                <a:cs typeface="Times New Roman" panose="02020603050405020304" pitchFamily="18" charset="0"/>
              </a:rPr>
              <a:t>Consider whether the PHI was actually acquired or viewed or if only the opportunity existed for the information to be acquired or </a:t>
            </a:r>
            <a:r>
              <a:rPr lang="en-US" sz="2000" dirty="0" smtClean="0">
                <a:latin typeface="Times New Roman" panose="02020603050405020304" pitchFamily="18" charset="0"/>
                <a:cs typeface="Times New Roman" panose="02020603050405020304" pitchFamily="18" charset="0"/>
              </a:rPr>
              <a:t>viewed</a:t>
            </a:r>
          </a:p>
          <a:p>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Laptop </a:t>
            </a:r>
            <a:r>
              <a:rPr lang="en-US" sz="1800" dirty="0">
                <a:latin typeface="Times New Roman" panose="02020603050405020304" pitchFamily="18" charset="0"/>
                <a:cs typeface="Times New Roman" panose="02020603050405020304" pitchFamily="18" charset="0"/>
              </a:rPr>
              <a:t>computer was stolen, later recovered and IT analysis shows that PHI on the computer was never accessed, viewed, acquired, transferred, or otherwise </a:t>
            </a:r>
            <a:r>
              <a:rPr lang="en-US" sz="1800" dirty="0" smtClean="0">
                <a:latin typeface="Times New Roman" panose="02020603050405020304" pitchFamily="18" charset="0"/>
                <a:cs typeface="Times New Roman" panose="02020603050405020304" pitchFamily="18" charset="0"/>
              </a:rPr>
              <a:t>compromised  </a:t>
            </a:r>
          </a:p>
          <a:p>
            <a:pPr lvl="1"/>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entity could determine the information was not actually acquired by an unauthorized individual, although opportunity </a:t>
            </a:r>
            <a:r>
              <a:rPr lang="en-US" sz="1800" dirty="0" smtClean="0">
                <a:latin typeface="Times New Roman" panose="02020603050405020304" pitchFamily="18" charset="0"/>
                <a:cs typeface="Times New Roman" panose="02020603050405020304" pitchFamily="18" charset="0"/>
              </a:rPr>
              <a:t>existed</a:t>
            </a:r>
            <a:endParaRPr lang="en-US" sz="1800" dirty="0">
              <a:latin typeface="Times New Roman" panose="02020603050405020304" pitchFamily="18" charset="0"/>
              <a:cs typeface="Times New Roman" panose="02020603050405020304" pitchFamily="18" charset="0"/>
            </a:endParaRPr>
          </a:p>
          <a:p>
            <a:pPr marL="109537" indent="0">
              <a:buNone/>
            </a:pPr>
            <a:endParaRPr lang="en-US" dirty="0"/>
          </a:p>
        </p:txBody>
      </p:sp>
      <p:sp>
        <p:nvSpPr>
          <p:cNvPr id="16386" name="Title 1"/>
          <p:cNvSpPr>
            <a:spLocks noGrp="1"/>
          </p:cNvSpPr>
          <p:nvPr>
            <p:ph type="title"/>
          </p:nvPr>
        </p:nvSpPr>
        <p:spPr>
          <a:xfrm>
            <a:off x="1828800" y="457200"/>
            <a:ext cx="54864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r>
              <a:rPr lang="en-US" altLang="en-US" sz="3600" dirty="0">
                <a:solidFill>
                  <a:srgbClr val="FF0000"/>
                </a:solidFill>
                <a:effectLst/>
                <a:latin typeface="Times New Roman" panose="02020603050405020304" pitchFamily="18" charset="0"/>
                <a:cs typeface="Times New Roman" panose="02020603050405020304" pitchFamily="18" charset="0"/>
              </a:rPr>
              <a:t/>
            </a:r>
            <a:br>
              <a:rPr lang="en-US" altLang="en-US" sz="3600" dirty="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#3</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58</a:t>
            </a:fld>
            <a:endParaRPr 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2000"/>
            <a:ext cx="1447800" cy="133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660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81000" y="1752600"/>
            <a:ext cx="8305800" cy="2057400"/>
          </a:xfrm>
        </p:spPr>
        <p:txBody>
          <a:bodyPr/>
          <a:lstStyle/>
          <a:p>
            <a:r>
              <a:rPr lang="en-US" sz="2000" dirty="0">
                <a:latin typeface="Times New Roman" panose="02020603050405020304" pitchFamily="18" charset="0"/>
                <a:cs typeface="Times New Roman" panose="02020603050405020304" pitchFamily="18" charset="0"/>
              </a:rPr>
              <a:t>Consider the extent to which the risk to the PHI has been </a:t>
            </a:r>
            <a:r>
              <a:rPr lang="en-US" sz="2000" dirty="0" smtClean="0">
                <a:latin typeface="Times New Roman" panose="02020603050405020304" pitchFamily="18" charset="0"/>
                <a:cs typeface="Times New Roman" panose="02020603050405020304" pitchFamily="18" charset="0"/>
              </a:rPr>
              <a:t>mitigated: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Example: </a:t>
            </a:r>
            <a:r>
              <a:rPr lang="en-US" sz="2000" dirty="0" smtClean="0">
                <a:latin typeface="Times New Roman" panose="02020603050405020304" pitchFamily="18" charset="0"/>
                <a:cs typeface="Times New Roman" panose="02020603050405020304" pitchFamily="18" charset="0"/>
              </a:rPr>
              <a:t>Obtain </a:t>
            </a:r>
            <a:r>
              <a:rPr lang="en-US" sz="2000" dirty="0">
                <a:latin typeface="Times New Roman" panose="02020603050405020304" pitchFamily="18" charset="0"/>
                <a:cs typeface="Times New Roman" panose="02020603050405020304" pitchFamily="18" charset="0"/>
              </a:rPr>
              <a:t>the recipient’s satisfactory </a:t>
            </a:r>
            <a:r>
              <a:rPr lang="en-US" sz="2000" dirty="0" smtClean="0">
                <a:latin typeface="Times New Roman" panose="02020603050405020304" pitchFamily="18" charset="0"/>
                <a:cs typeface="Times New Roman" panose="02020603050405020304" pitchFamily="18" charset="0"/>
              </a:rPr>
              <a:t>assurance that </a:t>
            </a:r>
            <a:r>
              <a:rPr lang="en-US" sz="2000" dirty="0">
                <a:latin typeface="Times New Roman" panose="02020603050405020304" pitchFamily="18" charset="0"/>
                <a:cs typeface="Times New Roman" panose="02020603050405020304" pitchFamily="18" charset="0"/>
              </a:rPr>
              <a:t>information will not be further used or </a:t>
            </a:r>
            <a:r>
              <a:rPr lang="en-US" sz="2000" dirty="0" smtClean="0">
                <a:latin typeface="Times New Roman" panose="02020603050405020304" pitchFamily="18" charset="0"/>
                <a:cs typeface="Times New Roman" panose="02020603050405020304" pitchFamily="18" charset="0"/>
              </a:rPr>
              <a:t>disclosed</a:t>
            </a:r>
          </a:p>
          <a:p>
            <a:pPr lvl="3"/>
            <a:r>
              <a:rPr lang="en-US" dirty="0" smtClean="0">
                <a:latin typeface="Times New Roman" panose="02020603050405020304" pitchFamily="18" charset="0"/>
                <a:cs typeface="Times New Roman" panose="02020603050405020304" pitchFamily="18" charset="0"/>
              </a:rPr>
              <a:t>Confidentiality Agreement</a:t>
            </a:r>
          </a:p>
          <a:p>
            <a:pPr lvl="3"/>
            <a:r>
              <a:rPr lang="en-US" dirty="0" smtClean="0">
                <a:latin typeface="Times New Roman" panose="02020603050405020304" pitchFamily="18" charset="0"/>
                <a:cs typeface="Times New Roman" panose="02020603050405020304" pitchFamily="18" charset="0"/>
              </a:rPr>
              <a:t>Destruction, if credible</a:t>
            </a:r>
          </a:p>
          <a:p>
            <a:pPr lvl="3"/>
            <a:r>
              <a:rPr lang="en-US" dirty="0" smtClean="0">
                <a:latin typeface="Times New Roman" panose="02020603050405020304" pitchFamily="18" charset="0"/>
                <a:cs typeface="Times New Roman" panose="02020603050405020304" pitchFamily="18" charset="0"/>
              </a:rPr>
              <a:t>Reasonable Assurance</a:t>
            </a:r>
            <a:endParaRPr lang="en-US" dirty="0"/>
          </a:p>
        </p:txBody>
      </p:sp>
      <p:sp>
        <p:nvSpPr>
          <p:cNvPr id="17410" name="Title 1"/>
          <p:cNvSpPr>
            <a:spLocks noGrp="1"/>
          </p:cNvSpPr>
          <p:nvPr>
            <p:ph type="title"/>
          </p:nvPr>
        </p:nvSpPr>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36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#4</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59</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601085"/>
            <a:ext cx="1361440" cy="1361440"/>
          </a:xfrm>
          <a:prstGeom prst="rect">
            <a:avLst/>
          </a:prstGeom>
          <a:noFill/>
          <a:ln>
            <a:noFill/>
          </a:ln>
        </p:spPr>
      </p:pic>
    </p:spTree>
    <p:extLst>
      <p:ext uri="{BB962C8B-B14F-4D97-AF65-F5344CB8AC3E}">
        <p14:creationId xmlns:p14="http://schemas.microsoft.com/office/powerpoint/2010/main" val="4109515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2438399" y="914400"/>
            <a:ext cx="3886199" cy="685800"/>
          </a:xfrm>
        </p:spPr>
        <p:txBody>
          <a:bodyPr>
            <a:noAutofit/>
          </a:bodyPr>
          <a:lstStyle/>
          <a:p>
            <a:pPr eaLnBrk="1" hangingPunct="1">
              <a:defRPr/>
            </a:pPr>
            <a:r>
              <a:rPr lang="en-US" altLang="en-US" sz="3600" dirty="0">
                <a:solidFill>
                  <a:schemeClr val="accent6">
                    <a:lumMod val="60000"/>
                    <a:lumOff val="40000"/>
                  </a:schemeClr>
                </a:solidFill>
                <a:effectLst/>
                <a:latin typeface="Times New Roman" pitchFamily="18" charset="0"/>
                <a:cs typeface="Times New Roman" pitchFamily="18" charset="0"/>
              </a:rPr>
              <a:t>What is HIPAA?</a:t>
            </a:r>
          </a:p>
        </p:txBody>
      </p:sp>
      <p:sp>
        <p:nvSpPr>
          <p:cNvPr id="306179" name="Rectangle 3"/>
          <p:cNvSpPr>
            <a:spLocks noGrp="1" noChangeArrowheads="1"/>
          </p:cNvSpPr>
          <p:nvPr>
            <p:ph type="body" idx="1"/>
          </p:nvPr>
        </p:nvSpPr>
        <p:spPr>
          <a:xfrm>
            <a:off x="609600" y="1905000"/>
            <a:ext cx="7848600" cy="2590800"/>
          </a:xfrm>
        </p:spPr>
        <p:txBody>
          <a:bodyPr/>
          <a:lstStyle/>
          <a:p>
            <a:pPr eaLnBrk="1" hangingPunct="1">
              <a:defRPr/>
            </a:pPr>
            <a:r>
              <a:rPr lang="en-US" altLang="en-US" sz="2400" dirty="0">
                <a:latin typeface="Times New Roman" pitchFamily="18" charset="0"/>
                <a:cs typeface="Times New Roman" pitchFamily="18" charset="0"/>
              </a:rPr>
              <a:t>A</a:t>
            </a:r>
            <a:r>
              <a:rPr lang="en-US" altLang="en-US" sz="2400" dirty="0" smtClean="0">
                <a:latin typeface="Times New Roman" pitchFamily="18" charset="0"/>
                <a:cs typeface="Times New Roman" pitchFamily="18" charset="0"/>
              </a:rPr>
              <a:t>cronym for </a:t>
            </a:r>
            <a:r>
              <a:rPr lang="en-US" altLang="en-US" sz="2400" dirty="0">
                <a:latin typeface="Times New Roman" pitchFamily="18" charset="0"/>
                <a:cs typeface="Times New Roman" pitchFamily="18" charset="0"/>
              </a:rPr>
              <a:t>Health Insurance Portability &amp; Accountability Act of 1996 (45 C.F.R. parts 160 &amp; 164).</a:t>
            </a:r>
          </a:p>
          <a:p>
            <a:pPr eaLnBrk="1" hangingPunct="1">
              <a:defRPr/>
            </a:pPr>
            <a:r>
              <a:rPr lang="en-US" altLang="en-US" sz="2400" dirty="0">
                <a:latin typeface="Times New Roman" pitchFamily="18" charset="0"/>
                <a:cs typeface="Times New Roman" pitchFamily="18" charset="0"/>
              </a:rPr>
              <a:t>Provides a framework for </a:t>
            </a:r>
            <a:r>
              <a:rPr lang="en-US" altLang="en-US" sz="2400" dirty="0" smtClean="0">
                <a:latin typeface="Times New Roman" pitchFamily="18" charset="0"/>
                <a:cs typeface="Times New Roman" pitchFamily="18" charset="0"/>
              </a:rPr>
              <a:t>establishment of nationwide </a:t>
            </a:r>
            <a:r>
              <a:rPr lang="en-US" altLang="en-US" sz="2400" dirty="0">
                <a:latin typeface="Times New Roman" pitchFamily="18" charset="0"/>
                <a:cs typeface="Times New Roman" pitchFamily="18" charset="0"/>
              </a:rPr>
              <a:t>protection of patient confidentiality, security of electronic systems, and standards and requirements for electronic transmission of health information.</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a:t>
            </a:fld>
            <a:endParaRPr lang="en-US" dirty="0"/>
          </a:p>
        </p:txBody>
      </p:sp>
      <p:pic>
        <p:nvPicPr>
          <p:cNvPr id="9" name="Picture 8" descr="https://tse1.mm.bing.net/th?&amp;id=JN.AupXMWlSsKNzx8RkLSPQQ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495800"/>
            <a:ext cx="1908810" cy="1143000"/>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09600" y="1752600"/>
            <a:ext cx="8001000" cy="2819400"/>
          </a:xfrm>
        </p:spPr>
        <p:txBody>
          <a:bodyPr/>
          <a:lstStyle/>
          <a:p>
            <a:r>
              <a:rPr lang="en-US" sz="2000" dirty="0">
                <a:latin typeface="Times New Roman" panose="02020603050405020304" pitchFamily="18" charset="0"/>
                <a:cs typeface="Times New Roman" panose="02020603050405020304" pitchFamily="18" charset="0"/>
              </a:rPr>
              <a:t>Evaluate the overall probability that the PHI has been compromised by considering all the factors in combination (and more, as </a:t>
            </a:r>
            <a:r>
              <a:rPr lang="en-US" sz="2000" dirty="0" smtClean="0">
                <a:latin typeface="Times New Roman" panose="02020603050405020304" pitchFamily="18" charset="0"/>
                <a:cs typeface="Times New Roman" panose="02020603050405020304" pitchFamily="18" charset="0"/>
              </a:rPr>
              <a:t>needed)</a:t>
            </a:r>
          </a:p>
          <a:p>
            <a:r>
              <a:rPr lang="en-US" sz="2000" dirty="0" smtClean="0">
                <a:latin typeface="Times New Roman" panose="02020603050405020304" pitchFamily="18" charset="0"/>
                <a:cs typeface="Times New Roman" panose="02020603050405020304" pitchFamily="18" charset="0"/>
              </a:rPr>
              <a:t>Risk </a:t>
            </a:r>
            <a:r>
              <a:rPr lang="en-US" sz="2000" dirty="0">
                <a:latin typeface="Times New Roman" panose="02020603050405020304" pitchFamily="18" charset="0"/>
                <a:cs typeface="Times New Roman" panose="02020603050405020304" pitchFamily="18" charset="0"/>
              </a:rPr>
              <a:t>assessments should </a:t>
            </a:r>
            <a:r>
              <a:rPr lang="en-US" sz="2000" dirty="0" smtClean="0">
                <a:latin typeface="Times New Roman" panose="02020603050405020304" pitchFamily="18" charset="0"/>
                <a:cs typeface="Times New Roman" panose="02020603050405020304" pitchFamily="18" charset="0"/>
              </a:rPr>
              <a:t>be:</a:t>
            </a:r>
          </a:p>
          <a:p>
            <a:pPr lvl="2"/>
            <a:r>
              <a:rPr lang="en-US" sz="1800" dirty="0" smtClean="0">
                <a:latin typeface="Times New Roman" panose="02020603050405020304" pitchFamily="18" charset="0"/>
                <a:cs typeface="Times New Roman" panose="02020603050405020304" pitchFamily="18" charset="0"/>
              </a:rPr>
              <a:t>Thorough</a:t>
            </a:r>
          </a:p>
          <a:p>
            <a:pPr lvl="2"/>
            <a:r>
              <a:rPr lang="en-US" sz="1800" dirty="0" smtClean="0">
                <a:latin typeface="Times New Roman" panose="02020603050405020304" pitchFamily="18" charset="0"/>
                <a:cs typeface="Times New Roman" panose="02020603050405020304" pitchFamily="18" charset="0"/>
              </a:rPr>
              <a:t>Performed </a:t>
            </a:r>
            <a:r>
              <a:rPr lang="en-US" sz="1800" dirty="0">
                <a:latin typeface="Times New Roman" panose="02020603050405020304" pitchFamily="18" charset="0"/>
                <a:cs typeface="Times New Roman" panose="02020603050405020304" pitchFamily="18" charset="0"/>
              </a:rPr>
              <a:t>in good </a:t>
            </a:r>
            <a:r>
              <a:rPr lang="en-US" sz="1800" dirty="0" smtClean="0">
                <a:latin typeface="Times New Roman" panose="02020603050405020304" pitchFamily="18" charset="0"/>
                <a:cs typeface="Times New Roman" panose="02020603050405020304" pitchFamily="18" charset="0"/>
              </a:rPr>
              <a:t>faith </a:t>
            </a:r>
          </a:p>
          <a:p>
            <a:pPr lvl="2"/>
            <a:r>
              <a:rPr lang="en-US" sz="1800" dirty="0" smtClean="0">
                <a:latin typeface="Times New Roman" panose="02020603050405020304" pitchFamily="18" charset="0"/>
                <a:cs typeface="Times New Roman" panose="02020603050405020304" pitchFamily="18" charset="0"/>
              </a:rPr>
              <a:t>Conclusions </a:t>
            </a:r>
            <a:r>
              <a:rPr lang="en-US" sz="1800" dirty="0">
                <a:latin typeface="Times New Roman" panose="02020603050405020304" pitchFamily="18" charset="0"/>
                <a:cs typeface="Times New Roman" panose="02020603050405020304" pitchFamily="18" charset="0"/>
              </a:rPr>
              <a:t>should be </a:t>
            </a:r>
            <a:r>
              <a:rPr lang="en-US" sz="1800" dirty="0" smtClean="0">
                <a:latin typeface="Times New Roman" panose="02020603050405020304" pitchFamily="18" charset="0"/>
                <a:cs typeface="Times New Roman" panose="02020603050405020304" pitchFamily="18" charset="0"/>
              </a:rPr>
              <a:t>reasonably </a:t>
            </a:r>
            <a:r>
              <a:rPr lang="en-US" sz="1800" dirty="0">
                <a:latin typeface="Times New Roman" panose="02020603050405020304" pitchFamily="18" charset="0"/>
                <a:cs typeface="Times New Roman" panose="02020603050405020304" pitchFamily="18" charset="0"/>
              </a:rPr>
              <a:t>based on the </a:t>
            </a:r>
            <a:r>
              <a:rPr lang="en-US" sz="1800" dirty="0" smtClean="0">
                <a:latin typeface="Times New Roman" panose="02020603050405020304" pitchFamily="18" charset="0"/>
                <a:cs typeface="Times New Roman" panose="02020603050405020304" pitchFamily="18" charset="0"/>
              </a:rPr>
              <a:t>facts</a:t>
            </a:r>
          </a:p>
          <a:p>
            <a:r>
              <a:rPr lang="en-US" sz="2000" dirty="0">
                <a:latin typeface="Times New Roman" panose="02020603050405020304" pitchFamily="18" charset="0"/>
                <a:cs typeface="Times New Roman" panose="02020603050405020304" pitchFamily="18" charset="0"/>
              </a:rPr>
              <a:t>If evaluation of the factors fails to demonstrate </a:t>
            </a:r>
            <a:r>
              <a:rPr lang="en-US" sz="2000" dirty="0" smtClean="0">
                <a:latin typeface="Times New Roman" panose="02020603050405020304" pitchFamily="18" charset="0"/>
                <a:cs typeface="Times New Roman" panose="02020603050405020304" pitchFamily="18" charset="0"/>
              </a:rPr>
              <a:t>low </a:t>
            </a:r>
            <a:r>
              <a:rPr lang="en-US" sz="2000" dirty="0">
                <a:latin typeface="Times New Roman" panose="02020603050405020304" pitchFamily="18" charset="0"/>
                <a:cs typeface="Times New Roman" panose="02020603050405020304" pitchFamily="18" charset="0"/>
              </a:rPr>
              <a:t>probability that the PHI has been compromised, </a:t>
            </a:r>
            <a:r>
              <a:rPr lang="en-US" sz="2000" dirty="0" smtClean="0">
                <a:latin typeface="Times New Roman" panose="02020603050405020304" pitchFamily="18" charset="0"/>
                <a:cs typeface="Times New Roman" panose="02020603050405020304" pitchFamily="18" charset="0"/>
              </a:rPr>
              <a:t>breach </a:t>
            </a:r>
            <a:r>
              <a:rPr lang="en-US" sz="2000" dirty="0">
                <a:latin typeface="Times New Roman" panose="02020603050405020304" pitchFamily="18" charset="0"/>
                <a:cs typeface="Times New Roman" panose="02020603050405020304" pitchFamily="18" charset="0"/>
              </a:rPr>
              <a:t>notification is </a:t>
            </a:r>
            <a:r>
              <a:rPr lang="en-US" sz="2000" dirty="0" smtClean="0">
                <a:latin typeface="Times New Roman" panose="02020603050405020304" pitchFamily="18" charset="0"/>
                <a:cs typeface="Times New Roman" panose="02020603050405020304" pitchFamily="18" charset="0"/>
              </a:rPr>
              <a:t>required</a:t>
            </a:r>
            <a:endParaRPr lang="en-US" sz="2000" dirty="0">
              <a:latin typeface="Times New Roman" panose="02020603050405020304" pitchFamily="18" charset="0"/>
              <a:cs typeface="Times New Roman" panose="02020603050405020304" pitchFamily="18" charset="0"/>
            </a:endParaRPr>
          </a:p>
        </p:txBody>
      </p:sp>
      <p:sp>
        <p:nvSpPr>
          <p:cNvPr id="18434" name="Title 1"/>
          <p:cNvSpPr>
            <a:spLocks noGrp="1"/>
          </p:cNvSpPr>
          <p:nvPr>
            <p:ph type="title"/>
          </p:nvPr>
        </p:nvSpPr>
        <p:spPr/>
        <p:txBody>
          <a:bodyPr>
            <a:normAutofit/>
          </a:bodyPr>
          <a:lstStyle/>
          <a:p>
            <a:pPr algn="ctr"/>
            <a:r>
              <a:rPr lang="en-US" altLang="en-US" dirty="0" smtClean="0">
                <a:solidFill>
                  <a:srgbClr val="FF0000"/>
                </a:solidFill>
                <a:latin typeface="Times New Roman" panose="02020603050405020304" pitchFamily="18" charset="0"/>
                <a:cs typeface="Times New Roman" panose="02020603050405020304" pitchFamily="18" charset="0"/>
              </a:rPr>
              <a:t>Breach Notification</a:t>
            </a:r>
            <a:br>
              <a:rPr lang="en-US" altLang="en-US" dirty="0" smtClean="0">
                <a:solidFill>
                  <a:srgbClr val="FF0000"/>
                </a:solidFill>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Conclusion</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60</a:t>
            </a:fld>
            <a:endParaRPr lang="en-US" dirty="0"/>
          </a:p>
        </p:txBody>
      </p:sp>
      <p:pic>
        <p:nvPicPr>
          <p:cNvPr id="9" name="Picture 8" descr="https://tse2.mm.bing.net/th?id=JN.n9euzCD1khLC5nugg4GbdA&amp;w=187&amp;h=182&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495800"/>
            <a:ext cx="1981200" cy="1988185"/>
          </a:xfrm>
          <a:prstGeom prst="rect">
            <a:avLst/>
          </a:prstGeom>
          <a:noFill/>
          <a:ln>
            <a:noFill/>
          </a:ln>
        </p:spPr>
      </p:pic>
    </p:spTree>
    <p:extLst>
      <p:ext uri="{BB962C8B-B14F-4D97-AF65-F5344CB8AC3E}">
        <p14:creationId xmlns:p14="http://schemas.microsoft.com/office/powerpoint/2010/main" val="3597789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a:bodyPr>
          <a:lstStyle/>
          <a:p>
            <a:pPr algn="ctr"/>
            <a:r>
              <a:rPr lang="en-US" altLang="en-US"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When Risk Assessment Not Required</a:t>
            </a:r>
          </a:p>
        </p:txBody>
      </p:sp>
      <p:sp>
        <p:nvSpPr>
          <p:cNvPr id="3" name="Content Placeholder 2"/>
          <p:cNvSpPr>
            <a:spLocks noGrp="1"/>
          </p:cNvSpPr>
          <p:nvPr>
            <p:ph idx="1"/>
          </p:nvPr>
        </p:nvSpPr>
        <p:spPr>
          <a:xfrm>
            <a:off x="381000" y="2057400"/>
            <a:ext cx="8229600" cy="1600200"/>
          </a:xfrm>
        </p:spPr>
        <p:txBody>
          <a:bodyPr/>
          <a:lstStyle/>
          <a:p>
            <a:pPr marL="0" indent="0">
              <a:buFontTx/>
              <a:buNone/>
              <a:defRP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covered entity or business associate has the discretion to provide the required notifications following an impermissible use or disclosure or protected health information without performing a risk assessment</a:t>
            </a:r>
          </a:p>
          <a:p>
            <a:pPr>
              <a:defRPr/>
            </a:pPr>
            <a:endParaRPr lang="en-US" sz="2400" dirty="0"/>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61</a:t>
            </a:fld>
            <a:endParaRPr lang="en-US" dirty="0"/>
          </a:p>
        </p:txBody>
      </p:sp>
      <p:pic>
        <p:nvPicPr>
          <p:cNvPr id="7" name="Picture 6" descr="https://tse4.mm.bing.net/th?id=JN.6CAlS55Lz9k5KQM6Y2vPLA&amp;w=176&amp;h=176&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505200"/>
            <a:ext cx="2451100" cy="2514600"/>
          </a:xfrm>
          <a:prstGeom prst="rect">
            <a:avLst/>
          </a:prstGeom>
          <a:noFill/>
          <a:ln>
            <a:noFill/>
          </a:ln>
        </p:spPr>
      </p:pic>
    </p:spTree>
    <p:extLst>
      <p:ext uri="{BB962C8B-B14F-4D97-AF65-F5344CB8AC3E}">
        <p14:creationId xmlns:p14="http://schemas.microsoft.com/office/powerpoint/2010/main" val="392625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04800" y="1905001"/>
            <a:ext cx="8305800" cy="1828800"/>
          </a:xfrm>
        </p:spPr>
        <p:txBody>
          <a:bodyPr/>
          <a:lstStyle/>
          <a:p>
            <a:r>
              <a:rPr lang="en-US" sz="2000" dirty="0" smtClean="0">
                <a:latin typeface="Times New Roman" panose="02020603050405020304" pitchFamily="18" charset="0"/>
                <a:cs typeface="Times New Roman" panose="02020603050405020304" pitchFamily="18" charset="0"/>
              </a:rPr>
              <a:t>Guidance </a:t>
            </a:r>
            <a:r>
              <a:rPr lang="en-US" sz="2000" dirty="0">
                <a:latin typeface="Times New Roman" panose="02020603050405020304" pitchFamily="18" charset="0"/>
                <a:cs typeface="Times New Roman" panose="02020603050405020304" pitchFamily="18" charset="0"/>
              </a:rPr>
              <a:t>Specifying the Technologies and Methodologies that Render Protected Health Information Unusable, Unreadable, or Indecipherable to Unauthorized </a:t>
            </a:r>
            <a:r>
              <a:rPr lang="en-US" sz="2000" dirty="0" smtClean="0">
                <a:latin typeface="Times New Roman" panose="02020603050405020304" pitchFamily="18" charset="0"/>
                <a:cs typeface="Times New Roman" panose="02020603050405020304" pitchFamily="18" charset="0"/>
              </a:rPr>
              <a:t>Individuals</a:t>
            </a:r>
          </a:p>
          <a:p>
            <a:r>
              <a:rPr lang="en-US" sz="2000" dirty="0">
                <a:latin typeface="Times New Roman" panose="02020603050405020304" pitchFamily="18" charset="0"/>
                <a:cs typeface="Times New Roman" panose="02020603050405020304" pitchFamily="18" charset="0"/>
              </a:rPr>
              <a:t>No breach notification required for PHI that is encrypted in accordance with the guidance </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20482" name="Title 1"/>
          <p:cNvSpPr>
            <a:spLocks noGrp="1"/>
          </p:cNvSpPr>
          <p:nvPr>
            <p:ph type="title"/>
          </p:nvPr>
        </p:nvSpPr>
        <p:spPr>
          <a:xfrm>
            <a:off x="1905000" y="457200"/>
            <a:ext cx="5486400" cy="960438"/>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Safe Harbor</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62</a:t>
            </a:fld>
            <a:endParaRPr lang="en-US" dirty="0"/>
          </a:p>
        </p:txBody>
      </p:sp>
      <p:pic>
        <p:nvPicPr>
          <p:cNvPr id="8" name="Picture 7" descr="https://tse2.mm.bing.net/th?id=JN.%2fxUN3w8ULLJSRdiPVrw7kg&amp;w=220&amp;h=166&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505200"/>
            <a:ext cx="2971800" cy="1905000"/>
          </a:xfrm>
          <a:prstGeom prst="rect">
            <a:avLst/>
          </a:prstGeom>
          <a:noFill/>
          <a:ln>
            <a:noFill/>
          </a:ln>
        </p:spPr>
      </p:pic>
    </p:spTree>
    <p:extLst>
      <p:ext uri="{BB962C8B-B14F-4D97-AF65-F5344CB8AC3E}">
        <p14:creationId xmlns:p14="http://schemas.microsoft.com/office/powerpoint/2010/main" val="689200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457200" y="2362200"/>
            <a:ext cx="8229600" cy="2286000"/>
          </a:xfrm>
        </p:spPr>
        <p:txBody>
          <a:bodyPr/>
          <a:lstStyle/>
          <a:p>
            <a:pPr marL="285750" indent="-285750">
              <a:defRPr/>
            </a:pP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breach is treated </a:t>
            </a: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discovered:</a:t>
            </a:r>
          </a:p>
          <a:p>
            <a:pPr marL="541338" lvl="1" indent="-285750">
              <a:defRPr/>
            </a:pP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n first </a:t>
            </a:r>
            <a:r>
              <a:rPr lang="en-US" sz="2000" dirty="0">
                <a:latin typeface="Times New Roman" panose="02020603050405020304" pitchFamily="18" charset="0"/>
                <a:cs typeface="Times New Roman" panose="02020603050405020304" pitchFamily="18" charset="0"/>
              </a:rPr>
              <a:t>day the </a:t>
            </a:r>
            <a:r>
              <a:rPr lang="en-US" sz="2000" dirty="0" smtClean="0">
                <a:latin typeface="Times New Roman" panose="02020603050405020304" pitchFamily="18" charset="0"/>
                <a:cs typeface="Times New Roman" panose="02020603050405020304" pitchFamily="18" charset="0"/>
              </a:rPr>
              <a:t>breach </a:t>
            </a:r>
            <a:r>
              <a:rPr lang="en-US" sz="2000" dirty="0">
                <a:latin typeface="Times New Roman" panose="02020603050405020304" pitchFamily="18" charset="0"/>
                <a:cs typeface="Times New Roman" panose="02020603050405020304" pitchFamily="18" charset="0"/>
              </a:rPr>
              <a:t>is known to the covered entity, </a:t>
            </a:r>
            <a:r>
              <a:rPr lang="en-US" sz="2000" dirty="0" smtClean="0">
                <a:latin typeface="Times New Roman" panose="02020603050405020304" pitchFamily="18" charset="0"/>
                <a:cs typeface="Times New Roman" panose="02020603050405020304" pitchFamily="18" charset="0"/>
              </a:rPr>
              <a:t>or</a:t>
            </a:r>
          </a:p>
          <a:p>
            <a:pPr marL="541338" lvl="1" indent="-285750">
              <a:defRPr/>
            </a:pPr>
            <a:r>
              <a:rPr lang="en-US" sz="2000" dirty="0" smtClean="0">
                <a:latin typeface="Times New Roman" panose="02020603050405020304" pitchFamily="18" charset="0"/>
                <a:cs typeface="Times New Roman" panose="02020603050405020304" pitchFamily="18" charset="0"/>
              </a:rPr>
              <a:t>In the exercise of reasonable diligence, it should </a:t>
            </a:r>
            <a:r>
              <a:rPr lang="en-US" sz="2000" dirty="0">
                <a:latin typeface="Times New Roman" panose="02020603050405020304" pitchFamily="18" charset="0"/>
                <a:cs typeface="Times New Roman" panose="02020603050405020304" pitchFamily="18" charset="0"/>
              </a:rPr>
              <a:t>have been known to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covered entity</a:t>
            </a:r>
            <a:r>
              <a:rPr lang="en-US" sz="2000" dirty="0" smtClean="0">
                <a:latin typeface="Times New Roman" panose="02020603050405020304" pitchFamily="18" charset="0"/>
                <a:cs typeface="Times New Roman" panose="02020603050405020304" pitchFamily="18" charset="0"/>
              </a:rPr>
              <a:t>.</a:t>
            </a:r>
          </a:p>
          <a:p>
            <a:pPr marL="342900" indent="-342900">
              <a:defRPr/>
            </a:pPr>
            <a:r>
              <a:rPr lang="en-US" sz="2000" dirty="0" smtClean="0">
                <a:latin typeface="Times New Roman" panose="02020603050405020304" pitchFamily="18" charset="0"/>
                <a:cs typeface="Times New Roman" panose="02020603050405020304" pitchFamily="18" charset="0"/>
              </a:rPr>
              <a:t>Notification time period for a breach begins when the organization did or should have known it existed</a:t>
            </a:r>
            <a:endParaRPr lang="en-US" sz="2000" dirty="0">
              <a:latin typeface="Times New Roman" panose="02020603050405020304" pitchFamily="18" charset="0"/>
              <a:cs typeface="Times New Roman" panose="02020603050405020304" pitchFamily="18" charset="0"/>
            </a:endParaRPr>
          </a:p>
          <a:p>
            <a:pPr marL="285750" indent="-285750">
              <a:defRPr/>
            </a:pPr>
            <a:endParaRPr lang="en-US" sz="2000" dirty="0"/>
          </a:p>
        </p:txBody>
      </p:sp>
      <p:sp>
        <p:nvSpPr>
          <p:cNvPr id="12290" name="Title 1"/>
          <p:cNvSpPr>
            <a:spLocks noGrp="1"/>
          </p:cNvSpPr>
          <p:nvPr>
            <p:ph type="title"/>
          </p:nvPr>
        </p:nvSpPr>
        <p:spPr>
          <a:xfrm>
            <a:off x="1066800" y="381000"/>
            <a:ext cx="6858000" cy="1143000"/>
          </a:xfrm>
        </p:spPr>
        <p:txBody>
          <a:bodyPr>
            <a:normAutofit/>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Discovery of Breach</a:t>
            </a:r>
          </a:p>
        </p:txBody>
      </p:sp>
      <p:sp>
        <p:nvSpPr>
          <p:cNvPr id="2" name="Footer Placeholder 1"/>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a:xfrm>
            <a:off x="8534400" y="6180455"/>
            <a:ext cx="366712" cy="365125"/>
          </a:xfrm>
        </p:spPr>
        <p:txBody>
          <a:bodyPr/>
          <a:lstStyle/>
          <a:p>
            <a:pPr>
              <a:defRPr/>
            </a:pPr>
            <a:fld id="{9E696FFB-220C-4EB6-B537-D9C8AD780086}" type="slidenum">
              <a:rPr lang="en-US" smtClean="0"/>
              <a:pPr>
                <a:defRPr/>
              </a:pPr>
              <a:t>63</a:t>
            </a:fld>
            <a:endParaRPr lang="en-US" dirty="0"/>
          </a:p>
        </p:txBody>
      </p:sp>
      <p:pic>
        <p:nvPicPr>
          <p:cNvPr id="7" name="Picture 6" descr="https://tse4.mm.bing.net/th?id=JN.BNR%2b9AOQO3Wp9RYr%2fY8bPw&amp;w=286&amp;h=172&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572000"/>
            <a:ext cx="1752600" cy="1544955"/>
          </a:xfrm>
          <a:prstGeom prst="rect">
            <a:avLst/>
          </a:prstGeom>
          <a:noFill/>
          <a:ln>
            <a:noFill/>
          </a:ln>
        </p:spPr>
      </p:pic>
    </p:spTree>
    <p:extLst>
      <p:ext uri="{BB962C8B-B14F-4D97-AF65-F5344CB8AC3E}">
        <p14:creationId xmlns:p14="http://schemas.microsoft.com/office/powerpoint/2010/main" val="1738542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381000" y="609600"/>
            <a:ext cx="7848600" cy="685800"/>
          </a:xfrm>
        </p:spPr>
        <p:txBody>
          <a:bodyPr>
            <a:noAutofit/>
          </a:bodyPr>
          <a:lstStyle/>
          <a:p>
            <a:pPr algn="ctr" eaLnBrk="1" hangingPunct="1">
              <a:defRPr/>
            </a:pPr>
            <a:r>
              <a:rPr lang="en-US" altLang="en-US" sz="3600" dirty="0" smtClean="0">
                <a:solidFill>
                  <a:srgbClr val="FF0000"/>
                </a:solidFill>
                <a:latin typeface="Times New Roman" pitchFamily="18" charset="0"/>
                <a:cs typeface="Times New Roman" pitchFamily="18" charset="0"/>
              </a:rPr>
              <a:t>How Do Privacy Violations Happen?</a:t>
            </a:r>
            <a:endParaRPr lang="en-US" altLang="en-US" sz="3600" dirty="0">
              <a:solidFill>
                <a:srgbClr val="FF0000"/>
              </a:solidFill>
              <a:latin typeface="Times New Roman" pitchFamily="18" charset="0"/>
              <a:cs typeface="Times New Roman" pitchFamily="18" charset="0"/>
            </a:endParaRPr>
          </a:p>
        </p:txBody>
      </p:sp>
      <p:sp>
        <p:nvSpPr>
          <p:cNvPr id="3" name="TextBox 2"/>
          <p:cNvSpPr txBox="1"/>
          <p:nvPr/>
        </p:nvSpPr>
        <p:spPr>
          <a:xfrm>
            <a:off x="457200" y="2087761"/>
            <a:ext cx="6324600" cy="2862322"/>
          </a:xfrm>
          <a:prstGeom prst="rect">
            <a:avLst/>
          </a:prstGeom>
          <a:noFill/>
        </p:spPr>
        <p:txBody>
          <a:bodyPr wrap="square" rtlCol="0">
            <a:spAutoFit/>
          </a:bodyPr>
          <a:lstStyle/>
          <a:p>
            <a:pPr marL="285750" indent="-285750">
              <a:buFont typeface="Wingdings" pitchFamily="2" charset="2"/>
              <a:buChar char="Ø"/>
            </a:pPr>
            <a:r>
              <a:rPr lang="en-US" b="1" dirty="0" smtClean="0"/>
              <a:t>Fax Document to Wrong Location</a:t>
            </a:r>
          </a:p>
          <a:p>
            <a:pPr marL="742950" lvl="1" indent="-285750">
              <a:buFont typeface="Wingdings" pitchFamily="2" charset="2"/>
              <a:buChar char="Ø"/>
            </a:pPr>
            <a:r>
              <a:rPr lang="en-US" dirty="0" smtClean="0"/>
              <a:t>“Hello, this is Pizza Plaza on Stark Street.  Did you mean to fax me this lab result for Fred Flintstone?”</a:t>
            </a:r>
          </a:p>
          <a:p>
            <a:pPr lvl="1"/>
            <a:endParaRPr lang="en-US" dirty="0" smtClean="0"/>
          </a:p>
          <a:p>
            <a:pPr marL="285750" indent="-285750">
              <a:buFont typeface="Wingdings" pitchFamily="2" charset="2"/>
              <a:buChar char="Ø"/>
            </a:pPr>
            <a:r>
              <a:rPr lang="en-US" b="1" dirty="0" smtClean="0"/>
              <a:t>Enter Incorrect Medical Record Number</a:t>
            </a:r>
          </a:p>
          <a:p>
            <a:pPr marL="742950" lvl="1" indent="-285750">
              <a:buFont typeface="Wingdings" pitchFamily="2" charset="2"/>
              <a:buChar char="Ø"/>
            </a:pPr>
            <a:r>
              <a:rPr lang="en-US" dirty="0" smtClean="0"/>
              <a:t>“I guess I was just typing too fast.”</a:t>
            </a:r>
          </a:p>
          <a:p>
            <a:pPr lvl="1"/>
            <a:endParaRPr lang="en-US" dirty="0" smtClean="0"/>
          </a:p>
          <a:p>
            <a:pPr marL="285750" indent="-285750">
              <a:buFont typeface="Wingdings" pitchFamily="2" charset="2"/>
              <a:buChar char="Ø"/>
            </a:pPr>
            <a:r>
              <a:rPr lang="en-US" b="1" dirty="0" smtClean="0"/>
              <a:t>Forgetting to Verify Patient Identity</a:t>
            </a:r>
          </a:p>
          <a:p>
            <a:pPr marL="742950" lvl="1" indent="-285750">
              <a:buFont typeface="Wingdings" pitchFamily="2" charset="2"/>
              <a:buChar char="Ø"/>
            </a:pPr>
            <a:r>
              <a:rPr lang="en-US" dirty="0" smtClean="0"/>
              <a:t>“There were seven patients with the name Barney Rubble.  I should have confirmed his date of birth.”</a:t>
            </a: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64</a:t>
            </a:fld>
            <a:endParaRPr lang="en-US" altLang="en-US" dirty="0"/>
          </a:p>
        </p:txBody>
      </p:sp>
      <p:pic>
        <p:nvPicPr>
          <p:cNvPr id="10" name="Picture 9" descr="https://tse1.mm.bing.net/th?&amp;id=JN.tazBhRkVXT3r717BkEs2Y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770257"/>
            <a:ext cx="1676400" cy="1497330"/>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2012361"/>
            <a:ext cx="3657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VIII</a:t>
            </a:r>
          </a:p>
        </p:txBody>
      </p:sp>
      <p:sp>
        <p:nvSpPr>
          <p:cNvPr id="10" name="TextBox 9"/>
          <p:cNvSpPr txBox="1"/>
          <p:nvPr/>
        </p:nvSpPr>
        <p:spPr>
          <a:xfrm>
            <a:off x="2057400" y="2969297"/>
            <a:ext cx="5181600" cy="584775"/>
          </a:xfrm>
          <a:prstGeom prst="rect">
            <a:avLst/>
          </a:prstGeom>
          <a:noFill/>
        </p:spPr>
        <p:txBody>
          <a:bodyPr wrap="square" rtlCol="0">
            <a:spAutoFit/>
          </a:bodyPr>
          <a:lstStyle/>
          <a:p>
            <a:pPr algn="ctr"/>
            <a:r>
              <a:rPr lang="en-US" sz="3200" b="1" dirty="0" smtClean="0"/>
              <a:t>Release of Information</a:t>
            </a:r>
            <a:endParaRPr lang="en-US" dirty="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D9B7845E-3DC7-4089-B204-774B7E23384C}" type="slidenum">
              <a:rPr lang="en-US" smtClean="0"/>
              <a:pPr>
                <a:defRPr/>
              </a:pPr>
              <a:t>65</a:t>
            </a:fld>
            <a:endParaRPr lang="en-US" dirty="0"/>
          </a:p>
        </p:txBody>
      </p:sp>
      <p:pic>
        <p:nvPicPr>
          <p:cNvPr id="4098" name="Picture 2" descr="https://tse1.mm.bing.net/th?&amp;id=JN.VrpZjIdEpw3hKjQTV%2bp4f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87" y="4191000"/>
            <a:ext cx="1114425" cy="125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585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990600" y="838200"/>
            <a:ext cx="7239000" cy="838200"/>
          </a:xfrm>
        </p:spPr>
        <p:txBody>
          <a:bodyPr>
            <a:noAutofit/>
          </a:bodyPr>
          <a:lstStyle/>
          <a:p>
            <a:pPr algn="ctr"/>
            <a:r>
              <a:rPr lang="en-US" altLang="en-US" sz="4400" dirty="0">
                <a:solidFill>
                  <a:srgbClr val="FF0000"/>
                </a:solidFill>
                <a:effectLst/>
                <a:latin typeface="Times New Roman" pitchFamily="18" charset="0"/>
                <a:cs typeface="Times New Roman" pitchFamily="18" charset="0"/>
              </a:rPr>
              <a:t>Release of </a:t>
            </a:r>
            <a:r>
              <a:rPr lang="en-US" altLang="en-US" sz="4400" dirty="0" smtClean="0">
                <a:solidFill>
                  <a:srgbClr val="FF0000"/>
                </a:solidFill>
                <a:effectLst/>
                <a:latin typeface="Times New Roman" pitchFamily="18" charset="0"/>
                <a:cs typeface="Times New Roman" pitchFamily="18" charset="0"/>
              </a:rPr>
              <a:t>Information (ROI)</a:t>
            </a:r>
            <a:endParaRPr lang="en-US" altLang="en-US" sz="4400" dirty="0">
              <a:solidFill>
                <a:srgbClr val="FF0000"/>
              </a:solidFill>
              <a:effectLst/>
              <a:latin typeface="Times New Roman" pitchFamily="18" charset="0"/>
              <a:cs typeface="Times New Roman" pitchFamily="18" charset="0"/>
            </a:endParaRPr>
          </a:p>
        </p:txBody>
      </p:sp>
      <p:sp>
        <p:nvSpPr>
          <p:cNvPr id="448515" name="Rectangle 3"/>
          <p:cNvSpPr>
            <a:spLocks noGrp="1" noChangeArrowheads="1"/>
          </p:cNvSpPr>
          <p:nvPr>
            <p:ph type="body" idx="1"/>
          </p:nvPr>
        </p:nvSpPr>
        <p:spPr>
          <a:xfrm>
            <a:off x="838200" y="2590800"/>
            <a:ext cx="7543800" cy="914400"/>
          </a:xfrm>
        </p:spPr>
        <p:txBody>
          <a:bodyPr/>
          <a:lstStyle/>
          <a:p>
            <a:pPr>
              <a:lnSpc>
                <a:spcPct val="80000"/>
              </a:lnSpc>
            </a:pPr>
            <a:r>
              <a:rPr lang="en-US" altLang="en-US" sz="2000" dirty="0" smtClean="0">
                <a:latin typeface="Times New Roman" pitchFamily="18" charset="0"/>
                <a:cs typeface="Times New Roman" pitchFamily="18" charset="0"/>
              </a:rPr>
              <a:t>When releasing PHI, it is important to know when a patient’s authorization is required.  Patient authorizations are governed by state and federal law. </a:t>
            </a:r>
            <a:endParaRPr lang="en-US" alt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66</a:t>
            </a:fld>
            <a:endParaRPr lang="en-US" dirty="0"/>
          </a:p>
        </p:txBody>
      </p:sp>
      <p:pic>
        <p:nvPicPr>
          <p:cNvPr id="7" name="Picture 6"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3581399"/>
            <a:ext cx="1752600" cy="1648143"/>
          </a:xfrm>
          <a:prstGeom prst="rect">
            <a:avLst/>
          </a:prstGeom>
          <a:noFill/>
          <a:ln>
            <a:noFill/>
          </a:ln>
        </p:spPr>
      </p:pic>
    </p:spTree>
    <p:extLst>
      <p:ext uri="{BB962C8B-B14F-4D97-AF65-F5344CB8AC3E}">
        <p14:creationId xmlns:p14="http://schemas.microsoft.com/office/powerpoint/2010/main" val="28560027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838200" y="381000"/>
            <a:ext cx="7239000" cy="1143000"/>
          </a:xfrm>
        </p:spPr>
        <p:txBody>
          <a:bodyPr>
            <a:no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Applying </a:t>
            </a:r>
            <a:r>
              <a:rPr lang="en-US" altLang="en-US" sz="2400" dirty="0">
                <a:solidFill>
                  <a:schemeClr val="tx1"/>
                </a:solidFill>
                <a:effectLst/>
                <a:latin typeface="Times New Roman" pitchFamily="18" charset="0"/>
                <a:cs typeface="Times New Roman" pitchFamily="18" charset="0"/>
              </a:rPr>
              <a:t>the Steps</a:t>
            </a:r>
          </a:p>
        </p:txBody>
      </p:sp>
      <p:sp>
        <p:nvSpPr>
          <p:cNvPr id="456707" name="Rectangle 3"/>
          <p:cNvSpPr>
            <a:spLocks noGrp="1" noChangeArrowheads="1"/>
          </p:cNvSpPr>
          <p:nvPr>
            <p:ph type="body" idx="1"/>
          </p:nvPr>
        </p:nvSpPr>
        <p:spPr>
          <a:xfrm>
            <a:off x="457200" y="1676400"/>
            <a:ext cx="8077200" cy="3352800"/>
          </a:xfrm>
        </p:spPr>
        <p:txBody>
          <a:bodyPr/>
          <a:lstStyle/>
          <a:p>
            <a:pPr marL="0" indent="0">
              <a:lnSpc>
                <a:spcPct val="90000"/>
              </a:lnSpc>
              <a:buNone/>
            </a:pPr>
            <a:r>
              <a:rPr lang="en-US" altLang="en-US" sz="2000" dirty="0">
                <a:latin typeface="Times New Roman" pitchFamily="18" charset="0"/>
                <a:cs typeface="Times New Roman" pitchFamily="18" charset="0"/>
              </a:rPr>
              <a:t>I received a request to release </a:t>
            </a:r>
            <a:r>
              <a:rPr lang="en-US" altLang="en-US" sz="2000" dirty="0" smtClean="0">
                <a:latin typeface="Times New Roman" pitchFamily="18" charset="0"/>
                <a:cs typeface="Times New Roman" pitchFamily="18" charset="0"/>
              </a:rPr>
              <a:t>PHI</a:t>
            </a:r>
            <a:r>
              <a:rPr lang="en-US" altLang="en-US" sz="2000" dirty="0">
                <a:latin typeface="Times New Roman" pitchFamily="18" charset="0"/>
                <a:cs typeface="Times New Roman" pitchFamily="18" charset="0"/>
              </a:rPr>
              <a:t>.  What now? </a:t>
            </a:r>
            <a:endParaRPr lang="en-US" altLang="en-US" sz="2000" dirty="0" smtClean="0">
              <a:latin typeface="Times New Roman" pitchFamily="18" charset="0"/>
              <a:cs typeface="Times New Roman" pitchFamily="18" charset="0"/>
            </a:endParaRPr>
          </a:p>
          <a:p>
            <a:pPr marL="622300" indent="-622300">
              <a:lnSpc>
                <a:spcPct val="90000"/>
              </a:lnSpc>
            </a:pPr>
            <a:r>
              <a:rPr lang="en-US" altLang="en-US" sz="2000" dirty="0" smtClean="0">
                <a:latin typeface="Times New Roman" pitchFamily="18" charset="0"/>
                <a:cs typeface="Times New Roman" pitchFamily="18" charset="0"/>
              </a:rPr>
              <a:t>Is the individual's authorization required before [Organization Name] can release PHI?</a:t>
            </a:r>
          </a:p>
          <a:p>
            <a:pPr marL="1257300" lvl="1" indent="-601663">
              <a:lnSpc>
                <a:spcPct val="90000"/>
              </a:lnSpc>
            </a:pPr>
            <a:r>
              <a:rPr lang="en-US" altLang="en-US" sz="2000" dirty="0" smtClean="0">
                <a:latin typeface="Times New Roman" pitchFamily="18" charset="0"/>
                <a:cs typeface="Times New Roman" pitchFamily="18" charset="0"/>
              </a:rPr>
              <a:t>Under certain circumstances (e.g., treatment, payment, or health care operations), the individual’s authorization is not required (more on this later).</a:t>
            </a:r>
          </a:p>
          <a:p>
            <a:pPr marL="1257300" lvl="1" indent="-601663">
              <a:lnSpc>
                <a:spcPct val="90000"/>
              </a:lnSpc>
            </a:pPr>
            <a:r>
              <a:rPr lang="en-US" sz="2000" dirty="0" smtClean="0">
                <a:latin typeface="Times New Roman" pitchFamily="18" charset="0"/>
                <a:cs typeface="Times New Roman" pitchFamily="18" charset="0"/>
              </a:rPr>
              <a:t>An authorization </a:t>
            </a:r>
            <a:r>
              <a:rPr lang="en-US" sz="2000" dirty="0">
                <a:latin typeface="Times New Roman" pitchFamily="18" charset="0"/>
                <a:cs typeface="Times New Roman" pitchFamily="18" charset="0"/>
              </a:rPr>
              <a:t>is required </a:t>
            </a:r>
            <a:r>
              <a:rPr lang="en-US" sz="2000" dirty="0" smtClean="0">
                <a:latin typeface="Times New Roman" pitchFamily="18" charset="0"/>
                <a:cs typeface="Times New Roman" pitchFamily="18" charset="0"/>
              </a:rPr>
              <a:t>for disclosures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PHI not </a:t>
            </a:r>
            <a:r>
              <a:rPr lang="en-US" sz="2000" dirty="0">
                <a:latin typeface="Times New Roman" pitchFamily="18" charset="0"/>
                <a:cs typeface="Times New Roman" pitchFamily="18" charset="0"/>
              </a:rPr>
              <a:t>otherwise </a:t>
            </a:r>
            <a:r>
              <a:rPr lang="en-US" sz="2000" dirty="0" smtClean="0">
                <a:latin typeface="Times New Roman" pitchFamily="18" charset="0"/>
                <a:cs typeface="Times New Roman" pitchFamily="18" charset="0"/>
              </a:rPr>
              <a:t>permitted by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Privacy Rule or more stringent state law.</a:t>
            </a:r>
          </a:p>
          <a:p>
            <a:pPr marL="1001712" indent="-601663">
              <a:lnSpc>
                <a:spcPct val="90000"/>
              </a:lnSpc>
            </a:pPr>
            <a:r>
              <a:rPr lang="en-US" altLang="en-US" sz="2000" dirty="0" smtClean="0">
                <a:latin typeface="Times New Roman" pitchFamily="18" charset="0"/>
                <a:cs typeface="Times New Roman" pitchFamily="18" charset="0"/>
              </a:rPr>
              <a:t>If so</a:t>
            </a:r>
            <a:r>
              <a:rPr lang="en-US"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has </a:t>
            </a:r>
            <a:r>
              <a:rPr lang="en-US" altLang="en-US" sz="2000" dirty="0">
                <a:latin typeface="Times New Roman" pitchFamily="18" charset="0"/>
                <a:cs typeface="Times New Roman" pitchFamily="18" charset="0"/>
              </a:rPr>
              <a:t>the authorization been filled out completely and correctly?</a:t>
            </a:r>
          </a:p>
          <a:p>
            <a:pPr marL="1001712" indent="-601663">
              <a:lnSpc>
                <a:spcPct val="90000"/>
              </a:lnSpc>
            </a:pPr>
            <a:endParaRPr lang="en-US" altLang="en-US" sz="2400" dirty="0"/>
          </a:p>
          <a:p>
            <a:pPr marL="1947863" lvl="2" indent="-522288">
              <a:lnSpc>
                <a:spcPct val="90000"/>
              </a:lnSpc>
            </a:pPr>
            <a:endParaRPr lang="en-US" altLang="en-US" sz="2100" dirty="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67</a:t>
            </a:fld>
            <a:endParaRPr lang="en-US" dirty="0"/>
          </a:p>
        </p:txBody>
      </p:sp>
      <p:pic>
        <p:nvPicPr>
          <p:cNvPr id="7" name="Picture 6" descr="https://tse1.mm.bing.net/th?id=JN.wYdELX%2bgPvsHERbPKC9o2w&amp;w=207&amp;h=18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648200"/>
            <a:ext cx="1386205" cy="1428750"/>
          </a:xfrm>
          <a:prstGeom prst="rect">
            <a:avLst/>
          </a:prstGeom>
          <a:noFill/>
          <a:ln>
            <a:noFill/>
          </a:ln>
        </p:spPr>
      </p:pic>
    </p:spTree>
    <p:extLst>
      <p:ext uri="{BB962C8B-B14F-4D97-AF65-F5344CB8AC3E}">
        <p14:creationId xmlns:p14="http://schemas.microsoft.com/office/powerpoint/2010/main" val="564173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2057400" y="457200"/>
            <a:ext cx="5791200" cy="1066800"/>
          </a:xfrm>
        </p:spPr>
        <p:txBody>
          <a:bodyPr>
            <a:noAutofit/>
          </a:bodyPr>
          <a:lstStyle/>
          <a:p>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Elements of a Valid Authorization</a:t>
            </a:r>
            <a:endParaRPr lang="en-US" altLang="en-US" sz="2400" dirty="0">
              <a:solidFill>
                <a:schemeClr val="tx1"/>
              </a:solidFill>
              <a:effectLst/>
              <a:latin typeface="Times New Roman" pitchFamily="18" charset="0"/>
              <a:cs typeface="Times New Roman" pitchFamily="18" charset="0"/>
            </a:endParaRPr>
          </a:p>
        </p:txBody>
      </p:sp>
      <p:sp>
        <p:nvSpPr>
          <p:cNvPr id="458755" name="Rectangle 3"/>
          <p:cNvSpPr>
            <a:spLocks noGrp="1" noChangeArrowheads="1"/>
          </p:cNvSpPr>
          <p:nvPr>
            <p:ph type="body" idx="1"/>
          </p:nvPr>
        </p:nvSpPr>
        <p:spPr>
          <a:xfrm>
            <a:off x="381000" y="1676400"/>
            <a:ext cx="8534400" cy="4038600"/>
          </a:xfrm>
        </p:spPr>
        <p:txBody>
          <a:bodyPr/>
          <a:lstStyle/>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Individual's name</a:t>
            </a: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[Organization Name] (or </a:t>
            </a:r>
            <a:r>
              <a:rPr lang="en-US" altLang="en-US" sz="2000" dirty="0">
                <a:latin typeface="Times New Roman" pitchFamily="18" charset="0"/>
                <a:cs typeface="Times New Roman" pitchFamily="18" charset="0"/>
              </a:rPr>
              <a:t>a [Organization Name</a:t>
            </a:r>
            <a:r>
              <a:rPr lang="en-US" altLang="en-US" sz="2000" dirty="0" smtClean="0">
                <a:latin typeface="Times New Roman" pitchFamily="18" charset="0"/>
                <a:cs typeface="Times New Roman" pitchFamily="18" charset="0"/>
              </a:rPr>
              <a:t>] employee or department) as the party authorized </a:t>
            </a:r>
            <a:r>
              <a:rPr lang="en-US" altLang="en-US" sz="2000" dirty="0">
                <a:latin typeface="Times New Roman" pitchFamily="18" charset="0"/>
                <a:cs typeface="Times New Roman" pitchFamily="18" charset="0"/>
              </a:rPr>
              <a:t>to make the </a:t>
            </a:r>
            <a:r>
              <a:rPr lang="en-US" altLang="en-US" sz="2000" dirty="0" smtClean="0">
                <a:latin typeface="Times New Roman" pitchFamily="18" charset="0"/>
                <a:cs typeface="Times New Roman" pitchFamily="18" charset="0"/>
              </a:rPr>
              <a:t>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Name of the </a:t>
            </a:r>
            <a:r>
              <a:rPr lang="en-US" altLang="en-US" sz="2000" dirty="0" smtClean="0">
                <a:latin typeface="Times New Roman" pitchFamily="18" charset="0"/>
                <a:cs typeface="Times New Roman" pitchFamily="18" charset="0"/>
              </a:rPr>
              <a:t>person, </a:t>
            </a:r>
            <a:r>
              <a:rPr lang="en-US" altLang="en-US" sz="2000" dirty="0">
                <a:latin typeface="Times New Roman" pitchFamily="18" charset="0"/>
                <a:cs typeface="Times New Roman" pitchFamily="18" charset="0"/>
              </a:rPr>
              <a:t>organization </a:t>
            </a:r>
            <a:r>
              <a:rPr lang="en-US" altLang="en-US" sz="2000" dirty="0" smtClean="0">
                <a:latin typeface="Times New Roman" pitchFamily="18" charset="0"/>
                <a:cs typeface="Times New Roman" pitchFamily="18" charset="0"/>
              </a:rPr>
              <a:t>or agency to </a:t>
            </a:r>
            <a:r>
              <a:rPr lang="en-US" altLang="en-US" sz="2000" dirty="0">
                <a:latin typeface="Times New Roman" pitchFamily="18" charset="0"/>
                <a:cs typeface="Times New Roman" pitchFamily="18" charset="0"/>
              </a:rPr>
              <a:t>whom the disclosure is to be </a:t>
            </a:r>
            <a:r>
              <a:rPr lang="en-US" altLang="en-US" sz="2000" dirty="0" smtClean="0">
                <a:latin typeface="Times New Roman" pitchFamily="18" charset="0"/>
                <a:cs typeface="Times New Roman" pitchFamily="18" charset="0"/>
              </a:rPr>
              <a:t>made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Purpose of the </a:t>
            </a:r>
            <a:r>
              <a:rPr lang="en-US" altLang="en-US" sz="2000" dirty="0" smtClean="0">
                <a:latin typeface="Times New Roman" pitchFamily="18" charset="0"/>
                <a:cs typeface="Times New Roman" pitchFamily="18" charset="0"/>
              </a:rPr>
              <a:t>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Specific </a:t>
            </a:r>
            <a:r>
              <a:rPr lang="en-US" altLang="en-US" sz="2000" dirty="0" smtClean="0">
                <a:latin typeface="Times New Roman" pitchFamily="18" charset="0"/>
                <a:cs typeface="Times New Roman" pitchFamily="18" charset="0"/>
              </a:rPr>
              <a:t>and meaningful description </a:t>
            </a:r>
            <a:r>
              <a:rPr lang="en-US" altLang="en-US" sz="2000" dirty="0">
                <a:latin typeface="Times New Roman" pitchFamily="18" charset="0"/>
                <a:cs typeface="Times New Roman" pitchFamily="18" charset="0"/>
              </a:rPr>
              <a:t>of the </a:t>
            </a:r>
            <a:r>
              <a:rPr lang="en-US" altLang="en-US" sz="2000" dirty="0" smtClean="0">
                <a:latin typeface="Times New Roman" pitchFamily="18" charset="0"/>
                <a:cs typeface="Times New Roman" pitchFamily="18" charset="0"/>
              </a:rPr>
              <a:t>information </a:t>
            </a:r>
            <a:r>
              <a:rPr lang="en-US" altLang="en-US" sz="2000" dirty="0">
                <a:latin typeface="Times New Roman" pitchFamily="18" charset="0"/>
                <a:cs typeface="Times New Roman" pitchFamily="18" charset="0"/>
              </a:rPr>
              <a:t>to be </a:t>
            </a:r>
            <a:r>
              <a:rPr lang="en-US" altLang="en-US" sz="2000" dirty="0" smtClean="0">
                <a:latin typeface="Times New Roman" pitchFamily="18" charset="0"/>
                <a:cs typeface="Times New Roman" pitchFamily="18" charset="0"/>
              </a:rPr>
              <a:t>disclosed</a:t>
            </a:r>
          </a:p>
          <a:p>
            <a:pPr marL="1200150" lvl="1" indent="-533400">
              <a:lnSpc>
                <a:spcPct val="80000"/>
              </a:lnSpc>
              <a:buClr>
                <a:schemeClr val="tx2"/>
              </a:buClr>
              <a:buFont typeface="Wingdings" pitchFamily="2" charset="2"/>
              <a:buAutoNum type="alphaUcPeriod"/>
            </a:pPr>
            <a:r>
              <a:rPr lang="en-US" altLang="en-US" sz="1600" dirty="0" smtClean="0">
                <a:latin typeface="Times New Roman" pitchFamily="18" charset="0"/>
                <a:cs typeface="Times New Roman" pitchFamily="18" charset="0"/>
              </a:rPr>
              <a:t>Note: If </a:t>
            </a:r>
            <a:r>
              <a:rPr lang="en-US" altLang="en-US" sz="1600" dirty="0">
                <a:latin typeface="Times New Roman" pitchFamily="18" charset="0"/>
                <a:cs typeface="Times New Roman" pitchFamily="18" charset="0"/>
              </a:rPr>
              <a:t>the release includes </a:t>
            </a:r>
            <a:r>
              <a:rPr lang="en-US" altLang="en-US" sz="1600" dirty="0" smtClean="0">
                <a:latin typeface="Times New Roman" pitchFamily="18" charset="0"/>
                <a:cs typeface="Times New Roman" pitchFamily="18" charset="0"/>
              </a:rPr>
              <a:t>sensitive information (e.g., alcohol </a:t>
            </a:r>
            <a:r>
              <a:rPr lang="en-US" altLang="en-US" sz="1600" dirty="0">
                <a:latin typeface="Times New Roman" pitchFamily="18" charset="0"/>
                <a:cs typeface="Times New Roman" pitchFamily="18" charset="0"/>
              </a:rPr>
              <a:t>or drug abuse </a:t>
            </a:r>
            <a:r>
              <a:rPr lang="en-US" altLang="en-US" sz="1600" dirty="0" smtClean="0">
                <a:latin typeface="Times New Roman" pitchFamily="18" charset="0"/>
                <a:cs typeface="Times New Roman" pitchFamily="18" charset="0"/>
              </a:rPr>
              <a:t>treatment records, developmental disability records, HIV test results, reproductive health), these must be affirmatively specified by the individual</a:t>
            </a:r>
            <a:endParaRPr lang="en-US" altLang="en-US" sz="16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The individual's right to revoke the authorization and either the exceptions on the right to revoke and a description of how to revoke or a reference to [Organization Name]’s Notice of Privacy Practices as appropriate</a:t>
            </a: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Statement </a:t>
            </a:r>
            <a:r>
              <a:rPr lang="en-US" altLang="en-US" sz="2000" dirty="0">
                <a:latin typeface="Times New Roman" pitchFamily="18" charset="0"/>
                <a:cs typeface="Times New Roman" pitchFamily="18" charset="0"/>
              </a:rPr>
              <a:t>of the ability or inability to condition treatment, payment, enrollment or eligibility for </a:t>
            </a:r>
            <a:r>
              <a:rPr lang="en-US" altLang="en-US" sz="2000" dirty="0" smtClean="0">
                <a:latin typeface="Times New Roman" pitchFamily="18" charset="0"/>
                <a:cs typeface="Times New Roman" pitchFamily="18" charset="0"/>
              </a:rPr>
              <a:t>benefits</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endParaRPr lang="en-US" altLang="en-US" sz="2000" dirty="0" smtClean="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68</a:t>
            </a:fld>
            <a:endParaRPr 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81000"/>
            <a:ext cx="1143000" cy="970280"/>
          </a:xfrm>
          <a:prstGeom prst="rect">
            <a:avLst/>
          </a:prstGeom>
          <a:noFill/>
          <a:ln>
            <a:noFill/>
          </a:ln>
        </p:spPr>
      </p:pic>
    </p:spTree>
    <p:extLst>
      <p:ext uri="{BB962C8B-B14F-4D97-AF65-F5344CB8AC3E}">
        <p14:creationId xmlns:p14="http://schemas.microsoft.com/office/powerpoint/2010/main" val="200763765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762000" y="152400"/>
            <a:ext cx="7467600" cy="11430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Elements of a Valid Authorization </a:t>
            </a:r>
            <a:r>
              <a:rPr lang="en-US" altLang="en-US" sz="1600" dirty="0" smtClean="0">
                <a:solidFill>
                  <a:schemeClr val="tx1"/>
                </a:solidFill>
                <a:effectLst/>
                <a:latin typeface="Times New Roman" pitchFamily="18" charset="0"/>
                <a:cs typeface="Times New Roman" pitchFamily="18" charset="0"/>
              </a:rPr>
              <a:t>(cont’d)</a:t>
            </a:r>
            <a:endParaRPr lang="en-US" altLang="en-US" sz="1600" dirty="0">
              <a:solidFill>
                <a:schemeClr val="tx1"/>
              </a:solidFill>
              <a:effectLst/>
              <a:latin typeface="Times New Roman" pitchFamily="18" charset="0"/>
              <a:cs typeface="Times New Roman" pitchFamily="18" charset="0"/>
            </a:endParaRPr>
          </a:p>
        </p:txBody>
      </p:sp>
      <p:sp>
        <p:nvSpPr>
          <p:cNvPr id="591875" name="Rectangle 3"/>
          <p:cNvSpPr>
            <a:spLocks noGrp="1" noChangeArrowheads="1"/>
          </p:cNvSpPr>
          <p:nvPr>
            <p:ph type="body" idx="1"/>
          </p:nvPr>
        </p:nvSpPr>
        <p:spPr>
          <a:xfrm>
            <a:off x="304800" y="1371600"/>
            <a:ext cx="8610600" cy="4191000"/>
          </a:xfrm>
        </p:spPr>
        <p:txBody>
          <a:bodyPr/>
          <a:lstStyle/>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Statement </a:t>
            </a:r>
            <a:r>
              <a:rPr lang="en-US" altLang="en-US" sz="2000" dirty="0">
                <a:latin typeface="Times New Roman" pitchFamily="18" charset="0"/>
                <a:cs typeface="Times New Roman" pitchFamily="18" charset="0"/>
              </a:rPr>
              <a:t>on the potential for </a:t>
            </a:r>
            <a:r>
              <a:rPr lang="en-US" altLang="en-US" sz="2000" dirty="0" smtClean="0">
                <a:latin typeface="Times New Roman" pitchFamily="18" charset="0"/>
                <a:cs typeface="Times New Roman" pitchFamily="18" charset="0"/>
              </a:rPr>
              <a:t>re-disclosure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If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release will involve </a:t>
            </a:r>
            <a:r>
              <a:rPr lang="en-US" altLang="en-US" sz="2000" dirty="0">
                <a:latin typeface="Times New Roman" pitchFamily="18" charset="0"/>
                <a:cs typeface="Times New Roman" pitchFamily="18" charset="0"/>
              </a:rPr>
              <a:t>marketing </a:t>
            </a:r>
            <a:r>
              <a:rPr lang="en-US" altLang="en-US" sz="2000" dirty="0" smtClean="0">
                <a:latin typeface="Times New Roman" pitchFamily="18" charset="0"/>
                <a:cs typeface="Times New Roman" pitchFamily="18" charset="0"/>
              </a:rPr>
              <a:t>remuneration </a:t>
            </a:r>
            <a:r>
              <a:rPr lang="en-US" altLang="en-US" sz="2000" dirty="0">
                <a:latin typeface="Times New Roman" pitchFamily="18" charset="0"/>
                <a:cs typeface="Times New Roman" pitchFamily="18" charset="0"/>
              </a:rPr>
              <a:t>to </a:t>
            </a:r>
            <a:r>
              <a:rPr lang="en-US" altLang="en-US" sz="2000" dirty="0" smtClean="0">
                <a:latin typeface="Times New Roman" pitchFamily="18" charset="0"/>
                <a:cs typeface="Times New Roman" pitchFamily="18" charset="0"/>
              </a:rPr>
              <a:t>[Organization Name], a </a:t>
            </a:r>
            <a:r>
              <a:rPr lang="en-US" altLang="en-US" sz="2000" dirty="0">
                <a:latin typeface="Times New Roman" pitchFamily="18" charset="0"/>
                <a:cs typeface="Times New Roman" pitchFamily="18" charset="0"/>
              </a:rPr>
              <a:t>statement </a:t>
            </a:r>
            <a:r>
              <a:rPr lang="en-US" altLang="en-US" sz="2000" dirty="0" smtClean="0">
                <a:latin typeface="Times New Roman" pitchFamily="18" charset="0"/>
                <a:cs typeface="Times New Roman" pitchFamily="18" charset="0"/>
              </a:rPr>
              <a:t>outlining this</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If the authorization relates to Wisconsin Statute Chapter 51 treatment records, the authorization must include a statement that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individual has </a:t>
            </a:r>
            <a:r>
              <a:rPr lang="en-US" altLang="en-US" sz="2000" dirty="0">
                <a:latin typeface="Times New Roman" pitchFamily="18" charset="0"/>
                <a:cs typeface="Times New Roman" pitchFamily="18" charset="0"/>
              </a:rPr>
              <a:t>a right to inspect and receive a copy of the material to be </a:t>
            </a:r>
            <a:r>
              <a:rPr lang="en-US" altLang="en-US" sz="2000" dirty="0" smtClean="0">
                <a:latin typeface="Times New Roman" pitchFamily="18" charset="0"/>
                <a:cs typeface="Times New Roman" pitchFamily="18" charset="0"/>
              </a:rPr>
              <a:t>disclosed</a:t>
            </a: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Expiration </a:t>
            </a:r>
            <a:r>
              <a:rPr lang="en-US" altLang="en-US" sz="2000" dirty="0">
                <a:latin typeface="Times New Roman" pitchFamily="18" charset="0"/>
                <a:cs typeface="Times New Roman" pitchFamily="18" charset="0"/>
              </a:rPr>
              <a:t>date or </a:t>
            </a:r>
            <a:r>
              <a:rPr lang="en-US" altLang="en-US" sz="2000" dirty="0" smtClean="0">
                <a:latin typeface="Times New Roman" pitchFamily="18" charset="0"/>
                <a:cs typeface="Times New Roman" pitchFamily="18" charset="0"/>
              </a:rPr>
              <a:t>event</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a:latin typeface="Times New Roman" pitchFamily="18" charset="0"/>
                <a:cs typeface="Times New Roman" pitchFamily="18" charset="0"/>
              </a:rPr>
              <a:t>Time period during which the authorization is </a:t>
            </a:r>
            <a:r>
              <a:rPr lang="en-US" altLang="en-US" sz="2000" dirty="0" smtClean="0">
                <a:latin typeface="Times New Roman" pitchFamily="18" charset="0"/>
                <a:cs typeface="Times New Roman" pitchFamily="18" charset="0"/>
              </a:rPr>
              <a:t>effective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Signature and </a:t>
            </a:r>
            <a:r>
              <a:rPr lang="en-US" altLang="en-US" sz="2000" dirty="0">
                <a:latin typeface="Times New Roman" pitchFamily="18" charset="0"/>
                <a:cs typeface="Times New Roman" pitchFamily="18" charset="0"/>
              </a:rPr>
              <a:t>date </a:t>
            </a:r>
            <a:r>
              <a:rPr lang="en-US" altLang="en-US" sz="2000" dirty="0" smtClean="0">
                <a:latin typeface="Times New Roman" pitchFamily="18" charset="0"/>
                <a:cs typeface="Times New Roman" pitchFamily="18" charset="0"/>
              </a:rPr>
              <a:t>signed and</a:t>
            </a:r>
            <a:endParaRPr lang="en-US" altLang="en-US" sz="2000" dirty="0">
              <a:latin typeface="Times New Roman" pitchFamily="18" charset="0"/>
              <a:cs typeface="Times New Roman" pitchFamily="18" charset="0"/>
            </a:endParaRPr>
          </a:p>
          <a:p>
            <a:pPr marL="1143000" lvl="1" indent="-457200">
              <a:lnSpc>
                <a:spcPct val="80000"/>
              </a:lnSpc>
              <a:buClr>
                <a:schemeClr val="tx2"/>
              </a:buClr>
              <a:buFont typeface="Wingdings" pitchFamily="2" charset="2"/>
              <a:buAutoNum type="alphaUcPeriod"/>
            </a:pPr>
            <a:r>
              <a:rPr lang="en-US" altLang="en-US" sz="1600" dirty="0">
                <a:latin typeface="Times New Roman" pitchFamily="18" charset="0"/>
                <a:cs typeface="Times New Roman" pitchFamily="18" charset="0"/>
              </a:rPr>
              <a:t>If signed by a </a:t>
            </a:r>
            <a:r>
              <a:rPr lang="en-US" altLang="en-US" sz="1600" dirty="0" smtClean="0">
                <a:latin typeface="Times New Roman" pitchFamily="18" charset="0"/>
                <a:cs typeface="Times New Roman" pitchFamily="18" charset="0"/>
              </a:rPr>
              <a:t>personal </a:t>
            </a:r>
            <a:r>
              <a:rPr lang="en-US" altLang="en-US" sz="1600" dirty="0">
                <a:latin typeface="Times New Roman" pitchFamily="18" charset="0"/>
                <a:cs typeface="Times New Roman" pitchFamily="18" charset="0"/>
              </a:rPr>
              <a:t>representative, a description of his/her authority to </a:t>
            </a:r>
            <a:r>
              <a:rPr lang="en-US" altLang="en-US" sz="1600" dirty="0" smtClean="0">
                <a:latin typeface="Times New Roman" pitchFamily="18" charset="0"/>
                <a:cs typeface="Times New Roman" pitchFamily="18" charset="0"/>
              </a:rPr>
              <a:t>sign and relationship to individual must be provided</a:t>
            </a:r>
            <a:endParaRPr lang="en-US" altLang="en-US" sz="16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Must be written in plain language</a:t>
            </a:r>
          </a:p>
          <a:p>
            <a:pPr marL="0" indent="0">
              <a:lnSpc>
                <a:spcPct val="80000"/>
              </a:lnSpc>
              <a:buNone/>
            </a:pPr>
            <a:endParaRPr lang="en-US" altLang="en-US" sz="2000" dirty="0" smtClean="0">
              <a:latin typeface="Times New Roman" pitchFamily="18" charset="0"/>
              <a:cs typeface="Times New Roman" pitchFamily="18" charset="0"/>
            </a:endParaRPr>
          </a:p>
          <a:p>
            <a:pPr marL="0" indent="0">
              <a:lnSpc>
                <a:spcPct val="80000"/>
              </a:lnSpc>
              <a:buNone/>
            </a:pPr>
            <a:r>
              <a:rPr lang="en-US" altLang="en-US" sz="2000" dirty="0" smtClean="0">
                <a:latin typeface="Times New Roman" pitchFamily="18" charset="0"/>
                <a:cs typeface="Times New Roman" pitchFamily="18" charset="0"/>
              </a:rPr>
              <a:t>If any element is missing, the authorization is not valid. Also, a </a:t>
            </a:r>
            <a:r>
              <a:rPr lang="en-US" altLang="en-US" sz="2000" dirty="0">
                <a:latin typeface="Times New Roman" pitchFamily="18" charset="0"/>
                <a:cs typeface="Times New Roman" pitchFamily="18" charset="0"/>
              </a:rPr>
              <a:t>copy of the </a:t>
            </a:r>
            <a:r>
              <a:rPr lang="en-US" altLang="en-US" sz="2000" dirty="0" smtClean="0">
                <a:latin typeface="Times New Roman" pitchFamily="18" charset="0"/>
                <a:cs typeface="Times New Roman" pitchFamily="18" charset="0"/>
              </a:rPr>
              <a:t>authorization must be provided to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individual.</a:t>
            </a:r>
            <a:endParaRPr lang="en-US" alt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69</a:t>
            </a:fld>
            <a:endParaRPr 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5717" y="5486400"/>
            <a:ext cx="1421765" cy="1046480"/>
          </a:xfrm>
          <a:prstGeom prst="rect">
            <a:avLst/>
          </a:prstGeom>
          <a:noFill/>
          <a:ln>
            <a:noFill/>
          </a:ln>
        </p:spPr>
      </p:pic>
    </p:spTree>
    <p:extLst>
      <p:ext uri="{BB962C8B-B14F-4D97-AF65-F5344CB8AC3E}">
        <p14:creationId xmlns:p14="http://schemas.microsoft.com/office/powerpoint/2010/main" val="27357796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981200" y="704850"/>
            <a:ext cx="4800600" cy="685800"/>
          </a:xfrm>
        </p:spPr>
        <p:txBody>
          <a:bodyPr>
            <a:normAutofit fontScale="90000"/>
          </a:bodyPr>
          <a:lstStyle/>
          <a:p>
            <a:pPr algn="ctr" eaLnBrk="1" hangingPunct="1">
              <a:defRPr/>
            </a:pPr>
            <a:r>
              <a:rPr lang="en-US" altLang="en-US" dirty="0"/>
              <a:t>	</a:t>
            </a:r>
            <a:r>
              <a:rPr lang="en-US" altLang="en-US" sz="4000" dirty="0" smtClean="0">
                <a:solidFill>
                  <a:schemeClr val="accent6">
                    <a:lumMod val="60000"/>
                    <a:lumOff val="40000"/>
                  </a:schemeClr>
                </a:solidFill>
                <a:effectLst/>
                <a:latin typeface="Times New Roman" pitchFamily="18" charset="0"/>
                <a:cs typeface="Times New Roman" pitchFamily="18" charset="0"/>
              </a:rPr>
              <a:t>What is HIPAA</a:t>
            </a:r>
            <a:r>
              <a:rPr lang="en-US" altLang="en-US" sz="4000" dirty="0">
                <a:solidFill>
                  <a:schemeClr val="accent6">
                    <a:lumMod val="60000"/>
                    <a:lumOff val="40000"/>
                  </a:schemeClr>
                </a:solidFill>
                <a:effectLst/>
                <a:latin typeface="Times New Roman" pitchFamily="18" charset="0"/>
                <a:cs typeface="Times New Roman" pitchFamily="18" charset="0"/>
              </a:rPr>
              <a:t>?</a:t>
            </a:r>
          </a:p>
        </p:txBody>
      </p:sp>
      <p:sp>
        <p:nvSpPr>
          <p:cNvPr id="32770" name="Rectangle 3"/>
          <p:cNvSpPr>
            <a:spLocks noGrp="1" noChangeArrowheads="1"/>
          </p:cNvSpPr>
          <p:nvPr>
            <p:ph type="body" sz="half" idx="2"/>
          </p:nvPr>
        </p:nvSpPr>
        <p:spPr>
          <a:xfrm>
            <a:off x="2133600" y="5562600"/>
            <a:ext cx="3276600" cy="223839"/>
          </a:xfrm>
          <a:solidFill>
            <a:schemeClr val="bg1"/>
          </a:solidFill>
        </p:spPr>
        <p:txBody>
          <a:bodyPr/>
          <a:lstStyle/>
          <a:p>
            <a:pPr marL="107950" indent="0" eaLnBrk="1" hangingPunct="1">
              <a:lnSpc>
                <a:spcPct val="80000"/>
              </a:lnSpc>
              <a:buFont typeface="Wingdings 3" pitchFamily="18" charset="2"/>
              <a:buNone/>
            </a:pPr>
            <a:r>
              <a:rPr lang="en-US" altLang="en-US" sz="1050" dirty="0" smtClean="0">
                <a:solidFill>
                  <a:srgbClr val="FF3300"/>
                </a:solidFill>
                <a:latin typeface="Times New Roman" pitchFamily="18" charset="0"/>
                <a:cs typeface="Times New Roman" pitchFamily="18" charset="0"/>
              </a:rPr>
              <a:t>Each part of HIPAA is governed by different laws</a:t>
            </a:r>
          </a:p>
        </p:txBody>
      </p:sp>
      <p:sp>
        <p:nvSpPr>
          <p:cNvPr id="219146" name="Rectangle 10"/>
          <p:cNvSpPr>
            <a:spLocks noChangeArrowheads="1"/>
          </p:cNvSpPr>
          <p:nvPr/>
        </p:nvSpPr>
        <p:spPr bwMode="auto">
          <a:xfrm>
            <a:off x="838200" y="1371600"/>
            <a:ext cx="7086600" cy="609600"/>
          </a:xfrm>
          <a:prstGeom prst="rect">
            <a:avLst/>
          </a:prstGeom>
          <a:noFill/>
          <a:ln>
            <a:noFill/>
          </a:ln>
          <a:effectLst/>
          <a:extLst/>
        </p:spPr>
        <p:txBody>
          <a:bodyPr/>
          <a:lstStyle>
            <a:lvl1pPr marL="342900" indent="-342900">
              <a:spcBef>
                <a:spcPct val="20000"/>
              </a:spcBef>
              <a:buClr>
                <a:schemeClr val="hlink"/>
              </a:buClr>
              <a:buSzPct val="70000"/>
              <a:buFont typeface="Wingdings" pitchFamily="2" charset="2"/>
              <a:buChar char="n"/>
              <a:defRPr sz="2800">
                <a:solidFill>
                  <a:schemeClr val="tx1"/>
                </a:solidFill>
                <a:effectLst>
                  <a:outerShdw blurRad="38100" dist="38100" dir="2700000" algn="tl">
                    <a:srgbClr val="FFFFFF"/>
                  </a:outerShdw>
                </a:effectLst>
                <a:latin typeface="Tahoma"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FFFFFF"/>
                  </a:outerShdw>
                </a:effectLst>
                <a:latin typeface="Tahoma" pitchFamily="34" charset="0"/>
              </a:defRPr>
            </a:lvl2pPr>
            <a:lvl3pPr marL="1143000" indent="-228600">
              <a:spcBef>
                <a:spcPct val="20000"/>
              </a:spcBef>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3pPr>
            <a:lvl4pPr marL="1600200" indent="-228600">
              <a:spcBef>
                <a:spcPct val="20000"/>
              </a:spcBef>
              <a:buClr>
                <a:schemeClr val="tx1"/>
              </a:buClr>
              <a:buChar char="–"/>
              <a:defRPr>
                <a:solidFill>
                  <a:schemeClr val="tx1"/>
                </a:solidFill>
                <a:effectLst>
                  <a:outerShdw blurRad="38100" dist="38100" dir="2700000" algn="tl">
                    <a:srgbClr val="FFFFFF"/>
                  </a:outerShdw>
                </a:effectLst>
                <a:latin typeface="Tahoma" pitchFamily="34" charset="0"/>
              </a:defRPr>
            </a:lvl4pPr>
            <a:lvl5pPr marL="2057400" indent="-228600">
              <a:spcBef>
                <a:spcPct val="20000"/>
              </a:spcBef>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5pPr>
            <a:lvl6pPr marL="25146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6pPr>
            <a:lvl7pPr marL="29718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7pPr>
            <a:lvl8pPr marL="34290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8pPr>
            <a:lvl9pPr marL="38862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9pPr>
          </a:lstStyle>
          <a:p>
            <a:pPr marL="0" indent="0">
              <a:buFont typeface="Wingdings" pitchFamily="2" charset="2"/>
              <a:buNone/>
              <a:defRPr/>
            </a:pPr>
            <a:r>
              <a:rPr lang="en-US" altLang="en-US" sz="2400" dirty="0" smtClean="0">
                <a:latin typeface="Times New Roman" pitchFamily="18" charset="0"/>
                <a:cs typeface="Times New Roman" pitchFamily="18" charset="0"/>
              </a:rPr>
              <a:t>Health Information Privacy and Portability Act of 1996</a:t>
            </a:r>
            <a:endParaRPr lang="en-US" altLang="en-US" sz="2400" dirty="0">
              <a:latin typeface="Times New Roman" pitchFamily="18" charset="0"/>
              <a:cs typeface="Times New Roman" pitchFamily="18" charset="0"/>
            </a:endParaRPr>
          </a:p>
          <a:p>
            <a:pPr marL="0" indent="0">
              <a:buFont typeface="Wingdings" pitchFamily="2" charset="2"/>
              <a:buNone/>
              <a:defRPr/>
            </a:pPr>
            <a:endParaRPr lang="en-US" altLang="en-US" sz="2400" dirty="0" smtClean="0">
              <a:latin typeface="Times New Roman" pitchFamily="18" charset="0"/>
              <a:cs typeface="Times New Roman" pitchFamily="18" charset="0"/>
            </a:endParaRPr>
          </a:p>
          <a:p>
            <a:pPr marL="0" indent="0">
              <a:buFont typeface="Wingdings" pitchFamily="2" charset="2"/>
              <a:buNone/>
              <a:defRPr/>
            </a:pPr>
            <a:endParaRPr lang="en-US" altLang="en-US" sz="1800" dirty="0" smtClean="0">
              <a:latin typeface="Times New Roman" pitchFamily="18" charset="0"/>
              <a:cs typeface="Times New Roman" pitchFamily="18" charset="0"/>
            </a:endParaRPr>
          </a:p>
          <a:p>
            <a:pPr marL="0" indent="0">
              <a:buFont typeface="Wingdings" pitchFamily="2" charset="2"/>
              <a:buNone/>
              <a:defRPr/>
            </a:pPr>
            <a:endParaRPr lang="en-US" altLang="en-US" sz="1800" dirty="0">
              <a:latin typeface="Times New Roman" pitchFamily="18" charset="0"/>
              <a:cs typeface="Times New Roman" pitchFamily="18" charset="0"/>
            </a:endParaRPr>
          </a:p>
          <a:p>
            <a:pPr marL="0" indent="0">
              <a:buFont typeface="Wingdings" pitchFamily="2" charset="2"/>
              <a:buNone/>
              <a:defRPr/>
            </a:pPr>
            <a:endParaRPr lang="en-US" altLang="en-US" sz="1200" dirty="0" smtClean="0">
              <a:effectLst/>
              <a:latin typeface="Times New Roman" pitchFamily="18" charset="0"/>
              <a:cs typeface="Times New Roman" pitchFamily="18" charset="0"/>
            </a:endParaRPr>
          </a:p>
          <a:p>
            <a:pPr marL="0" indent="0">
              <a:buFont typeface="Wingdings" pitchFamily="2" charset="2"/>
              <a:buNone/>
              <a:defRPr/>
            </a:pPr>
            <a:endParaRPr lang="en-US" altLang="en-US" sz="1200" dirty="0">
              <a:effectLst/>
              <a:latin typeface="Times New Roman" pitchFamily="18" charset="0"/>
              <a:cs typeface="Times New Roman" pitchFamily="18" charset="0"/>
            </a:endParaRPr>
          </a:p>
          <a:p>
            <a:pPr marL="0" indent="0">
              <a:buFont typeface="Wingdings" pitchFamily="2" charset="2"/>
              <a:buNone/>
              <a:defRPr/>
            </a:pPr>
            <a:r>
              <a:rPr lang="en-US" altLang="en-US" sz="1800" b="1" dirty="0" smtClean="0">
                <a:effectLst/>
                <a:latin typeface="Times New Roman" pitchFamily="18" charset="0"/>
                <a:cs typeface="Times New Roman" pitchFamily="18" charset="0"/>
              </a:rPr>
              <a:t>                    </a:t>
            </a:r>
            <a:endParaRPr lang="en-US" altLang="en-US" sz="1600" b="1" dirty="0">
              <a:effectLst/>
              <a:latin typeface="Times New Roman" pitchFamily="18" charset="0"/>
              <a:cs typeface="Times New Roman" pitchFamily="18" charset="0"/>
            </a:endParaRPr>
          </a:p>
        </p:txBody>
      </p:sp>
      <p:graphicFrame>
        <p:nvGraphicFramePr>
          <p:cNvPr id="7" name="Diagram 6"/>
          <p:cNvGraphicFramePr/>
          <p:nvPr>
            <p:extLst>
              <p:ext uri="{D42A27DB-BD31-4B8C-83A1-F6EECF244321}">
                <p14:modId xmlns:p14="http://schemas.microsoft.com/office/powerpoint/2010/main" val="1573145759"/>
              </p:ext>
            </p:extLst>
          </p:nvPr>
        </p:nvGraphicFramePr>
        <p:xfrm>
          <a:off x="2209800" y="2009775"/>
          <a:ext cx="4191000" cy="279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EED0242E-4775-452C-8298-BB3DE86C1FA6}" type="slidenum">
              <a:rPr lang="en-US" altLang="en-US" smtClean="0"/>
              <a:pPr>
                <a:defRPr/>
              </a:pPr>
              <a:t>7</a:t>
            </a:fld>
            <a:endParaRPr lang="en-US" altLang="en-US" dirty="0"/>
          </a:p>
        </p:txBody>
      </p:sp>
      <p:pic>
        <p:nvPicPr>
          <p:cNvPr id="10" name="Picture 9" descr="https://tse2.mm.bing.net/th?id=JN.7ku54LZAXZklJPeOF5t8Iw&amp;w=187&amp;h=186&amp;c=7&amp;rs=1&amp;qlt=90&amp;o=4&amp;pid=1.7">
            <a:hlinkClick r:id="rId8"/>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0" y="2743200"/>
            <a:ext cx="1828800" cy="1524000"/>
          </a:xfrm>
          <a:prstGeom prst="rect">
            <a:avLst/>
          </a:prstGeom>
          <a:noFill/>
          <a:ln>
            <a:noFill/>
          </a:ln>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1447800" y="304801"/>
            <a:ext cx="60960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Evaluating Authorizations</a:t>
            </a:r>
            <a:endParaRPr lang="en-US" altLang="en-US" sz="2400" dirty="0">
              <a:solidFill>
                <a:schemeClr val="tx1"/>
              </a:solidFill>
              <a:effectLst/>
              <a:latin typeface="Times New Roman" pitchFamily="18" charset="0"/>
              <a:cs typeface="Times New Roman" pitchFamily="18" charset="0"/>
            </a:endParaRPr>
          </a:p>
        </p:txBody>
      </p:sp>
      <p:sp>
        <p:nvSpPr>
          <p:cNvPr id="456707" name="Rectangle 3"/>
          <p:cNvSpPr>
            <a:spLocks noGrp="1" noChangeArrowheads="1"/>
          </p:cNvSpPr>
          <p:nvPr>
            <p:ph type="body" idx="1"/>
          </p:nvPr>
        </p:nvSpPr>
        <p:spPr>
          <a:xfrm>
            <a:off x="381000" y="1600200"/>
            <a:ext cx="8458200" cy="4191000"/>
          </a:xfrm>
        </p:spPr>
        <p:txBody>
          <a:bodyPr/>
          <a:lstStyle/>
          <a:p>
            <a:pPr marL="622300" indent="-622300">
              <a:lnSpc>
                <a:spcPct val="90000"/>
              </a:lnSpc>
            </a:pPr>
            <a:r>
              <a:rPr lang="en-US" altLang="en-US" sz="2400" dirty="0" smtClean="0">
                <a:latin typeface="Times New Roman" pitchFamily="18" charset="0"/>
                <a:cs typeface="Times New Roman" pitchFamily="18" charset="0"/>
              </a:rPr>
              <a:t>Evaluating Authorizations:</a:t>
            </a:r>
          </a:p>
          <a:p>
            <a:pPr marL="1143000" lvl="1" indent="-457200">
              <a:lnSpc>
                <a:spcPct val="90000"/>
              </a:lnSpc>
            </a:pPr>
            <a:r>
              <a:rPr lang="en-US" altLang="en-US" sz="1800" dirty="0" smtClean="0">
                <a:latin typeface="Times New Roman" pitchFamily="18" charset="0"/>
                <a:cs typeface="Times New Roman" pitchFamily="18" charset="0"/>
              </a:rPr>
              <a:t>Should </a:t>
            </a:r>
            <a:r>
              <a:rPr lang="en-US" altLang="en-US" sz="1800" dirty="0">
                <a:latin typeface="Times New Roman" pitchFamily="18" charset="0"/>
                <a:cs typeface="Times New Roman" pitchFamily="18" charset="0"/>
              </a:rPr>
              <a:t>the access be denied? Has the access been denied</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marL="1143000" lvl="1" indent="-457200">
              <a:lnSpc>
                <a:spcPct val="90000"/>
              </a:lnSpc>
            </a:pPr>
            <a:r>
              <a:rPr lang="en-US" altLang="en-US" sz="1800" dirty="0" smtClean="0">
                <a:latin typeface="Times New Roman" pitchFamily="18" charset="0"/>
                <a:cs typeface="Times New Roman" pitchFamily="18" charset="0"/>
              </a:rPr>
              <a:t>Is [Organization Name] providing only the information specified in the authorization?</a:t>
            </a:r>
          </a:p>
          <a:p>
            <a:pPr marL="1143000" lvl="1" indent="-457200">
              <a:lnSpc>
                <a:spcPct val="90000"/>
              </a:lnSpc>
            </a:pPr>
            <a:r>
              <a:rPr lang="en-US" altLang="en-US" sz="1800" dirty="0" smtClean="0">
                <a:latin typeface="Times New Roman" pitchFamily="18" charset="0"/>
                <a:cs typeface="Times New Roman" pitchFamily="18" charset="0"/>
              </a:rPr>
              <a:t>Is the authorization combined with another type of document to create an inappropriate compound authorization?</a:t>
            </a:r>
          </a:p>
          <a:p>
            <a:pPr marL="887412" indent="-457200">
              <a:lnSpc>
                <a:spcPct val="90000"/>
              </a:lnSpc>
            </a:pPr>
            <a:r>
              <a:rPr lang="en-US" altLang="en-US" sz="2400" dirty="0" smtClean="0">
                <a:latin typeface="Times New Roman" pitchFamily="18" charset="0"/>
                <a:cs typeface="Times New Roman" pitchFamily="18" charset="0"/>
              </a:rPr>
              <a:t>In what form/format should the information be provided?</a:t>
            </a:r>
          </a:p>
          <a:p>
            <a:pPr marL="887412" indent="-457200">
              <a:lnSpc>
                <a:spcPct val="90000"/>
              </a:lnSpc>
            </a:pPr>
            <a:r>
              <a:rPr lang="en-US" altLang="en-US" sz="2400" dirty="0" smtClean="0">
                <a:latin typeface="Times New Roman" pitchFamily="18" charset="0"/>
                <a:cs typeface="Times New Roman" pitchFamily="18" charset="0"/>
              </a:rPr>
              <a:t>How much time does [Organization Name] have to respond to the request?</a:t>
            </a:r>
          </a:p>
          <a:p>
            <a:pPr marL="887412" indent="-457200">
              <a:lnSpc>
                <a:spcPct val="90000"/>
              </a:lnSpc>
            </a:pPr>
            <a:r>
              <a:rPr lang="en-US" altLang="en-US" sz="2400" dirty="0" smtClean="0">
                <a:latin typeface="Times New Roman" pitchFamily="18" charset="0"/>
                <a:cs typeface="Times New Roman" pitchFamily="18" charset="0"/>
              </a:rPr>
              <a:t>What fees can/should be applied?</a:t>
            </a:r>
          </a:p>
          <a:p>
            <a:pPr marL="0" indent="0">
              <a:lnSpc>
                <a:spcPct val="90000"/>
              </a:lnSpc>
              <a:buNone/>
            </a:pPr>
            <a:endParaRPr lang="en-US" altLang="en-US" sz="2400" b="1" dirty="0" smtClean="0">
              <a:latin typeface="Times New Roman" pitchFamily="18" charset="0"/>
              <a:cs typeface="Times New Roman" pitchFamily="18" charset="0"/>
            </a:endParaRPr>
          </a:p>
          <a:p>
            <a:pPr marL="0" indent="0">
              <a:lnSpc>
                <a:spcPct val="90000"/>
              </a:lnSpc>
              <a:buNone/>
            </a:pPr>
            <a:r>
              <a:rPr lang="en-US" altLang="en-US" sz="1800" b="1" dirty="0" smtClean="0">
                <a:latin typeface="Times New Roman" pitchFamily="18" charset="0"/>
                <a:cs typeface="Times New Roman" pitchFamily="18" charset="0"/>
              </a:rPr>
              <a:t>Note:  </a:t>
            </a:r>
            <a:r>
              <a:rPr lang="en-US" altLang="en-US" sz="1800" dirty="0" smtClean="0">
                <a:latin typeface="Times New Roman" pitchFamily="18" charset="0"/>
                <a:cs typeface="Times New Roman" pitchFamily="18" charset="0"/>
              </a:rPr>
              <a:t>If you are uncertain about any of these steps, ask [Organization]’s Privacy Officer.</a:t>
            </a:r>
          </a:p>
          <a:p>
            <a:pPr marL="1425575" lvl="2" indent="0">
              <a:lnSpc>
                <a:spcPct val="90000"/>
              </a:lnSpc>
              <a:buNone/>
            </a:pPr>
            <a:endParaRPr lang="en-US" altLang="en-US" sz="1800" dirty="0"/>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70</a:t>
            </a:fld>
            <a:endParaRPr lang="en-US" dirty="0"/>
          </a:p>
        </p:txBody>
      </p:sp>
      <p:pic>
        <p:nvPicPr>
          <p:cNvPr id="7" name="Picture 6" descr="https://tse1.mm.bing.net/th?&amp;id=JN.rp4XXKwkNXtQzXPRVlOCI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685800"/>
            <a:ext cx="1524000" cy="857885"/>
          </a:xfrm>
          <a:prstGeom prst="rect">
            <a:avLst/>
          </a:prstGeom>
          <a:noFill/>
          <a:ln>
            <a:noFill/>
          </a:ln>
        </p:spPr>
      </p:pic>
    </p:spTree>
    <p:extLst>
      <p:ext uri="{BB962C8B-B14F-4D97-AF65-F5344CB8AC3E}">
        <p14:creationId xmlns:p14="http://schemas.microsoft.com/office/powerpoint/2010/main" val="14859239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609600"/>
            <a:ext cx="6934200" cy="1020762"/>
          </a:xfrm>
        </p:spPr>
        <p:txBody>
          <a:bodyPr>
            <a:normAutofit fontScale="90000"/>
          </a:bodyPr>
          <a:lstStyle/>
          <a:p>
            <a:pPr algn="ctr" eaLnBrk="1" hangingPunct="1">
              <a:defRPr/>
            </a:pP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An Authorization Mishap</a:t>
            </a:r>
            <a:endParaRPr lang="en-US" altLang="en-US" sz="2700" dirty="0">
              <a:solidFill>
                <a:schemeClr val="tx1"/>
              </a:solidFill>
              <a:effectLst/>
              <a:latin typeface="Times New Roman" pitchFamily="18" charset="0"/>
              <a:cs typeface="Times New Roman" pitchFamily="18" charset="0"/>
            </a:endParaRPr>
          </a:p>
        </p:txBody>
      </p:sp>
      <p:sp>
        <p:nvSpPr>
          <p:cNvPr id="151555" name="Rectangle 3"/>
          <p:cNvSpPr>
            <a:spLocks noGrp="1" noChangeArrowheads="1"/>
          </p:cNvSpPr>
          <p:nvPr>
            <p:ph type="body" idx="1"/>
          </p:nvPr>
        </p:nvSpPr>
        <p:spPr>
          <a:xfrm>
            <a:off x="381000" y="1728787"/>
            <a:ext cx="8305800" cy="2438400"/>
          </a:xfrm>
        </p:spPr>
        <p:txBody>
          <a:bodyPr/>
          <a:lstStyle/>
          <a:p>
            <a:pPr marL="609600" indent="-609600" eaLnBrk="1" hangingPunct="1"/>
            <a:r>
              <a:rPr lang="en-US" altLang="en-US" sz="2400" dirty="0" smtClean="0">
                <a:latin typeface="Times New Roman" pitchFamily="18" charset="0"/>
                <a:cs typeface="Times New Roman" pitchFamily="18" charset="0"/>
              </a:rPr>
              <a:t>The patient’s Authorization to Release Information stated only the records from 2002 to 2006 should be sent to the attorney.   The Release of Information (ROI) Technician didn’t notice the limitation and sent documentation of a motor vehicle accident in 2010.  She lost her court case and was fined $50,000.</a:t>
            </a:r>
          </a:p>
        </p:txBody>
      </p:sp>
      <p:sp>
        <p:nvSpPr>
          <p:cNvPr id="9" name="Rectangle 3"/>
          <p:cNvSpPr txBox="1">
            <a:spLocks noChangeArrowheads="1"/>
          </p:cNvSpPr>
          <p:nvPr/>
        </p:nvSpPr>
        <p:spPr bwMode="auto">
          <a:xfrm>
            <a:off x="304800" y="4959096"/>
            <a:ext cx="5334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eaLnBrk="1" hangingPunct="1">
              <a:buNone/>
            </a:pPr>
            <a:r>
              <a:rPr lang="en-US" altLang="en-US" sz="1400" dirty="0" smtClean="0">
                <a:latin typeface="Times New Roman" pitchFamily="18" charset="0"/>
                <a:cs typeface="Times New Roman" pitchFamily="18" charset="0"/>
              </a:rPr>
              <a:t>The patient later filed a complaint with the ROI Technician’s employer and the Office for Civil Rights (OCR) and the ROI Technician was fired </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71</a:t>
            </a:fld>
            <a:endParaRPr lang="en-US" dirty="0"/>
          </a:p>
        </p:txBody>
      </p:sp>
      <p:pic>
        <p:nvPicPr>
          <p:cNvPr id="8" name="Picture 7" descr="https://tse1.mm.bing.net/th?&amp;id=JN.ckI6m0iTfILpwVr3wpaET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833813"/>
            <a:ext cx="1447800" cy="1430083"/>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685800" y="762000"/>
            <a:ext cx="72390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When Authorization </a:t>
            </a:r>
            <a:r>
              <a:rPr lang="en-US" altLang="en-US" sz="2400" u="sng" dirty="0">
                <a:solidFill>
                  <a:schemeClr val="tx1"/>
                </a:solidFill>
                <a:effectLst/>
                <a:latin typeface="Times New Roman" pitchFamily="18" charset="0"/>
                <a:cs typeface="Times New Roman" pitchFamily="18" charset="0"/>
              </a:rPr>
              <a:t>Not</a:t>
            </a:r>
            <a:r>
              <a:rPr lang="en-US" altLang="en-US" sz="2400" dirty="0">
                <a:solidFill>
                  <a:schemeClr val="tx1"/>
                </a:solidFill>
                <a:effectLst/>
                <a:latin typeface="Times New Roman" pitchFamily="18" charset="0"/>
                <a:cs typeface="Times New Roman" pitchFamily="18" charset="0"/>
              </a:rPr>
              <a:t> Required</a:t>
            </a:r>
          </a:p>
        </p:txBody>
      </p:sp>
      <p:sp>
        <p:nvSpPr>
          <p:cNvPr id="460803" name="Rectangle 3"/>
          <p:cNvSpPr>
            <a:spLocks noGrp="1" noChangeArrowheads="1"/>
          </p:cNvSpPr>
          <p:nvPr>
            <p:ph type="body" idx="1"/>
          </p:nvPr>
        </p:nvSpPr>
        <p:spPr>
          <a:xfrm>
            <a:off x="1447800" y="2362200"/>
            <a:ext cx="6629400" cy="3505200"/>
          </a:xfrm>
        </p:spPr>
        <p:txBody>
          <a:bodyPr/>
          <a:lstStyle/>
          <a:p>
            <a:pPr marL="109537" indent="0">
              <a:buNone/>
            </a:pPr>
            <a:r>
              <a:rPr lang="en-US" altLang="en-US" dirty="0" smtClean="0">
                <a:latin typeface="Times New Roman" pitchFamily="18" charset="0"/>
                <a:cs typeface="Times New Roman" pitchFamily="18" charset="0"/>
              </a:rPr>
              <a:t>Sometimes an </a:t>
            </a:r>
            <a:r>
              <a:rPr lang="en-US" altLang="en-US" dirty="0">
                <a:latin typeface="Times New Roman" pitchFamily="18" charset="0"/>
                <a:cs typeface="Times New Roman" pitchFamily="18" charset="0"/>
              </a:rPr>
              <a:t>authorization is not </a:t>
            </a:r>
            <a:r>
              <a:rPr lang="en-US" altLang="en-US" dirty="0" smtClean="0">
                <a:latin typeface="Times New Roman" pitchFamily="18" charset="0"/>
                <a:cs typeface="Times New Roman" pitchFamily="18" charset="0"/>
              </a:rPr>
              <a:t>needed.</a:t>
            </a:r>
          </a:p>
          <a:p>
            <a:pPr marL="109537" indent="0">
              <a:buNone/>
            </a:pPr>
            <a:endParaRPr lang="en-US" altLang="en-US" dirty="0" smtClean="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endParaRPr lang="en-US" altLang="en-US" dirty="0" smtClean="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r>
              <a:rPr lang="en-US" altLang="en-US" dirty="0" smtClean="0">
                <a:latin typeface="Times New Roman" pitchFamily="18" charset="0"/>
                <a:cs typeface="Times New Roman" pitchFamily="18" charset="0"/>
              </a:rPr>
              <a:t>           Read on to learn more…….</a:t>
            </a:r>
            <a:endParaRPr lang="en-US" alt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 Copyright HIPAA COW</a:t>
            </a:r>
            <a:endParaRPr lang="en-US"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72</a:t>
            </a:fld>
            <a:endParaRPr lang="en-US" dirty="0"/>
          </a:p>
        </p:txBody>
      </p:sp>
      <p:pic>
        <p:nvPicPr>
          <p:cNvPr id="7" name="Picture 6" descr="https://tse1.mm.bing.net/th?&amp;id=JN.wtO7EXG1valYh6SLOSa8N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581400"/>
            <a:ext cx="1310640" cy="1123950"/>
          </a:xfrm>
          <a:prstGeom prst="rect">
            <a:avLst/>
          </a:prstGeom>
          <a:noFill/>
          <a:ln>
            <a:noFill/>
          </a:ln>
        </p:spPr>
      </p:pic>
    </p:spTree>
    <p:extLst>
      <p:ext uri="{BB962C8B-B14F-4D97-AF65-F5344CB8AC3E}">
        <p14:creationId xmlns:p14="http://schemas.microsoft.com/office/powerpoint/2010/main" val="15964423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304800" y="457200"/>
            <a:ext cx="86868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Permitted </a:t>
            </a:r>
            <a:r>
              <a:rPr lang="en-US" altLang="en-US" sz="2400" dirty="0">
                <a:solidFill>
                  <a:schemeClr val="tx1"/>
                </a:solidFill>
                <a:effectLst/>
                <a:latin typeface="Times New Roman" pitchFamily="18" charset="0"/>
                <a:cs typeface="Times New Roman" pitchFamily="18" charset="0"/>
              </a:rPr>
              <a:t>Uses and Disclosures of PHI </a:t>
            </a:r>
            <a:r>
              <a:rPr lang="en-US" altLang="en-US" sz="2400" dirty="0" smtClean="0">
                <a:solidFill>
                  <a:schemeClr val="tx1"/>
                </a:solidFill>
                <a:effectLst/>
                <a:latin typeface="Times New Roman" pitchFamily="18" charset="0"/>
                <a:cs typeface="Times New Roman" pitchFamily="18" charset="0"/>
              </a:rPr>
              <a:t>Without Authorization</a:t>
            </a:r>
            <a:endParaRPr lang="en-US" altLang="en-US" sz="2400" dirty="0">
              <a:solidFill>
                <a:schemeClr val="tx1"/>
              </a:solidFill>
              <a:effectLst/>
              <a:latin typeface="Times New Roman" pitchFamily="18" charset="0"/>
              <a:cs typeface="Times New Roman" pitchFamily="18" charset="0"/>
            </a:endParaRPr>
          </a:p>
        </p:txBody>
      </p:sp>
      <p:sp>
        <p:nvSpPr>
          <p:cNvPr id="462851" name="Rectangle 3"/>
          <p:cNvSpPr>
            <a:spLocks noGrp="1" noChangeArrowheads="1"/>
          </p:cNvSpPr>
          <p:nvPr>
            <p:ph type="body" sz="half" idx="1"/>
          </p:nvPr>
        </p:nvSpPr>
        <p:spPr>
          <a:xfrm>
            <a:off x="228600" y="1981200"/>
            <a:ext cx="8534400" cy="2286000"/>
          </a:xfrm>
        </p:spPr>
        <p:txBody>
          <a:bodyPr/>
          <a:lstStyle/>
          <a:p>
            <a:pPr>
              <a:lnSpc>
                <a:spcPct val="80000"/>
              </a:lnSpc>
            </a:pPr>
            <a:r>
              <a:rPr lang="en-US" altLang="en-US" sz="2000" dirty="0">
                <a:latin typeface="Times New Roman" pitchFamily="18" charset="0"/>
                <a:cs typeface="Times New Roman" pitchFamily="18" charset="0"/>
              </a:rPr>
              <a:t>Uses and disclosures of PHI for (</a:t>
            </a:r>
            <a:r>
              <a:rPr lang="en-US" altLang="en-US" sz="2000" b="1" u="sng" dirty="0">
                <a:latin typeface="Times New Roman" pitchFamily="18" charset="0"/>
                <a:cs typeface="Times New Roman" pitchFamily="18" charset="0"/>
              </a:rPr>
              <a:t>TPO</a:t>
            </a:r>
            <a:r>
              <a:rPr lang="en-US" altLang="en-US" sz="2000" dirty="0">
                <a:latin typeface="Times New Roman" pitchFamily="18" charset="0"/>
                <a:cs typeface="Times New Roman" pitchFamily="18" charset="0"/>
              </a:rPr>
              <a:t>):</a:t>
            </a:r>
          </a:p>
          <a:p>
            <a:pPr lvl="1">
              <a:lnSpc>
                <a:spcPct val="80000"/>
              </a:lnSpc>
            </a:pPr>
            <a:r>
              <a:rPr lang="en-US" altLang="en-US" sz="2000" dirty="0">
                <a:latin typeface="Times New Roman" pitchFamily="18" charset="0"/>
                <a:cs typeface="Times New Roman" pitchFamily="18" charset="0"/>
              </a:rPr>
              <a:t>Treatment</a:t>
            </a:r>
          </a:p>
          <a:p>
            <a:pPr lvl="1">
              <a:lnSpc>
                <a:spcPct val="80000"/>
              </a:lnSpc>
            </a:pPr>
            <a:r>
              <a:rPr lang="en-US" altLang="en-US" sz="2000" dirty="0">
                <a:latin typeface="Times New Roman" pitchFamily="18" charset="0"/>
                <a:cs typeface="Times New Roman" pitchFamily="18" charset="0"/>
              </a:rPr>
              <a:t>Payment</a:t>
            </a:r>
          </a:p>
          <a:p>
            <a:pPr lvl="1">
              <a:lnSpc>
                <a:spcPct val="80000"/>
              </a:lnSpc>
            </a:pPr>
            <a:r>
              <a:rPr lang="en-US" altLang="en-US" sz="2000" dirty="0">
                <a:latin typeface="Times New Roman" pitchFamily="18" charset="0"/>
                <a:cs typeface="Times New Roman" pitchFamily="18" charset="0"/>
              </a:rPr>
              <a:t>Health Care Operations</a:t>
            </a:r>
          </a:p>
          <a:p>
            <a:pPr>
              <a:lnSpc>
                <a:spcPct val="80000"/>
              </a:lnSpc>
            </a:pPr>
            <a:r>
              <a:rPr lang="en-US" altLang="en-US" sz="2000" dirty="0" smtClean="0">
                <a:latin typeface="Times New Roman" pitchFamily="18" charset="0"/>
                <a:cs typeface="Times New Roman" pitchFamily="18" charset="0"/>
              </a:rPr>
              <a:t>Disclosures required or permitted by </a:t>
            </a:r>
            <a:r>
              <a:rPr lang="en-US" altLang="en-US" sz="2000" dirty="0">
                <a:latin typeface="Times New Roman" pitchFamily="18" charset="0"/>
                <a:cs typeface="Times New Roman" pitchFamily="18" charset="0"/>
              </a:rPr>
              <a:t>law.</a:t>
            </a:r>
          </a:p>
          <a:p>
            <a:pPr>
              <a:lnSpc>
                <a:spcPct val="80000"/>
              </a:lnSpc>
            </a:pPr>
            <a:r>
              <a:rPr lang="en-US" altLang="en-US" sz="2000" dirty="0">
                <a:latin typeface="Times New Roman" pitchFamily="18" charset="0"/>
                <a:cs typeface="Times New Roman" pitchFamily="18" charset="0"/>
              </a:rPr>
              <a:t>If use of the information does not fall under one of these categories you must have the patient’s signed authorization (written permission) before sharing that information with anyone.</a:t>
            </a:r>
          </a:p>
          <a:p>
            <a:pPr lvl="1">
              <a:lnSpc>
                <a:spcPct val="80000"/>
              </a:lnSpc>
            </a:pPr>
            <a:endParaRPr lang="en-US" altLang="en-US" sz="2600" dirty="0"/>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73</a:t>
            </a:fld>
            <a:endParaRPr lang="en-US" altLang="en-US" dirty="0"/>
          </a:p>
        </p:txBody>
      </p:sp>
      <p:pic>
        <p:nvPicPr>
          <p:cNvPr id="5122" name="Picture 2" descr="https://tse1.mm.bing.net/th?&amp;id=JN.cP10O7JCliMBY%2bkyVrAjHQ&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343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2517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sz="quarter"/>
          </p:nvPr>
        </p:nvSpPr>
        <p:spPr>
          <a:xfrm>
            <a:off x="990600" y="381000"/>
            <a:ext cx="6400800" cy="12192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When Authorization Is and Is Not Required</a:t>
            </a:r>
            <a:endParaRPr lang="en-US" altLang="en-US" sz="2400" dirty="0">
              <a:solidFill>
                <a:schemeClr val="tx1"/>
              </a:solidFill>
              <a:effectLst/>
              <a:latin typeface="Times New Roman" pitchFamily="18" charset="0"/>
              <a:cs typeface="Times New Roman" pitchFamily="18" charset="0"/>
            </a:endParaRPr>
          </a:p>
        </p:txBody>
      </p:sp>
      <p:sp>
        <p:nvSpPr>
          <p:cNvPr id="11" name="TextBox 10"/>
          <p:cNvSpPr txBox="1"/>
          <p:nvPr/>
        </p:nvSpPr>
        <p:spPr>
          <a:xfrm>
            <a:off x="304800" y="1752600"/>
            <a:ext cx="8229600" cy="2246769"/>
          </a:xfrm>
          <a:prstGeom prst="rect">
            <a:avLst/>
          </a:prstGeom>
          <a:noFill/>
          <a:ln>
            <a:solidFill>
              <a:srgbClr val="C00000"/>
            </a:solidFill>
          </a:ln>
        </p:spPr>
        <p:txBody>
          <a:bodyPr wrap="square" rtlCol="0">
            <a:spAutoFit/>
          </a:bodyPr>
          <a:lstStyle/>
          <a:p>
            <a:pPr algn="ctr"/>
            <a:r>
              <a:rPr lang="en-US" sz="2400" b="1" dirty="0" smtClean="0"/>
              <a:t>When Authorization </a:t>
            </a:r>
            <a:r>
              <a:rPr lang="en-US" sz="2400" b="1" u="sng" dirty="0" smtClean="0"/>
              <a:t>IS</a:t>
            </a:r>
            <a:r>
              <a:rPr lang="en-US" sz="2400" b="1" dirty="0" smtClean="0"/>
              <a:t> Required:</a:t>
            </a:r>
          </a:p>
          <a:p>
            <a:endParaRPr lang="en-US" dirty="0" smtClean="0"/>
          </a:p>
          <a:p>
            <a:pPr marL="800100" lvl="1" indent="-342900">
              <a:buFont typeface="Arial" pitchFamily="34" charset="0"/>
              <a:buChar char="•"/>
            </a:pPr>
            <a:r>
              <a:rPr lang="en-US" sz="2000" dirty="0" smtClean="0"/>
              <a:t>Use or disclosure of psychotherapy notes</a:t>
            </a:r>
          </a:p>
          <a:p>
            <a:pPr marL="800100" lvl="1" indent="-342900">
              <a:buFont typeface="Arial" pitchFamily="34" charset="0"/>
              <a:buChar char="•"/>
            </a:pPr>
            <a:r>
              <a:rPr lang="en-US" sz="2000" dirty="0" smtClean="0"/>
              <a:t>Except in limited circumstances, use and disclosure of PHI for marketing purposes</a:t>
            </a:r>
          </a:p>
          <a:p>
            <a:pPr marL="800100" lvl="1" indent="-342900">
              <a:buFont typeface="Arial" pitchFamily="34" charset="0"/>
              <a:buChar char="•"/>
            </a:pPr>
            <a:r>
              <a:rPr lang="en-US" sz="2000" dirty="0" smtClean="0"/>
              <a:t>When selling PHI</a:t>
            </a:r>
          </a:p>
          <a:p>
            <a:endParaRPr lang="en-US" dirty="0"/>
          </a:p>
        </p:txBody>
      </p:sp>
      <p:sp>
        <p:nvSpPr>
          <p:cNvPr id="14" name="TextBox 13"/>
          <p:cNvSpPr txBox="1"/>
          <p:nvPr/>
        </p:nvSpPr>
        <p:spPr>
          <a:xfrm>
            <a:off x="304800" y="4200525"/>
            <a:ext cx="8229600" cy="1661993"/>
          </a:xfrm>
          <a:prstGeom prst="rect">
            <a:avLst/>
          </a:prstGeom>
          <a:noFill/>
          <a:ln>
            <a:solidFill>
              <a:srgbClr val="C00000"/>
            </a:solidFill>
          </a:ln>
        </p:spPr>
        <p:txBody>
          <a:bodyPr wrap="square" rtlCol="0">
            <a:spAutoFit/>
          </a:bodyPr>
          <a:lstStyle/>
          <a:p>
            <a:pPr algn="ctr"/>
            <a:r>
              <a:rPr lang="en-US" sz="2400" b="1" dirty="0" smtClean="0"/>
              <a:t>When Authorization </a:t>
            </a:r>
            <a:r>
              <a:rPr lang="en-US" sz="2400" b="1" u="sng" dirty="0" smtClean="0"/>
              <a:t>IS NOT</a:t>
            </a:r>
            <a:r>
              <a:rPr lang="en-US" sz="2400" b="1" dirty="0" smtClean="0"/>
              <a:t> Required:</a:t>
            </a:r>
          </a:p>
          <a:p>
            <a:endParaRPr lang="en-US" dirty="0" smtClean="0"/>
          </a:p>
          <a:p>
            <a:pPr marL="800100" lvl="1" indent="-342900">
              <a:buFont typeface="Arial" pitchFamily="34" charset="0"/>
              <a:buChar char="•"/>
            </a:pPr>
            <a:r>
              <a:rPr lang="en-US" sz="2000" dirty="0" smtClean="0"/>
              <a:t>Disclosures to the individual</a:t>
            </a:r>
          </a:p>
          <a:p>
            <a:pPr marL="800100" lvl="1" indent="-342900">
              <a:buFont typeface="Arial" pitchFamily="34" charset="0"/>
              <a:buChar char="•"/>
            </a:pPr>
            <a:r>
              <a:rPr lang="en-US" sz="2000" dirty="0" smtClean="0"/>
              <a:t>Uses and disclosures for treatment by your physician</a:t>
            </a:r>
          </a:p>
          <a:p>
            <a:pPr marL="800100" lvl="1" indent="-342900">
              <a:buFont typeface="Arial" pitchFamily="34" charset="0"/>
              <a:buChar char="•"/>
            </a:pPr>
            <a:r>
              <a:rPr lang="en-US" sz="2000" dirty="0" smtClean="0"/>
              <a:t>Uses and disclosures for quality assurance activities</a:t>
            </a:r>
            <a:endParaRPr lang="en-US" sz="2000" dirty="0"/>
          </a:p>
        </p:txBody>
      </p:sp>
      <p:sp>
        <p:nvSpPr>
          <p:cNvPr id="3" name="Footer Placeholder 2"/>
          <p:cNvSpPr>
            <a:spLocks noGrp="1"/>
          </p:cNvSpPr>
          <p:nvPr>
            <p:ph type="ftr" sz="quarter" idx="11"/>
          </p:nvPr>
        </p:nvSpPr>
        <p:spPr/>
        <p:txBody>
          <a:bodyPr/>
          <a:lstStyle/>
          <a:p>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fld id="{CC3ED1BA-FC74-4D90-9C84-5EA80032FEF2}" type="slidenum">
              <a:rPr lang="en-US" altLang="en-US" smtClean="0"/>
              <a:pPr/>
              <a:t>74</a:t>
            </a:fld>
            <a:endParaRPr lang="en-US" altLang="en-US" dirty="0"/>
          </a:p>
        </p:txBody>
      </p:sp>
      <p:pic>
        <p:nvPicPr>
          <p:cNvPr id="8" name="Picture 7"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1066800"/>
            <a:ext cx="965835" cy="457835"/>
          </a:xfrm>
          <a:prstGeom prst="rect">
            <a:avLst/>
          </a:prstGeom>
          <a:noFill/>
          <a:ln>
            <a:noFill/>
          </a:ln>
        </p:spPr>
      </p:pic>
      <p:pic>
        <p:nvPicPr>
          <p:cNvPr id="9" name="Picture 8"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047749"/>
            <a:ext cx="965835" cy="457835"/>
          </a:xfrm>
          <a:prstGeom prst="rect">
            <a:avLst/>
          </a:prstGeom>
          <a:noFill/>
          <a:ln>
            <a:noFill/>
          </a:ln>
        </p:spPr>
      </p:pic>
    </p:spTree>
    <p:extLst>
      <p:ext uri="{BB962C8B-B14F-4D97-AF65-F5344CB8AC3E}">
        <p14:creationId xmlns:p14="http://schemas.microsoft.com/office/powerpoint/2010/main" val="33513614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304800" y="609600"/>
            <a:ext cx="8305800" cy="9144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General </a:t>
            </a:r>
            <a:r>
              <a:rPr lang="en-US" altLang="en-US" sz="2700" dirty="0">
                <a:solidFill>
                  <a:schemeClr val="tx1"/>
                </a:solidFill>
                <a:effectLst/>
                <a:latin typeface="Times New Roman" pitchFamily="18" charset="0"/>
                <a:cs typeface="Times New Roman" pitchFamily="18" charset="0"/>
              </a:rPr>
              <a:t>Wisconsin “Confidentiality” Laws</a:t>
            </a:r>
          </a:p>
        </p:txBody>
      </p:sp>
      <p:sp>
        <p:nvSpPr>
          <p:cNvPr id="622595" name="Rectangle 3"/>
          <p:cNvSpPr>
            <a:spLocks noGrp="1" noChangeArrowheads="1"/>
          </p:cNvSpPr>
          <p:nvPr>
            <p:ph type="body" idx="1"/>
          </p:nvPr>
        </p:nvSpPr>
        <p:spPr>
          <a:xfrm>
            <a:off x="457200" y="1752600"/>
            <a:ext cx="8229600" cy="2133600"/>
          </a:xfrm>
        </p:spPr>
        <p:txBody>
          <a:bodyPr/>
          <a:lstStyle/>
          <a:p>
            <a:r>
              <a:rPr lang="en-US" altLang="en-US" sz="2000" dirty="0" smtClean="0">
                <a:effectLst/>
                <a:latin typeface="Times New Roman" pitchFamily="18" charset="0"/>
                <a:cs typeface="Times New Roman" pitchFamily="18" charset="0"/>
              </a:rPr>
              <a:t>Wisconsin </a:t>
            </a:r>
            <a:r>
              <a:rPr lang="en-US" altLang="en-US" sz="2000" dirty="0">
                <a:effectLst/>
                <a:latin typeface="Times New Roman" pitchFamily="18" charset="0"/>
                <a:cs typeface="Times New Roman" pitchFamily="18" charset="0"/>
              </a:rPr>
              <a:t>laws may require authorizations, even though HIPAA </a:t>
            </a:r>
            <a:r>
              <a:rPr lang="en-US" altLang="en-US" sz="2000" dirty="0" smtClean="0">
                <a:effectLst/>
                <a:latin typeface="Times New Roman" pitchFamily="18" charset="0"/>
                <a:cs typeface="Times New Roman" pitchFamily="18" charset="0"/>
              </a:rPr>
              <a:t>doesn’t  </a:t>
            </a:r>
          </a:p>
          <a:p>
            <a:r>
              <a:rPr lang="en-US" altLang="en-US" sz="2000" dirty="0" smtClean="0">
                <a:latin typeface="Times New Roman" pitchFamily="18" charset="0"/>
                <a:cs typeface="Times New Roman" pitchFamily="18" charset="0"/>
              </a:rPr>
              <a:t>In 2014, Wisconsin passed the “HIPAA Harmonization Law,” at Wis. Stat. s. 146.816, which aligns Wisconsin’s confidentiality law with HIPAA for TPO uses and disclosures</a:t>
            </a:r>
          </a:p>
          <a:p>
            <a:r>
              <a:rPr lang="en-US" altLang="en-US" sz="2000" dirty="0" smtClean="0">
                <a:effectLst/>
                <a:latin typeface="Times New Roman" pitchFamily="18" charset="0"/>
                <a:cs typeface="Times New Roman" pitchFamily="18" charset="0"/>
              </a:rPr>
              <a:t>The </a:t>
            </a:r>
            <a:r>
              <a:rPr lang="en-US" altLang="en-US" sz="2000" dirty="0">
                <a:effectLst/>
                <a:latin typeface="Times New Roman" pitchFamily="18" charset="0"/>
                <a:cs typeface="Times New Roman" pitchFamily="18" charset="0"/>
              </a:rPr>
              <a:t>next few slides summarize a few of the more commonly </a:t>
            </a:r>
            <a:r>
              <a:rPr lang="en-US" altLang="en-US" sz="2000" dirty="0" smtClean="0">
                <a:effectLst/>
                <a:latin typeface="Times New Roman" pitchFamily="18" charset="0"/>
                <a:cs typeface="Times New Roman" pitchFamily="18" charset="0"/>
              </a:rPr>
              <a:t>used Wisconsin confidentiality </a:t>
            </a:r>
            <a:r>
              <a:rPr lang="en-US" altLang="en-US" sz="2000" dirty="0">
                <a:effectLst/>
                <a:latin typeface="Times New Roman" pitchFamily="18" charset="0"/>
                <a:cs typeface="Times New Roman" pitchFamily="18" charset="0"/>
              </a:rPr>
              <a:t>laws…</a:t>
            </a:r>
            <a:endParaRPr lang="en-US" altLang="en-US" sz="2000" dirty="0">
              <a:latin typeface="Times New Roman" pitchFamily="18" charset="0"/>
              <a:cs typeface="Times New Roman" pitchFamily="18" charset="0"/>
            </a:endParaRPr>
          </a:p>
          <a:p>
            <a:endParaRPr lang="en-US" altLang="en-US" sz="2800" dirty="0"/>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75</a:t>
            </a:fld>
            <a:endParaRPr lang="en-US" dirty="0"/>
          </a:p>
        </p:txBody>
      </p:sp>
      <p:pic>
        <p:nvPicPr>
          <p:cNvPr id="9" name="Picture 8" descr="https://tse1.mm.bing.net/th?&amp;id=JN./o3wkbF2fSHVuOk9uuKZ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886200"/>
            <a:ext cx="1854200" cy="1729105"/>
          </a:xfrm>
          <a:prstGeom prst="rect">
            <a:avLst/>
          </a:prstGeom>
          <a:noFill/>
          <a:ln>
            <a:noFill/>
          </a:ln>
        </p:spPr>
      </p:pic>
    </p:spTree>
    <p:extLst>
      <p:ext uri="{BB962C8B-B14F-4D97-AF65-F5344CB8AC3E}">
        <p14:creationId xmlns:p14="http://schemas.microsoft.com/office/powerpoint/2010/main" val="19070815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General </a:t>
            </a:r>
            <a:r>
              <a:rPr lang="en-US" altLang="en-US" sz="2400" dirty="0">
                <a:solidFill>
                  <a:schemeClr val="tx1"/>
                </a:solidFill>
                <a:effectLst/>
                <a:latin typeface="Times New Roman" pitchFamily="18" charset="0"/>
                <a:cs typeface="Times New Roman" pitchFamily="18" charset="0"/>
              </a:rPr>
              <a:t>Wisconsin “Confidentiality” Laws</a:t>
            </a:r>
          </a:p>
        </p:txBody>
      </p:sp>
      <p:graphicFrame>
        <p:nvGraphicFramePr>
          <p:cNvPr id="623619" name="Group 3"/>
          <p:cNvGraphicFramePr>
            <a:graphicFrameLocks noGrp="1"/>
          </p:cNvGraphicFramePr>
          <p:nvPr>
            <p:ph idx="1"/>
            <p:extLst>
              <p:ext uri="{D42A27DB-BD31-4B8C-83A1-F6EECF244321}">
                <p14:modId xmlns:p14="http://schemas.microsoft.com/office/powerpoint/2010/main" val="3808901908"/>
              </p:ext>
            </p:extLst>
          </p:nvPr>
        </p:nvGraphicFramePr>
        <p:xfrm>
          <a:off x="533400" y="1752600"/>
          <a:ext cx="8153400" cy="3807779"/>
        </p:xfrm>
        <a:graphic>
          <a:graphicData uri="http://schemas.openxmlformats.org/drawingml/2006/table">
            <a:tbl>
              <a:tblPr/>
              <a:tblGrid>
                <a:gridCol w="1811338"/>
                <a:gridCol w="6342062"/>
              </a:tblGrid>
              <a:tr h="406400">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Statute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Summary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146.82, Wis. 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general medical health care PHI and authorization 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7738">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51.30, Wis. 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PHI relating to mental health, AODA, and developmentally disabled treatment, authorization requirements, and penalties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DHS 92 Adm.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Further covers confidentiality of mental health treatment records (with 51.30)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DHS 144, Adm.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release of immunizations between vaccine providers, and to schools specifically for minors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76</a:t>
            </a:fld>
            <a:endParaRPr lang="en-US" dirty="0"/>
          </a:p>
        </p:txBody>
      </p:sp>
    </p:spTree>
    <p:extLst>
      <p:ext uri="{BB962C8B-B14F-4D97-AF65-F5344CB8AC3E}">
        <p14:creationId xmlns:p14="http://schemas.microsoft.com/office/powerpoint/2010/main" val="353987610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457200" y="304800"/>
            <a:ext cx="8153400" cy="1127125"/>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General </a:t>
            </a:r>
            <a:r>
              <a:rPr lang="en-US" altLang="en-US" sz="2400" dirty="0">
                <a:solidFill>
                  <a:schemeClr val="tx1"/>
                </a:solidFill>
                <a:effectLst/>
                <a:latin typeface="Times New Roman" pitchFamily="18" charset="0"/>
                <a:cs typeface="Times New Roman" pitchFamily="18" charset="0"/>
              </a:rPr>
              <a:t>Wisconsin “Confidentiality” Laws</a:t>
            </a:r>
          </a:p>
        </p:txBody>
      </p:sp>
      <p:graphicFrame>
        <p:nvGraphicFramePr>
          <p:cNvPr id="625667" name="Group 3"/>
          <p:cNvGraphicFramePr>
            <a:graphicFrameLocks noGrp="1"/>
          </p:cNvGraphicFramePr>
          <p:nvPr>
            <p:ph idx="1"/>
            <p:extLst>
              <p:ext uri="{D42A27DB-BD31-4B8C-83A1-F6EECF244321}">
                <p14:modId xmlns:p14="http://schemas.microsoft.com/office/powerpoint/2010/main" val="843240219"/>
              </p:ext>
            </p:extLst>
          </p:nvPr>
        </p:nvGraphicFramePr>
        <p:xfrm>
          <a:off x="762000" y="1676400"/>
          <a:ext cx="7848600" cy="3169920"/>
        </p:xfrm>
        <a:graphic>
          <a:graphicData uri="http://schemas.openxmlformats.org/drawingml/2006/table">
            <a:tbl>
              <a:tblPr/>
              <a:tblGrid>
                <a:gridCol w="1743075"/>
                <a:gridCol w="6105525"/>
              </a:tblGrid>
              <a:tr h="320675">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Statute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Summary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102.13 &amp; 102.33 Wis. 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records reasonably related to a worker’s compensation claim and release to the employee (patient), employer, worker’s compensation insurer, or Department with a written request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610.70 Wis. 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disclosure of personal medical information by insurers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252.15, Wis. 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Covers health care information relating to HIV testing and authorization 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a:xfrm>
            <a:off x="3429000" y="6172200"/>
            <a:ext cx="2895600" cy="457200"/>
          </a:xfrm>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87139FB2-1F87-4E0D-BC2A-14040850CCFB}" type="slidenum">
              <a:rPr lang="en-US" altLang="en-US" smtClean="0"/>
              <a:pPr>
                <a:defRPr/>
              </a:pPr>
              <a:t>77</a:t>
            </a:fld>
            <a:endParaRPr lang="en-US" altLang="en-US" dirty="0"/>
          </a:p>
        </p:txBody>
      </p:sp>
      <p:pic>
        <p:nvPicPr>
          <p:cNvPr id="43010"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82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s://tse2.mm.bing.net/th?id=JN.HHimfiDzm5mA%2bgmHO%2fGpMw&amp;w=250&amp;h=186&amp;c=7&amp;rs=1&amp;qlt=90&amp;o=4&amp;pid=1.7">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5029200"/>
            <a:ext cx="1798320" cy="1236345"/>
          </a:xfrm>
          <a:prstGeom prst="rect">
            <a:avLst/>
          </a:prstGeom>
          <a:noFill/>
          <a:ln>
            <a:noFill/>
          </a:ln>
        </p:spPr>
      </p:pic>
    </p:spTree>
    <p:extLst>
      <p:ext uri="{BB962C8B-B14F-4D97-AF65-F5344CB8AC3E}">
        <p14:creationId xmlns:p14="http://schemas.microsoft.com/office/powerpoint/2010/main" val="7831901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838200" y="304800"/>
            <a:ext cx="7848600" cy="1431925"/>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Another Regulation </a:t>
            </a:r>
            <a:r>
              <a:rPr lang="en-US" altLang="en-US" sz="2400" dirty="0">
                <a:solidFill>
                  <a:schemeClr val="tx1"/>
                </a:solidFill>
                <a:effectLst/>
                <a:latin typeface="Times New Roman" pitchFamily="18" charset="0"/>
                <a:cs typeface="Times New Roman" pitchFamily="18" charset="0"/>
              </a:rPr>
              <a:t>to Consider</a:t>
            </a:r>
          </a:p>
        </p:txBody>
      </p:sp>
      <p:graphicFrame>
        <p:nvGraphicFramePr>
          <p:cNvPr id="627715" name="Group 3"/>
          <p:cNvGraphicFramePr>
            <a:graphicFrameLocks noGrp="1"/>
          </p:cNvGraphicFramePr>
          <p:nvPr>
            <p:ph idx="1"/>
            <p:extLst>
              <p:ext uri="{D42A27DB-BD31-4B8C-83A1-F6EECF244321}">
                <p14:modId xmlns:p14="http://schemas.microsoft.com/office/powerpoint/2010/main" val="559133740"/>
              </p:ext>
            </p:extLst>
          </p:nvPr>
        </p:nvGraphicFramePr>
        <p:xfrm>
          <a:off x="914400" y="1981200"/>
          <a:ext cx="7848600" cy="1463040"/>
        </p:xfrm>
        <a:graphic>
          <a:graphicData uri="http://schemas.openxmlformats.org/drawingml/2006/table">
            <a:tbl>
              <a:tblPr/>
              <a:tblGrid>
                <a:gridCol w="1743075"/>
                <a:gridCol w="6105525"/>
              </a:tblGrid>
              <a:tr h="320675">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Statute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Summary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42 CFR, Part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Federal Alcohol and Drug Regulations which covers use and release of a patient’s drug and alcohol abuse records in a federally assisted program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87139FB2-1F87-4E0D-BC2A-14040850CCFB}" type="slidenum">
              <a:rPr lang="en-US" altLang="en-US" smtClean="0"/>
              <a:pPr>
                <a:defRPr/>
              </a:pPr>
              <a:t>78</a:t>
            </a:fld>
            <a:endParaRPr lang="en-US" altLang="en-US" dirty="0"/>
          </a:p>
        </p:txBody>
      </p:sp>
      <p:pic>
        <p:nvPicPr>
          <p:cNvPr id="7" name="Picture 6" descr="https://tse1.mm.bing.net/th?&amp;id=JN./sCqbq%2bqvbg3MhftIzVSa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114800"/>
            <a:ext cx="2540633" cy="796925"/>
          </a:xfrm>
          <a:prstGeom prst="rect">
            <a:avLst/>
          </a:prstGeom>
          <a:noFill/>
          <a:ln>
            <a:noFill/>
          </a:ln>
        </p:spPr>
      </p:pic>
    </p:spTree>
    <p:extLst>
      <p:ext uri="{BB962C8B-B14F-4D97-AF65-F5344CB8AC3E}">
        <p14:creationId xmlns:p14="http://schemas.microsoft.com/office/powerpoint/2010/main" val="41998566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723900" y="978921"/>
            <a:ext cx="7620000" cy="10668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 </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Restrictions and Alerts</a:t>
            </a:r>
            <a:endParaRPr lang="en-US" altLang="en-US" sz="2700" dirty="0">
              <a:solidFill>
                <a:schemeClr val="tx1"/>
              </a:solidFill>
              <a:effectLst/>
              <a:latin typeface="Times New Roman" pitchFamily="18" charset="0"/>
              <a:cs typeface="Times New Roman" pitchFamily="18" charset="0"/>
            </a:endParaRPr>
          </a:p>
        </p:txBody>
      </p:sp>
      <p:sp>
        <p:nvSpPr>
          <p:cNvPr id="466947" name="Rectangle 3"/>
          <p:cNvSpPr>
            <a:spLocks noGrp="1" noChangeArrowheads="1"/>
          </p:cNvSpPr>
          <p:nvPr>
            <p:ph type="body" sz="half" idx="1"/>
          </p:nvPr>
        </p:nvSpPr>
        <p:spPr>
          <a:xfrm>
            <a:off x="733425" y="2362200"/>
            <a:ext cx="8001000" cy="2590800"/>
          </a:xfrm>
        </p:spPr>
        <p:txBody>
          <a:bodyPr/>
          <a:lstStyle/>
          <a:p>
            <a:r>
              <a:rPr lang="en-US" altLang="en-US" sz="2400" dirty="0" smtClean="0">
                <a:latin typeface="Times New Roman" pitchFamily="18" charset="0"/>
                <a:cs typeface="Times New Roman" pitchFamily="18" charset="0"/>
              </a:rPr>
              <a:t>Your organization may have restrictions or alerts designed to bring an employee’s attention to specific information </a:t>
            </a:r>
          </a:p>
          <a:p>
            <a:r>
              <a:rPr lang="en-US" altLang="en-US" sz="2400" dirty="0" smtClean="0">
                <a:latin typeface="Times New Roman" pitchFamily="18" charset="0"/>
                <a:cs typeface="Times New Roman" pitchFamily="18" charset="0"/>
              </a:rPr>
              <a:t>For example:</a:t>
            </a:r>
          </a:p>
          <a:p>
            <a:pPr lvl="1"/>
            <a:r>
              <a:rPr lang="en-US" altLang="en-US" sz="2000" dirty="0" smtClean="0">
                <a:latin typeface="Times New Roman" pitchFamily="18" charset="0"/>
                <a:cs typeface="Times New Roman" pitchFamily="18" charset="0"/>
              </a:rPr>
              <a:t>Patient is adopted.  Check [insert where to find flag/restriction] for special instructions</a:t>
            </a:r>
          </a:p>
          <a:p>
            <a:pPr lvl="1"/>
            <a:r>
              <a:rPr lang="en-US" altLang="en-US" sz="2000" dirty="0" smtClean="0">
                <a:latin typeface="Times New Roman" pitchFamily="18" charset="0"/>
                <a:cs typeface="Times New Roman" pitchFamily="18" charset="0"/>
              </a:rPr>
              <a:t>Patient has authorized spouse to receive lab results on her behalf.  Check [insert where to find flag or restriction] for more information</a:t>
            </a:r>
          </a:p>
          <a:p>
            <a:pPr lvl="1"/>
            <a:endParaRPr lang="en-US" altLang="en-US" sz="2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79</a:t>
            </a:fld>
            <a:endParaRPr lang="en-US" altLang="en-US" dirty="0"/>
          </a:p>
        </p:txBody>
      </p:sp>
      <p:pic>
        <p:nvPicPr>
          <p:cNvPr id="2050" name="Picture 2"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34242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descr="https://tse1.mm.bing.net/th?&amp;id=JN.nFEkTWrbbVZa1hWH0Bk6jw&amp;w=300&amp;h=300&amp;c=0&amp;pid=1.9&amp;rs=0&amp;p=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0575" y="5181600"/>
            <a:ext cx="1524000" cy="1011555"/>
          </a:xfrm>
          <a:prstGeom prst="rect">
            <a:avLst/>
          </a:prstGeom>
          <a:noFill/>
          <a:ln>
            <a:noFill/>
          </a:ln>
        </p:spPr>
      </p:pic>
    </p:spTree>
    <p:extLst>
      <p:ext uri="{BB962C8B-B14F-4D97-AF65-F5344CB8AC3E}">
        <p14:creationId xmlns:p14="http://schemas.microsoft.com/office/powerpoint/2010/main" val="380449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971800" y="533400"/>
            <a:ext cx="3429000" cy="762000"/>
          </a:xfrm>
        </p:spPr>
        <p:txBody>
          <a:bodyPr>
            <a:normAutofit fontScale="90000"/>
          </a:bodyPr>
          <a:lstStyle/>
          <a:p>
            <a:pPr eaLnBrk="1" hangingPunct="1">
              <a:defRPr/>
            </a:pPr>
            <a:r>
              <a:rPr lang="en-US" altLang="en-US" sz="4000" dirty="0" smtClean="0"/>
              <a:t/>
            </a:r>
            <a:br>
              <a:rPr lang="en-US" altLang="en-US" sz="4000" dirty="0" smtClean="0"/>
            </a:br>
            <a:r>
              <a:rPr lang="en-US" altLang="en-US" sz="4000" dirty="0" smtClean="0">
                <a:solidFill>
                  <a:srgbClr val="FF0000"/>
                </a:solidFill>
                <a:effectLst/>
                <a:latin typeface="Times New Roman" pitchFamily="18" charset="0"/>
                <a:cs typeface="Times New Roman" pitchFamily="18" charset="0"/>
              </a:rPr>
              <a:t>Privacy Rule</a:t>
            </a:r>
            <a:br>
              <a:rPr lang="en-US" altLang="en-US" sz="4000" dirty="0" smtClean="0">
                <a:solidFill>
                  <a:srgbClr val="FF0000"/>
                </a:solidFill>
                <a:effectLst/>
                <a:latin typeface="Times New Roman" pitchFamily="18" charset="0"/>
                <a:cs typeface="Times New Roman" pitchFamily="18" charset="0"/>
              </a:rPr>
            </a:br>
            <a:endParaRPr lang="en-US" altLang="en-US" sz="4000" dirty="0">
              <a:solidFill>
                <a:srgbClr val="FF0000"/>
              </a:solidFill>
              <a:effectLst/>
              <a:latin typeface="Times New Roman" pitchFamily="18" charset="0"/>
              <a:cs typeface="Times New Roman" pitchFamily="18" charset="0"/>
            </a:endParaRPr>
          </a:p>
        </p:txBody>
      </p:sp>
      <p:sp>
        <p:nvSpPr>
          <p:cNvPr id="34819" name="Rectangle 3"/>
          <p:cNvSpPr>
            <a:spLocks noGrp="1" noChangeArrowheads="1"/>
          </p:cNvSpPr>
          <p:nvPr>
            <p:ph type="body" sz="half" idx="1"/>
          </p:nvPr>
        </p:nvSpPr>
        <p:spPr>
          <a:xfrm>
            <a:off x="838200" y="1524000"/>
            <a:ext cx="7620000" cy="1981200"/>
          </a:xfrm>
          <a:ln>
            <a:solidFill>
              <a:schemeClr val="accent6">
                <a:lumMod val="60000"/>
                <a:lumOff val="40000"/>
              </a:schemeClr>
            </a:solidFill>
          </a:ln>
        </p:spPr>
        <p:txBody>
          <a:bodyPr/>
          <a:lstStyle/>
          <a:p>
            <a:pPr eaLnBrk="1" hangingPunct="1">
              <a:lnSpc>
                <a:spcPct val="90000"/>
              </a:lnSpc>
            </a:pPr>
            <a:r>
              <a:rPr lang="en-US" altLang="en-US" sz="1800" dirty="0" smtClean="0">
                <a:latin typeface="Times New Roman" pitchFamily="18" charset="0"/>
                <a:cs typeface="Times New Roman" pitchFamily="18" charset="0"/>
              </a:rPr>
              <a:t>Privacy Rule went into effect </a:t>
            </a:r>
            <a:r>
              <a:rPr lang="en-US" altLang="en-US" sz="1800" b="1" dirty="0" smtClean="0">
                <a:solidFill>
                  <a:srgbClr val="FF0000"/>
                </a:solidFill>
                <a:latin typeface="Times New Roman" pitchFamily="18" charset="0"/>
                <a:cs typeface="Times New Roman" pitchFamily="18" charset="0"/>
              </a:rPr>
              <a:t>April 14, 2003</a:t>
            </a:r>
            <a:r>
              <a:rPr lang="en-US" altLang="en-US" sz="1800" dirty="0" smtClean="0">
                <a:solidFill>
                  <a:srgbClr val="FF0000"/>
                </a:solidFill>
                <a:latin typeface="Times New Roman" pitchFamily="18" charset="0"/>
                <a:cs typeface="Times New Roman" pitchFamily="18" charset="0"/>
              </a:rPr>
              <a:t>.</a:t>
            </a:r>
          </a:p>
          <a:p>
            <a:pPr eaLnBrk="1" hangingPunct="1">
              <a:lnSpc>
                <a:spcPct val="90000"/>
              </a:lnSpc>
            </a:pPr>
            <a:r>
              <a:rPr lang="en-US" altLang="en-US" sz="1800" dirty="0" smtClean="0">
                <a:latin typeface="Times New Roman" pitchFamily="18" charset="0"/>
                <a:cs typeface="Times New Roman" pitchFamily="18" charset="0"/>
              </a:rPr>
              <a:t>Privacy refers to protection of an individual’s health care data.</a:t>
            </a:r>
          </a:p>
          <a:p>
            <a:pPr eaLnBrk="1" hangingPunct="1">
              <a:lnSpc>
                <a:spcPct val="90000"/>
              </a:lnSpc>
            </a:pPr>
            <a:r>
              <a:rPr lang="en-US" altLang="en-US" sz="1800" dirty="0" smtClean="0">
                <a:latin typeface="Times New Roman" pitchFamily="18" charset="0"/>
                <a:cs typeface="Times New Roman" pitchFamily="18" charset="0"/>
              </a:rPr>
              <a:t>Defines how patient information used and disclosed.</a:t>
            </a:r>
          </a:p>
          <a:p>
            <a:pPr eaLnBrk="1" hangingPunct="1">
              <a:lnSpc>
                <a:spcPct val="90000"/>
              </a:lnSpc>
            </a:pPr>
            <a:r>
              <a:rPr lang="en-US" altLang="en-US" sz="1800" dirty="0" smtClean="0">
                <a:latin typeface="Times New Roman" pitchFamily="18" charset="0"/>
                <a:cs typeface="Times New Roman" pitchFamily="18" charset="0"/>
              </a:rPr>
              <a:t>Gives patients privacy rights and more control over their own health information.</a:t>
            </a:r>
          </a:p>
          <a:p>
            <a:pPr eaLnBrk="1" hangingPunct="1">
              <a:lnSpc>
                <a:spcPct val="90000"/>
              </a:lnSpc>
            </a:pPr>
            <a:r>
              <a:rPr lang="en-US" altLang="en-US" sz="1800" dirty="0" smtClean="0">
                <a:latin typeface="Times New Roman" pitchFamily="18" charset="0"/>
                <a:cs typeface="Times New Roman" pitchFamily="18" charset="0"/>
              </a:rPr>
              <a:t>Outlines ways to safeguard Protected Health Information (PHI).</a:t>
            </a:r>
          </a:p>
        </p:txBody>
      </p:sp>
      <p:sp>
        <p:nvSpPr>
          <p:cNvPr id="34821" name="TextBox 2"/>
          <p:cNvSpPr txBox="1">
            <a:spLocks noChangeArrowheads="1"/>
          </p:cNvSpPr>
          <p:nvPr/>
        </p:nvSpPr>
        <p:spPr bwMode="auto">
          <a:xfrm>
            <a:off x="609600" y="5199856"/>
            <a:ext cx="8153400" cy="646113"/>
          </a:xfrm>
          <a:prstGeom prst="rect">
            <a:avLst/>
          </a:prstGeom>
          <a:noFill/>
          <a:ln w="9525">
            <a:noFill/>
            <a:miter lim="800000"/>
            <a:headEnd/>
            <a:tailEnd/>
          </a:ln>
        </p:spPr>
        <p:txBody>
          <a:bodyPr>
            <a:spAutoFit/>
          </a:bodyPr>
          <a:lstStyle/>
          <a:p>
            <a:r>
              <a:rPr lang="en-US" altLang="en-US" b="1" dirty="0">
                <a:solidFill>
                  <a:srgbClr val="FF0000"/>
                </a:solidFill>
              </a:rPr>
              <a:t>Note:</a:t>
            </a:r>
            <a:r>
              <a:rPr lang="en-US" altLang="en-US" dirty="0"/>
              <a:t> Some Wisconsin Privacy Laws (e.g. WI Chapters 51, 146, 252 and DHS 92, are more stringent than HIPAA Privacy </a:t>
            </a:r>
            <a:r>
              <a:rPr lang="en-US" altLang="en-US" dirty="0" smtClean="0"/>
              <a:t>Rule</a:t>
            </a:r>
            <a:endParaRPr lang="en-US" dirty="0"/>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8</a:t>
            </a:fld>
            <a:endParaRPr lang="en-US" altLang="en-US" dirty="0"/>
          </a:p>
        </p:txBody>
      </p:sp>
      <p:pic>
        <p:nvPicPr>
          <p:cNvPr id="8" name="Picture 7" descr="https://tse4.mm.bing.net/th?id=JN.GHVT7jZmple33%2bImHZ9ZBg&amp;w=153&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581400"/>
            <a:ext cx="1533207" cy="1454785"/>
          </a:xfrm>
          <a:prstGeom prst="rect">
            <a:avLst/>
          </a:prstGeom>
          <a:noFill/>
          <a:ln>
            <a:noFill/>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1143000" y="304801"/>
            <a:ext cx="7772400" cy="1219199"/>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Identity </a:t>
            </a:r>
            <a:r>
              <a:rPr lang="en-US" altLang="en-US" sz="2400" dirty="0">
                <a:solidFill>
                  <a:schemeClr val="tx1"/>
                </a:solidFill>
                <a:effectLst/>
                <a:latin typeface="Times New Roman" pitchFamily="18" charset="0"/>
                <a:cs typeface="Times New Roman" pitchFamily="18" charset="0"/>
              </a:rPr>
              <a:t>Verification</a:t>
            </a:r>
          </a:p>
        </p:txBody>
      </p:sp>
      <p:sp>
        <p:nvSpPr>
          <p:cNvPr id="468995" name="Rectangle 3"/>
          <p:cNvSpPr>
            <a:spLocks noGrp="1" noChangeArrowheads="1"/>
          </p:cNvSpPr>
          <p:nvPr>
            <p:ph type="body" sz="half" idx="1"/>
          </p:nvPr>
        </p:nvSpPr>
        <p:spPr>
          <a:xfrm>
            <a:off x="381000" y="1524000"/>
            <a:ext cx="8382000" cy="4648200"/>
          </a:xfrm>
        </p:spPr>
        <p:txBody>
          <a:bodyPr/>
          <a:lstStyle/>
          <a:p>
            <a:pPr marL="517525" indent="-517525">
              <a:lnSpc>
                <a:spcPct val="90000"/>
              </a:lnSpc>
            </a:pPr>
            <a:r>
              <a:rPr lang="en-US" altLang="en-US" sz="2000" dirty="0">
                <a:latin typeface="Times New Roman" pitchFamily="18" charset="0"/>
                <a:cs typeface="Times New Roman" pitchFamily="18" charset="0"/>
              </a:rPr>
              <a:t>Prior to releasing PHI, ask the individual to provide you with enough information to identify the patient, such as:</a:t>
            </a:r>
          </a:p>
          <a:p>
            <a:pPr marL="1206500" lvl="1" indent="-517525">
              <a:lnSpc>
                <a:spcPct val="90000"/>
              </a:lnSpc>
            </a:pPr>
            <a:r>
              <a:rPr lang="en-US" altLang="en-US" sz="2000" dirty="0">
                <a:latin typeface="Times New Roman" pitchFamily="18" charset="0"/>
                <a:cs typeface="Times New Roman" pitchFamily="18" charset="0"/>
              </a:rPr>
              <a:t>Name</a:t>
            </a:r>
          </a:p>
          <a:p>
            <a:pPr marL="1206500" lvl="1" indent="-517525">
              <a:lnSpc>
                <a:spcPct val="90000"/>
              </a:lnSpc>
            </a:pPr>
            <a:r>
              <a:rPr lang="en-US" altLang="en-US" sz="2000" dirty="0">
                <a:latin typeface="Times New Roman" pitchFamily="18" charset="0"/>
                <a:cs typeface="Times New Roman" pitchFamily="18" charset="0"/>
              </a:rPr>
              <a:t>Date of Birth</a:t>
            </a:r>
          </a:p>
          <a:p>
            <a:pPr marL="1206500" lvl="1" indent="-517525">
              <a:lnSpc>
                <a:spcPct val="90000"/>
              </a:lnSpc>
            </a:pPr>
            <a:r>
              <a:rPr lang="en-US" altLang="en-US" sz="2000" dirty="0">
                <a:latin typeface="Times New Roman" pitchFamily="18" charset="0"/>
                <a:cs typeface="Times New Roman" pitchFamily="18" charset="0"/>
              </a:rPr>
              <a:t>Address</a:t>
            </a:r>
          </a:p>
          <a:p>
            <a:pPr marL="1206500" lvl="1" indent="-517525">
              <a:lnSpc>
                <a:spcPct val="90000"/>
              </a:lnSpc>
            </a:pPr>
            <a:r>
              <a:rPr lang="en-US" altLang="en-US" sz="2000" dirty="0">
                <a:latin typeface="Times New Roman" pitchFamily="18" charset="0"/>
                <a:cs typeface="Times New Roman" pitchFamily="18" charset="0"/>
              </a:rPr>
              <a:t>Other identifiers: </a:t>
            </a:r>
            <a:r>
              <a:rPr lang="en-US" altLang="en-US" sz="1800" dirty="0">
                <a:effectLst/>
                <a:latin typeface="Times New Roman" pitchFamily="18" charset="0"/>
                <a:cs typeface="Times New Roman" pitchFamily="18" charset="0"/>
              </a:rPr>
              <a:t>Social security number, mother’s maiden name</a:t>
            </a:r>
            <a:endParaRPr lang="en-US" altLang="en-US" sz="2000" dirty="0">
              <a:latin typeface="Times New Roman" pitchFamily="18" charset="0"/>
              <a:cs typeface="Times New Roman" pitchFamily="18" charset="0"/>
            </a:endParaRPr>
          </a:p>
          <a:p>
            <a:pPr marL="517525" indent="-517525">
              <a:lnSpc>
                <a:spcPct val="90000"/>
              </a:lnSpc>
            </a:pPr>
            <a:r>
              <a:rPr lang="en-US" altLang="en-US" sz="2000" dirty="0">
                <a:latin typeface="Times New Roman" pitchFamily="18" charset="0"/>
                <a:cs typeface="Times New Roman" pitchFamily="18" charset="0"/>
              </a:rPr>
              <a:t>Identify someone other than the patient by requesting </a:t>
            </a:r>
            <a:r>
              <a:rPr lang="en-US" altLang="en-US" sz="2000" dirty="0" smtClean="0">
                <a:latin typeface="Times New Roman" pitchFamily="18" charset="0"/>
                <a:cs typeface="Times New Roman" pitchFamily="18" charset="0"/>
              </a:rPr>
              <a:t>he or she</a:t>
            </a:r>
            <a:r>
              <a:rPr lang="en-US" altLang="en-US" sz="2000" dirty="0" smtClean="0">
                <a:solidFill>
                  <a:srgbClr val="16CDE6"/>
                </a:solidFill>
                <a:effectLst>
                  <a:outerShdw blurRad="38100" dist="38100" dir="2700000" algn="tl">
                    <a:srgbClr val="000000"/>
                  </a:outerShdw>
                </a:effectLst>
                <a:latin typeface="Times New Roman" pitchFamily="18" charset="0"/>
                <a:cs typeface="Times New Roman" pitchFamily="18" charset="0"/>
              </a:rPr>
              <a:t> </a:t>
            </a:r>
            <a:r>
              <a:rPr lang="en-US" altLang="en-US" sz="2000" dirty="0">
                <a:latin typeface="Times New Roman" pitchFamily="18" charset="0"/>
                <a:cs typeface="Times New Roman" pitchFamily="18" charset="0"/>
              </a:rPr>
              <a:t>provide you with all the above information, as well as his </a:t>
            </a:r>
            <a:r>
              <a:rPr lang="en-US" altLang="en-US" sz="2000" dirty="0" smtClean="0">
                <a:latin typeface="Times New Roman" pitchFamily="18" charset="0"/>
                <a:cs typeface="Times New Roman" pitchFamily="18" charset="0"/>
              </a:rPr>
              <a:t>or her relationship </a:t>
            </a:r>
            <a:r>
              <a:rPr lang="en-US" altLang="en-US" sz="2000" dirty="0">
                <a:latin typeface="Times New Roman" pitchFamily="18" charset="0"/>
                <a:cs typeface="Times New Roman" pitchFamily="18" charset="0"/>
              </a:rPr>
              <a:t>to the patient.</a:t>
            </a:r>
          </a:p>
          <a:p>
            <a:pPr marL="1206500" lvl="1" indent="-517525">
              <a:lnSpc>
                <a:spcPct val="90000"/>
              </a:lnSpc>
            </a:pPr>
            <a:r>
              <a:rPr lang="en-US" altLang="en-US" sz="1800" dirty="0">
                <a:effectLst/>
                <a:latin typeface="Times New Roman" pitchFamily="18" charset="0"/>
                <a:cs typeface="Times New Roman" pitchFamily="18" charset="0"/>
              </a:rPr>
              <a:t>Check a physical signature against a known one on file</a:t>
            </a:r>
          </a:p>
          <a:p>
            <a:pPr marL="1206500" lvl="1" indent="-517525">
              <a:lnSpc>
                <a:spcPct val="90000"/>
              </a:lnSpc>
            </a:pPr>
            <a:r>
              <a:rPr lang="en-US" altLang="en-US" sz="1800" dirty="0">
                <a:effectLst/>
                <a:latin typeface="Times New Roman" pitchFamily="18" charset="0"/>
                <a:cs typeface="Times New Roman" pitchFamily="18" charset="0"/>
              </a:rPr>
              <a:t>Make a call-back to a known </a:t>
            </a:r>
            <a:r>
              <a:rPr lang="en-US" altLang="en-US" sz="1800" dirty="0" smtClean="0">
                <a:effectLst/>
                <a:latin typeface="Times New Roman" pitchFamily="18" charset="0"/>
                <a:cs typeface="Times New Roman" pitchFamily="18" charset="0"/>
              </a:rPr>
              <a:t>number</a:t>
            </a:r>
            <a:endParaRPr lang="en-US" altLang="en-US" sz="1800" dirty="0">
              <a:effectLst/>
              <a:latin typeface="Times New Roman" pitchFamily="18" charset="0"/>
              <a:cs typeface="Times New Roman" pitchFamily="18" charset="0"/>
            </a:endParaRPr>
          </a:p>
          <a:p>
            <a:pPr marL="1206500" lvl="1" indent="-517525">
              <a:lnSpc>
                <a:spcPct val="90000"/>
              </a:lnSpc>
            </a:pPr>
            <a:r>
              <a:rPr lang="en-US" altLang="en-US" sz="1800" dirty="0">
                <a:effectLst/>
                <a:latin typeface="Times New Roman" pitchFamily="18" charset="0"/>
                <a:cs typeface="Times New Roman" pitchFamily="18" charset="0"/>
              </a:rPr>
              <a:t>Ask for a photo ID</a:t>
            </a:r>
          </a:p>
          <a:p>
            <a:pPr marL="1206500" lvl="1" indent="-517525">
              <a:lnSpc>
                <a:spcPct val="90000"/>
              </a:lnSpc>
            </a:pPr>
            <a:r>
              <a:rPr lang="en-US" altLang="en-US" sz="1800" dirty="0">
                <a:effectLst/>
                <a:latin typeface="Times New Roman" pitchFamily="18" charset="0"/>
                <a:cs typeface="Times New Roman" pitchFamily="18" charset="0"/>
              </a:rPr>
              <a:t>Ask for a business card</a:t>
            </a:r>
          </a:p>
          <a:p>
            <a:pPr marL="517525" indent="-517525">
              <a:lnSpc>
                <a:spcPct val="90000"/>
              </a:lnSpc>
            </a:pPr>
            <a:r>
              <a:rPr lang="en-US" altLang="en-US" sz="2000" dirty="0">
                <a:latin typeface="Times New Roman" pitchFamily="18" charset="0"/>
                <a:cs typeface="Times New Roman" pitchFamily="18" charset="0"/>
              </a:rPr>
              <a:t>Provide only the minimum necessary to safeguard </a:t>
            </a:r>
            <a:r>
              <a:rPr lang="en-US" altLang="en-US" sz="2000" dirty="0" smtClean="0">
                <a:latin typeface="Times New Roman" pitchFamily="18" charset="0"/>
                <a:cs typeface="Times New Roman" pitchFamily="18" charset="0"/>
              </a:rPr>
              <a:t>PHI.</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80</a:t>
            </a:fld>
            <a:endParaRPr lang="en-US" altLang="en-US" dirty="0"/>
          </a:p>
        </p:txBody>
      </p:sp>
      <p:pic>
        <p:nvPicPr>
          <p:cNvPr id="7" name="Picture 6" descr="https://tse1.mm.bing.net/th?&amp;id=JN.rqJs7UuzLZwPTlBgFRIdog&amp;w=301&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72000"/>
            <a:ext cx="1918970" cy="1130935"/>
          </a:xfrm>
          <a:prstGeom prst="rect">
            <a:avLst/>
          </a:prstGeom>
          <a:noFill/>
          <a:ln>
            <a:noFill/>
          </a:ln>
        </p:spPr>
      </p:pic>
    </p:spTree>
    <p:extLst>
      <p:ext uri="{BB962C8B-B14F-4D97-AF65-F5344CB8AC3E}">
        <p14:creationId xmlns:p14="http://schemas.microsoft.com/office/powerpoint/2010/main" val="22024657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title"/>
          </p:nvPr>
        </p:nvSpPr>
        <p:spPr>
          <a:xfrm>
            <a:off x="838200" y="228600"/>
            <a:ext cx="80772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Authority </a:t>
            </a:r>
            <a:r>
              <a:rPr lang="en-US" altLang="en-US" sz="2400" dirty="0">
                <a:solidFill>
                  <a:schemeClr val="tx1"/>
                </a:solidFill>
                <a:effectLst/>
                <a:latin typeface="Times New Roman" pitchFamily="18" charset="0"/>
                <a:cs typeface="Times New Roman" pitchFamily="18" charset="0"/>
              </a:rPr>
              <a:t>Verification</a:t>
            </a:r>
          </a:p>
        </p:txBody>
      </p:sp>
      <p:sp>
        <p:nvSpPr>
          <p:cNvPr id="471046" name="Rectangle 6"/>
          <p:cNvSpPr>
            <a:spLocks noChangeArrowheads="1"/>
          </p:cNvSpPr>
          <p:nvPr/>
        </p:nvSpPr>
        <p:spPr bwMode="auto">
          <a:xfrm>
            <a:off x="609600" y="1371600"/>
            <a:ext cx="8153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3200">
                <a:solidFill>
                  <a:schemeClr val="tx1"/>
                </a:solidFill>
                <a:effectLst>
                  <a:outerShdw blurRad="38100" dist="38100" dir="2700000" algn="tl">
                    <a:srgbClr val="FFFFFF"/>
                  </a:outerShdw>
                </a:effectLst>
                <a:latin typeface="Tahoma" pitchFamily="34" charset="0"/>
              </a:defRPr>
            </a:lvl1pPr>
            <a:lvl2pPr marL="742950" indent="-285750">
              <a:spcBef>
                <a:spcPct val="20000"/>
              </a:spcBef>
              <a:buClr>
                <a:schemeClr val="tx1"/>
              </a:buClr>
              <a:buChar char="–"/>
              <a:defRPr sz="2800">
                <a:solidFill>
                  <a:schemeClr val="tx1"/>
                </a:solidFill>
                <a:effectLst>
                  <a:outerShdw blurRad="38100" dist="38100" dir="2700000" algn="tl">
                    <a:srgbClr val="FFFFFF"/>
                  </a:outerShdw>
                </a:effectLst>
                <a:latin typeface="Tahoma" pitchFamily="34" charset="0"/>
              </a:defRPr>
            </a:lvl2pPr>
            <a:lvl3pPr marL="1143000" indent="-228600">
              <a:spcBef>
                <a:spcPct val="20000"/>
              </a:spcBef>
              <a:buClr>
                <a:schemeClr val="hlink"/>
              </a:buClr>
              <a:buSzPct val="70000"/>
              <a:buFont typeface="Wingdings" pitchFamily="2" charset="2"/>
              <a:buChar char="n"/>
              <a:defRPr sz="2400">
                <a:solidFill>
                  <a:schemeClr val="tx1"/>
                </a:solidFill>
                <a:effectLst>
                  <a:outerShdw blurRad="38100" dist="38100" dir="2700000" algn="tl">
                    <a:srgbClr val="FFFFFF"/>
                  </a:outerShdw>
                </a:effectLst>
                <a:latin typeface="Tahoma" pitchFamily="34" charset="0"/>
              </a:defRPr>
            </a:lvl3pPr>
            <a:lvl4pPr marL="1600200" indent="-228600">
              <a:spcBef>
                <a:spcPct val="20000"/>
              </a:spcBef>
              <a:buClr>
                <a:schemeClr val="tx1"/>
              </a:buClr>
              <a:buChar char="–"/>
              <a:defRPr sz="2000">
                <a:solidFill>
                  <a:schemeClr val="tx1"/>
                </a:solidFill>
                <a:effectLst>
                  <a:outerShdw blurRad="38100" dist="38100" dir="2700000" algn="tl">
                    <a:srgbClr val="FFFFFF"/>
                  </a:outerShdw>
                </a:effectLst>
                <a:latin typeface="Tahoma" pitchFamily="34" charset="0"/>
              </a:defRPr>
            </a:lvl4pPr>
            <a:lvl5pPr marL="2057400" indent="-228600">
              <a:spcBef>
                <a:spcPct val="20000"/>
              </a:spcBef>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5pPr>
            <a:lvl6pPr marL="25146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6pPr>
            <a:lvl7pPr marL="29718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7pPr>
            <a:lvl8pPr marL="34290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8pPr>
            <a:lvl9pPr marL="38862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9pPr>
          </a:lstStyle>
          <a:p>
            <a:r>
              <a:rPr lang="en-US" altLang="en-US" sz="2400" dirty="0">
                <a:effectLst/>
                <a:latin typeface="Times New Roman" pitchFamily="18" charset="0"/>
                <a:cs typeface="Times New Roman" pitchFamily="18" charset="0"/>
              </a:rPr>
              <a:t>Once you know who the requestor is, be sure he or she has the right to access this </a:t>
            </a:r>
            <a:r>
              <a:rPr lang="en-US" altLang="en-US" sz="2400" dirty="0" smtClean="0">
                <a:effectLst/>
                <a:latin typeface="Times New Roman" pitchFamily="18" charset="0"/>
                <a:cs typeface="Times New Roman" pitchFamily="18" charset="0"/>
              </a:rPr>
              <a:t>information</a:t>
            </a:r>
            <a:endParaRPr lang="en-US" altLang="en-US" sz="2400" dirty="0">
              <a:effectLst/>
              <a:latin typeface="Times New Roman" pitchFamily="18" charset="0"/>
              <a:cs typeface="Times New Roman" pitchFamily="18" charset="0"/>
            </a:endParaRPr>
          </a:p>
          <a:p>
            <a:pPr eaLnBrk="1" hangingPunct="1"/>
            <a:r>
              <a:rPr lang="en-US" altLang="en-US" sz="2400" dirty="0">
                <a:effectLst/>
                <a:latin typeface="Times New Roman" pitchFamily="18" charset="0"/>
                <a:cs typeface="Times New Roman" pitchFamily="18" charset="0"/>
              </a:rPr>
              <a:t>Routine requests from employees you know in </a:t>
            </a:r>
            <a:r>
              <a:rPr lang="en-US" altLang="en-US" sz="2400" dirty="0" smtClean="0">
                <a:effectLst/>
                <a:latin typeface="Times New Roman" pitchFamily="18" charset="0"/>
                <a:cs typeface="Times New Roman" pitchFamily="18" charset="0"/>
              </a:rPr>
              <a:t>[the organization] </a:t>
            </a:r>
            <a:r>
              <a:rPr lang="en-US" altLang="en-US" sz="2400" dirty="0">
                <a:effectLst/>
                <a:latin typeface="Times New Roman" pitchFamily="18" charset="0"/>
                <a:cs typeface="Times New Roman" pitchFamily="18" charset="0"/>
              </a:rPr>
              <a:t>who have </a:t>
            </a:r>
            <a:r>
              <a:rPr lang="en-US" altLang="en-US" sz="2400" dirty="0" smtClean="0">
                <a:effectLst/>
                <a:latin typeface="Times New Roman" pitchFamily="18" charset="0"/>
                <a:cs typeface="Times New Roman" pitchFamily="18" charset="0"/>
              </a:rPr>
              <a:t>business related reason to obtain information are authorized to do so</a:t>
            </a:r>
            <a:endParaRPr lang="en-US" altLang="en-US" sz="2400" dirty="0">
              <a:effectLst/>
              <a:latin typeface="Times New Roman" pitchFamily="18" charset="0"/>
              <a:cs typeface="Times New Roman" pitchFamily="18" charset="0"/>
            </a:endParaRPr>
          </a:p>
          <a:p>
            <a:pPr eaLnBrk="1" hangingPunct="1"/>
            <a:r>
              <a:rPr lang="en-US" altLang="en-US" sz="2400" dirty="0">
                <a:effectLst/>
                <a:latin typeface="Times New Roman" pitchFamily="18" charset="0"/>
                <a:cs typeface="Times New Roman" pitchFamily="18" charset="0"/>
              </a:rPr>
              <a:t>Unusual requests from individuals you don’t know can be risky, so before sharing PHI:</a:t>
            </a:r>
          </a:p>
          <a:p>
            <a:pPr lvl="1" eaLnBrk="1" hangingPunct="1"/>
            <a:r>
              <a:rPr lang="en-US" altLang="en-US" sz="2000" dirty="0">
                <a:effectLst/>
                <a:latin typeface="Times New Roman" pitchFamily="18" charset="0"/>
                <a:cs typeface="Times New Roman" pitchFamily="18" charset="0"/>
              </a:rPr>
              <a:t>Ask your </a:t>
            </a:r>
            <a:r>
              <a:rPr lang="en-US" altLang="en-US" sz="2000" dirty="0" smtClean="0">
                <a:effectLst/>
                <a:latin typeface="Times New Roman" pitchFamily="18" charset="0"/>
                <a:cs typeface="Times New Roman" pitchFamily="18" charset="0"/>
              </a:rPr>
              <a:t>supervisor</a:t>
            </a:r>
            <a:endParaRPr lang="en-US" altLang="en-US" sz="2000" dirty="0">
              <a:effectLst/>
              <a:latin typeface="Times New Roman" pitchFamily="18" charset="0"/>
              <a:cs typeface="Times New Roman" pitchFamily="18" charset="0"/>
            </a:endParaRPr>
          </a:p>
          <a:p>
            <a:pPr lvl="1" eaLnBrk="1" hangingPunct="1"/>
            <a:r>
              <a:rPr lang="en-US" altLang="en-US" sz="2000" dirty="0">
                <a:effectLst/>
                <a:latin typeface="Times New Roman" pitchFamily="18" charset="0"/>
                <a:cs typeface="Times New Roman" pitchFamily="18" charset="0"/>
              </a:rPr>
              <a:t>And/or check </a:t>
            </a:r>
            <a:r>
              <a:rPr lang="en-US" altLang="en-US" sz="2000" dirty="0" smtClean="0">
                <a:effectLst/>
                <a:latin typeface="Times New Roman" pitchFamily="18" charset="0"/>
                <a:cs typeface="Times New Roman" pitchFamily="18" charset="0"/>
              </a:rPr>
              <a:t>[organization’s] HIPAA Privacy Policies and Procedures</a:t>
            </a:r>
            <a:endParaRPr lang="en-US" altLang="en-US" sz="2000" dirty="0">
              <a:solidFill>
                <a:srgbClr val="D8290C"/>
              </a:solidFill>
              <a:effectLst>
                <a:outerShdw blurRad="38100" dist="38100" dir="2700000" algn="tl">
                  <a:srgbClr val="000000"/>
                </a:outerShdw>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D9B7845E-3DC7-4089-B204-774B7E23384C}" type="slidenum">
              <a:rPr lang="en-US" smtClean="0"/>
              <a:pPr>
                <a:defRPr/>
              </a:pPr>
              <a:t>81</a:t>
            </a:fld>
            <a:endParaRPr lang="en-US" dirty="0"/>
          </a:p>
        </p:txBody>
      </p:sp>
      <p:pic>
        <p:nvPicPr>
          <p:cNvPr id="8" name="Picture 7" descr="https://tse1.mm.bing.net/th?&amp;id=JN.b2Nfs79fR8uF7uyFk12Av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5105400"/>
            <a:ext cx="1219200" cy="1070610"/>
          </a:xfrm>
          <a:prstGeom prst="rect">
            <a:avLst/>
          </a:prstGeom>
          <a:noFill/>
          <a:ln>
            <a:noFill/>
          </a:ln>
        </p:spPr>
      </p:pic>
    </p:spTree>
    <p:extLst>
      <p:ext uri="{BB962C8B-B14F-4D97-AF65-F5344CB8AC3E}">
        <p14:creationId xmlns:p14="http://schemas.microsoft.com/office/powerpoint/2010/main" val="724440319"/>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152400" y="304800"/>
            <a:ext cx="8610600" cy="1127125"/>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Individual </a:t>
            </a:r>
            <a:r>
              <a:rPr lang="en-US" altLang="en-US" sz="2400" dirty="0">
                <a:solidFill>
                  <a:schemeClr val="tx1"/>
                </a:solidFill>
                <a:effectLst/>
                <a:latin typeface="Times New Roman" pitchFamily="18" charset="0"/>
                <a:cs typeface="Times New Roman" pitchFamily="18" charset="0"/>
              </a:rPr>
              <a:t>Needs to Find Patient In Any Setting</a:t>
            </a:r>
          </a:p>
        </p:txBody>
      </p:sp>
      <p:sp>
        <p:nvSpPr>
          <p:cNvPr id="473091" name="Rectangle 3"/>
          <p:cNvSpPr>
            <a:spLocks noGrp="1" noChangeArrowheads="1"/>
          </p:cNvSpPr>
          <p:nvPr>
            <p:ph type="body" idx="1"/>
          </p:nvPr>
        </p:nvSpPr>
        <p:spPr>
          <a:xfrm>
            <a:off x="685800" y="1524000"/>
            <a:ext cx="7543800" cy="1905000"/>
          </a:xfrm>
        </p:spPr>
        <p:txBody>
          <a:bodyPr/>
          <a:lstStyle/>
          <a:p>
            <a:pPr marL="285750" indent="-285750"/>
            <a:r>
              <a:rPr lang="en-US" altLang="en-US" sz="1800" dirty="0">
                <a:latin typeface="Times New Roman" pitchFamily="18" charset="0"/>
                <a:cs typeface="Times New Roman" pitchFamily="18" charset="0"/>
              </a:rPr>
              <a:t>If an individual would like to find out if a patient is in our facility, but </a:t>
            </a:r>
            <a:r>
              <a:rPr lang="en-US" altLang="en-US" sz="1800" dirty="0" smtClean="0">
                <a:latin typeface="Times New Roman" pitchFamily="18" charset="0"/>
                <a:cs typeface="Times New Roman" pitchFamily="18" charset="0"/>
              </a:rPr>
              <a:t>he or she is </a:t>
            </a:r>
            <a:r>
              <a:rPr lang="en-US" altLang="en-US" sz="1800" dirty="0">
                <a:latin typeface="Times New Roman" pitchFamily="18" charset="0"/>
                <a:cs typeface="Times New Roman" pitchFamily="18" charset="0"/>
              </a:rPr>
              <a:t>not in our Facility Directory:</a:t>
            </a:r>
          </a:p>
          <a:p>
            <a:pPr marL="515938" lvl="1"/>
            <a:r>
              <a:rPr lang="en-US" altLang="en-US" sz="1800" dirty="0">
                <a:latin typeface="Times New Roman" pitchFamily="18" charset="0"/>
                <a:cs typeface="Times New Roman" pitchFamily="18" charset="0"/>
              </a:rPr>
              <a:t>Do not confirm or deny the patient is </a:t>
            </a:r>
            <a:r>
              <a:rPr lang="en-US" altLang="en-US" sz="1800" dirty="0" smtClean="0">
                <a:latin typeface="Times New Roman" pitchFamily="18" charset="0"/>
                <a:cs typeface="Times New Roman" pitchFamily="18" charset="0"/>
              </a:rPr>
              <a:t>here </a:t>
            </a:r>
            <a:r>
              <a:rPr lang="en-US" altLang="en-US" sz="1800" dirty="0">
                <a:latin typeface="Times New Roman" pitchFamily="18" charset="0"/>
                <a:cs typeface="Times New Roman" pitchFamily="18" charset="0"/>
              </a:rPr>
              <a:t>until </a:t>
            </a:r>
            <a:r>
              <a:rPr lang="en-US" altLang="en-US" sz="1800" dirty="0" smtClean="0">
                <a:latin typeface="Times New Roman" pitchFamily="18" charset="0"/>
                <a:cs typeface="Times New Roman" pitchFamily="18" charset="0"/>
              </a:rPr>
              <a:t>you:</a:t>
            </a:r>
          </a:p>
          <a:p>
            <a:pPr marL="746125" lvl="2"/>
            <a:r>
              <a:rPr lang="en-US" altLang="en-US" sz="1800" dirty="0" smtClean="0">
                <a:latin typeface="Times New Roman" pitchFamily="18" charset="0"/>
                <a:cs typeface="Times New Roman" pitchFamily="18" charset="0"/>
              </a:rPr>
              <a:t>Obtain </a:t>
            </a:r>
            <a:r>
              <a:rPr lang="en-US" altLang="en-US" sz="1800" dirty="0">
                <a:latin typeface="Times New Roman" pitchFamily="18" charset="0"/>
                <a:cs typeface="Times New Roman" pitchFamily="18" charset="0"/>
              </a:rPr>
              <a:t>the </a:t>
            </a:r>
            <a:r>
              <a:rPr lang="en-US" altLang="en-US" sz="1800" dirty="0" smtClean="0">
                <a:latin typeface="Times New Roman" pitchFamily="18" charset="0"/>
                <a:cs typeface="Times New Roman" pitchFamily="18" charset="0"/>
              </a:rPr>
              <a:t>names of the patient </a:t>
            </a:r>
            <a:r>
              <a:rPr lang="en-US" altLang="en-US" sz="1800" dirty="0">
                <a:latin typeface="Times New Roman" pitchFamily="18" charset="0"/>
                <a:cs typeface="Times New Roman" pitchFamily="18" charset="0"/>
              </a:rPr>
              <a:t>and </a:t>
            </a:r>
            <a:r>
              <a:rPr lang="en-US" altLang="en-US" sz="1800" dirty="0" smtClean="0">
                <a:latin typeface="Times New Roman" pitchFamily="18" charset="0"/>
                <a:cs typeface="Times New Roman" pitchFamily="18" charset="0"/>
              </a:rPr>
              <a:t>individual making the request</a:t>
            </a:r>
            <a:endParaRPr lang="en-US" altLang="en-US" sz="1800" dirty="0">
              <a:latin typeface="Times New Roman" pitchFamily="18" charset="0"/>
              <a:cs typeface="Times New Roman" pitchFamily="18" charset="0"/>
            </a:endParaRPr>
          </a:p>
          <a:p>
            <a:pPr marL="746125" lvl="2"/>
            <a:r>
              <a:rPr lang="en-US" altLang="en-US" sz="1800" dirty="0">
                <a:latin typeface="Times New Roman" pitchFamily="18" charset="0"/>
                <a:cs typeface="Times New Roman" pitchFamily="18" charset="0"/>
              </a:rPr>
              <a:t>Inform the requesting individual that if the patient is in our facility, and agrees for us to notify them of this, you will…</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82</a:t>
            </a:fld>
            <a:endParaRPr lang="en-US" dirty="0"/>
          </a:p>
        </p:txBody>
      </p:sp>
      <p:sp>
        <p:nvSpPr>
          <p:cNvPr id="10" name="Rectangle 3"/>
          <p:cNvSpPr txBox="1">
            <a:spLocks noChangeArrowheads="1"/>
          </p:cNvSpPr>
          <p:nvPr/>
        </p:nvSpPr>
        <p:spPr bwMode="auto">
          <a:xfrm>
            <a:off x="457200" y="3505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pPr>
            <a:r>
              <a:rPr lang="en-US" altLang="en-US" sz="1800" dirty="0" smtClean="0">
                <a:latin typeface="Times New Roman" pitchFamily="18" charset="0"/>
                <a:cs typeface="Times New Roman" pitchFamily="18" charset="0"/>
              </a:rPr>
              <a:t>Privately call the department in which the patient is located</a:t>
            </a:r>
          </a:p>
          <a:p>
            <a:pPr lvl="1">
              <a:lnSpc>
                <a:spcPct val="90000"/>
              </a:lnSpc>
            </a:pPr>
            <a:r>
              <a:rPr lang="en-US" altLang="en-US" sz="1800" dirty="0" smtClean="0">
                <a:latin typeface="Times New Roman" pitchFamily="18" charset="0"/>
                <a:cs typeface="Times New Roman" pitchFamily="18" charset="0"/>
              </a:rPr>
              <a:t>That department should ask the patient if their location and/or condition may be released to this individual</a:t>
            </a:r>
          </a:p>
          <a:p>
            <a:pPr lvl="2">
              <a:lnSpc>
                <a:spcPct val="90000"/>
              </a:lnSpc>
            </a:pPr>
            <a:r>
              <a:rPr lang="en-US" altLang="en-US" sz="1800" dirty="0" smtClean="0">
                <a:latin typeface="Times New Roman" pitchFamily="18" charset="0"/>
                <a:cs typeface="Times New Roman" pitchFamily="18" charset="0"/>
              </a:rPr>
              <a:t>If the patient agrees, provide information to requesting individual</a:t>
            </a:r>
          </a:p>
          <a:p>
            <a:pPr lvl="2">
              <a:lnSpc>
                <a:spcPct val="90000"/>
              </a:lnSpc>
            </a:pPr>
            <a:r>
              <a:rPr lang="en-US" altLang="en-US" sz="1800" dirty="0" smtClean="0">
                <a:latin typeface="Times New Roman" pitchFamily="18" charset="0"/>
                <a:cs typeface="Times New Roman" pitchFamily="18" charset="0"/>
              </a:rPr>
              <a:t>If patient not in facility, or does not agree to notify the requesting individual he/she is here, inform the requesting individual that you are unable to confirm or deny whether or not the patient is in the facility</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299781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381000"/>
            <a:ext cx="7086600" cy="1371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
            </a:r>
            <a:br>
              <a:rPr lang="en-US" altLang="en-US" sz="4000" dirty="0" smtClean="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Hospital </a:t>
            </a:r>
            <a:r>
              <a:rPr lang="en-US" altLang="en-US" sz="2700" dirty="0">
                <a:solidFill>
                  <a:schemeClr val="tx1"/>
                </a:solidFill>
                <a:effectLst/>
                <a:latin typeface="Times New Roman" pitchFamily="18" charset="0"/>
                <a:cs typeface="Times New Roman" pitchFamily="18" charset="0"/>
              </a:rPr>
              <a:t>Facility </a:t>
            </a:r>
            <a:r>
              <a:rPr lang="en-US" altLang="en-US" sz="2700" dirty="0" smtClean="0">
                <a:solidFill>
                  <a:schemeClr val="tx1"/>
                </a:solidFill>
                <a:effectLst/>
                <a:latin typeface="Times New Roman" pitchFamily="18" charset="0"/>
                <a:cs typeface="Times New Roman" pitchFamily="18" charset="0"/>
              </a:rPr>
              <a:t>Directory</a:t>
            </a:r>
            <a:br>
              <a:rPr lang="en-US" altLang="en-US" sz="2700" dirty="0" smtClean="0">
                <a:solidFill>
                  <a:schemeClr val="tx1"/>
                </a:solidFill>
                <a:effectLst/>
                <a:latin typeface="Times New Roman" pitchFamily="18" charset="0"/>
                <a:cs typeface="Times New Roman" pitchFamily="18" charset="0"/>
              </a:rPr>
            </a:br>
            <a:endParaRPr lang="en-US" altLang="en-US" sz="2700" dirty="0">
              <a:solidFill>
                <a:schemeClr val="tx1"/>
              </a:solidFill>
              <a:effectLst/>
              <a:latin typeface="Times New Roman" pitchFamily="18" charset="0"/>
              <a:cs typeface="Times New Roman" pitchFamily="18" charset="0"/>
            </a:endParaRPr>
          </a:p>
        </p:txBody>
      </p:sp>
      <p:sp>
        <p:nvSpPr>
          <p:cNvPr id="477187" name="Rectangle 3"/>
          <p:cNvSpPr>
            <a:spLocks noGrp="1" noChangeArrowheads="1"/>
          </p:cNvSpPr>
          <p:nvPr>
            <p:ph type="body" sz="half" idx="1"/>
          </p:nvPr>
        </p:nvSpPr>
        <p:spPr>
          <a:xfrm>
            <a:off x="228600" y="1752600"/>
            <a:ext cx="8686800" cy="3505200"/>
          </a:xfrm>
        </p:spPr>
        <p:txBody>
          <a:bodyPr/>
          <a:lstStyle/>
          <a:p>
            <a:r>
              <a:rPr lang="en-US" altLang="en-US" sz="2400" dirty="0" smtClean="0">
                <a:latin typeface="Times New Roman" pitchFamily="18" charset="0"/>
                <a:cs typeface="Times New Roman" pitchFamily="18" charset="0"/>
              </a:rPr>
              <a:t>Use the following protected health information to maintain a directory of individuals in its facility:</a:t>
            </a:r>
          </a:p>
          <a:p>
            <a:pPr marL="973138" lvl="2" indent="-342900">
              <a:buAutoNum type="alphaUcParenBoth"/>
            </a:pPr>
            <a:r>
              <a:rPr lang="en-US" altLang="en-US" sz="2000" dirty="0" smtClean="0">
                <a:latin typeface="Times New Roman" pitchFamily="18" charset="0"/>
                <a:cs typeface="Times New Roman" pitchFamily="18" charset="0"/>
              </a:rPr>
              <a:t>   Individual’s name</a:t>
            </a:r>
          </a:p>
          <a:p>
            <a:pPr marL="973138" lvl="2" indent="-342900">
              <a:buAutoNum type="alphaUcParenBoth"/>
            </a:pPr>
            <a:r>
              <a:rPr lang="en-US" altLang="en-US" sz="2000" dirty="0" smtClean="0">
                <a:latin typeface="Times New Roman" pitchFamily="18" charset="0"/>
                <a:cs typeface="Times New Roman" pitchFamily="18" charset="0"/>
              </a:rPr>
              <a:t>   The individual’s location in the health care provider’s facility</a:t>
            </a:r>
          </a:p>
          <a:p>
            <a:pPr marL="973138" lvl="2" indent="-342900">
              <a:buAutoNum type="alphaUcParenBoth"/>
            </a:pPr>
            <a:r>
              <a:rPr lang="en-US" altLang="en-US" sz="2000" dirty="0" smtClean="0">
                <a:latin typeface="Times New Roman" pitchFamily="18" charset="0"/>
                <a:cs typeface="Times New Roman" pitchFamily="18" charset="0"/>
              </a:rPr>
              <a:t>   Individual’s general condition, no specific information </a:t>
            </a:r>
          </a:p>
          <a:p>
            <a:pPr marL="973138" lvl="2" indent="-342900">
              <a:buAutoNum type="alphaUcParenBoth"/>
            </a:pPr>
            <a:r>
              <a:rPr lang="en-US" altLang="en-US" sz="2000" dirty="0" smtClean="0">
                <a:latin typeface="Times New Roman" pitchFamily="18" charset="0"/>
                <a:cs typeface="Times New Roman" pitchFamily="18" charset="0"/>
              </a:rPr>
              <a:t>   The individual’s religious affiliation</a:t>
            </a:r>
          </a:p>
          <a:p>
            <a:pPr marL="973138" lvl="2" indent="-342900">
              <a:buAutoNum type="alphaUcParenBoth"/>
            </a:pPr>
            <a:r>
              <a:rPr lang="en-US" altLang="en-US" sz="2000" dirty="0" smtClean="0">
                <a:latin typeface="Times New Roman" pitchFamily="18" charset="0"/>
                <a:cs typeface="Times New Roman" pitchFamily="18" charset="0"/>
              </a:rPr>
              <a:t>   Use of disclosure for directory purposes of such information</a:t>
            </a:r>
          </a:p>
          <a:p>
            <a:pPr marL="1147763" lvl="2" indent="-517525">
              <a:buAutoNum type="alphaUcParenBoth"/>
            </a:pPr>
            <a:r>
              <a:rPr lang="en-US" altLang="en-US" sz="2000" dirty="0" smtClean="0">
                <a:latin typeface="Times New Roman" pitchFamily="18" charset="0"/>
                <a:cs typeface="Times New Roman" pitchFamily="18" charset="0"/>
              </a:rPr>
              <a:t>To members of the clergy; or except religious affiliation, to others who  ask for individual by name</a:t>
            </a:r>
          </a:p>
          <a:p>
            <a:endParaRPr lang="en-US" altLang="en-US" sz="1400" dirty="0" smtClean="0"/>
          </a:p>
          <a:p>
            <a:endParaRPr lang="en-US" altLang="en-US" sz="1400" dirty="0" smtClean="0"/>
          </a:p>
          <a:p>
            <a:endParaRPr lang="en-US" altLang="en-US" sz="1400" dirty="0"/>
          </a:p>
          <a:p>
            <a:endParaRPr lang="en-US" altLang="en-US" sz="2500" dirty="0"/>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83</a:t>
            </a:fld>
            <a:endParaRPr lang="en-US" altLang="en-US" dirty="0"/>
          </a:p>
        </p:txBody>
      </p:sp>
    </p:spTree>
    <p:extLst>
      <p:ext uri="{BB962C8B-B14F-4D97-AF65-F5344CB8AC3E}">
        <p14:creationId xmlns:p14="http://schemas.microsoft.com/office/powerpoint/2010/main" val="19170314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01000" cy="1295400"/>
          </a:xfrm>
        </p:spPr>
        <p:txBody>
          <a:bodyPr>
            <a:normAutofit/>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Hospital </a:t>
            </a:r>
            <a:r>
              <a:rPr lang="en-US" altLang="en-US" sz="2400" dirty="0">
                <a:solidFill>
                  <a:schemeClr val="tx1"/>
                </a:solidFill>
                <a:effectLst/>
                <a:latin typeface="Times New Roman" pitchFamily="18" charset="0"/>
                <a:cs typeface="Times New Roman" pitchFamily="18" charset="0"/>
              </a:rPr>
              <a:t>Facility </a:t>
            </a:r>
            <a:r>
              <a:rPr lang="en-US" altLang="en-US" sz="2400" dirty="0" smtClean="0">
                <a:solidFill>
                  <a:schemeClr val="tx1"/>
                </a:solidFill>
                <a:effectLst/>
                <a:latin typeface="Times New Roman" pitchFamily="18" charset="0"/>
                <a:cs typeface="Times New Roman" pitchFamily="18" charset="0"/>
              </a:rPr>
              <a:t>Directory </a:t>
            </a:r>
            <a:r>
              <a:rPr lang="en-US" altLang="en-US" sz="1600" dirty="0" smtClean="0">
                <a:solidFill>
                  <a:schemeClr val="tx1"/>
                </a:solidFill>
                <a:effectLst/>
                <a:latin typeface="Times New Roman" pitchFamily="18" charset="0"/>
                <a:cs typeface="Times New Roman" pitchFamily="18" charset="0"/>
              </a:rPr>
              <a:t>(cont’d)</a:t>
            </a:r>
            <a:endParaRPr lang="en-US" sz="1600" dirty="0">
              <a:solidFill>
                <a:schemeClr val="tx1"/>
              </a:solidFill>
              <a:effectLst/>
              <a:latin typeface="Times New Roman" pitchFamily="18" charset="0"/>
              <a:cs typeface="Times New Roman" pitchFamily="18" charset="0"/>
            </a:endParaRPr>
          </a:p>
        </p:txBody>
      </p:sp>
      <p:sp>
        <p:nvSpPr>
          <p:cNvPr id="5" name="Rectangle 4"/>
          <p:cNvSpPr/>
          <p:nvPr/>
        </p:nvSpPr>
        <p:spPr>
          <a:xfrm>
            <a:off x="609600" y="1752600"/>
            <a:ext cx="7391400" cy="3170099"/>
          </a:xfrm>
          <a:prstGeom prst="rect">
            <a:avLst/>
          </a:prstGeom>
        </p:spPr>
        <p:txBody>
          <a:bodyPr wrap="square">
            <a:spAutoFit/>
          </a:bodyPr>
          <a:lstStyle/>
          <a:p>
            <a:pPr marL="285750" indent="-285750">
              <a:buFont typeface="Wingdings" panose="05000000000000000000" pitchFamily="2" charset="2"/>
              <a:buChar char="Ø"/>
            </a:pPr>
            <a:r>
              <a:rPr lang="en-US" altLang="en-US" sz="2000" dirty="0"/>
              <a:t>Patients have the right to opt out of having their information disclosed from a facility </a:t>
            </a:r>
            <a:r>
              <a:rPr lang="en-US" altLang="en-US" sz="2000" dirty="0" smtClean="0"/>
              <a:t>directory.  There </a:t>
            </a:r>
            <a:r>
              <a:rPr lang="en-US" altLang="en-US" sz="2000" dirty="0"/>
              <a:t>may be State laws that also apply as to what </a:t>
            </a:r>
            <a:r>
              <a:rPr lang="en-US" altLang="en-US" sz="2000" dirty="0" smtClean="0"/>
              <a:t>qualifies as </a:t>
            </a:r>
            <a:r>
              <a:rPr lang="en-US" altLang="en-US" sz="2000" dirty="0"/>
              <a:t>directory </a:t>
            </a:r>
            <a:r>
              <a:rPr lang="en-US" altLang="en-US" sz="2000" dirty="0" smtClean="0"/>
              <a:t>information.</a:t>
            </a:r>
          </a:p>
          <a:p>
            <a:endParaRPr lang="en-US" altLang="en-US" sz="2000" dirty="0"/>
          </a:p>
          <a:p>
            <a:pPr marL="285750" indent="-285750">
              <a:buFont typeface="Wingdings" panose="05000000000000000000" pitchFamily="2" charset="2"/>
              <a:buChar char="Ø"/>
            </a:pPr>
            <a:r>
              <a:rPr lang="en-US" altLang="en-US" sz="2000" dirty="0"/>
              <a:t>The patient must be provided  an opportunity to express his or her preference about how, or if, </a:t>
            </a:r>
            <a:r>
              <a:rPr lang="en-US" altLang="en-US" sz="2000" dirty="0" smtClean="0"/>
              <a:t>facility directory information </a:t>
            </a:r>
            <a:r>
              <a:rPr lang="en-US" altLang="en-US" sz="2000" dirty="0"/>
              <a:t>may be </a:t>
            </a:r>
            <a:r>
              <a:rPr lang="en-US" altLang="en-US" sz="2000" dirty="0" smtClean="0"/>
              <a:t>disclosed.  Disclosure of directory </a:t>
            </a:r>
            <a:r>
              <a:rPr lang="en-US" altLang="en-US" sz="2000" dirty="0"/>
              <a:t>information </a:t>
            </a:r>
            <a:r>
              <a:rPr lang="en-US" altLang="en-US" sz="2000" dirty="0" smtClean="0"/>
              <a:t>may </a:t>
            </a:r>
            <a:r>
              <a:rPr lang="en-US" altLang="en-US" sz="2000" dirty="0"/>
              <a:t>still </a:t>
            </a:r>
            <a:r>
              <a:rPr lang="en-US" altLang="en-US" sz="2000" dirty="0" smtClean="0"/>
              <a:t>occur </a:t>
            </a:r>
            <a:r>
              <a:rPr lang="en-US" altLang="en-US" sz="2000" dirty="0"/>
              <a:t>if doing so is in the individual’s best interest as determined in the professional judgment of the provider and would not be inconsistent with any known preference previously expressed by the individual. </a:t>
            </a:r>
          </a:p>
        </p:txBody>
      </p:sp>
      <p:sp>
        <p:nvSpPr>
          <p:cNvPr id="7" name="Footer Placeholder 6"/>
          <p:cNvSpPr>
            <a:spLocks noGrp="1"/>
          </p:cNvSpPr>
          <p:nvPr>
            <p:ph type="ftr" sz="quarter" idx="11"/>
          </p:nvPr>
        </p:nvSpPr>
        <p:spPr/>
        <p:txBody>
          <a:bodyPr/>
          <a:lstStyle/>
          <a:p>
            <a:pPr>
              <a:defRPr/>
            </a:pPr>
            <a:r>
              <a:rPr lang="en-US" dirty="0" smtClean="0"/>
              <a:t>© Copyright HIPAA COW</a:t>
            </a:r>
            <a:endParaRPr lang="en-US" dirty="0"/>
          </a:p>
        </p:txBody>
      </p:sp>
      <p:sp>
        <p:nvSpPr>
          <p:cNvPr id="8" name="Slide Number Placeholder 7"/>
          <p:cNvSpPr>
            <a:spLocks noGrp="1"/>
          </p:cNvSpPr>
          <p:nvPr>
            <p:ph type="sldNum" sz="quarter" idx="12"/>
          </p:nvPr>
        </p:nvSpPr>
        <p:spPr/>
        <p:txBody>
          <a:bodyPr/>
          <a:lstStyle/>
          <a:p>
            <a:pPr>
              <a:defRPr/>
            </a:pPr>
            <a:fld id="{D9B7845E-3DC7-4089-B204-774B7E23384C}" type="slidenum">
              <a:rPr lang="en-US" smtClean="0"/>
              <a:pPr>
                <a:defRPr/>
              </a:pPr>
              <a:t>84</a:t>
            </a:fld>
            <a:endParaRPr lang="en-US" dirty="0"/>
          </a:p>
        </p:txBody>
      </p:sp>
      <p:pic>
        <p:nvPicPr>
          <p:cNvPr id="9" name="Picture 8" descr="https://tse1.mm.bing.net/th?&amp;id=JN.Pch%2bL44LEEbBnATVBka4Q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922700"/>
            <a:ext cx="1524000" cy="1478100"/>
          </a:xfrm>
          <a:prstGeom prst="rect">
            <a:avLst/>
          </a:prstGeom>
          <a:noFill/>
          <a:ln>
            <a:noFill/>
          </a:ln>
        </p:spPr>
      </p:pic>
    </p:spTree>
    <p:extLst>
      <p:ext uri="{BB962C8B-B14F-4D97-AF65-F5344CB8AC3E}">
        <p14:creationId xmlns:p14="http://schemas.microsoft.com/office/powerpoint/2010/main" val="27420461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533400" y="457200"/>
            <a:ext cx="6858000" cy="1143000"/>
          </a:xfrm>
        </p:spPr>
        <p:txBody>
          <a:bodyPr>
            <a:no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Minimum </a:t>
            </a:r>
            <a:r>
              <a:rPr lang="en-US" altLang="en-US" sz="2400" dirty="0">
                <a:solidFill>
                  <a:schemeClr val="tx1"/>
                </a:solidFill>
                <a:effectLst/>
                <a:latin typeface="Times New Roman" pitchFamily="18" charset="0"/>
                <a:cs typeface="Times New Roman" pitchFamily="18" charset="0"/>
              </a:rPr>
              <a:t>Necessary</a:t>
            </a:r>
          </a:p>
        </p:txBody>
      </p:sp>
      <p:sp>
        <p:nvSpPr>
          <p:cNvPr id="479235" name="Rectangle 3"/>
          <p:cNvSpPr>
            <a:spLocks noGrp="1" noChangeArrowheads="1"/>
          </p:cNvSpPr>
          <p:nvPr>
            <p:ph type="body" idx="1"/>
          </p:nvPr>
        </p:nvSpPr>
        <p:spPr>
          <a:xfrm>
            <a:off x="457200" y="1752600"/>
            <a:ext cx="8305800" cy="4267200"/>
          </a:xfrm>
        </p:spPr>
        <p:txBody>
          <a:bodyPr/>
          <a:lstStyle/>
          <a:p>
            <a:pPr>
              <a:lnSpc>
                <a:spcPct val="80000"/>
              </a:lnSpc>
            </a:pPr>
            <a:r>
              <a:rPr lang="en-US" altLang="en-US" sz="2400" dirty="0" smtClean="0">
                <a:latin typeface="Times New Roman" pitchFamily="18" charset="0"/>
                <a:cs typeface="Times New Roman" pitchFamily="18" charset="0"/>
              </a:rPr>
              <a:t>HIPAA requires reasonable steps to limit the use and disclosures of, and requests for, protected health information to the minimum necessary to accomplish the intended purpose. </a:t>
            </a:r>
          </a:p>
          <a:p>
            <a:pPr marL="109537" indent="0">
              <a:lnSpc>
                <a:spcPct val="80000"/>
              </a:lnSpc>
              <a:buNone/>
            </a:pPr>
            <a:endParaRPr lang="en-US" altLang="en-US" sz="2400" dirty="0">
              <a:latin typeface="Times New Roman" pitchFamily="18" charset="0"/>
              <a:cs typeface="Times New Roman" pitchFamily="18" charset="0"/>
            </a:endParaRPr>
          </a:p>
          <a:p>
            <a:pPr>
              <a:lnSpc>
                <a:spcPct val="80000"/>
              </a:lnSpc>
            </a:pPr>
            <a:r>
              <a:rPr lang="en-US" altLang="en-US" sz="2400" dirty="0" smtClean="0">
                <a:latin typeface="Times New Roman" pitchFamily="18" charset="0"/>
                <a:cs typeface="Times New Roman" pitchFamily="18" charset="0"/>
              </a:rPr>
              <a:t>The standard does not apply to the following:</a:t>
            </a:r>
          </a:p>
          <a:p>
            <a:pPr lvl="1">
              <a:lnSpc>
                <a:spcPct val="80000"/>
              </a:lnSpc>
            </a:pPr>
            <a:r>
              <a:rPr lang="en-US" altLang="en-US" sz="2000" dirty="0" smtClean="0">
                <a:latin typeface="Times New Roman" pitchFamily="18" charset="0"/>
                <a:cs typeface="Times New Roman" pitchFamily="18" charset="0"/>
              </a:rPr>
              <a:t>Disclosures to or requests by a health care provider for treatment purposes</a:t>
            </a:r>
          </a:p>
          <a:p>
            <a:pPr lvl="1">
              <a:lnSpc>
                <a:spcPct val="80000"/>
              </a:lnSpc>
            </a:pPr>
            <a:r>
              <a:rPr lang="en-US" altLang="en-US" sz="2000" dirty="0" smtClean="0">
                <a:latin typeface="Times New Roman" pitchFamily="18" charset="0"/>
                <a:cs typeface="Times New Roman" pitchFamily="18" charset="0"/>
              </a:rPr>
              <a:t>Disclosures to the individual subject of the information</a:t>
            </a:r>
          </a:p>
          <a:p>
            <a:pPr lvl="1">
              <a:lnSpc>
                <a:spcPct val="80000"/>
              </a:lnSpc>
            </a:pPr>
            <a:r>
              <a:rPr lang="en-US" altLang="en-US" sz="2000" dirty="0" smtClean="0">
                <a:latin typeface="Times New Roman" pitchFamily="18" charset="0"/>
                <a:cs typeface="Times New Roman" pitchFamily="18" charset="0"/>
              </a:rPr>
              <a:t>Uses or disclosures made pursuant to the individual’s authorization</a:t>
            </a:r>
          </a:p>
          <a:p>
            <a:pPr lvl="1">
              <a:lnSpc>
                <a:spcPct val="80000"/>
              </a:lnSpc>
            </a:pPr>
            <a:r>
              <a:rPr lang="en-US" altLang="en-US" sz="2000" dirty="0" smtClean="0">
                <a:latin typeface="Times New Roman" pitchFamily="18" charset="0"/>
                <a:cs typeface="Times New Roman" pitchFamily="18" charset="0"/>
              </a:rPr>
              <a:t>Use or disclosures required for compliance with Health Insurance</a:t>
            </a:r>
            <a:r>
              <a:rPr lang="en-US"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HIPAA administrative Simplification Rules</a:t>
            </a:r>
          </a:p>
          <a:p>
            <a:pPr lvl="1">
              <a:lnSpc>
                <a:spcPct val="80000"/>
              </a:lnSpc>
            </a:pPr>
            <a:r>
              <a:rPr lang="en-US" altLang="en-US" sz="2000" dirty="0" smtClean="0">
                <a:latin typeface="Times New Roman" pitchFamily="18" charset="0"/>
                <a:cs typeface="Times New Roman" pitchFamily="18" charset="0"/>
              </a:rPr>
              <a:t>Disclosures to the Dept. of Health and Human Services (HHS) when disclosure is required under the Privacy Rule for enforcement purposes</a:t>
            </a:r>
          </a:p>
          <a:p>
            <a:pPr lvl="1">
              <a:lnSpc>
                <a:spcPct val="80000"/>
              </a:lnSpc>
            </a:pPr>
            <a:r>
              <a:rPr lang="en-US" altLang="en-US" sz="2000" dirty="0" smtClean="0">
                <a:latin typeface="Times New Roman" pitchFamily="18" charset="0"/>
                <a:cs typeface="Times New Roman" pitchFamily="18" charset="0"/>
              </a:rPr>
              <a:t>Uses or disclosures that are required by other laws</a:t>
            </a:r>
            <a:r>
              <a:rPr lang="en-US" altLang="en-US" sz="2000" dirty="0" smtClean="0"/>
              <a:t> </a:t>
            </a: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85</a:t>
            </a:fld>
            <a:endParaRPr lang="en-US" dirty="0"/>
          </a:p>
        </p:txBody>
      </p:sp>
    </p:spTree>
    <p:extLst>
      <p:ext uri="{BB962C8B-B14F-4D97-AF65-F5344CB8AC3E}">
        <p14:creationId xmlns:p14="http://schemas.microsoft.com/office/powerpoint/2010/main" val="25611599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762000" y="685800"/>
            <a:ext cx="7772400" cy="1066800"/>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Documentation</a:t>
            </a:r>
            <a:endParaRPr lang="en-US" altLang="en-US" sz="2700" dirty="0">
              <a:solidFill>
                <a:schemeClr val="tx1"/>
              </a:solidFill>
              <a:effectLst/>
              <a:latin typeface="Times New Roman" pitchFamily="18" charset="0"/>
              <a:cs typeface="Times New Roman" pitchFamily="18" charset="0"/>
            </a:endParaRPr>
          </a:p>
        </p:txBody>
      </p:sp>
      <p:sp>
        <p:nvSpPr>
          <p:cNvPr id="609283" name="Rectangle 3"/>
          <p:cNvSpPr>
            <a:spLocks noGrp="1" noChangeArrowheads="1"/>
          </p:cNvSpPr>
          <p:nvPr>
            <p:ph type="body" idx="1"/>
          </p:nvPr>
        </p:nvSpPr>
        <p:spPr>
          <a:xfrm>
            <a:off x="457200" y="1905000"/>
            <a:ext cx="8229600" cy="3090862"/>
          </a:xfrm>
        </p:spPr>
        <p:txBody>
          <a:bodyPr/>
          <a:lstStyle/>
          <a:p>
            <a:pPr>
              <a:lnSpc>
                <a:spcPct val="90000"/>
              </a:lnSpc>
            </a:pPr>
            <a:r>
              <a:rPr lang="en-US" altLang="en-US" sz="2400" dirty="0">
                <a:latin typeface="Times New Roman" pitchFamily="18" charset="0"/>
                <a:cs typeface="Times New Roman" pitchFamily="18" charset="0"/>
              </a:rPr>
              <a:t>Document the release, when required by law, </a:t>
            </a:r>
            <a:r>
              <a:rPr lang="en-US" altLang="en-US" sz="2400" dirty="0" smtClean="0">
                <a:latin typeface="Times New Roman" pitchFamily="18" charset="0"/>
                <a:cs typeface="Times New Roman" pitchFamily="18" charset="0"/>
              </a:rPr>
              <a:t>or  [Organization’s] policies</a:t>
            </a:r>
          </a:p>
          <a:p>
            <a:pPr>
              <a:lnSpc>
                <a:spcPct val="90000"/>
              </a:lnSpc>
            </a:pPr>
            <a:r>
              <a:rPr lang="en-US" altLang="en-US" sz="2400" dirty="0" smtClean="0">
                <a:latin typeface="Times New Roman" pitchFamily="18" charset="0"/>
                <a:cs typeface="Times New Roman" pitchFamily="18" charset="0"/>
              </a:rPr>
              <a:t>Neither HIPAA nor Wisconsin law requires </a:t>
            </a:r>
            <a:r>
              <a:rPr lang="en-US" altLang="en-US" sz="2400" dirty="0">
                <a:latin typeface="Times New Roman" pitchFamily="18" charset="0"/>
                <a:cs typeface="Times New Roman" pitchFamily="18" charset="0"/>
              </a:rPr>
              <a:t>documentation of disclosures for purposes relating to treatment (providing and coordinating care); payment (billing for services rendered); and health care </a:t>
            </a:r>
            <a:r>
              <a:rPr lang="en-US" altLang="en-US" sz="2400" dirty="0" smtClean="0">
                <a:latin typeface="Times New Roman" pitchFamily="18" charset="0"/>
                <a:cs typeface="Times New Roman" pitchFamily="18" charset="0"/>
              </a:rPr>
              <a:t>operations </a:t>
            </a:r>
            <a:r>
              <a:rPr lang="en-US" altLang="en-US" sz="2400" dirty="0">
                <a:latin typeface="Times New Roman" pitchFamily="18" charset="0"/>
                <a:cs typeface="Times New Roman" pitchFamily="18" charset="0"/>
              </a:rPr>
              <a:t>(internal business</a:t>
            </a:r>
            <a:r>
              <a:rPr lang="en-US" altLang="en-US" sz="2400" dirty="0" smtClean="0">
                <a:latin typeface="Times New Roman" pitchFamily="18" charset="0"/>
                <a:cs typeface="Times New Roman" pitchFamily="18" charset="0"/>
              </a:rPr>
              <a:t>)</a:t>
            </a:r>
          </a:p>
          <a:p>
            <a:pPr>
              <a:lnSpc>
                <a:spcPct val="90000"/>
              </a:lnSpc>
            </a:pPr>
            <a:r>
              <a:rPr lang="en-US" altLang="en-US" sz="2400" dirty="0" smtClean="0">
                <a:latin typeface="Times New Roman" pitchFamily="18" charset="0"/>
                <a:cs typeface="Times New Roman" pitchFamily="18" charset="0"/>
              </a:rPr>
              <a:t>HIPAA requires documentation of breaches and other releases of information</a:t>
            </a:r>
            <a:endParaRPr lang="en-US" altLang="en-US" sz="2400" dirty="0">
              <a:latin typeface="Times New Roman" pitchFamily="18" charset="0"/>
              <a:cs typeface="Times New Roman" pitchFamily="18" charset="0"/>
            </a:endParaRPr>
          </a:p>
          <a:p>
            <a:pPr lvl="1">
              <a:lnSpc>
                <a:spcPct val="90000"/>
              </a:lnSpc>
            </a:pPr>
            <a:endParaRPr lang="en-US" altLang="en-US" dirty="0">
              <a:solidFill>
                <a:srgbClr val="D8290C"/>
              </a:solidFill>
              <a:effectLst>
                <a:outerShdw blurRad="38100" dist="38100" dir="2700000" algn="tl">
                  <a:srgbClr val="000000"/>
                </a:outerShdw>
              </a:effectLst>
            </a:endParaRPr>
          </a:p>
          <a:p>
            <a:pPr>
              <a:lnSpc>
                <a:spcPct val="90000"/>
              </a:lnSpc>
            </a:pPr>
            <a:endParaRPr lang="en-US" altLang="en-US" sz="2800" dirty="0">
              <a:solidFill>
                <a:srgbClr val="C71DA7"/>
              </a:solidFill>
              <a:effectLst>
                <a:outerShdw blurRad="38100" dist="38100" dir="2700000" algn="tl">
                  <a:srgbClr val="000000"/>
                </a:outerShdw>
              </a:effectLst>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86</a:t>
            </a:fld>
            <a:endParaRPr lang="en-US" dirty="0"/>
          </a:p>
        </p:txBody>
      </p:sp>
      <p:pic>
        <p:nvPicPr>
          <p:cNvPr id="7" name="Picture 6" descr="https://tse1.mm.bing.net/th?&amp;id=JN.rxvVe8dtQtuLmlirNuMfHw&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800600"/>
            <a:ext cx="2181860" cy="990600"/>
          </a:xfrm>
          <a:prstGeom prst="rect">
            <a:avLst/>
          </a:prstGeom>
          <a:noFill/>
          <a:ln>
            <a:noFill/>
          </a:ln>
        </p:spPr>
      </p:pic>
    </p:spTree>
    <p:extLst>
      <p:ext uri="{BB962C8B-B14F-4D97-AF65-F5344CB8AC3E}">
        <p14:creationId xmlns:p14="http://schemas.microsoft.com/office/powerpoint/2010/main" val="9593652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609600" y="533400"/>
            <a:ext cx="7924800" cy="10668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 </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Documentation </a:t>
            </a:r>
            <a:r>
              <a:rPr lang="en-US" altLang="en-US" sz="2000" dirty="0" smtClean="0">
                <a:solidFill>
                  <a:schemeClr val="tx1"/>
                </a:solidFill>
                <a:effectLst/>
                <a:latin typeface="Times New Roman" pitchFamily="18" charset="0"/>
                <a:cs typeface="Times New Roman" pitchFamily="18" charset="0"/>
              </a:rPr>
              <a:t>(cont’d)</a:t>
            </a:r>
            <a:endParaRPr lang="en-US" altLang="en-US" sz="2000" dirty="0">
              <a:solidFill>
                <a:schemeClr val="tx1"/>
              </a:solidFill>
              <a:effectLst/>
              <a:latin typeface="Times New Roman" pitchFamily="18" charset="0"/>
              <a:cs typeface="Times New Roman" pitchFamily="18" charset="0"/>
            </a:endParaRPr>
          </a:p>
        </p:txBody>
      </p:sp>
      <p:sp>
        <p:nvSpPr>
          <p:cNvPr id="619523" name="Rectangle 3"/>
          <p:cNvSpPr>
            <a:spLocks noGrp="1" noChangeArrowheads="1"/>
          </p:cNvSpPr>
          <p:nvPr>
            <p:ph type="body" idx="1"/>
          </p:nvPr>
        </p:nvSpPr>
        <p:spPr>
          <a:xfrm>
            <a:off x="609600" y="2209800"/>
            <a:ext cx="7724775" cy="2743200"/>
          </a:xfrm>
        </p:spPr>
        <p:txBody>
          <a:bodyPr/>
          <a:lstStyle/>
          <a:p>
            <a:pPr marL="512763" indent="-512763"/>
            <a:r>
              <a:rPr lang="en-US" altLang="en-US" sz="2800" dirty="0">
                <a:latin typeface="Times New Roman" pitchFamily="18" charset="0"/>
                <a:cs typeface="Times New Roman" pitchFamily="18" charset="0"/>
              </a:rPr>
              <a:t>Why do we have to document when we release PHI (when required by law)?</a:t>
            </a:r>
          </a:p>
          <a:p>
            <a:pPr marL="971550" lvl="1" indent="-514350"/>
            <a:r>
              <a:rPr lang="en-US" altLang="en-US" dirty="0">
                <a:latin typeface="Times New Roman" pitchFamily="18" charset="0"/>
                <a:cs typeface="Times New Roman" pitchFamily="18" charset="0"/>
              </a:rPr>
              <a:t>Patients have the right to request </a:t>
            </a:r>
            <a:r>
              <a:rPr lang="en-US" altLang="en-US" dirty="0" smtClean="0">
                <a:latin typeface="Times New Roman" pitchFamily="18" charset="0"/>
                <a:cs typeface="Times New Roman" pitchFamily="18" charset="0"/>
              </a:rPr>
              <a:t>a </a:t>
            </a:r>
            <a:r>
              <a:rPr lang="en-US" altLang="en-US" dirty="0">
                <a:latin typeface="Times New Roman" pitchFamily="18" charset="0"/>
                <a:cs typeface="Times New Roman" pitchFamily="18" charset="0"/>
              </a:rPr>
              <a:t>record of what PHI was released and to whom (Accounting of Disclosures</a:t>
            </a:r>
            <a:r>
              <a:rPr lang="en-US" altLang="en-US" dirty="0" smtClean="0">
                <a:latin typeface="Times New Roman" pitchFamily="18" charset="0"/>
                <a:cs typeface="Times New Roman" pitchFamily="18" charset="0"/>
              </a:rPr>
              <a:t>)</a:t>
            </a:r>
          </a:p>
          <a:p>
            <a:pPr marL="517525" indent="-517525">
              <a:lnSpc>
                <a:spcPct val="80000"/>
              </a:lnSpc>
            </a:pPr>
            <a:r>
              <a:rPr lang="en-US" altLang="en-US" sz="2800" dirty="0">
                <a:latin typeface="Times New Roman" pitchFamily="18" charset="0"/>
                <a:cs typeface="Times New Roman" pitchFamily="18" charset="0"/>
              </a:rPr>
              <a:t>Documentation of releases of information applies to both verbal and written </a:t>
            </a:r>
            <a:r>
              <a:rPr lang="en-US" altLang="en-US" sz="2800" dirty="0" smtClean="0">
                <a:latin typeface="Times New Roman" pitchFamily="18" charset="0"/>
                <a:cs typeface="Times New Roman" pitchFamily="18" charset="0"/>
              </a:rPr>
              <a:t>disclosures  </a:t>
            </a:r>
            <a:endParaRPr lang="en-US" altLang="en-US" sz="28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87</a:t>
            </a:fld>
            <a:endParaRPr lang="en-US" dirty="0"/>
          </a:p>
        </p:txBody>
      </p:sp>
      <p:pic>
        <p:nvPicPr>
          <p:cNvPr id="7" name="Picture 6" descr="https://tse1.mm.bing.net/th?&amp;id=JN.37mTS1%2bUufg/6srDi8Fh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066800"/>
            <a:ext cx="914400" cy="762000"/>
          </a:xfrm>
          <a:prstGeom prst="rect">
            <a:avLst/>
          </a:prstGeom>
          <a:noFill/>
          <a:ln>
            <a:noFill/>
          </a:ln>
        </p:spPr>
      </p:pic>
      <p:pic>
        <p:nvPicPr>
          <p:cNvPr id="8" name="Picture 7" descr="https://tse1.mm.bing.net/th?&amp;id=JN.37mTS1%2bUufg/6srDi8Fh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6100" y="1066800"/>
            <a:ext cx="914400" cy="800100"/>
          </a:xfrm>
          <a:prstGeom prst="rect">
            <a:avLst/>
          </a:prstGeom>
          <a:noFill/>
          <a:ln>
            <a:noFill/>
          </a:ln>
        </p:spPr>
      </p:pic>
    </p:spTree>
    <p:extLst>
      <p:ext uri="{BB962C8B-B14F-4D97-AF65-F5344CB8AC3E}">
        <p14:creationId xmlns:p14="http://schemas.microsoft.com/office/powerpoint/2010/main" val="2574276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914400" y="457200"/>
            <a:ext cx="6629400" cy="1143000"/>
          </a:xfrm>
        </p:spPr>
        <p:txBody>
          <a:bodyPr>
            <a:normAutofit/>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Process</a:t>
            </a:r>
            <a:endParaRPr lang="en-US" altLang="en-US" sz="2700" dirty="0">
              <a:solidFill>
                <a:schemeClr val="tx1"/>
              </a:solidFill>
              <a:effectLst/>
              <a:latin typeface="Times New Roman" pitchFamily="18" charset="0"/>
              <a:cs typeface="Times New Roman" pitchFamily="18" charset="0"/>
            </a:endParaRPr>
          </a:p>
        </p:txBody>
      </p:sp>
      <p:sp>
        <p:nvSpPr>
          <p:cNvPr id="485379" name="Rectangle 3"/>
          <p:cNvSpPr>
            <a:spLocks noGrp="1" noChangeArrowheads="1"/>
          </p:cNvSpPr>
          <p:nvPr>
            <p:ph type="body" idx="1"/>
          </p:nvPr>
        </p:nvSpPr>
        <p:spPr>
          <a:xfrm>
            <a:off x="304800" y="1676400"/>
            <a:ext cx="8382000" cy="4114800"/>
          </a:xfrm>
        </p:spPr>
        <p:txBody>
          <a:bodyPr/>
          <a:lstStyle/>
          <a:p>
            <a:pPr marL="517525" indent="-517525">
              <a:lnSpc>
                <a:spcPct val="80000"/>
              </a:lnSpc>
              <a:buFont typeface="Wingdings" pitchFamily="2" charset="2"/>
              <a:buNone/>
            </a:pPr>
            <a:endParaRPr lang="en-US" altLang="en-US" sz="2800" dirty="0"/>
          </a:p>
          <a:p>
            <a:pPr marL="517525" indent="-517525">
              <a:lnSpc>
                <a:spcPct val="80000"/>
              </a:lnSpc>
            </a:pPr>
            <a:r>
              <a:rPr lang="en-US" altLang="en-US" sz="2400" dirty="0" smtClean="0">
                <a:latin typeface="Times New Roman" pitchFamily="18" charset="0"/>
                <a:cs typeface="Times New Roman" pitchFamily="18" charset="0"/>
              </a:rPr>
              <a:t>If you don’t know for sure if information can be released:</a:t>
            </a:r>
          </a:p>
          <a:p>
            <a:pPr marL="773113" lvl="1" indent="-517525">
              <a:lnSpc>
                <a:spcPct val="80000"/>
              </a:lnSpc>
            </a:pPr>
            <a:r>
              <a:rPr lang="en-US" altLang="en-US" sz="2000" dirty="0" smtClean="0">
                <a:latin typeface="Times New Roman" pitchFamily="18" charset="0"/>
                <a:cs typeface="Times New Roman" pitchFamily="18" charset="0"/>
              </a:rPr>
              <a:t>Don’t guess!</a:t>
            </a:r>
          </a:p>
          <a:p>
            <a:pPr marL="773113" lvl="1" indent="-517525">
              <a:lnSpc>
                <a:spcPct val="80000"/>
              </a:lnSpc>
            </a:pPr>
            <a:r>
              <a:rPr lang="en-US" altLang="en-US" sz="2000" dirty="0" smtClean="0">
                <a:latin typeface="Times New Roman" pitchFamily="18" charset="0"/>
                <a:cs typeface="Times New Roman" pitchFamily="18" charset="0"/>
              </a:rPr>
              <a:t>Contact [Organization] Privacy Officer at [insert number]</a:t>
            </a:r>
          </a:p>
          <a:p>
            <a:pPr marL="773113" lvl="1" indent="-517525">
              <a:lnSpc>
                <a:spcPct val="80000"/>
              </a:lnSpc>
            </a:pPr>
            <a:r>
              <a:rPr lang="en-US" altLang="en-US" sz="2000" dirty="0" smtClean="0">
                <a:latin typeface="Times New Roman" pitchFamily="18" charset="0"/>
                <a:cs typeface="Times New Roman" pitchFamily="18" charset="0"/>
              </a:rPr>
              <a:t>Contact HIM Department at [insert number]</a:t>
            </a:r>
          </a:p>
          <a:p>
            <a:pPr marL="773113" lvl="1" indent="-517525">
              <a:lnSpc>
                <a:spcPct val="80000"/>
              </a:lnSpc>
            </a:pPr>
            <a:endParaRPr lang="en-US" altLang="en-US" sz="2400" dirty="0">
              <a:latin typeface="Times New Roman" pitchFamily="18" charset="0"/>
              <a:cs typeface="Times New Roman" pitchFamily="18" charset="0"/>
            </a:endParaRPr>
          </a:p>
          <a:p>
            <a:pPr marL="773113" lvl="1" indent="-517525">
              <a:lnSpc>
                <a:spcPct val="80000"/>
              </a:lnSpc>
            </a:pPr>
            <a:endParaRPr lang="en-US" altLang="en-US" sz="2400" dirty="0" smtClean="0">
              <a:latin typeface="Times New Roman" pitchFamily="18" charset="0"/>
              <a:cs typeface="Times New Roman" pitchFamily="18" charset="0"/>
            </a:endParaRPr>
          </a:p>
          <a:p>
            <a:pPr marL="773113" lvl="1" indent="-517525">
              <a:lnSpc>
                <a:spcPct val="80000"/>
              </a:lnSpc>
            </a:pPr>
            <a:endParaRPr lang="en-US" altLang="en-US" sz="2400" dirty="0">
              <a:latin typeface="Times New Roman" pitchFamily="18" charset="0"/>
              <a:cs typeface="Times New Roman" pitchFamily="18" charset="0"/>
            </a:endParaRPr>
          </a:p>
          <a:p>
            <a:pPr marL="255588" lvl="1" indent="0">
              <a:lnSpc>
                <a:spcPct val="80000"/>
              </a:lnSpc>
              <a:buNone/>
            </a:pPr>
            <a:endParaRPr lang="en-US" altLang="en-US" sz="2400" dirty="0" smtClean="0">
              <a:latin typeface="Times New Roman" pitchFamily="18" charset="0"/>
              <a:cs typeface="Times New Roman" pitchFamily="18" charset="0"/>
            </a:endParaRPr>
          </a:p>
          <a:p>
            <a:pPr marL="255588" lvl="1" indent="0">
              <a:lnSpc>
                <a:spcPct val="80000"/>
              </a:lnSpc>
              <a:buNone/>
            </a:pPr>
            <a:endParaRPr lang="en-US" altLang="en-US" sz="2800" dirty="0" smtClean="0"/>
          </a:p>
          <a:p>
            <a:pPr marL="255588" lvl="1" indent="0">
              <a:lnSpc>
                <a:spcPct val="80000"/>
              </a:lnSpc>
              <a:buNone/>
            </a:pPr>
            <a:endParaRPr lang="en-US" altLang="en-US" sz="2800" dirty="0"/>
          </a:p>
          <a:p>
            <a:pPr marL="0" indent="0">
              <a:lnSpc>
                <a:spcPct val="80000"/>
              </a:lnSpc>
              <a:buNone/>
            </a:pPr>
            <a:r>
              <a:rPr lang="en-US" altLang="en-US" sz="2000" dirty="0" smtClean="0">
                <a:latin typeface="Times New Roman" pitchFamily="18" charset="0"/>
                <a:cs typeface="Times New Roman" pitchFamily="18" charset="0"/>
              </a:rPr>
              <a:t>	Next, we’ll move on to some release of information examples…</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88</a:t>
            </a:fld>
            <a:endParaRPr lang="en-US" dirty="0"/>
          </a:p>
        </p:txBody>
      </p:sp>
      <p:pic>
        <p:nvPicPr>
          <p:cNvPr id="7" name="Picture 6" descr="https://tse1.mm.bing.net/th?&amp;id=JN.v43ARHZVkD0gCfb4HnI0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5675" y="3371850"/>
            <a:ext cx="1905000" cy="1371600"/>
          </a:xfrm>
          <a:prstGeom prst="rect">
            <a:avLst/>
          </a:prstGeom>
          <a:noFill/>
          <a:ln>
            <a:noFill/>
          </a:ln>
        </p:spPr>
      </p:pic>
    </p:spTree>
    <p:extLst>
      <p:ext uri="{BB962C8B-B14F-4D97-AF65-F5344CB8AC3E}">
        <p14:creationId xmlns:p14="http://schemas.microsoft.com/office/powerpoint/2010/main" val="39576936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609600" y="457200"/>
            <a:ext cx="8077200" cy="9144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Family </a:t>
            </a:r>
            <a:r>
              <a:rPr lang="en-US" altLang="en-US" sz="2700" dirty="0">
                <a:solidFill>
                  <a:schemeClr val="tx1"/>
                </a:solidFill>
                <a:effectLst/>
                <a:latin typeface="Times New Roman" pitchFamily="18" charset="0"/>
                <a:cs typeface="Times New Roman" pitchFamily="18" charset="0"/>
              </a:rPr>
              <a:t>and Friends</a:t>
            </a:r>
          </a:p>
        </p:txBody>
      </p:sp>
      <p:sp>
        <p:nvSpPr>
          <p:cNvPr id="487427" name="Rectangle 3"/>
          <p:cNvSpPr>
            <a:spLocks noGrp="1" noChangeArrowheads="1"/>
          </p:cNvSpPr>
          <p:nvPr>
            <p:ph type="body" idx="1"/>
          </p:nvPr>
        </p:nvSpPr>
        <p:spPr>
          <a:xfrm>
            <a:off x="533400" y="1600200"/>
            <a:ext cx="7924800" cy="4114800"/>
          </a:xfrm>
        </p:spPr>
        <p:txBody>
          <a:bodyPr/>
          <a:lstStyle/>
          <a:p>
            <a:pPr>
              <a:lnSpc>
                <a:spcPct val="80000"/>
              </a:lnSpc>
            </a:pPr>
            <a:r>
              <a:rPr lang="en-US" altLang="en-US" sz="2400" dirty="0" smtClean="0">
                <a:latin typeface="Times New Roman" pitchFamily="18" charset="0"/>
                <a:cs typeface="Times New Roman" pitchFamily="18" charset="0"/>
              </a:rPr>
              <a:t>Verbal disclosure of information permissible when:</a:t>
            </a:r>
          </a:p>
          <a:p>
            <a:pPr lvl="1">
              <a:lnSpc>
                <a:spcPct val="80000"/>
              </a:lnSpc>
            </a:pPr>
            <a:r>
              <a:rPr lang="en-US" altLang="en-US" sz="2000" dirty="0" smtClean="0">
                <a:latin typeface="Times New Roman" pitchFamily="18" charset="0"/>
                <a:cs typeface="Times New Roman" pitchFamily="18" charset="0"/>
              </a:rPr>
              <a:t>Patient </a:t>
            </a:r>
            <a:r>
              <a:rPr lang="en-US" altLang="en-US" sz="2000" dirty="0">
                <a:latin typeface="Times New Roman" pitchFamily="18" charset="0"/>
                <a:cs typeface="Times New Roman" pitchFamily="18" charset="0"/>
              </a:rPr>
              <a:t>present and alert – patient </a:t>
            </a:r>
            <a:r>
              <a:rPr lang="en-US" altLang="en-US" sz="2000" dirty="0" smtClean="0">
                <a:latin typeface="Times New Roman" pitchFamily="18" charset="0"/>
                <a:cs typeface="Times New Roman" pitchFamily="18" charset="0"/>
              </a:rPr>
              <a:t>decides</a:t>
            </a:r>
            <a:endParaRPr lang="en-US" altLang="en-US" sz="2000" dirty="0">
              <a:latin typeface="Times New Roman" pitchFamily="18" charset="0"/>
              <a:cs typeface="Times New Roman" pitchFamily="18" charset="0"/>
            </a:endParaRPr>
          </a:p>
          <a:p>
            <a:pPr lvl="1">
              <a:lnSpc>
                <a:spcPct val="80000"/>
              </a:lnSpc>
            </a:pPr>
            <a:r>
              <a:rPr lang="en-US" altLang="en-US" sz="2000" dirty="0">
                <a:latin typeface="Times New Roman" pitchFamily="18" charset="0"/>
                <a:cs typeface="Times New Roman" pitchFamily="18" charset="0"/>
              </a:rPr>
              <a:t>Patient incapable to make wishes known – inferred permission to discuss current </a:t>
            </a:r>
            <a:r>
              <a:rPr lang="en-US" altLang="en-US" sz="2000" dirty="0" smtClean="0">
                <a:latin typeface="Times New Roman" pitchFamily="18" charset="0"/>
                <a:cs typeface="Times New Roman" pitchFamily="18" charset="0"/>
              </a:rPr>
              <a:t>care</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Needed for care </a:t>
            </a:r>
            <a:r>
              <a:rPr lang="en-US" altLang="en-US" sz="2000" dirty="0">
                <a:latin typeface="Times New Roman" pitchFamily="18" charset="0"/>
                <a:cs typeface="Times New Roman" pitchFamily="18" charset="0"/>
              </a:rPr>
              <a:t>or </a:t>
            </a:r>
            <a:r>
              <a:rPr lang="en-US" altLang="en-US" sz="2000" dirty="0" smtClean="0">
                <a:latin typeface="Times New Roman" pitchFamily="18" charset="0"/>
                <a:cs typeface="Times New Roman" pitchFamily="18" charset="0"/>
              </a:rPr>
              <a:t>payment</a:t>
            </a:r>
            <a:endParaRPr lang="en-US" altLang="en-US" sz="2000" dirty="0">
              <a:latin typeface="Times New Roman" pitchFamily="18" charset="0"/>
              <a:cs typeface="Times New Roman" pitchFamily="18" charset="0"/>
            </a:endParaRPr>
          </a:p>
          <a:p>
            <a:pPr lvl="2">
              <a:lnSpc>
                <a:spcPct val="80000"/>
              </a:lnSpc>
            </a:pPr>
            <a:r>
              <a:rPr lang="en-US" altLang="en-US" sz="1800" dirty="0">
                <a:latin typeface="Times New Roman" pitchFamily="18" charset="0"/>
                <a:cs typeface="Times New Roman" pitchFamily="18" charset="0"/>
              </a:rPr>
              <a:t>Information needed for patient’s </a:t>
            </a:r>
            <a:r>
              <a:rPr lang="en-US" altLang="en-US" sz="1800" dirty="0" smtClean="0">
                <a:latin typeface="Times New Roman" pitchFamily="18" charset="0"/>
                <a:cs typeface="Times New Roman" pitchFamily="18" charset="0"/>
              </a:rPr>
              <a:t>care</a:t>
            </a:r>
            <a:endParaRPr lang="en-US" altLang="en-US" sz="1800" dirty="0">
              <a:latin typeface="Times New Roman" pitchFamily="18" charset="0"/>
              <a:cs typeface="Times New Roman" pitchFamily="18" charset="0"/>
            </a:endParaRPr>
          </a:p>
          <a:p>
            <a:pPr lvl="2">
              <a:lnSpc>
                <a:spcPct val="80000"/>
              </a:lnSpc>
            </a:pPr>
            <a:r>
              <a:rPr lang="en-US" altLang="en-US" sz="1800" dirty="0" smtClean="0">
                <a:latin typeface="Times New Roman" pitchFamily="18" charset="0"/>
                <a:cs typeface="Times New Roman" pitchFamily="18" charset="0"/>
              </a:rPr>
              <a:t>Family member/friend must </a:t>
            </a:r>
            <a:r>
              <a:rPr lang="en-US" altLang="en-US" sz="1800" dirty="0">
                <a:latin typeface="Times New Roman" pitchFamily="18" charset="0"/>
                <a:cs typeface="Times New Roman" pitchFamily="18" charset="0"/>
              </a:rPr>
              <a:t>clearly be involved in payment for care (involvement is obvious, patient stated so</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a:lnSpc>
                <a:spcPct val="80000"/>
              </a:lnSpc>
            </a:pPr>
            <a:r>
              <a:rPr lang="en-US" altLang="en-US" sz="2400" dirty="0">
                <a:latin typeface="Times New Roman" pitchFamily="18" charset="0"/>
                <a:cs typeface="Times New Roman" pitchFamily="18" charset="0"/>
              </a:rPr>
              <a:t>Notify </a:t>
            </a:r>
            <a:r>
              <a:rPr lang="en-US" altLang="en-US" sz="2400" dirty="0" smtClean="0">
                <a:latin typeface="Times New Roman" pitchFamily="18" charset="0"/>
                <a:cs typeface="Times New Roman" pitchFamily="18" charset="0"/>
              </a:rPr>
              <a:t>family or </a:t>
            </a:r>
            <a:r>
              <a:rPr lang="en-US" altLang="en-US" sz="2400" dirty="0">
                <a:latin typeface="Times New Roman" pitchFamily="18" charset="0"/>
                <a:cs typeface="Times New Roman" pitchFamily="18" charset="0"/>
              </a:rPr>
              <a:t>friend(s</a:t>
            </a:r>
            <a:r>
              <a:rPr lang="en-US" altLang="en-US" sz="2400" dirty="0" smtClean="0">
                <a:latin typeface="Times New Roman" pitchFamily="18" charset="0"/>
                <a:cs typeface="Times New Roman" pitchFamily="18" charset="0"/>
              </a:rPr>
              <a:t>) who are involved </a:t>
            </a:r>
            <a:r>
              <a:rPr lang="en-US" altLang="en-US" sz="2400" dirty="0">
                <a:latin typeface="Times New Roman" pitchFamily="18" charset="0"/>
                <a:cs typeface="Times New Roman" pitchFamily="18" charset="0"/>
              </a:rPr>
              <a:t>in </a:t>
            </a:r>
            <a:r>
              <a:rPr lang="en-US" altLang="en-US" sz="2400" dirty="0" smtClean="0">
                <a:latin typeface="Times New Roman" pitchFamily="18" charset="0"/>
                <a:cs typeface="Times New Roman" pitchFamily="18" charset="0"/>
              </a:rPr>
              <a:t>patient’s care of:</a:t>
            </a:r>
            <a:endParaRPr lang="en-US" altLang="en-US" sz="24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a:t>
            </a:r>
            <a:r>
              <a:rPr lang="en-US" altLang="en-US" sz="2000" dirty="0">
                <a:latin typeface="Times New Roman" pitchFamily="18" charset="0"/>
                <a:cs typeface="Times New Roman" pitchFamily="18" charset="0"/>
              </a:rPr>
              <a:t>general </a:t>
            </a:r>
            <a:r>
              <a:rPr lang="en-US" altLang="en-US" sz="2000" dirty="0" smtClean="0">
                <a:latin typeface="Times New Roman" pitchFamily="18" charset="0"/>
                <a:cs typeface="Times New Roman" pitchFamily="18" charset="0"/>
              </a:rPr>
              <a:t>condition</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location</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 being </a:t>
            </a:r>
            <a:r>
              <a:rPr lang="en-US" altLang="en-US" sz="2000" dirty="0">
                <a:latin typeface="Times New Roman" pitchFamily="18" charset="0"/>
                <a:cs typeface="Times New Roman" pitchFamily="18" charset="0"/>
              </a:rPr>
              <a:t>ready for </a:t>
            </a:r>
            <a:r>
              <a:rPr lang="en-US" altLang="en-US" sz="2000" dirty="0" smtClean="0">
                <a:latin typeface="Times New Roman" pitchFamily="18" charset="0"/>
                <a:cs typeface="Times New Roman" pitchFamily="18" charset="0"/>
              </a:rPr>
              <a:t>discharge</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death</a:t>
            </a:r>
            <a:endParaRPr lang="en-US" altLang="en-US" sz="2000" dirty="0">
              <a:latin typeface="Times New Roman" pitchFamily="18" charset="0"/>
              <a:cs typeface="Times New Roman" pitchFamily="18" charset="0"/>
            </a:endParaRPr>
          </a:p>
        </p:txBody>
      </p:sp>
      <p:sp>
        <p:nvSpPr>
          <p:cNvPr id="487430" name="Text Box 6"/>
          <p:cNvSpPr txBox="1">
            <a:spLocks noChangeArrowheads="1"/>
          </p:cNvSpPr>
          <p:nvPr/>
        </p:nvSpPr>
        <p:spPr bwMode="auto">
          <a:xfrm>
            <a:off x="4876800" y="5657847"/>
            <a:ext cx="3657600" cy="307777"/>
          </a:xfrm>
          <a:prstGeom prst="rect">
            <a:avLst/>
          </a:prstGeom>
          <a:solidFill>
            <a:schemeClr val="bg1"/>
          </a:solidFill>
          <a:ln w="9525">
            <a:solidFill>
              <a:schemeClr val="tx1"/>
            </a:solidFill>
            <a:miter lim="800000"/>
            <a:headEnd/>
            <a:tailEnd/>
          </a:ln>
          <a:effectLst/>
          <a:extLst/>
        </p:spPr>
        <p:txBody>
          <a:bodyPr wrap="square">
            <a:spAutoFit/>
          </a:bodyPr>
          <a:lstStyle/>
          <a:p>
            <a:pPr>
              <a:spcBef>
                <a:spcPct val="50000"/>
              </a:spcBef>
            </a:pPr>
            <a:r>
              <a:rPr lang="en-US" altLang="en-US" sz="1400" dirty="0" smtClean="0"/>
              <a:t>Disclosures of this nature exclude paper copies</a:t>
            </a:r>
            <a:endParaRPr lang="en-US" altLang="en-US" sz="1400" dirty="0"/>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89</a:t>
            </a:fld>
            <a:endParaRPr 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4343400"/>
            <a:ext cx="1841500" cy="1161415"/>
          </a:xfrm>
          <a:prstGeom prst="rect">
            <a:avLst/>
          </a:prstGeom>
          <a:noFill/>
          <a:ln>
            <a:noFill/>
          </a:ln>
        </p:spPr>
      </p:pic>
    </p:spTree>
    <p:extLst>
      <p:ext uri="{BB962C8B-B14F-4D97-AF65-F5344CB8AC3E}">
        <p14:creationId xmlns:p14="http://schemas.microsoft.com/office/powerpoint/2010/main" val="13673040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124200" y="762000"/>
            <a:ext cx="3429000" cy="838200"/>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Security Rule</a:t>
            </a:r>
            <a:endParaRPr lang="en-US" altLang="en-US" sz="3600" dirty="0">
              <a:solidFill>
                <a:srgbClr val="FF0000"/>
              </a:solidFill>
              <a:effectLst/>
              <a:latin typeface="Times New Roman" pitchFamily="18" charset="0"/>
              <a:cs typeface="Times New Roman" pitchFamily="18" charset="0"/>
            </a:endParaRPr>
          </a:p>
        </p:txBody>
      </p:sp>
      <p:sp>
        <p:nvSpPr>
          <p:cNvPr id="36867" name="Rectangle 3"/>
          <p:cNvSpPr>
            <a:spLocks noGrp="1" noChangeArrowheads="1"/>
          </p:cNvSpPr>
          <p:nvPr>
            <p:ph type="body" sz="half" idx="1"/>
          </p:nvPr>
        </p:nvSpPr>
        <p:spPr>
          <a:xfrm>
            <a:off x="1524000" y="1752601"/>
            <a:ext cx="7086600" cy="1752600"/>
          </a:xfrm>
          <a:ln>
            <a:solidFill>
              <a:schemeClr val="accent6">
                <a:lumMod val="60000"/>
                <a:lumOff val="40000"/>
              </a:schemeClr>
            </a:solidFill>
          </a:ln>
        </p:spPr>
        <p:txBody>
          <a:bodyPr/>
          <a:lstStyle/>
          <a:p>
            <a:pPr eaLnBrk="1" hangingPunct="1">
              <a:lnSpc>
                <a:spcPct val="90000"/>
              </a:lnSpc>
            </a:pPr>
            <a:r>
              <a:rPr lang="en-US" altLang="en-US" sz="1800" dirty="0" smtClean="0">
                <a:latin typeface="Times New Roman" pitchFamily="18" charset="0"/>
                <a:cs typeface="Times New Roman" pitchFamily="18" charset="0"/>
              </a:rPr>
              <a:t>Security (IT) regulations went into effect </a:t>
            </a:r>
            <a:r>
              <a:rPr lang="en-US" altLang="en-US" sz="1800" b="1" dirty="0" smtClean="0">
                <a:solidFill>
                  <a:srgbClr val="FF0000"/>
                </a:solidFill>
                <a:latin typeface="Times New Roman" pitchFamily="18" charset="0"/>
                <a:cs typeface="Times New Roman" pitchFamily="18" charset="0"/>
              </a:rPr>
              <a:t>April 21, 2005.</a:t>
            </a:r>
          </a:p>
          <a:p>
            <a:pPr eaLnBrk="1" hangingPunct="1">
              <a:lnSpc>
                <a:spcPct val="90000"/>
              </a:lnSpc>
            </a:pPr>
            <a:r>
              <a:rPr lang="en-US" altLang="en-US" sz="1800" dirty="0" smtClean="0">
                <a:latin typeface="Times New Roman" pitchFamily="18" charset="0"/>
                <a:cs typeface="Times New Roman" pitchFamily="18" charset="0"/>
              </a:rPr>
              <a:t>Security means controlling:</a:t>
            </a:r>
          </a:p>
          <a:p>
            <a:pPr lvl="1" eaLnBrk="1" hangingPunct="1">
              <a:lnSpc>
                <a:spcPct val="90000"/>
              </a:lnSpc>
            </a:pPr>
            <a:r>
              <a:rPr lang="en-US" altLang="en-US" sz="1800" dirty="0" smtClean="0">
                <a:solidFill>
                  <a:srgbClr val="FF0000"/>
                </a:solidFill>
                <a:latin typeface="Times New Roman" pitchFamily="18" charset="0"/>
                <a:cs typeface="Times New Roman" pitchFamily="18" charset="0"/>
              </a:rPr>
              <a:t>C</a:t>
            </a:r>
            <a:r>
              <a:rPr lang="en-US" altLang="en-US" sz="1800" b="1" dirty="0" smtClean="0">
                <a:solidFill>
                  <a:srgbClr val="FF0000"/>
                </a:solidFill>
                <a:latin typeface="Times New Roman" pitchFamily="18" charset="0"/>
                <a:cs typeface="Times New Roman" pitchFamily="18" charset="0"/>
              </a:rPr>
              <a:t>onfidentiality</a:t>
            </a:r>
            <a:r>
              <a:rPr lang="en-US" altLang="en-US" sz="1800" dirty="0" smtClean="0">
                <a:latin typeface="Times New Roman" pitchFamily="18" charset="0"/>
                <a:cs typeface="Times New Roman" pitchFamily="18" charset="0"/>
              </a:rPr>
              <a:t> of electronic protected health information (ePHI).</a:t>
            </a:r>
          </a:p>
          <a:p>
            <a:pPr lvl="1" eaLnBrk="1" hangingPunct="1">
              <a:lnSpc>
                <a:spcPct val="90000"/>
              </a:lnSpc>
            </a:pPr>
            <a:r>
              <a:rPr lang="en-US" altLang="en-US" sz="1800" b="1" dirty="0" smtClean="0">
                <a:solidFill>
                  <a:srgbClr val="FF0000"/>
                </a:solidFill>
                <a:latin typeface="Times New Roman" pitchFamily="18" charset="0"/>
                <a:cs typeface="Times New Roman" pitchFamily="18" charset="0"/>
              </a:rPr>
              <a:t>Storage</a:t>
            </a:r>
            <a:r>
              <a:rPr lang="en-US" altLang="en-US" sz="1800" dirty="0" smtClean="0">
                <a:latin typeface="Times New Roman" pitchFamily="18" charset="0"/>
                <a:cs typeface="Times New Roman" pitchFamily="18" charset="0"/>
              </a:rPr>
              <a:t> of electronic protected health information (ePHI)</a:t>
            </a:r>
            <a:endParaRPr lang="en-US" altLang="en-US" sz="1800" dirty="0" smtClean="0">
              <a:solidFill>
                <a:srgbClr val="FF0000"/>
              </a:solidFill>
              <a:latin typeface="Times New Roman" pitchFamily="18" charset="0"/>
              <a:cs typeface="Times New Roman" pitchFamily="18" charset="0"/>
            </a:endParaRPr>
          </a:p>
          <a:p>
            <a:pPr lvl="1" eaLnBrk="1" hangingPunct="1">
              <a:lnSpc>
                <a:spcPct val="90000"/>
              </a:lnSpc>
            </a:pPr>
            <a:r>
              <a:rPr lang="en-US" altLang="en-US" sz="1800" b="1" dirty="0" smtClean="0">
                <a:solidFill>
                  <a:srgbClr val="FF0000"/>
                </a:solidFill>
                <a:latin typeface="Times New Roman" pitchFamily="18" charset="0"/>
                <a:cs typeface="Times New Roman" pitchFamily="18" charset="0"/>
              </a:rPr>
              <a:t>Access </a:t>
            </a:r>
            <a:r>
              <a:rPr lang="en-US" altLang="en-US" sz="1800" dirty="0" smtClean="0">
                <a:latin typeface="Times New Roman" pitchFamily="18" charset="0"/>
                <a:cs typeface="Times New Roman" pitchFamily="18" charset="0"/>
              </a:rPr>
              <a:t>into electronic information</a:t>
            </a:r>
            <a:endParaRPr lang="en-US" altLang="en-US" sz="1800" b="1"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a:t>
            </a:fld>
            <a:endParaRPr lang="en-US" altLang="en-US" dirty="0"/>
          </a:p>
        </p:txBody>
      </p:sp>
      <p:pic>
        <p:nvPicPr>
          <p:cNvPr id="7" name="Picture 6" descr="https://tse1.mm.bing.net/th?&amp;id=JN.T7v34j9o2//fWhjYCJeLo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962400"/>
            <a:ext cx="2057400" cy="1752600"/>
          </a:xfrm>
          <a:prstGeom prst="rect">
            <a:avLst/>
          </a:prstGeom>
          <a:noFill/>
          <a:ln>
            <a:noFill/>
          </a:ln>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371600" y="417513"/>
            <a:ext cx="5800725" cy="1068387"/>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Divorced </a:t>
            </a:r>
            <a:r>
              <a:rPr lang="en-US" altLang="en-US" sz="2700" dirty="0">
                <a:solidFill>
                  <a:schemeClr val="tx1"/>
                </a:solidFill>
                <a:effectLst/>
                <a:latin typeface="Times New Roman" pitchFamily="18" charset="0"/>
                <a:cs typeface="Times New Roman" pitchFamily="18" charset="0"/>
              </a:rPr>
              <a:t>Parents</a:t>
            </a:r>
          </a:p>
        </p:txBody>
      </p:sp>
      <p:sp>
        <p:nvSpPr>
          <p:cNvPr id="489475" name="Rectangle 3"/>
          <p:cNvSpPr>
            <a:spLocks noGrp="1" noChangeArrowheads="1"/>
          </p:cNvSpPr>
          <p:nvPr>
            <p:ph type="body" idx="1"/>
          </p:nvPr>
        </p:nvSpPr>
        <p:spPr>
          <a:xfrm>
            <a:off x="304800" y="1600200"/>
            <a:ext cx="8382000" cy="3810000"/>
          </a:xfrm>
        </p:spPr>
        <p:txBody>
          <a:bodyPr/>
          <a:lstStyle/>
          <a:p>
            <a:pPr>
              <a:lnSpc>
                <a:spcPct val="90000"/>
              </a:lnSpc>
            </a:pPr>
            <a:r>
              <a:rPr lang="en-US" altLang="en-US" sz="2800" dirty="0" smtClean="0">
                <a:latin typeface="Times New Roman" pitchFamily="18" charset="0"/>
                <a:cs typeface="Times New Roman" pitchFamily="18" charset="0"/>
              </a:rPr>
              <a:t>A divorced parent </a:t>
            </a:r>
            <a:r>
              <a:rPr lang="en-US" altLang="en-US" sz="2800" dirty="0">
                <a:latin typeface="Times New Roman" pitchFamily="18" charset="0"/>
                <a:cs typeface="Times New Roman" pitchFamily="18" charset="0"/>
              </a:rPr>
              <a:t>calls to get information on their child.  Can you release it?</a:t>
            </a:r>
          </a:p>
          <a:p>
            <a:pPr lvl="1">
              <a:lnSpc>
                <a:spcPct val="90000"/>
              </a:lnSpc>
            </a:pPr>
            <a:r>
              <a:rPr lang="en-US" altLang="en-US" sz="2100" dirty="0">
                <a:latin typeface="Times New Roman" pitchFamily="18" charset="0"/>
                <a:cs typeface="Times New Roman" pitchFamily="18" charset="0"/>
              </a:rPr>
              <a:t>If the parents are divorced, either parent may get access to the records with a proper release.  Assume that they can get records unless told otherwise</a:t>
            </a:r>
            <a:r>
              <a:rPr lang="en-US" altLang="en-US" sz="2100" dirty="0" smtClean="0">
                <a:latin typeface="Times New Roman" pitchFamily="18" charset="0"/>
                <a:cs typeface="Times New Roman" pitchFamily="18" charset="0"/>
              </a:rPr>
              <a:t>.</a:t>
            </a:r>
          </a:p>
          <a:p>
            <a:pPr>
              <a:lnSpc>
                <a:spcPct val="90000"/>
              </a:lnSpc>
            </a:pPr>
            <a:r>
              <a:rPr lang="en-US" altLang="en-US" sz="2500" dirty="0" smtClean="0">
                <a:latin typeface="Times New Roman" pitchFamily="18" charset="0"/>
                <a:cs typeface="Times New Roman" pitchFamily="18" charset="0"/>
              </a:rPr>
              <a:t>When parental rights are in question:</a:t>
            </a:r>
            <a:endParaRPr lang="en-US" altLang="en-US" sz="2500" dirty="0">
              <a:latin typeface="Times New Roman" pitchFamily="18" charset="0"/>
              <a:cs typeface="Times New Roman" pitchFamily="18" charset="0"/>
            </a:endParaRPr>
          </a:p>
          <a:p>
            <a:pPr lvl="1">
              <a:lnSpc>
                <a:spcPct val="90000"/>
              </a:lnSpc>
            </a:pPr>
            <a:r>
              <a:rPr lang="en-US" altLang="en-US" sz="2100" dirty="0" smtClean="0">
                <a:latin typeface="Times New Roman" pitchFamily="18" charset="0"/>
                <a:cs typeface="Times New Roman" pitchFamily="18" charset="0"/>
              </a:rPr>
              <a:t>Obtain the court documents for the child’s file from one of the parents.</a:t>
            </a:r>
          </a:p>
          <a:p>
            <a:pPr lvl="1">
              <a:lnSpc>
                <a:spcPct val="90000"/>
              </a:lnSpc>
            </a:pPr>
            <a:r>
              <a:rPr lang="en-US" altLang="en-US" sz="2100" dirty="0" smtClean="0">
                <a:latin typeface="Times New Roman" pitchFamily="18" charset="0"/>
                <a:cs typeface="Times New Roman" pitchFamily="18" charset="0"/>
              </a:rPr>
              <a:t>If parental </a:t>
            </a:r>
            <a:r>
              <a:rPr lang="en-US" altLang="en-US" sz="2100" dirty="0">
                <a:latin typeface="Times New Roman" pitchFamily="18" charset="0"/>
                <a:cs typeface="Times New Roman" pitchFamily="18" charset="0"/>
              </a:rPr>
              <a:t>rights </a:t>
            </a:r>
            <a:r>
              <a:rPr lang="en-US" altLang="en-US" sz="2100" dirty="0" smtClean="0">
                <a:latin typeface="Times New Roman" pitchFamily="18" charset="0"/>
                <a:cs typeface="Times New Roman" pitchFamily="18" charset="0"/>
              </a:rPr>
              <a:t>for physical placement </a:t>
            </a:r>
            <a:r>
              <a:rPr lang="en-US" altLang="en-US" sz="2100" dirty="0">
                <a:latin typeface="Times New Roman" pitchFamily="18" charset="0"/>
                <a:cs typeface="Times New Roman" pitchFamily="18" charset="0"/>
              </a:rPr>
              <a:t>have been terminated, </a:t>
            </a:r>
            <a:r>
              <a:rPr lang="en-US" altLang="en-US" sz="2100" dirty="0" smtClean="0">
                <a:latin typeface="Times New Roman" pitchFamily="18" charset="0"/>
                <a:cs typeface="Times New Roman" pitchFamily="18" charset="0"/>
              </a:rPr>
              <a:t>Wisconsin law allows only the </a:t>
            </a:r>
            <a:r>
              <a:rPr lang="en-US" altLang="en-US" sz="2100" dirty="0">
                <a:latin typeface="Times New Roman" pitchFamily="18" charset="0"/>
                <a:cs typeface="Times New Roman" pitchFamily="18" charset="0"/>
              </a:rPr>
              <a:t>parent with sole </a:t>
            </a:r>
            <a:r>
              <a:rPr lang="en-US" altLang="en-US" sz="2100" dirty="0" smtClean="0">
                <a:latin typeface="Times New Roman" pitchFamily="18" charset="0"/>
                <a:cs typeface="Times New Roman" pitchFamily="18" charset="0"/>
              </a:rPr>
              <a:t>physical placement to access records.  </a:t>
            </a:r>
            <a:endParaRPr lang="en-US" altLang="en-US" sz="2100" dirty="0">
              <a:latin typeface="Times New Roman" pitchFamily="18" charset="0"/>
              <a:cs typeface="Times New Roman" pitchFamily="18" charset="0"/>
            </a:endParaRPr>
          </a:p>
          <a:p>
            <a:pPr lvl="1">
              <a:lnSpc>
                <a:spcPct val="90000"/>
              </a:lnSpc>
              <a:buNone/>
            </a:pPr>
            <a:endParaRPr lang="en-US" altLang="en-US" sz="21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90</a:t>
            </a:fld>
            <a:endParaRPr 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5105400"/>
            <a:ext cx="1625600" cy="1085215"/>
          </a:xfrm>
          <a:prstGeom prst="rect">
            <a:avLst/>
          </a:prstGeom>
          <a:noFill/>
          <a:ln>
            <a:noFill/>
          </a:ln>
        </p:spPr>
      </p:pic>
    </p:spTree>
    <p:extLst>
      <p:ext uri="{BB962C8B-B14F-4D97-AF65-F5344CB8AC3E}">
        <p14:creationId xmlns:p14="http://schemas.microsoft.com/office/powerpoint/2010/main" val="30833469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1828800" y="533400"/>
            <a:ext cx="57150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Legal </a:t>
            </a:r>
            <a:r>
              <a:rPr lang="en-US" altLang="en-US" sz="2700" dirty="0">
                <a:solidFill>
                  <a:schemeClr val="tx1"/>
                </a:solidFill>
                <a:effectLst/>
                <a:latin typeface="Times New Roman" pitchFamily="18" charset="0"/>
                <a:cs typeface="Times New Roman" pitchFamily="18" charset="0"/>
              </a:rPr>
              <a:t>Guardians</a:t>
            </a:r>
          </a:p>
        </p:txBody>
      </p:sp>
      <p:sp>
        <p:nvSpPr>
          <p:cNvPr id="491523" name="Rectangle 3"/>
          <p:cNvSpPr>
            <a:spLocks noGrp="1" noChangeArrowheads="1"/>
          </p:cNvSpPr>
          <p:nvPr>
            <p:ph type="body" idx="1"/>
          </p:nvPr>
        </p:nvSpPr>
        <p:spPr>
          <a:xfrm>
            <a:off x="304800" y="1676400"/>
            <a:ext cx="8610600" cy="3200400"/>
          </a:xfrm>
        </p:spPr>
        <p:txBody>
          <a:bodyPr/>
          <a:lstStyle/>
          <a:p>
            <a:pPr marL="0" indent="0">
              <a:buNone/>
            </a:pPr>
            <a:r>
              <a:rPr lang="en-US" altLang="en-US" sz="2000" dirty="0" smtClean="0">
                <a:latin typeface="Times New Roman" pitchFamily="18" charset="0"/>
                <a:cs typeface="Times New Roman" pitchFamily="18" charset="0"/>
              </a:rPr>
              <a:t>An </a:t>
            </a:r>
            <a:r>
              <a:rPr lang="en-US" altLang="en-US" sz="2000" dirty="0">
                <a:latin typeface="Times New Roman" pitchFamily="18" charset="0"/>
                <a:cs typeface="Times New Roman" pitchFamily="18" charset="0"/>
              </a:rPr>
              <a:t>individual calls to discuss appointment information with you for a patient and states he is the patient’s </a:t>
            </a:r>
            <a:r>
              <a:rPr lang="en-US" altLang="en-US" sz="2000" dirty="0" smtClean="0">
                <a:latin typeface="Times New Roman" pitchFamily="18" charset="0"/>
                <a:cs typeface="Times New Roman" pitchFamily="18" charset="0"/>
              </a:rPr>
              <a:t>legal </a:t>
            </a:r>
            <a:r>
              <a:rPr lang="en-US" altLang="en-US" sz="2000" dirty="0">
                <a:latin typeface="Times New Roman" pitchFamily="18" charset="0"/>
                <a:cs typeface="Times New Roman" pitchFamily="18" charset="0"/>
              </a:rPr>
              <a:t>g</a:t>
            </a:r>
            <a:r>
              <a:rPr lang="en-US" altLang="en-US" sz="2000" dirty="0" smtClean="0">
                <a:latin typeface="Times New Roman" pitchFamily="18" charset="0"/>
                <a:cs typeface="Times New Roman" pitchFamily="18" charset="0"/>
              </a:rPr>
              <a:t>uardian.  May </a:t>
            </a:r>
            <a:r>
              <a:rPr lang="en-US" altLang="en-US" sz="2000" dirty="0">
                <a:latin typeface="Times New Roman" pitchFamily="18" charset="0"/>
                <a:cs typeface="Times New Roman" pitchFamily="18" charset="0"/>
              </a:rPr>
              <a:t>I discuss </a:t>
            </a:r>
            <a:r>
              <a:rPr lang="en-US" altLang="en-US" sz="2000" dirty="0" smtClean="0">
                <a:latin typeface="Times New Roman" pitchFamily="18" charset="0"/>
                <a:cs typeface="Times New Roman" pitchFamily="18" charset="0"/>
              </a:rPr>
              <a:t>with </a:t>
            </a:r>
            <a:r>
              <a:rPr lang="en-US" altLang="en-US" sz="2000" dirty="0">
                <a:latin typeface="Times New Roman" pitchFamily="18" charset="0"/>
                <a:cs typeface="Times New Roman" pitchFamily="18" charset="0"/>
              </a:rPr>
              <a:t>the individual?</a:t>
            </a:r>
          </a:p>
          <a:p>
            <a:pPr marL="1371600" lvl="1" indent="-631825"/>
            <a:r>
              <a:rPr lang="en-US" altLang="en-US" sz="2000" dirty="0">
                <a:latin typeface="Times New Roman" pitchFamily="18" charset="0"/>
                <a:cs typeface="Times New Roman" pitchFamily="18" charset="0"/>
              </a:rPr>
              <a:t>Yes, after </a:t>
            </a:r>
            <a:r>
              <a:rPr lang="en-US" altLang="en-US" sz="2000" dirty="0" smtClean="0">
                <a:latin typeface="Times New Roman" pitchFamily="18" charset="0"/>
                <a:cs typeface="Times New Roman" pitchFamily="18" charset="0"/>
              </a:rPr>
              <a:t>obtaining the court documents appointing the individual as the patient’s Legal Guardian.  </a:t>
            </a:r>
          </a:p>
          <a:p>
            <a:pPr marL="1371600" lvl="1" indent="-631825"/>
            <a:r>
              <a:rPr lang="en-US" altLang="en-US" sz="2000" dirty="0" smtClean="0">
                <a:latin typeface="Times New Roman" pitchFamily="18" charset="0"/>
                <a:cs typeface="Times New Roman" pitchFamily="18" charset="0"/>
              </a:rPr>
              <a:t>Make a copy of the court documents for the patient’s file.  </a:t>
            </a:r>
          </a:p>
          <a:p>
            <a:pPr marL="1371600" lvl="1" indent="-631825"/>
            <a:r>
              <a:rPr lang="en-US" altLang="en-US" sz="2000" dirty="0" smtClean="0">
                <a:latin typeface="Times New Roman" pitchFamily="18" charset="0"/>
                <a:cs typeface="Times New Roman" pitchFamily="18" charset="0"/>
              </a:rPr>
              <a:t>Confirm that the information being provided is appropriate and necessary.  </a:t>
            </a:r>
          </a:p>
          <a:p>
            <a:pPr marL="1371600" lvl="1" indent="-631825"/>
            <a:r>
              <a:rPr lang="en-US" altLang="en-US" sz="2000" dirty="0" smtClean="0">
                <a:latin typeface="Times New Roman" pitchFamily="18" charset="0"/>
                <a:cs typeface="Times New Roman" pitchFamily="18" charset="0"/>
              </a:rPr>
              <a:t>If unable to obtain court documents verifying legal guardianship, do not discuss PHI with the individual.  </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91</a:t>
            </a:fld>
            <a:endParaRPr lang="en-US" dirty="0"/>
          </a:p>
        </p:txBody>
      </p:sp>
      <p:pic>
        <p:nvPicPr>
          <p:cNvPr id="7" name="Picture 6"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81600"/>
            <a:ext cx="1841500" cy="1161415"/>
          </a:xfrm>
          <a:prstGeom prst="rect">
            <a:avLst/>
          </a:prstGeom>
          <a:noFill/>
          <a:ln>
            <a:noFill/>
          </a:ln>
        </p:spPr>
      </p:pic>
    </p:spTree>
    <p:extLst>
      <p:ext uri="{BB962C8B-B14F-4D97-AF65-F5344CB8AC3E}">
        <p14:creationId xmlns:p14="http://schemas.microsoft.com/office/powerpoint/2010/main" val="25848127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219200" y="381000"/>
            <a:ext cx="6172200" cy="10668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Step-Parents</a:t>
            </a:r>
            <a:endParaRPr lang="en-US" altLang="en-US" sz="2700" dirty="0">
              <a:solidFill>
                <a:schemeClr val="tx1"/>
              </a:solidFill>
              <a:effectLst/>
              <a:latin typeface="Times New Roman" pitchFamily="18" charset="0"/>
              <a:cs typeface="Times New Roman" pitchFamily="18" charset="0"/>
            </a:endParaRPr>
          </a:p>
        </p:txBody>
      </p:sp>
      <p:sp>
        <p:nvSpPr>
          <p:cNvPr id="595971" name="Rectangle 3"/>
          <p:cNvSpPr>
            <a:spLocks noGrp="1" noChangeArrowheads="1"/>
          </p:cNvSpPr>
          <p:nvPr>
            <p:ph type="body" sz="half" idx="1"/>
          </p:nvPr>
        </p:nvSpPr>
        <p:spPr>
          <a:xfrm>
            <a:off x="381000" y="1905000"/>
            <a:ext cx="8382000" cy="2667000"/>
          </a:xfrm>
        </p:spPr>
        <p:txBody>
          <a:bodyPr/>
          <a:lstStyle/>
          <a:p>
            <a:pPr marL="0" indent="0">
              <a:buNone/>
            </a:pPr>
            <a:r>
              <a:rPr lang="en-US" altLang="en-US" sz="2000" dirty="0">
                <a:latin typeface="Times New Roman" pitchFamily="18" charset="0"/>
                <a:cs typeface="Times New Roman" pitchFamily="18" charset="0"/>
              </a:rPr>
              <a:t>A </a:t>
            </a:r>
            <a:r>
              <a:rPr lang="en-US" altLang="en-US" sz="2000" dirty="0" smtClean="0">
                <a:latin typeface="Times New Roman" pitchFamily="18" charset="0"/>
                <a:cs typeface="Times New Roman" pitchFamily="18" charset="0"/>
              </a:rPr>
              <a:t>step parent </a:t>
            </a:r>
            <a:r>
              <a:rPr lang="en-US" altLang="en-US" sz="2000" dirty="0">
                <a:latin typeface="Times New Roman" pitchFamily="18" charset="0"/>
                <a:cs typeface="Times New Roman" pitchFamily="18" charset="0"/>
              </a:rPr>
              <a:t>calls to discuss her stepchild’s care.  May you discuss this with her</a:t>
            </a:r>
            <a:r>
              <a:rPr lang="en-US" altLang="en-US" sz="2000" dirty="0" smtClean="0">
                <a:latin typeface="Times New Roman" pitchFamily="18" charset="0"/>
                <a:cs typeface="Times New Roman" pitchFamily="18" charset="0"/>
              </a:rPr>
              <a:t>?</a:t>
            </a:r>
          </a:p>
          <a:p>
            <a:pPr marL="971550" lvl="1" indent="-514350"/>
            <a:r>
              <a:rPr lang="en-US" altLang="en-US" sz="2000" dirty="0" smtClean="0">
                <a:latin typeface="Times New Roman" pitchFamily="18" charset="0"/>
                <a:cs typeface="Times New Roman" pitchFamily="18" charset="0"/>
              </a:rPr>
              <a:t>No, unless the step-parent is a legal guardian and [Organization] has the guardianship papers on file, or a legal guardian has provided authorization.  </a:t>
            </a:r>
          </a:p>
          <a:p>
            <a:pPr marL="971550" lvl="1" indent="-514350"/>
            <a:r>
              <a:rPr lang="en-US" altLang="en-US" sz="2000" dirty="0" smtClean="0">
                <a:latin typeface="Times New Roman" pitchFamily="18" charset="0"/>
                <a:cs typeface="Times New Roman" pitchFamily="18" charset="0"/>
              </a:rPr>
              <a:t>Step-parents </a:t>
            </a:r>
            <a:r>
              <a:rPr lang="en-US" altLang="en-US" sz="2000" dirty="0">
                <a:latin typeface="Times New Roman" pitchFamily="18" charset="0"/>
                <a:cs typeface="Times New Roman" pitchFamily="18" charset="0"/>
              </a:rPr>
              <a:t>may call to schedule appointments, but do not have access to their stepchildren’s </a:t>
            </a:r>
            <a:r>
              <a:rPr lang="en-US" altLang="en-US" sz="2000" dirty="0" smtClean="0">
                <a:latin typeface="Times New Roman" pitchFamily="18" charset="0"/>
                <a:cs typeface="Times New Roman" pitchFamily="18" charset="0"/>
              </a:rPr>
              <a:t>PHI </a:t>
            </a:r>
            <a:r>
              <a:rPr lang="en-US" altLang="en-US" sz="2000" dirty="0">
                <a:latin typeface="Times New Roman" pitchFamily="18" charset="0"/>
                <a:cs typeface="Times New Roman" pitchFamily="18" charset="0"/>
              </a:rPr>
              <a:t>without authorization by a legal guardian.</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92</a:t>
            </a:fld>
            <a:endParaRPr lang="en-US" alt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5153025"/>
            <a:ext cx="1841500" cy="1161415"/>
          </a:xfrm>
          <a:prstGeom prst="rect">
            <a:avLst/>
          </a:prstGeom>
          <a:noFill/>
          <a:ln>
            <a:noFill/>
          </a:ln>
        </p:spPr>
      </p:pic>
    </p:spTree>
    <p:extLst>
      <p:ext uri="{BB962C8B-B14F-4D97-AF65-F5344CB8AC3E}">
        <p14:creationId xmlns:p14="http://schemas.microsoft.com/office/powerpoint/2010/main" val="142700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914400" y="533400"/>
            <a:ext cx="69342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Foster </a:t>
            </a:r>
            <a:r>
              <a:rPr lang="en-US" altLang="en-US" sz="2700" dirty="0">
                <a:solidFill>
                  <a:schemeClr val="tx1"/>
                </a:solidFill>
                <a:effectLst/>
                <a:latin typeface="Times New Roman" pitchFamily="18" charset="0"/>
                <a:cs typeface="Times New Roman" pitchFamily="18" charset="0"/>
              </a:rPr>
              <a:t>Parents</a:t>
            </a:r>
          </a:p>
        </p:txBody>
      </p:sp>
      <p:sp>
        <p:nvSpPr>
          <p:cNvPr id="493571" name="Rectangle 3"/>
          <p:cNvSpPr>
            <a:spLocks noGrp="1" noChangeArrowheads="1"/>
          </p:cNvSpPr>
          <p:nvPr>
            <p:ph type="body" idx="1"/>
          </p:nvPr>
        </p:nvSpPr>
        <p:spPr>
          <a:xfrm>
            <a:off x="304800" y="1676400"/>
            <a:ext cx="8305800" cy="3962400"/>
          </a:xfrm>
        </p:spPr>
        <p:txBody>
          <a:bodyPr/>
          <a:lstStyle/>
          <a:p>
            <a:pPr marL="109537" indent="0">
              <a:lnSpc>
                <a:spcPct val="80000"/>
              </a:lnSpc>
              <a:buNone/>
            </a:pPr>
            <a:r>
              <a:rPr lang="en-US" altLang="en-US" sz="2400" dirty="0" smtClean="0">
                <a:effectLst/>
                <a:latin typeface="Times New Roman" pitchFamily="18" charset="0"/>
                <a:cs typeface="Times New Roman" pitchFamily="18" charset="0"/>
              </a:rPr>
              <a:t>What are the release of information rules for foster parents?</a:t>
            </a:r>
          </a:p>
          <a:p>
            <a:r>
              <a:rPr lang="en-US" sz="1600" dirty="0">
                <a:latin typeface="Times New Roman" pitchFamily="18" charset="0"/>
                <a:cs typeface="Times New Roman" pitchFamily="18" charset="0"/>
              </a:rPr>
              <a:t>A foster parent must provide a copy of their WI driver’s license or state ID and one or more of the following:</a:t>
            </a:r>
          </a:p>
          <a:p>
            <a:pPr lvl="1"/>
            <a:r>
              <a:rPr lang="en-US" sz="1600" dirty="0">
                <a:latin typeface="Times New Roman" pitchFamily="18" charset="0"/>
                <a:cs typeface="Times New Roman" pitchFamily="18" charset="0"/>
              </a:rPr>
              <a:t>Foster Parent ID Card (state-issued)</a:t>
            </a:r>
          </a:p>
          <a:p>
            <a:pPr lvl="1"/>
            <a:r>
              <a:rPr lang="en-US" sz="1600" dirty="0">
                <a:latin typeface="Times New Roman" pitchFamily="18" charset="0"/>
                <a:cs typeface="Times New Roman" pitchFamily="18" charset="0"/>
              </a:rPr>
              <a:t>Foster </a:t>
            </a:r>
            <a:r>
              <a:rPr lang="en-US" sz="1600" dirty="0" smtClean="0">
                <a:latin typeface="Times New Roman" pitchFamily="18" charset="0"/>
                <a:cs typeface="Times New Roman" pitchFamily="18" charset="0"/>
              </a:rPr>
              <a:t>Parent </a:t>
            </a:r>
            <a:r>
              <a:rPr lang="en-US" sz="1600" dirty="0">
                <a:latin typeface="Times New Roman" pitchFamily="18" charset="0"/>
                <a:cs typeface="Times New Roman" pitchFamily="18" charset="0"/>
              </a:rPr>
              <a:t>Authorization Form (signed by biological parent or another individual of the proper authority).  This form will describe the foster parent’s rights in </a:t>
            </a:r>
            <a:r>
              <a:rPr lang="en-US" sz="1600" dirty="0" smtClean="0">
                <a:latin typeface="Times New Roman" pitchFamily="18" charset="0"/>
                <a:cs typeface="Times New Roman" pitchFamily="18" charset="0"/>
              </a:rPr>
              <a:t>health </a:t>
            </a:r>
            <a:r>
              <a:rPr lang="en-US" sz="1600" dirty="0">
                <a:latin typeface="Times New Roman" pitchFamily="18" charset="0"/>
                <a:cs typeface="Times New Roman" pitchFamily="18" charset="0"/>
              </a:rPr>
              <a:t>care situations.  (Note:  this may be limited</a:t>
            </a:r>
            <a:r>
              <a:rPr lang="en-US" sz="1600" dirty="0" smtClean="0">
                <a:latin typeface="Times New Roman" pitchFamily="18" charset="0"/>
                <a:cs typeface="Times New Roman" pitchFamily="18" charset="0"/>
              </a:rPr>
              <a:t>)</a:t>
            </a:r>
          </a:p>
          <a:p>
            <a:pPr marL="109537" indent="0">
              <a:buNone/>
            </a:pPr>
            <a:r>
              <a:rPr lang="en-US" altLang="en-US" sz="2000" dirty="0" smtClean="0">
                <a:latin typeface="Times New Roman" pitchFamily="18" charset="0"/>
                <a:cs typeface="Times New Roman" pitchFamily="18" charset="0"/>
              </a:rPr>
              <a:t>If the foster parent cannot produce these documents, are there other options?</a:t>
            </a:r>
          </a:p>
          <a:p>
            <a:pPr lvl="0"/>
            <a:r>
              <a:rPr lang="en-US" sz="1600" dirty="0">
                <a:latin typeface="Times New Roman" pitchFamily="18" charset="0"/>
                <a:cs typeface="Times New Roman" pitchFamily="18" charset="0"/>
              </a:rPr>
              <a:t>Provide </a:t>
            </a:r>
            <a:r>
              <a:rPr lang="en-US" sz="1600" dirty="0" smtClean="0">
                <a:latin typeface="Times New Roman" pitchFamily="18" charset="0"/>
                <a:cs typeface="Times New Roman" pitchFamily="18" charset="0"/>
              </a:rPr>
              <a:t>[organization] </a:t>
            </a:r>
            <a:r>
              <a:rPr lang="en-US" sz="1600" dirty="0">
                <a:latin typeface="Times New Roman" pitchFamily="18" charset="0"/>
                <a:cs typeface="Times New Roman" pitchFamily="18" charset="0"/>
              </a:rPr>
              <a:t>with </a:t>
            </a:r>
            <a:r>
              <a:rPr lang="en-US" sz="1600" dirty="0" smtClean="0">
                <a:latin typeface="Times New Roman" pitchFamily="18" charset="0"/>
                <a:cs typeface="Times New Roman" pitchFamily="18" charset="0"/>
              </a:rPr>
              <a:t>name </a:t>
            </a:r>
            <a:r>
              <a:rPr lang="en-US" sz="1600" dirty="0">
                <a:latin typeface="Times New Roman" pitchFamily="18" charset="0"/>
                <a:cs typeface="Times New Roman" pitchFamily="18" charset="0"/>
              </a:rPr>
              <a:t>and phone number of their </a:t>
            </a:r>
            <a:r>
              <a:rPr lang="en-US" sz="1600" dirty="0" smtClean="0">
                <a:latin typeface="Times New Roman" pitchFamily="18" charset="0"/>
                <a:cs typeface="Times New Roman" pitchFamily="18" charset="0"/>
              </a:rPr>
              <a:t>[Insert County]Social </a:t>
            </a:r>
            <a:r>
              <a:rPr lang="en-US" sz="1600" dirty="0">
                <a:latin typeface="Times New Roman" pitchFamily="18" charset="0"/>
                <a:cs typeface="Times New Roman" pitchFamily="18" charset="0"/>
              </a:rPr>
              <a:t>Worker</a:t>
            </a:r>
          </a:p>
          <a:p>
            <a:pPr lvl="0"/>
            <a:r>
              <a:rPr lang="en-US" sz="1600" dirty="0" smtClean="0">
                <a:latin typeface="Times New Roman" pitchFamily="18" charset="0"/>
                <a:cs typeface="Times New Roman" pitchFamily="18" charset="0"/>
              </a:rPr>
              <a:t>[Organization] </a:t>
            </a:r>
            <a:r>
              <a:rPr lang="en-US" sz="1600" dirty="0">
                <a:latin typeface="Times New Roman" pitchFamily="18" charset="0"/>
                <a:cs typeface="Times New Roman" pitchFamily="18" charset="0"/>
              </a:rPr>
              <a:t>may call the Foster Parent Intake Line at </a:t>
            </a:r>
            <a:r>
              <a:rPr lang="en-US" sz="1600" dirty="0" smtClean="0">
                <a:latin typeface="Times New Roman" pitchFamily="18" charset="0"/>
                <a:cs typeface="Times New Roman" pitchFamily="18" charset="0"/>
              </a:rPr>
              <a:t>[Insert phone number] to </a:t>
            </a:r>
            <a:r>
              <a:rPr lang="en-US" sz="1600" dirty="0">
                <a:latin typeface="Times New Roman" pitchFamily="18" charset="0"/>
                <a:cs typeface="Times New Roman" pitchFamily="18" charset="0"/>
              </a:rPr>
              <a:t>confirm</a:t>
            </a:r>
          </a:p>
          <a:p>
            <a:pPr lvl="0"/>
            <a:r>
              <a:rPr lang="en-US" sz="1600" dirty="0" smtClean="0">
                <a:latin typeface="Times New Roman" pitchFamily="18" charset="0"/>
                <a:cs typeface="Times New Roman" pitchFamily="18" charset="0"/>
              </a:rPr>
              <a:t>[Organization] </a:t>
            </a:r>
            <a:r>
              <a:rPr lang="en-US" sz="1600" dirty="0">
                <a:latin typeface="Times New Roman" pitchFamily="18" charset="0"/>
                <a:cs typeface="Times New Roman" pitchFamily="18" charset="0"/>
              </a:rPr>
              <a:t>may call either biological parent, if information available, to confirm status.</a:t>
            </a:r>
          </a:p>
          <a:p>
            <a:r>
              <a:rPr lang="en-US" sz="1600" dirty="0">
                <a:latin typeface="Times New Roman" pitchFamily="18" charset="0"/>
                <a:cs typeface="Times New Roman" pitchFamily="18" charset="0"/>
              </a:rPr>
              <a:t>Give foster parent the </a:t>
            </a:r>
            <a:r>
              <a:rPr lang="en-US" sz="1600" dirty="0" smtClean="0">
                <a:latin typeface="Times New Roman" pitchFamily="18" charset="0"/>
                <a:cs typeface="Times New Roman" pitchFamily="18" charset="0"/>
              </a:rPr>
              <a:t>[organization] authorization form, if available, indicating </a:t>
            </a:r>
            <a:r>
              <a:rPr lang="en-US" sz="1600" dirty="0">
                <a:latin typeface="Times New Roman" pitchFamily="18" charset="0"/>
                <a:cs typeface="Times New Roman" pitchFamily="18" charset="0"/>
              </a:rPr>
              <a:t>that it must be signed by a biological parent and returned to </a:t>
            </a:r>
            <a:r>
              <a:rPr lang="en-US" sz="1600" dirty="0" smtClean="0">
                <a:latin typeface="Times New Roman" pitchFamily="18" charset="0"/>
                <a:cs typeface="Times New Roman" pitchFamily="18" charset="0"/>
              </a:rPr>
              <a:t>[organization].</a:t>
            </a:r>
            <a:endParaRPr lang="en-US" altLang="en-US" sz="1600" dirty="0">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93</a:t>
            </a:fld>
            <a:endParaRPr 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5410200"/>
            <a:ext cx="1841500" cy="1161415"/>
          </a:xfrm>
          <a:prstGeom prst="rect">
            <a:avLst/>
          </a:prstGeom>
          <a:noFill/>
          <a:ln>
            <a:noFill/>
          </a:ln>
        </p:spPr>
      </p:pic>
    </p:spTree>
    <p:extLst>
      <p:ext uri="{BB962C8B-B14F-4D97-AF65-F5344CB8AC3E}">
        <p14:creationId xmlns:p14="http://schemas.microsoft.com/office/powerpoint/2010/main" val="17486778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914400" y="533400"/>
            <a:ext cx="6629400" cy="9144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Power </a:t>
            </a:r>
            <a:r>
              <a:rPr lang="en-US" altLang="en-US" sz="2700" dirty="0">
                <a:solidFill>
                  <a:schemeClr val="tx1"/>
                </a:solidFill>
                <a:effectLst/>
                <a:latin typeface="Times New Roman" pitchFamily="18" charset="0"/>
                <a:cs typeface="Times New Roman" pitchFamily="18" charset="0"/>
              </a:rPr>
              <a:t>of </a:t>
            </a:r>
            <a:r>
              <a:rPr lang="en-US" altLang="en-US" sz="2700" dirty="0" smtClean="0">
                <a:solidFill>
                  <a:schemeClr val="tx1"/>
                </a:solidFill>
                <a:effectLst/>
                <a:latin typeface="Times New Roman" pitchFamily="18" charset="0"/>
                <a:cs typeface="Times New Roman" pitchFamily="18" charset="0"/>
              </a:rPr>
              <a:t>Attorney</a:t>
            </a:r>
            <a:endParaRPr lang="en-US" altLang="en-US" sz="2700" dirty="0">
              <a:solidFill>
                <a:schemeClr val="tx1"/>
              </a:solidFill>
              <a:effectLst/>
              <a:latin typeface="Times New Roman" pitchFamily="18" charset="0"/>
              <a:cs typeface="Times New Roman" pitchFamily="18" charset="0"/>
            </a:endParaRPr>
          </a:p>
        </p:txBody>
      </p:sp>
      <p:sp>
        <p:nvSpPr>
          <p:cNvPr id="495619" name="Rectangle 3"/>
          <p:cNvSpPr>
            <a:spLocks noGrp="1" noChangeArrowheads="1"/>
          </p:cNvSpPr>
          <p:nvPr>
            <p:ph type="body" sz="half" idx="1"/>
          </p:nvPr>
        </p:nvSpPr>
        <p:spPr>
          <a:xfrm>
            <a:off x="457200" y="1752600"/>
            <a:ext cx="8382000" cy="3352800"/>
          </a:xfrm>
        </p:spPr>
        <p:txBody>
          <a:bodyPr/>
          <a:lstStyle/>
          <a:p>
            <a:pPr marL="517525" indent="-517525">
              <a:lnSpc>
                <a:spcPct val="90000"/>
              </a:lnSpc>
            </a:pPr>
            <a:r>
              <a:rPr lang="en-US" altLang="en-US" sz="2000" dirty="0" smtClean="0">
                <a:latin typeface="Times New Roman" pitchFamily="18" charset="0"/>
                <a:cs typeface="Times New Roman" pitchFamily="18" charset="0"/>
              </a:rPr>
              <a:t>The Designated Agent on patient’s </a:t>
            </a:r>
            <a:r>
              <a:rPr lang="en-US" altLang="en-US" sz="2000" dirty="0">
                <a:latin typeface="Times New Roman" pitchFamily="18" charset="0"/>
                <a:cs typeface="Times New Roman" pitchFamily="18" charset="0"/>
              </a:rPr>
              <a:t>power of </a:t>
            </a:r>
            <a:r>
              <a:rPr lang="en-US" altLang="en-US" sz="2000" dirty="0" smtClean="0">
                <a:latin typeface="Times New Roman" pitchFamily="18" charset="0"/>
                <a:cs typeface="Times New Roman" pitchFamily="18" charset="0"/>
              </a:rPr>
              <a:t>attorney (POA) </a:t>
            </a:r>
            <a:r>
              <a:rPr lang="en-US" altLang="en-US" sz="2000" dirty="0">
                <a:latin typeface="Times New Roman" pitchFamily="18" charset="0"/>
                <a:cs typeface="Times New Roman" pitchFamily="18" charset="0"/>
              </a:rPr>
              <a:t>for health care </a:t>
            </a:r>
            <a:r>
              <a:rPr lang="en-US" altLang="en-US" sz="2000" dirty="0" smtClean="0">
                <a:latin typeface="Times New Roman" pitchFamily="18" charset="0"/>
                <a:cs typeface="Times New Roman" pitchFamily="18" charset="0"/>
              </a:rPr>
              <a:t>contacted me to discuss the patient’s care.  May I discuss?</a:t>
            </a:r>
            <a:endParaRPr lang="en-US" altLang="en-US" sz="2000" dirty="0">
              <a:latin typeface="Times New Roman" pitchFamily="18" charset="0"/>
              <a:cs typeface="Times New Roman" pitchFamily="18" charset="0"/>
            </a:endParaRPr>
          </a:p>
          <a:p>
            <a:pPr marL="1082675" lvl="1" indent="-450850">
              <a:lnSpc>
                <a:spcPct val="90000"/>
              </a:lnSpc>
            </a:pPr>
            <a:r>
              <a:rPr lang="en-US" altLang="en-US" sz="2000" dirty="0" smtClean="0">
                <a:latin typeface="Times New Roman" pitchFamily="18" charset="0"/>
                <a:cs typeface="Times New Roman" pitchFamily="18" charset="0"/>
              </a:rPr>
              <a:t>It depends.  The Designated </a:t>
            </a:r>
            <a:r>
              <a:rPr lang="en-US" altLang="en-US" sz="2000" dirty="0">
                <a:latin typeface="Times New Roman" pitchFamily="18" charset="0"/>
                <a:cs typeface="Times New Roman" pitchFamily="18" charset="0"/>
              </a:rPr>
              <a:t>A</a:t>
            </a:r>
            <a:r>
              <a:rPr lang="en-US" altLang="en-US" sz="2000" dirty="0" smtClean="0">
                <a:latin typeface="Times New Roman" pitchFamily="18" charset="0"/>
                <a:cs typeface="Times New Roman" pitchFamily="18" charset="0"/>
              </a:rPr>
              <a:t>gent’s rights to access care, treatment and payment information are not effective until the patient is declared incapacitated by two physicians or one physician and one therapist (with few exceptions)</a:t>
            </a:r>
          </a:p>
          <a:p>
            <a:pPr marL="1082675" lvl="1" indent="-450850">
              <a:lnSpc>
                <a:spcPct val="90000"/>
              </a:lnSpc>
            </a:pPr>
            <a:r>
              <a:rPr lang="en-US" altLang="en-US" sz="2000" dirty="0" smtClean="0">
                <a:latin typeface="Times New Roman" pitchFamily="18" charset="0"/>
                <a:cs typeface="Times New Roman" pitchFamily="18" charset="0"/>
              </a:rPr>
              <a:t>The POA must be reviewed in detail to ensure the requested information is consistent with the rights outlined in the document. </a:t>
            </a:r>
          </a:p>
          <a:p>
            <a:pPr marL="1082675" lvl="1" indent="-450850">
              <a:lnSpc>
                <a:spcPct val="90000"/>
              </a:lnSpc>
            </a:pPr>
            <a:r>
              <a:rPr lang="en-US" altLang="en-US" sz="2000" dirty="0" smtClean="0">
                <a:latin typeface="Times New Roman" pitchFamily="18" charset="0"/>
                <a:cs typeface="Times New Roman" pitchFamily="18" charset="0"/>
              </a:rPr>
              <a:t>A Declaration of Incapacity Form should be submitted prior to honoring a request from the designated agent.</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94</a:t>
            </a:fld>
            <a:endParaRPr lang="en-US" altLang="en-US" dirty="0"/>
          </a:p>
        </p:txBody>
      </p:sp>
      <p:pic>
        <p:nvPicPr>
          <p:cNvPr id="7" name="Picture 6" descr="https://tse1.mm.bing.net/th?&amp;id=JN.TZuFmlWmtNfvDufHpmqI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574" y="4724400"/>
            <a:ext cx="1266825" cy="1352550"/>
          </a:xfrm>
          <a:prstGeom prst="rect">
            <a:avLst/>
          </a:prstGeom>
          <a:noFill/>
          <a:ln>
            <a:noFill/>
          </a:ln>
        </p:spPr>
      </p:pic>
    </p:spTree>
    <p:extLst>
      <p:ext uri="{BB962C8B-B14F-4D97-AF65-F5344CB8AC3E}">
        <p14:creationId xmlns:p14="http://schemas.microsoft.com/office/powerpoint/2010/main" val="30663036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228600" y="304800"/>
            <a:ext cx="8610600" cy="1219200"/>
          </a:xfrm>
        </p:spPr>
        <p:txBody>
          <a:bodyPr>
            <a:noAutofit/>
          </a:bodyPr>
          <a:lstStyle/>
          <a:p>
            <a:pPr marL="723900" indent="-723900"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Disclosure of Workers</a:t>
            </a:r>
            <a:r>
              <a:rPr lang="en-US" altLang="en-US" sz="2400" dirty="0">
                <a:solidFill>
                  <a:schemeClr val="tx1"/>
                </a:solidFill>
                <a:effectLst/>
                <a:latin typeface="Times New Roman" pitchFamily="18" charset="0"/>
                <a:cs typeface="Times New Roman" pitchFamily="18" charset="0"/>
              </a:rPr>
              <a:t>’ Compensation PHI </a:t>
            </a:r>
            <a:r>
              <a:rPr lang="en-US" altLang="en-US" sz="2400" dirty="0" smtClean="0">
                <a:solidFill>
                  <a:schemeClr val="tx1"/>
                </a:solidFill>
                <a:effectLst/>
                <a:latin typeface="Times New Roman" pitchFamily="18" charset="0"/>
                <a:cs typeface="Times New Roman" pitchFamily="18" charset="0"/>
              </a:rPr>
              <a:t>to Employer</a:t>
            </a:r>
            <a:endParaRPr lang="en-US" altLang="en-US" sz="2400" dirty="0">
              <a:solidFill>
                <a:schemeClr val="tx1"/>
              </a:solidFill>
              <a:effectLst/>
              <a:latin typeface="Times New Roman" pitchFamily="18" charset="0"/>
              <a:cs typeface="Times New Roman" pitchFamily="18" charset="0"/>
            </a:endParaRPr>
          </a:p>
        </p:txBody>
      </p:sp>
      <p:sp>
        <p:nvSpPr>
          <p:cNvPr id="499715" name="Rectangle 3"/>
          <p:cNvSpPr>
            <a:spLocks noGrp="1" noChangeArrowheads="1"/>
          </p:cNvSpPr>
          <p:nvPr>
            <p:ph type="body" idx="1"/>
          </p:nvPr>
        </p:nvSpPr>
        <p:spPr>
          <a:xfrm>
            <a:off x="381000" y="1676400"/>
            <a:ext cx="8610600" cy="2667000"/>
          </a:xfrm>
        </p:spPr>
        <p:txBody>
          <a:bodyPr/>
          <a:lstStyle/>
          <a:p>
            <a:pPr marL="622300" indent="-622300"/>
            <a:r>
              <a:rPr lang="en-US" altLang="en-US" sz="2400" dirty="0" smtClean="0">
                <a:latin typeface="Times New Roman" pitchFamily="18" charset="0"/>
                <a:cs typeface="Times New Roman" pitchFamily="18" charset="0"/>
              </a:rPr>
              <a:t>What information can be disclosed in response to a Workers’ Compensation request?</a:t>
            </a:r>
            <a:endParaRPr lang="en-US" altLang="en-US" sz="2400" dirty="0">
              <a:latin typeface="Times New Roman" pitchFamily="18" charset="0"/>
              <a:cs typeface="Times New Roman" pitchFamily="18" charset="0"/>
            </a:endParaRPr>
          </a:p>
          <a:p>
            <a:pPr marL="1311275" lvl="1" indent="-515938"/>
            <a:r>
              <a:rPr lang="en-US" altLang="en-US" sz="2200" dirty="0" smtClean="0">
                <a:latin typeface="Times New Roman" pitchFamily="18" charset="0"/>
                <a:cs typeface="Times New Roman" pitchFamily="18" charset="0"/>
              </a:rPr>
              <a:t>We may disclose only </a:t>
            </a:r>
            <a:r>
              <a:rPr lang="en-US" altLang="en-US" sz="2200" dirty="0">
                <a:latin typeface="Times New Roman" pitchFamily="18" charset="0"/>
                <a:cs typeface="Times New Roman" pitchFamily="18" charset="0"/>
              </a:rPr>
              <a:t>those records reasonably related to the </a:t>
            </a:r>
            <a:r>
              <a:rPr lang="en-US" altLang="en-US" sz="2200" dirty="0" smtClean="0">
                <a:latin typeface="Times New Roman" pitchFamily="18" charset="0"/>
                <a:cs typeface="Times New Roman" pitchFamily="18" charset="0"/>
              </a:rPr>
              <a:t>Workers</a:t>
            </a:r>
            <a:r>
              <a:rPr lang="en-US" altLang="en-US" sz="2200" dirty="0">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Compensation </a:t>
            </a:r>
            <a:r>
              <a:rPr lang="en-US" altLang="en-US" sz="2200" dirty="0">
                <a:latin typeface="Times New Roman" pitchFamily="18" charset="0"/>
                <a:cs typeface="Times New Roman" pitchFamily="18" charset="0"/>
              </a:rPr>
              <a:t>claim/condition without an </a:t>
            </a:r>
            <a:r>
              <a:rPr lang="en-US" altLang="en-US" sz="2200" dirty="0" smtClean="0">
                <a:latin typeface="Times New Roman" pitchFamily="18" charset="0"/>
                <a:cs typeface="Times New Roman" pitchFamily="18" charset="0"/>
              </a:rPr>
              <a:t>authorization</a:t>
            </a:r>
            <a:endParaRPr lang="en-US" altLang="en-US" sz="2200" dirty="0">
              <a:latin typeface="Times New Roman" pitchFamily="18" charset="0"/>
              <a:cs typeface="Times New Roman" pitchFamily="18" charset="0"/>
            </a:endParaRPr>
          </a:p>
          <a:p>
            <a:pPr marL="1311275" lvl="1" indent="-515938"/>
            <a:r>
              <a:rPr lang="en-US" altLang="en-US" sz="2200" dirty="0" smtClean="0">
                <a:latin typeface="Times New Roman" pitchFamily="18" charset="0"/>
                <a:cs typeface="Times New Roman" pitchFamily="18" charset="0"/>
              </a:rPr>
              <a:t>Patient’s written authorization is required to release any PHI unrelated to the Workers’ Compensation claim</a:t>
            </a:r>
            <a:endParaRPr lang="en-US" altLang="en-US" sz="22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95</a:t>
            </a:fld>
            <a:endParaRPr lang="en-US" dirty="0"/>
          </a:p>
        </p:txBody>
      </p:sp>
      <p:pic>
        <p:nvPicPr>
          <p:cNvPr id="7" name="Picture 6" descr="https://tse1.mm.bing.net/th?&amp;id=JN.OYs1z0TyN8wx77ldUSBdwA&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48200"/>
            <a:ext cx="2345055" cy="762000"/>
          </a:xfrm>
          <a:prstGeom prst="rect">
            <a:avLst/>
          </a:prstGeom>
          <a:noFill/>
          <a:ln>
            <a:noFill/>
          </a:ln>
        </p:spPr>
      </p:pic>
    </p:spTree>
    <p:extLst>
      <p:ext uri="{BB962C8B-B14F-4D97-AF65-F5344CB8AC3E}">
        <p14:creationId xmlns:p14="http://schemas.microsoft.com/office/powerpoint/2010/main" val="18095566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181100" y="381000"/>
            <a:ext cx="66294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To </a:t>
            </a:r>
            <a:r>
              <a:rPr lang="en-US" altLang="en-US" sz="2700" dirty="0">
                <a:solidFill>
                  <a:schemeClr val="tx1"/>
                </a:solidFill>
                <a:effectLst/>
                <a:latin typeface="Times New Roman" pitchFamily="18" charset="0"/>
                <a:cs typeface="Times New Roman" pitchFamily="18" charset="0"/>
              </a:rPr>
              <a:t>Another Facility </a:t>
            </a:r>
          </a:p>
        </p:txBody>
      </p:sp>
      <p:sp>
        <p:nvSpPr>
          <p:cNvPr id="501763" name="Rectangle 3"/>
          <p:cNvSpPr>
            <a:spLocks noGrp="1" noChangeArrowheads="1"/>
          </p:cNvSpPr>
          <p:nvPr>
            <p:ph type="body" idx="1"/>
          </p:nvPr>
        </p:nvSpPr>
        <p:spPr>
          <a:xfrm>
            <a:off x="381000" y="1524000"/>
            <a:ext cx="8458200" cy="4267200"/>
          </a:xfrm>
        </p:spPr>
        <p:txBody>
          <a:bodyPr/>
          <a:lstStyle/>
          <a:p>
            <a:pPr marL="569913" indent="-569913">
              <a:lnSpc>
                <a:spcPct val="90000"/>
              </a:lnSpc>
            </a:pPr>
            <a:r>
              <a:rPr lang="en-US" altLang="en-US" sz="2400" dirty="0">
                <a:latin typeface="Times New Roman" pitchFamily="18" charset="0"/>
                <a:cs typeface="Times New Roman" pitchFamily="18" charset="0"/>
              </a:rPr>
              <a:t>Can I release a patient’s address and/or insurance information to a nursing home?</a:t>
            </a:r>
          </a:p>
          <a:p>
            <a:pPr marL="1258888" lvl="1" indent="-517525">
              <a:lnSpc>
                <a:spcPct val="90000"/>
              </a:lnSpc>
            </a:pPr>
            <a:r>
              <a:rPr lang="en-US" altLang="en-US" sz="2400" dirty="0" smtClean="0">
                <a:latin typeface="Times New Roman" pitchFamily="18" charset="0"/>
                <a:cs typeface="Times New Roman" pitchFamily="18" charset="0"/>
              </a:rPr>
              <a:t>Yes, if you know the requesting individual and the request is legitimate</a:t>
            </a:r>
          </a:p>
          <a:p>
            <a:pPr marL="1258888" lvl="1" indent="-517525">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you </a:t>
            </a:r>
            <a:r>
              <a:rPr lang="en-US" altLang="en-US" sz="2400" dirty="0" smtClean="0">
                <a:latin typeface="Times New Roman" pitchFamily="18" charset="0"/>
                <a:cs typeface="Times New Roman" pitchFamily="18" charset="0"/>
              </a:rPr>
              <a:t>are unfamiliar with </a:t>
            </a:r>
            <a:r>
              <a:rPr lang="en-US" altLang="en-US" sz="2400" dirty="0">
                <a:latin typeface="Times New Roman" pitchFamily="18" charset="0"/>
                <a:cs typeface="Times New Roman" pitchFamily="18" charset="0"/>
              </a:rPr>
              <a:t>the </a:t>
            </a:r>
            <a:r>
              <a:rPr lang="en-US" altLang="en-US" sz="2400" dirty="0" smtClean="0">
                <a:latin typeface="Times New Roman" pitchFamily="18" charset="0"/>
                <a:cs typeface="Times New Roman" pitchFamily="18" charset="0"/>
              </a:rPr>
              <a:t>individual requesting the information, ask for the following in writing:</a:t>
            </a:r>
          </a:p>
          <a:p>
            <a:pPr marL="1497013" lvl="2" indent="-517525">
              <a:lnSpc>
                <a:spcPct val="90000"/>
              </a:lnSpc>
            </a:pPr>
            <a:r>
              <a:rPr lang="en-US" altLang="en-US" sz="1800" dirty="0" smtClean="0">
                <a:latin typeface="Times New Roman" pitchFamily="18" charset="0"/>
                <a:cs typeface="Times New Roman" pitchFamily="18" charset="0"/>
              </a:rPr>
              <a:t>Patient’s </a:t>
            </a:r>
            <a:r>
              <a:rPr lang="en-US" altLang="en-US" sz="1800" dirty="0">
                <a:latin typeface="Times New Roman" pitchFamily="18" charset="0"/>
                <a:cs typeface="Times New Roman" pitchFamily="18" charset="0"/>
              </a:rPr>
              <a:t>name, date of birth, and </a:t>
            </a:r>
            <a:r>
              <a:rPr lang="en-US" altLang="en-US" sz="1800" dirty="0" smtClean="0">
                <a:latin typeface="Times New Roman" pitchFamily="18" charset="0"/>
                <a:cs typeface="Times New Roman" pitchFamily="18" charset="0"/>
              </a:rPr>
              <a:t>address</a:t>
            </a:r>
          </a:p>
          <a:p>
            <a:pPr marL="1497013" lvl="2" indent="-517525">
              <a:lnSpc>
                <a:spcPct val="90000"/>
              </a:lnSpc>
            </a:pPr>
            <a:r>
              <a:rPr lang="en-US" altLang="en-US" sz="1800" dirty="0" smtClean="0">
                <a:latin typeface="Times New Roman" pitchFamily="18" charset="0"/>
                <a:cs typeface="Times New Roman" pitchFamily="18" charset="0"/>
              </a:rPr>
              <a:t>Why </a:t>
            </a:r>
            <a:r>
              <a:rPr lang="en-US" altLang="en-US" sz="1800" dirty="0">
                <a:latin typeface="Times New Roman" pitchFamily="18" charset="0"/>
                <a:cs typeface="Times New Roman" pitchFamily="18" charset="0"/>
              </a:rPr>
              <a:t>the information is </a:t>
            </a:r>
            <a:r>
              <a:rPr lang="en-US" altLang="en-US" sz="1800" dirty="0" smtClean="0">
                <a:latin typeface="Times New Roman" pitchFamily="18" charset="0"/>
                <a:cs typeface="Times New Roman" pitchFamily="18" charset="0"/>
              </a:rPr>
              <a:t>needed</a:t>
            </a:r>
          </a:p>
          <a:p>
            <a:pPr marL="1497013" lvl="2" indent="-517525">
              <a:lnSpc>
                <a:spcPct val="90000"/>
              </a:lnSpc>
            </a:pPr>
            <a:r>
              <a:rPr lang="en-US" altLang="en-US" sz="1800" dirty="0" smtClean="0">
                <a:latin typeface="Times New Roman" pitchFamily="18" charset="0"/>
                <a:cs typeface="Times New Roman" pitchFamily="18" charset="0"/>
              </a:rPr>
              <a:t>Specific reason (e.g. treatment or payment)</a:t>
            </a:r>
            <a:endParaRPr lang="en-US" altLang="en-US" sz="1800" dirty="0">
              <a:latin typeface="Times New Roman" pitchFamily="18" charset="0"/>
              <a:cs typeface="Times New Roman" pitchFamily="18" charset="0"/>
            </a:endParaRPr>
          </a:p>
          <a:p>
            <a:pPr marL="1497013" lvl="2" indent="-517525">
              <a:lnSpc>
                <a:spcPct val="90000"/>
              </a:lnSpc>
            </a:pPr>
            <a:r>
              <a:rPr lang="en-US" altLang="en-US" sz="1800" dirty="0" smtClean="0">
                <a:latin typeface="Times New Roman" pitchFamily="18" charset="0"/>
                <a:cs typeface="Times New Roman" pitchFamily="18" charset="0"/>
              </a:rPr>
              <a:t>The </a:t>
            </a:r>
            <a:r>
              <a:rPr lang="en-US" altLang="en-US" sz="1800" dirty="0">
                <a:latin typeface="Times New Roman" pitchFamily="18" charset="0"/>
                <a:cs typeface="Times New Roman" pitchFamily="18" charset="0"/>
              </a:rPr>
              <a:t>requestor’s name, name of the nursing home, and a direct telephone to the nursing home (switchboard</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marL="1258888" lvl="1" indent="-517525">
              <a:lnSpc>
                <a:spcPct val="90000"/>
              </a:lnSpc>
            </a:pPr>
            <a:r>
              <a:rPr lang="en-US" altLang="en-US" sz="2000" dirty="0" smtClean="0">
                <a:latin typeface="Times New Roman" pitchFamily="18" charset="0"/>
                <a:cs typeface="Times New Roman" pitchFamily="18" charset="0"/>
              </a:rPr>
              <a:t>If </a:t>
            </a:r>
            <a:r>
              <a:rPr lang="en-US" altLang="en-US" sz="2000" dirty="0">
                <a:latin typeface="Times New Roman" pitchFamily="18" charset="0"/>
                <a:cs typeface="Times New Roman" pitchFamily="18" charset="0"/>
              </a:rPr>
              <a:t>uncertain, </a:t>
            </a:r>
            <a:r>
              <a:rPr lang="en-US" altLang="en-US" sz="2000" dirty="0" smtClean="0">
                <a:latin typeface="Times New Roman" pitchFamily="18" charset="0"/>
                <a:cs typeface="Times New Roman" pitchFamily="18" charset="0"/>
              </a:rPr>
              <a:t>obtain patient authorization</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96</a:t>
            </a:fld>
            <a:endParaRPr lang="en-US" dirty="0"/>
          </a:p>
        </p:txBody>
      </p:sp>
      <p:pic>
        <p:nvPicPr>
          <p:cNvPr id="7" name="Picture 6" descr="https://tse1.mm.bing.net/th?&amp;id=JN.R5SMbXiZjk3%2b3ZhRsxSUb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029200"/>
            <a:ext cx="1517650" cy="1441450"/>
          </a:xfrm>
          <a:prstGeom prst="rect">
            <a:avLst/>
          </a:prstGeom>
          <a:noFill/>
          <a:ln>
            <a:noFill/>
          </a:ln>
        </p:spPr>
      </p:pic>
    </p:spTree>
    <p:extLst>
      <p:ext uri="{BB962C8B-B14F-4D97-AF65-F5344CB8AC3E}">
        <p14:creationId xmlns:p14="http://schemas.microsoft.com/office/powerpoint/2010/main" val="6904601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371600" y="457200"/>
            <a:ext cx="61722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Leaving </a:t>
            </a:r>
            <a:r>
              <a:rPr lang="en-US" altLang="en-US" sz="2700" dirty="0">
                <a:solidFill>
                  <a:schemeClr val="tx1"/>
                </a:solidFill>
                <a:effectLst/>
                <a:latin typeface="Times New Roman" pitchFamily="18" charset="0"/>
                <a:cs typeface="Times New Roman" pitchFamily="18" charset="0"/>
              </a:rPr>
              <a:t>Messages </a:t>
            </a:r>
          </a:p>
        </p:txBody>
      </p:sp>
      <p:sp>
        <p:nvSpPr>
          <p:cNvPr id="503811" name="Rectangle 3"/>
          <p:cNvSpPr>
            <a:spLocks noGrp="1" noChangeArrowheads="1"/>
          </p:cNvSpPr>
          <p:nvPr>
            <p:ph type="body" idx="1"/>
          </p:nvPr>
        </p:nvSpPr>
        <p:spPr>
          <a:xfrm>
            <a:off x="381000" y="1524000"/>
            <a:ext cx="8458200" cy="3733800"/>
          </a:xfrm>
        </p:spPr>
        <p:txBody>
          <a:bodyPr/>
          <a:lstStyle/>
          <a:p>
            <a:pPr marL="517525" indent="-517525">
              <a:lnSpc>
                <a:spcPct val="90000"/>
              </a:lnSpc>
            </a:pPr>
            <a:r>
              <a:rPr lang="en-US" altLang="en-US" sz="2000" dirty="0">
                <a:latin typeface="Times New Roman" pitchFamily="18" charset="0"/>
                <a:cs typeface="Times New Roman" pitchFamily="18" charset="0"/>
              </a:rPr>
              <a:t>A spouse answers the phone, </a:t>
            </a:r>
            <a:r>
              <a:rPr lang="en-US" altLang="en-US" sz="2000" dirty="0" smtClean="0">
                <a:latin typeface="Times New Roman" pitchFamily="18" charset="0"/>
                <a:cs typeface="Times New Roman" pitchFamily="18" charset="0"/>
              </a:rPr>
              <a:t>or </a:t>
            </a:r>
            <a:r>
              <a:rPr lang="en-US" altLang="en-US" sz="2000" dirty="0">
                <a:latin typeface="Times New Roman" pitchFamily="18" charset="0"/>
                <a:cs typeface="Times New Roman" pitchFamily="18" charset="0"/>
              </a:rPr>
              <a:t>voice mail picks up.  What information may I provide?  </a:t>
            </a:r>
          </a:p>
          <a:p>
            <a:pPr marL="1139825" lvl="1" indent="-508000">
              <a:lnSpc>
                <a:spcPct val="90000"/>
              </a:lnSpc>
            </a:pPr>
            <a:r>
              <a:rPr lang="en-US" altLang="en-US" sz="2000" dirty="0">
                <a:latin typeface="Times New Roman" pitchFamily="18" charset="0"/>
                <a:cs typeface="Times New Roman" pitchFamily="18" charset="0"/>
              </a:rPr>
              <a:t>State your first name and that you are calling from [Organization name] (include the site</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Ask the patient to return your call, and provide your direct phone </a:t>
            </a:r>
            <a:r>
              <a:rPr lang="en-US" altLang="en-US" sz="2000" dirty="0" smtClean="0">
                <a:latin typeface="Times New Roman" pitchFamily="18" charset="0"/>
                <a:cs typeface="Times New Roman" pitchFamily="18" charset="0"/>
              </a:rPr>
              <a:t>number.</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Do not provide lab results, or other detailed information, other than an appointment </a:t>
            </a:r>
            <a:r>
              <a:rPr lang="en-US" altLang="en-US" sz="2000" dirty="0" smtClean="0">
                <a:latin typeface="Times New Roman" pitchFamily="18" charset="0"/>
                <a:cs typeface="Times New Roman" pitchFamily="18" charset="0"/>
              </a:rPr>
              <a:t>reminder.</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Example: “This is Sally from [Organization] calling for Johnny Doe.  Please call me back at your earliest convenience at [number].  Thank you.”</a:t>
            </a:r>
          </a:p>
          <a:p>
            <a:pPr marL="1139825" lvl="1" indent="-508000">
              <a:lnSpc>
                <a:spcPct val="90000"/>
              </a:lnSpc>
            </a:pPr>
            <a:r>
              <a:rPr lang="en-US" altLang="en-US" sz="2000" dirty="0" smtClean="0">
                <a:latin typeface="Times New Roman" pitchFamily="18" charset="0"/>
                <a:cs typeface="Times New Roman" pitchFamily="18" charset="0"/>
              </a:rPr>
              <a:t>Ensure call is disconnected.</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97</a:t>
            </a:fld>
            <a:endParaRPr lang="en-US" dirty="0"/>
          </a:p>
        </p:txBody>
      </p:sp>
      <p:pic>
        <p:nvPicPr>
          <p:cNvPr id="7" name="Picture 6" descr="https://tse1.mm.bing.net/th?&amp;id=JN.lqKkoVp3fMq1h/5x/BDG4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3974" y="4953000"/>
            <a:ext cx="1495425" cy="1196340"/>
          </a:xfrm>
          <a:prstGeom prst="rect">
            <a:avLst/>
          </a:prstGeom>
          <a:noFill/>
          <a:ln>
            <a:noFill/>
          </a:ln>
        </p:spPr>
      </p:pic>
    </p:spTree>
    <p:extLst>
      <p:ext uri="{BB962C8B-B14F-4D97-AF65-F5344CB8AC3E}">
        <p14:creationId xmlns:p14="http://schemas.microsoft.com/office/powerpoint/2010/main" val="40094854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1143000" y="381000"/>
            <a:ext cx="5867400" cy="1066800"/>
          </a:xfrm>
        </p:spPr>
        <p:txBody>
          <a:bodyPr>
            <a:normAutofit fontScale="90000"/>
          </a:bodyPr>
          <a:lstStyle/>
          <a:p>
            <a:pPr marL="723900" indent="-723900"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Item </a:t>
            </a:r>
            <a:r>
              <a:rPr lang="en-US" altLang="en-US" sz="2700" dirty="0">
                <a:solidFill>
                  <a:schemeClr val="tx1"/>
                </a:solidFill>
                <a:effectLst/>
                <a:latin typeface="Times New Roman" pitchFamily="18" charset="0"/>
                <a:cs typeface="Times New Roman" pitchFamily="18" charset="0"/>
              </a:rPr>
              <a:t>Pick Up</a:t>
            </a:r>
          </a:p>
        </p:txBody>
      </p:sp>
      <p:sp>
        <p:nvSpPr>
          <p:cNvPr id="505859" name="Rectangle 3"/>
          <p:cNvSpPr>
            <a:spLocks noGrp="1" noChangeArrowheads="1"/>
          </p:cNvSpPr>
          <p:nvPr>
            <p:ph type="body" sz="half" idx="1"/>
          </p:nvPr>
        </p:nvSpPr>
        <p:spPr>
          <a:xfrm>
            <a:off x="381000" y="1524000"/>
            <a:ext cx="8382000" cy="3733800"/>
          </a:xfrm>
        </p:spPr>
        <p:txBody>
          <a:bodyPr/>
          <a:lstStyle/>
          <a:p>
            <a:pPr marL="622300" indent="-622300">
              <a:lnSpc>
                <a:spcPct val="90000"/>
              </a:lnSpc>
            </a:pPr>
            <a:r>
              <a:rPr lang="en-US" altLang="en-US" sz="2000" dirty="0" smtClean="0">
                <a:latin typeface="Times New Roman" pitchFamily="18" charset="0"/>
                <a:cs typeface="Times New Roman" pitchFamily="18" charset="0"/>
              </a:rPr>
              <a:t>An individual arrives requesting to pick </a:t>
            </a:r>
            <a:r>
              <a:rPr lang="en-US" altLang="en-US" sz="2000" dirty="0">
                <a:latin typeface="Times New Roman" pitchFamily="18" charset="0"/>
                <a:cs typeface="Times New Roman" pitchFamily="18" charset="0"/>
              </a:rPr>
              <a:t>up a prescription for his neighbor.  Now what?</a:t>
            </a:r>
          </a:p>
          <a:p>
            <a:pPr marL="1206500" lvl="1" indent="-465138">
              <a:lnSpc>
                <a:spcPct val="90000"/>
              </a:lnSpc>
            </a:pPr>
            <a:r>
              <a:rPr lang="en-US" altLang="en-US" sz="2000" dirty="0">
                <a:latin typeface="Times New Roman" pitchFamily="18" charset="0"/>
                <a:cs typeface="Times New Roman" pitchFamily="18" charset="0"/>
              </a:rPr>
              <a:t>Request he provide you with the patient’s name, date of birth, address, and relationship to the patient.</a:t>
            </a:r>
          </a:p>
          <a:p>
            <a:pPr marL="1206500" lvl="1" indent="-465138">
              <a:lnSpc>
                <a:spcPct val="90000"/>
              </a:lnSpc>
            </a:pPr>
            <a:r>
              <a:rPr lang="en-US" altLang="en-US" sz="2000" dirty="0">
                <a:latin typeface="Times New Roman" pitchFamily="18" charset="0"/>
                <a:cs typeface="Times New Roman" pitchFamily="18" charset="0"/>
              </a:rPr>
              <a:t>Confirm the patient’s and requestor’s information matches what the </a:t>
            </a:r>
            <a:r>
              <a:rPr lang="en-US" altLang="en-US" sz="2000" dirty="0" smtClean="0">
                <a:latin typeface="Times New Roman" pitchFamily="18" charset="0"/>
                <a:cs typeface="Times New Roman" pitchFamily="18" charset="0"/>
              </a:rPr>
              <a:t>patient </a:t>
            </a:r>
            <a:r>
              <a:rPr lang="en-US" altLang="en-US" sz="2000" dirty="0">
                <a:latin typeface="Times New Roman" pitchFamily="18" charset="0"/>
                <a:cs typeface="Times New Roman" pitchFamily="18" charset="0"/>
              </a:rPr>
              <a:t>provided when informing </a:t>
            </a:r>
            <a:r>
              <a:rPr lang="en-US" altLang="en-US" sz="2000" dirty="0" smtClean="0">
                <a:latin typeface="Times New Roman" pitchFamily="18" charset="0"/>
                <a:cs typeface="Times New Roman" pitchFamily="18" charset="0"/>
              </a:rPr>
              <a:t>[organization</a:t>
            </a:r>
            <a:r>
              <a:rPr lang="en-US" altLang="en-US" sz="2000" dirty="0">
                <a:latin typeface="Times New Roman" pitchFamily="18" charset="0"/>
                <a:cs typeface="Times New Roman" pitchFamily="18" charset="0"/>
              </a:rPr>
              <a:t>] this individual was picking up the prescription.</a:t>
            </a:r>
          </a:p>
          <a:p>
            <a:pPr marL="1776413" lvl="2" indent="-455613">
              <a:lnSpc>
                <a:spcPct val="90000"/>
              </a:lnSpc>
            </a:pPr>
            <a:r>
              <a:rPr lang="en-US" altLang="en-US" sz="2000" dirty="0">
                <a:latin typeface="Times New Roman" pitchFamily="18" charset="0"/>
                <a:cs typeface="Times New Roman" pitchFamily="18" charset="0"/>
              </a:rPr>
              <a:t>If </a:t>
            </a:r>
            <a:r>
              <a:rPr lang="en-US" altLang="en-US" sz="2000" dirty="0" smtClean="0">
                <a:latin typeface="Times New Roman" pitchFamily="18" charset="0"/>
                <a:cs typeface="Times New Roman" pitchFamily="18" charset="0"/>
              </a:rPr>
              <a:t>information is consistent,  we can be assured that the </a:t>
            </a:r>
            <a:r>
              <a:rPr lang="en-US" altLang="en-US" sz="2000" dirty="0">
                <a:latin typeface="Times New Roman" pitchFamily="18" charset="0"/>
                <a:cs typeface="Times New Roman" pitchFamily="18" charset="0"/>
              </a:rPr>
              <a:t>patient requested </a:t>
            </a:r>
            <a:r>
              <a:rPr lang="en-US" altLang="en-US" sz="2000" dirty="0" smtClean="0">
                <a:latin typeface="Times New Roman" pitchFamily="18" charset="0"/>
                <a:cs typeface="Times New Roman" pitchFamily="18" charset="0"/>
              </a:rPr>
              <a:t>prescription pick-up by this individual (according </a:t>
            </a:r>
            <a:r>
              <a:rPr lang="en-US" altLang="en-US" sz="2000" dirty="0">
                <a:latin typeface="Times New Roman" pitchFamily="18" charset="0"/>
                <a:cs typeface="Times New Roman" pitchFamily="18" charset="0"/>
              </a:rPr>
              <a:t>to </a:t>
            </a:r>
            <a:r>
              <a:rPr lang="en-US" altLang="en-US" sz="2000" dirty="0" smtClean="0">
                <a:latin typeface="Times New Roman" pitchFamily="18" charset="0"/>
                <a:cs typeface="Times New Roman" pitchFamily="18" charset="0"/>
              </a:rPr>
              <a:t>Item </a:t>
            </a:r>
            <a:r>
              <a:rPr lang="en-US" altLang="en-US" sz="2000" dirty="0">
                <a:latin typeface="Times New Roman" pitchFamily="18" charset="0"/>
                <a:cs typeface="Times New Roman" pitchFamily="18" charset="0"/>
              </a:rPr>
              <a:t>Pick Up </a:t>
            </a:r>
            <a:r>
              <a:rPr lang="en-US" altLang="en-US" sz="2000" dirty="0" smtClean="0">
                <a:latin typeface="Times New Roman" pitchFamily="18" charset="0"/>
                <a:cs typeface="Times New Roman" pitchFamily="18" charset="0"/>
              </a:rPr>
              <a:t>Policy).</a:t>
            </a:r>
            <a:endParaRPr lang="en-US" altLang="en-US" sz="2000" dirty="0">
              <a:latin typeface="Times New Roman" pitchFamily="18" charset="0"/>
              <a:cs typeface="Times New Roman" pitchFamily="18" charset="0"/>
            </a:endParaRPr>
          </a:p>
          <a:p>
            <a:pPr marL="1206500" lvl="1" indent="-465138">
              <a:lnSpc>
                <a:spcPct val="90000"/>
              </a:lnSpc>
            </a:pPr>
            <a:r>
              <a:rPr lang="en-US" altLang="en-US" sz="2000" dirty="0">
                <a:latin typeface="Times New Roman" pitchFamily="18" charset="0"/>
                <a:cs typeface="Times New Roman" pitchFamily="18" charset="0"/>
              </a:rPr>
              <a:t>Request </a:t>
            </a:r>
            <a:r>
              <a:rPr lang="en-US" altLang="en-US" sz="2000" dirty="0" smtClean="0">
                <a:latin typeface="Times New Roman" pitchFamily="18" charset="0"/>
                <a:cs typeface="Times New Roman" pitchFamily="18" charset="0"/>
              </a:rPr>
              <a:t>that the individual sign </a:t>
            </a:r>
            <a:r>
              <a:rPr lang="en-US" altLang="en-US" sz="2000" dirty="0">
                <a:latin typeface="Times New Roman" pitchFamily="18" charset="0"/>
                <a:cs typeface="Times New Roman" pitchFamily="18" charset="0"/>
              </a:rPr>
              <a:t>the Item Pick </a:t>
            </a:r>
            <a:r>
              <a:rPr lang="en-US" altLang="en-US" sz="2000" dirty="0" smtClean="0">
                <a:latin typeface="Times New Roman" pitchFamily="18" charset="0"/>
                <a:cs typeface="Times New Roman" pitchFamily="18" charset="0"/>
              </a:rPr>
              <a:t>Up </a:t>
            </a:r>
            <a:r>
              <a:rPr lang="en-US" altLang="en-US" sz="2000" dirty="0">
                <a:latin typeface="Times New Roman" pitchFamily="18" charset="0"/>
                <a:cs typeface="Times New Roman" pitchFamily="18" charset="0"/>
              </a:rPr>
              <a:t>F</a:t>
            </a:r>
            <a:r>
              <a:rPr lang="en-US" altLang="en-US" sz="2000" dirty="0" smtClean="0">
                <a:latin typeface="Times New Roman" pitchFamily="18" charset="0"/>
                <a:cs typeface="Times New Roman" pitchFamily="18" charset="0"/>
              </a:rPr>
              <a:t>orm </a:t>
            </a:r>
            <a:r>
              <a:rPr lang="en-US" altLang="en-US" sz="2000" dirty="0">
                <a:latin typeface="Times New Roman" pitchFamily="18" charset="0"/>
                <a:cs typeface="Times New Roman" pitchFamily="18" charset="0"/>
              </a:rPr>
              <a:t>and provide him with the prescription.</a:t>
            </a:r>
          </a:p>
        </p:txBody>
      </p:sp>
      <p:sp>
        <p:nvSpPr>
          <p:cNvPr id="3" name="Footer Placeholder 2"/>
          <p:cNvSpPr>
            <a:spLocks noGrp="1"/>
          </p:cNvSpPr>
          <p:nvPr>
            <p:ph type="ftr" sz="quarter" idx="11"/>
          </p:nvPr>
        </p:nvSpPr>
        <p:spPr/>
        <p:txBody>
          <a:bodyPr/>
          <a:lstStyle/>
          <a:p>
            <a:pPr>
              <a:defRPr/>
            </a:pPr>
            <a:r>
              <a:rPr lang="en-US" altLang="en-US" dirty="0" smtClean="0"/>
              <a:t>© Copyright HIPAA COW</a:t>
            </a:r>
            <a:endParaRPr lang="en-US" altLang="en-US"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98</a:t>
            </a:fld>
            <a:endParaRPr lang="en-US" altLang="en-US" dirty="0"/>
          </a:p>
        </p:txBody>
      </p:sp>
      <p:pic>
        <p:nvPicPr>
          <p:cNvPr id="7" name="Picture 6" descr="https://tse1.mm.bing.net/th?&amp;id=JN.psdVRpHs0ixWs/BhTh7%2b5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05400"/>
            <a:ext cx="1143000" cy="1118235"/>
          </a:xfrm>
          <a:prstGeom prst="rect">
            <a:avLst/>
          </a:prstGeom>
          <a:noFill/>
          <a:ln>
            <a:noFill/>
          </a:ln>
        </p:spPr>
      </p:pic>
    </p:spTree>
    <p:extLst>
      <p:ext uri="{BB962C8B-B14F-4D97-AF65-F5344CB8AC3E}">
        <p14:creationId xmlns:p14="http://schemas.microsoft.com/office/powerpoint/2010/main" val="12437874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533400" y="457200"/>
            <a:ext cx="7162800" cy="8382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Faxing PHI</a:t>
            </a:r>
            <a:endParaRPr lang="en-US" altLang="en-US" sz="2700" dirty="0">
              <a:solidFill>
                <a:schemeClr val="tx1"/>
              </a:solidFill>
              <a:effectLst/>
              <a:latin typeface="Times New Roman" pitchFamily="18" charset="0"/>
              <a:cs typeface="Times New Roman" pitchFamily="18" charset="0"/>
            </a:endParaRPr>
          </a:p>
        </p:txBody>
      </p:sp>
      <p:sp>
        <p:nvSpPr>
          <p:cNvPr id="512003" name="Rectangle 3"/>
          <p:cNvSpPr>
            <a:spLocks noGrp="1" noChangeArrowheads="1"/>
          </p:cNvSpPr>
          <p:nvPr>
            <p:ph type="body" idx="1"/>
          </p:nvPr>
        </p:nvSpPr>
        <p:spPr>
          <a:xfrm>
            <a:off x="304800" y="1524000"/>
            <a:ext cx="8610600" cy="4648200"/>
          </a:xfrm>
        </p:spPr>
        <p:txBody>
          <a:bodyPr/>
          <a:lstStyle/>
          <a:p>
            <a:pPr marL="517525" indent="-517525">
              <a:lnSpc>
                <a:spcPct val="90000"/>
              </a:lnSpc>
            </a:pPr>
            <a:r>
              <a:rPr lang="en-US" altLang="en-US" sz="2800" b="1" dirty="0">
                <a:solidFill>
                  <a:srgbClr val="04CFF8"/>
                </a:solidFill>
                <a:effectLst>
                  <a:outerShdw blurRad="38100" dist="38100" dir="2700000" algn="tl">
                    <a:srgbClr val="000000"/>
                  </a:outerShdw>
                </a:effectLst>
              </a:rPr>
              <a:t>  </a:t>
            </a:r>
            <a:r>
              <a:rPr lang="en-US" altLang="en-US" sz="2400" dirty="0">
                <a:latin typeface="Times New Roman" pitchFamily="18" charset="0"/>
                <a:cs typeface="Times New Roman" pitchFamily="18" charset="0"/>
              </a:rPr>
              <a:t>May </a:t>
            </a:r>
            <a:r>
              <a:rPr lang="en-US" altLang="en-US" sz="2400" dirty="0" smtClean="0">
                <a:latin typeface="Times New Roman" pitchFamily="18" charset="0"/>
                <a:cs typeface="Times New Roman" pitchFamily="18" charset="0"/>
              </a:rPr>
              <a:t>PHI Be Transmitted via Fax Machine?</a:t>
            </a:r>
            <a:endParaRPr lang="en-US" altLang="en-US" sz="2400" dirty="0">
              <a:latin typeface="Times New Roman" pitchFamily="18" charset="0"/>
              <a:cs typeface="Times New Roman" pitchFamily="18" charset="0"/>
            </a:endParaRPr>
          </a:p>
          <a:p>
            <a:pPr marL="1087438" lvl="1" indent="-455613">
              <a:lnSpc>
                <a:spcPct val="90000"/>
              </a:lnSpc>
            </a:pPr>
            <a:r>
              <a:rPr lang="en-US" altLang="en-US" sz="2200" dirty="0" smtClean="0">
                <a:latin typeface="Times New Roman" pitchFamily="18" charset="0"/>
                <a:cs typeface="Times New Roman" pitchFamily="18" charset="0"/>
              </a:rPr>
              <a:t>Yes, </a:t>
            </a:r>
            <a:r>
              <a:rPr lang="en-US" altLang="en-US" sz="2200" dirty="0">
                <a:latin typeface="Times New Roman" pitchFamily="18" charset="0"/>
                <a:cs typeface="Times New Roman" pitchFamily="18" charset="0"/>
              </a:rPr>
              <a:t>but only when </a:t>
            </a:r>
            <a:r>
              <a:rPr lang="en-US" altLang="en-US" sz="2200" dirty="0" smtClean="0">
                <a:latin typeface="Times New Roman" pitchFamily="18" charset="0"/>
                <a:cs typeface="Times New Roman" pitchFamily="18" charset="0"/>
              </a:rPr>
              <a:t>in </a:t>
            </a:r>
            <a:r>
              <a:rPr lang="en-US" altLang="en-US" sz="2200" dirty="0">
                <a:latin typeface="Times New Roman" pitchFamily="18" charset="0"/>
                <a:cs typeface="Times New Roman" pitchFamily="18" charset="0"/>
              </a:rPr>
              <a:t>best interest of patient care or payment of claims.</a:t>
            </a:r>
          </a:p>
          <a:p>
            <a:pPr marL="1087438" lvl="1" indent="-455613">
              <a:lnSpc>
                <a:spcPct val="90000"/>
              </a:lnSpc>
            </a:pPr>
            <a:r>
              <a:rPr lang="en-US" altLang="en-US" sz="2200" dirty="0" smtClean="0">
                <a:latin typeface="Times New Roman" pitchFamily="18" charset="0"/>
                <a:cs typeface="Times New Roman" pitchFamily="18" charset="0"/>
              </a:rPr>
              <a:t>Faxing sensitive PHI, such as HIV</a:t>
            </a:r>
            <a:r>
              <a:rPr lang="en-US" altLang="en-US" sz="2200" dirty="0">
                <a:latin typeface="Times New Roman" pitchFamily="18" charset="0"/>
                <a:cs typeface="Times New Roman" pitchFamily="18" charset="0"/>
              </a:rPr>
              <a:t>, mental health, AODA,</a:t>
            </a:r>
            <a:r>
              <a:rPr lang="en-US" altLang="en-US" sz="2200" dirty="0">
                <a:solidFill>
                  <a:srgbClr val="D8290C"/>
                </a:solidFill>
                <a:effectLst>
                  <a:outerShdw blurRad="38100" dist="38100" dir="2700000" algn="tl">
                    <a:srgbClr val="000000"/>
                  </a:outerShdw>
                </a:effectLst>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and STD’s is strongly discouraged.</a:t>
            </a:r>
            <a:endParaRPr lang="en-US" altLang="en-US" sz="2200" dirty="0">
              <a:latin typeface="Times New Roman" pitchFamily="18" charset="0"/>
              <a:cs typeface="Times New Roman" pitchFamily="18" charset="0"/>
            </a:endParaRPr>
          </a:p>
          <a:p>
            <a:pPr marL="1087438" lvl="1" indent="-455613">
              <a:lnSpc>
                <a:spcPct val="90000"/>
              </a:lnSpc>
            </a:pPr>
            <a:r>
              <a:rPr lang="en-US" altLang="en-US" sz="2200" dirty="0">
                <a:latin typeface="Times New Roman" pitchFamily="18" charset="0"/>
                <a:cs typeface="Times New Roman" pitchFamily="18" charset="0"/>
              </a:rPr>
              <a:t>It is best practice to test a fax number prior to </a:t>
            </a:r>
            <a:r>
              <a:rPr lang="en-US" altLang="en-US" sz="2200" dirty="0" smtClean="0">
                <a:latin typeface="Times New Roman" pitchFamily="18" charset="0"/>
                <a:cs typeface="Times New Roman" pitchFamily="18" charset="0"/>
              </a:rPr>
              <a:t>transmitting information.  If this is not possible:</a:t>
            </a:r>
            <a:endParaRPr lang="en-US" altLang="en-US" sz="2200" dirty="0">
              <a:latin typeface="Times New Roman" pitchFamily="18" charset="0"/>
              <a:cs typeface="Times New Roman" pitchFamily="18" charset="0"/>
            </a:endParaRPr>
          </a:p>
          <a:p>
            <a:pPr marL="1603375" lvl="2" indent="-401638">
              <a:lnSpc>
                <a:spcPct val="90000"/>
              </a:lnSpc>
            </a:pPr>
            <a:r>
              <a:rPr lang="en-US" altLang="en-US" sz="2000" dirty="0">
                <a:latin typeface="Times New Roman" pitchFamily="18" charset="0"/>
                <a:cs typeface="Times New Roman" pitchFamily="18" charset="0"/>
              </a:rPr>
              <a:t>Restate the fax number to the individual providing </a:t>
            </a:r>
            <a:r>
              <a:rPr lang="en-US" altLang="en-US" sz="2000" dirty="0" smtClean="0">
                <a:latin typeface="Times New Roman" pitchFamily="18" charset="0"/>
                <a:cs typeface="Times New Roman" pitchFamily="18" charset="0"/>
              </a:rPr>
              <a:t>it.</a:t>
            </a:r>
            <a:endParaRPr lang="en-US" altLang="en-US" sz="2000" dirty="0">
              <a:latin typeface="Times New Roman" pitchFamily="18" charset="0"/>
              <a:cs typeface="Times New Roman" pitchFamily="18" charset="0"/>
            </a:endParaRPr>
          </a:p>
          <a:p>
            <a:pPr marL="1603375" lvl="2" indent="-401638">
              <a:lnSpc>
                <a:spcPct val="90000"/>
              </a:lnSpc>
            </a:pPr>
            <a:r>
              <a:rPr lang="en-US" altLang="en-US" sz="2000" dirty="0">
                <a:latin typeface="Times New Roman" pitchFamily="18" charset="0"/>
                <a:cs typeface="Times New Roman" pitchFamily="18" charset="0"/>
              </a:rPr>
              <a:t>Obtain </a:t>
            </a:r>
            <a:r>
              <a:rPr lang="en-US" altLang="en-US" sz="2000" dirty="0" smtClean="0">
                <a:latin typeface="Times New Roman" pitchFamily="18" charset="0"/>
                <a:cs typeface="Times New Roman" pitchFamily="18" charset="0"/>
              </a:rPr>
              <a:t>telephone </a:t>
            </a:r>
            <a:r>
              <a:rPr lang="en-US" altLang="en-US" sz="2000" dirty="0">
                <a:latin typeface="Times New Roman" pitchFamily="18" charset="0"/>
                <a:cs typeface="Times New Roman" pitchFamily="18" charset="0"/>
              </a:rPr>
              <a:t>number to contact the recipient with any questions.</a:t>
            </a:r>
          </a:p>
          <a:p>
            <a:pPr marL="1603375" lvl="2" indent="-401638">
              <a:lnSpc>
                <a:spcPct val="90000"/>
              </a:lnSpc>
            </a:pPr>
            <a:r>
              <a:rPr lang="en-US" altLang="en-US" sz="2000" dirty="0">
                <a:latin typeface="Times New Roman" pitchFamily="18" charset="0"/>
                <a:cs typeface="Times New Roman" pitchFamily="18" charset="0"/>
              </a:rPr>
              <a:t>Do not include PHI on the cover sheet</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603375" lvl="2" indent="-401638">
              <a:lnSpc>
                <a:spcPct val="90000"/>
              </a:lnSpc>
            </a:pPr>
            <a:r>
              <a:rPr lang="en-US" altLang="en-US" sz="2000" dirty="0" smtClean="0">
                <a:latin typeface="Times New Roman" pitchFamily="18" charset="0"/>
                <a:cs typeface="Times New Roman" pitchFamily="18" charset="0"/>
              </a:rPr>
              <a:t>Verify </a:t>
            </a:r>
            <a:r>
              <a:rPr lang="en-US" altLang="en-US" sz="2000" dirty="0">
                <a:latin typeface="Times New Roman" pitchFamily="18" charset="0"/>
                <a:cs typeface="Times New Roman" pitchFamily="18" charset="0"/>
              </a:rPr>
              <a:t>you are including only </a:t>
            </a:r>
            <a:r>
              <a:rPr lang="en-US" altLang="en-US" sz="2000" dirty="0" smtClean="0">
                <a:latin typeface="Times New Roman" pitchFamily="18" charset="0"/>
                <a:cs typeface="Times New Roman" pitchFamily="18" charset="0"/>
              </a:rPr>
              <a:t>correct </a:t>
            </a:r>
            <a:r>
              <a:rPr lang="en-US" altLang="en-US" sz="2000" dirty="0">
                <a:latin typeface="Times New Roman" pitchFamily="18" charset="0"/>
                <a:cs typeface="Times New Roman" pitchFamily="18" charset="0"/>
              </a:rPr>
              <a:t>patient’s information (i.e. </a:t>
            </a:r>
            <a:r>
              <a:rPr lang="en-US" altLang="en-US" sz="2000" dirty="0" smtClean="0">
                <a:latin typeface="Times New Roman" pitchFamily="18" charset="0"/>
                <a:cs typeface="Times New Roman" pitchFamily="18" charset="0"/>
              </a:rPr>
              <a:t>check </a:t>
            </a:r>
            <a:r>
              <a:rPr lang="en-US" altLang="en-US" sz="2000" dirty="0">
                <a:latin typeface="Times New Roman" pitchFamily="18" charset="0"/>
                <a:cs typeface="Times New Roman" pitchFamily="18" charset="0"/>
              </a:rPr>
              <a:t>the top and bottom pages).</a:t>
            </a:r>
          </a:p>
          <a:p>
            <a:pPr marL="1603375" lvl="2" indent="-401638">
              <a:lnSpc>
                <a:spcPct val="90000"/>
              </a:lnSpc>
            </a:pPr>
            <a:r>
              <a:rPr lang="en-US" altLang="en-US" sz="2000" dirty="0">
                <a:latin typeface="Times New Roman" pitchFamily="18" charset="0"/>
                <a:cs typeface="Times New Roman" pitchFamily="18" charset="0"/>
              </a:rPr>
              <a:t>Double check the fax number prior </a:t>
            </a:r>
            <a:r>
              <a:rPr lang="en-US" altLang="en-US" sz="2000" dirty="0" smtClean="0">
                <a:latin typeface="Times New Roman" pitchFamily="18" charset="0"/>
                <a:cs typeface="Times New Roman" pitchFamily="18" charset="0"/>
              </a:rPr>
              <a:t>to transmission</a:t>
            </a:r>
            <a:endParaRPr lang="en-US" alt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smtClean="0"/>
              <a:t>© Copyright HIPAA COW</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99</a:t>
            </a:fld>
            <a:endParaRPr lang="en-US" dirty="0"/>
          </a:p>
        </p:txBody>
      </p:sp>
      <p:pic>
        <p:nvPicPr>
          <p:cNvPr id="7" name="Picture 6" descr="https://tse1.mm.bing.net/th?&amp;id=JN.RYNqP5WdY4SDTuB49TRdP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57200"/>
            <a:ext cx="1219200" cy="1054735"/>
          </a:xfrm>
          <a:prstGeom prst="rect">
            <a:avLst/>
          </a:prstGeom>
          <a:noFill/>
          <a:ln>
            <a:noFill/>
          </a:ln>
        </p:spPr>
      </p:pic>
    </p:spTree>
    <p:extLst>
      <p:ext uri="{BB962C8B-B14F-4D97-AF65-F5344CB8AC3E}">
        <p14:creationId xmlns:p14="http://schemas.microsoft.com/office/powerpoint/2010/main" val="33126115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PAA COW Speaker Slide Template 06-13 (2)">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HIPAA COW Speaker Slide Template 06-13 (2)</Template>
  <TotalTime>11989</TotalTime>
  <Words>13225</Words>
  <Application>Microsoft Office PowerPoint</Application>
  <PresentationFormat>On-screen Show (4:3)</PresentationFormat>
  <Paragraphs>1579</Paragraphs>
  <Slides>162</Slides>
  <Notes>162</Notes>
  <HiddenSlides>0</HiddenSlides>
  <MMClips>0</MMClips>
  <ScaleCrop>false</ScaleCrop>
  <HeadingPairs>
    <vt:vector size="4" baseType="variant">
      <vt:variant>
        <vt:lpstr>Theme</vt:lpstr>
      </vt:variant>
      <vt:variant>
        <vt:i4>1</vt:i4>
      </vt:variant>
      <vt:variant>
        <vt:lpstr>Slide Titles</vt:lpstr>
      </vt:variant>
      <vt:variant>
        <vt:i4>162</vt:i4>
      </vt:variant>
    </vt:vector>
  </HeadingPairs>
  <TitlesOfParts>
    <vt:vector size="163" baseType="lpstr">
      <vt:lpstr>HIPAA COW Speaker Slide Template 06-13 (2)</vt:lpstr>
      <vt:lpstr>Welcome to the</vt:lpstr>
      <vt:lpstr>Disclaimer</vt:lpstr>
      <vt:lpstr>PowerPoint Presentation</vt:lpstr>
      <vt:lpstr>Privacy and Security Training Presenters</vt:lpstr>
      <vt:lpstr>Section I</vt:lpstr>
      <vt:lpstr>What is HIPAA?</vt:lpstr>
      <vt:lpstr> What is HIPAA?</vt:lpstr>
      <vt:lpstr> Privacy Rule </vt:lpstr>
      <vt:lpstr>Security Rule</vt:lpstr>
      <vt:lpstr>Electronic Data Exchange (EDI)</vt:lpstr>
      <vt:lpstr>Why Comply With HIPAA?</vt:lpstr>
      <vt:lpstr>HIPAA Regulations</vt:lpstr>
      <vt:lpstr>This training session provides you with REMINDERS of our organizational POLICIES and how YOU are required to PROTECT PHI </vt:lpstr>
      <vt:lpstr>Why is Privacy and Security Training Important?</vt:lpstr>
      <vt:lpstr> Why is Privacy and Security Training Important? </vt:lpstr>
      <vt:lpstr>Section III</vt:lpstr>
      <vt:lpstr>HIPAA Definitions</vt:lpstr>
      <vt:lpstr>What Does PHI Include?</vt:lpstr>
      <vt:lpstr>PowerPoint Presentation</vt:lpstr>
      <vt:lpstr>What Are Some Examples of Patient Identifiers?</vt:lpstr>
      <vt:lpstr>HIPAA Definitions</vt:lpstr>
      <vt:lpstr>HIPAA Definitions</vt:lpstr>
      <vt:lpstr>What is Treatment, Payment and Health Care Operations (TPO)?</vt:lpstr>
      <vt:lpstr>Section IV</vt:lpstr>
      <vt:lpstr>Why Do We Need to Protect PHI? </vt:lpstr>
      <vt:lpstr>Who or What Protects PHI?</vt:lpstr>
      <vt:lpstr>Enforcement</vt:lpstr>
      <vt:lpstr>Section V </vt:lpstr>
      <vt:lpstr>HIPAA Regulations</vt:lpstr>
      <vt:lpstr>Patient Rights Notice of Privacy Practices (NPP)</vt:lpstr>
      <vt:lpstr>Patient Rights Access and Inspect PHI</vt:lpstr>
      <vt:lpstr>Patient Rights Request Alternate Communication</vt:lpstr>
      <vt:lpstr>Patient Rights Special Access Request</vt:lpstr>
      <vt:lpstr>Patient Rights Request Amendment</vt:lpstr>
      <vt:lpstr>Patient Rights Request Restriction</vt:lpstr>
      <vt:lpstr>Patient Rights Accounting of Disclosures</vt:lpstr>
      <vt:lpstr> Patient Rights  Accounting of Disclosures (cont’d)</vt:lpstr>
      <vt:lpstr> Patient Rights Accounting of Disclosures (cont’d)</vt:lpstr>
      <vt:lpstr>Section VI </vt:lpstr>
      <vt:lpstr>Personnel Designation Privacy Officer</vt:lpstr>
      <vt:lpstr>Training</vt:lpstr>
      <vt:lpstr>Safeguards</vt:lpstr>
      <vt:lpstr>Patient Right File Privacy Complaint</vt:lpstr>
      <vt:lpstr>Sanctions</vt:lpstr>
      <vt:lpstr>Mitigation</vt:lpstr>
      <vt:lpstr>Refraining From  Intimidating or Retaliatory Acts</vt:lpstr>
      <vt:lpstr>Waiver of Rights</vt:lpstr>
      <vt:lpstr>Policies and Procedures</vt:lpstr>
      <vt:lpstr>Documentation</vt:lpstr>
      <vt:lpstr>Definition of PHI Misuse</vt:lpstr>
      <vt:lpstr>Types of Privacy Violations</vt:lpstr>
      <vt:lpstr>Section VII</vt:lpstr>
      <vt:lpstr>Breach Notification</vt:lpstr>
      <vt:lpstr>Breach Notification</vt:lpstr>
      <vt:lpstr>Breach Notification Risk Assessment</vt:lpstr>
      <vt:lpstr>Breach Notification Risk Assessment Factor #1</vt:lpstr>
      <vt:lpstr>Breach Notification Risk Assessment Factor #2</vt:lpstr>
      <vt:lpstr>Breach Notification Risk Assessment Factor #3</vt:lpstr>
      <vt:lpstr>Breach Notification Risk Assessment Factor #4</vt:lpstr>
      <vt:lpstr>Breach Notification Risk Assessment Conclusion</vt:lpstr>
      <vt:lpstr>Breach Notification When Risk Assessment Not Required</vt:lpstr>
      <vt:lpstr>Breach Notification Safe Harbor</vt:lpstr>
      <vt:lpstr>Breach Notification Discovery of Breach</vt:lpstr>
      <vt:lpstr>How Do Privacy Violations Happen?</vt:lpstr>
      <vt:lpstr>PowerPoint Presentation</vt:lpstr>
      <vt:lpstr>Release of Information (ROI)</vt:lpstr>
      <vt:lpstr>Release of Information Applying the Steps</vt:lpstr>
      <vt:lpstr>Release of Information Elements of a Valid Authorization</vt:lpstr>
      <vt:lpstr>Release of Information Elements of a Valid Authorization (cont’d)</vt:lpstr>
      <vt:lpstr>Release of Information Evaluating Authorizations</vt:lpstr>
      <vt:lpstr>Release of Information An Authorization Mishap</vt:lpstr>
      <vt:lpstr>Release of Information  When Authorization Not Required</vt:lpstr>
      <vt:lpstr>Release of Information Permitted Uses and Disclosures of PHI Without Authorization</vt:lpstr>
      <vt:lpstr>Release of Information When Authorization Is and Is Not Required</vt:lpstr>
      <vt:lpstr>Release of Information General Wisconsin “Confidentiality” Laws</vt:lpstr>
      <vt:lpstr>Release of Information General Wisconsin “Confidentiality” Laws</vt:lpstr>
      <vt:lpstr>Release of Information General Wisconsin “Confidentiality” Laws</vt:lpstr>
      <vt:lpstr>Release of Information Another Regulation to Consider</vt:lpstr>
      <vt:lpstr>Release of Information  Restrictions and Alerts</vt:lpstr>
      <vt:lpstr>Release of Information Identity Verification</vt:lpstr>
      <vt:lpstr>Release of Information Authority Verification</vt:lpstr>
      <vt:lpstr>Release of Information Individual Needs to Find Patient In Any Setting</vt:lpstr>
      <vt:lpstr> Release of Information Hospital Facility Directory </vt:lpstr>
      <vt:lpstr>Release of Information Hospital Facility Directory (cont’d)</vt:lpstr>
      <vt:lpstr>Release of Information Minimum Necessary</vt:lpstr>
      <vt:lpstr>Release of Information Documentation</vt:lpstr>
      <vt:lpstr>Release of Information  Documentation (cont’d)</vt:lpstr>
      <vt:lpstr>Release of Information Process</vt:lpstr>
      <vt:lpstr>Release of Information Family and Friends</vt:lpstr>
      <vt:lpstr>Release of Information Divorced Parents</vt:lpstr>
      <vt:lpstr>Release of Information Legal Guardians</vt:lpstr>
      <vt:lpstr>Release of Information Step-Parents</vt:lpstr>
      <vt:lpstr>Release of Information Foster Parents</vt:lpstr>
      <vt:lpstr>Release of Information Power of Attorney</vt:lpstr>
      <vt:lpstr>Release of Information Disclosure of Workers’ Compensation PHI to Employer</vt:lpstr>
      <vt:lpstr>Release of Information To Another Facility </vt:lpstr>
      <vt:lpstr>Release of Information Leaving Messages </vt:lpstr>
      <vt:lpstr>Release of Information Item Pick Up</vt:lpstr>
      <vt:lpstr>Release of Information Faxing PHI</vt:lpstr>
      <vt:lpstr>Release of Information E-Mail</vt:lpstr>
      <vt:lpstr>Release of Information E-Mail (cont’d)</vt:lpstr>
      <vt:lpstr>PowerPoint Presentation</vt:lpstr>
      <vt:lpstr>HIPAA Security Rule</vt:lpstr>
      <vt:lpstr>How We Apply the Security Rule</vt:lpstr>
      <vt:lpstr>How We Apply the Security Rule Policies and Procedures</vt:lpstr>
      <vt:lpstr>How We Apply the Security Rule ePHI Access</vt:lpstr>
      <vt:lpstr>Access to ePHI  Information Access Management</vt:lpstr>
      <vt:lpstr>Access to ePHI  User Names</vt:lpstr>
      <vt:lpstr>Access to ePHI  Passwords</vt:lpstr>
      <vt:lpstr>PowerPoint Presentation</vt:lpstr>
      <vt:lpstr>PowerPoint Presentation</vt:lpstr>
      <vt:lpstr>PowerPoint Presentation</vt:lpstr>
      <vt:lpstr>PowerPoint Presentation</vt:lpstr>
      <vt:lpstr>PowerPoint Presentation</vt:lpstr>
      <vt:lpstr>Safeguarding PHI Confidentiality  </vt:lpstr>
      <vt:lpstr>Safeguarding PHI Availability </vt:lpstr>
      <vt:lpstr>Safeguarding PHI Integrity </vt:lpstr>
      <vt:lpstr>Safeguarding PHI Family, Friends, You and PHI </vt:lpstr>
      <vt:lpstr>Safeguarding PHI Media and PHI </vt:lpstr>
      <vt:lpstr>Safeguarding PHI Delivery of PHI</vt:lpstr>
      <vt:lpstr>Safeguarding PHI Transporting PHI Offsite</vt:lpstr>
      <vt:lpstr>  Safeguarding PHI Inter-Office Mail and PHI  </vt:lpstr>
      <vt:lpstr>Safeguarding PHI Paper </vt:lpstr>
      <vt:lpstr>Safeguarding PHI Disposal</vt:lpstr>
      <vt:lpstr>Facility Security Protecting Our Patient’s Physical Security</vt:lpstr>
      <vt:lpstr>What are Restricted Areas?</vt:lpstr>
      <vt:lpstr>PowerPoint Presentation</vt:lpstr>
      <vt:lpstr>Business Associate Agreements</vt:lpstr>
      <vt:lpstr> Business Associates Include </vt:lpstr>
      <vt:lpstr>Business Associates (cont’d)</vt:lpstr>
      <vt:lpstr>Business Associates (cont’d)  Requirements</vt:lpstr>
      <vt:lpstr>Other Confidentiality Agreements</vt:lpstr>
      <vt:lpstr>Section XII</vt:lpstr>
      <vt:lpstr>HIPAA and Your Role </vt:lpstr>
      <vt:lpstr>  HIPAA Violations   </vt:lpstr>
      <vt:lpstr>Incidental Violations</vt:lpstr>
      <vt:lpstr>Accidental Violations</vt:lpstr>
      <vt:lpstr>Intentional Violations</vt:lpstr>
      <vt:lpstr>Reporting HIPAA Violations </vt:lpstr>
      <vt:lpstr>It’s Important!  You Must Report HIPAA Violations</vt:lpstr>
      <vt:lpstr>Patient Complaints</vt:lpstr>
      <vt:lpstr>How Do I Report   HIPAA Privacy Violations?</vt:lpstr>
      <vt:lpstr>How Do I Report HIPAA Security Violations? </vt:lpstr>
      <vt:lpstr>HIPAA Information </vt:lpstr>
      <vt:lpstr>Comments or Questions?</vt:lpstr>
      <vt:lpstr>Section XIII</vt:lpstr>
      <vt:lpstr>I Got the Fever! And I Got Here First</vt:lpstr>
      <vt:lpstr>I Know Something You Don’t Know!</vt:lpstr>
      <vt:lpstr>I Was Just Concerned!</vt:lpstr>
      <vt:lpstr>I Just Needed a Gallon of Milk!</vt:lpstr>
      <vt:lpstr>As The World Turns</vt:lpstr>
      <vt:lpstr>I Have a Right to Know!</vt:lpstr>
      <vt:lpstr>No Harm No Foul?</vt:lpstr>
      <vt:lpstr>How Much is Too Much?</vt:lpstr>
      <vt:lpstr>Cool Stuff to Personalize My Computer Are These Good Ideas?  </vt:lpstr>
      <vt:lpstr>We Must Respect Each Other’s Jobs</vt:lpstr>
      <vt:lpstr>How Do Privacy Violations Happen?</vt:lpstr>
      <vt:lpstr>How Do Privacy Violations Happen?</vt:lpstr>
      <vt:lpstr>Calling All Privacy &amp; Security Professionals!</vt:lpstr>
      <vt:lpstr>HIPAA COW Privacy and Security Networking Groups    We are pleased to provide our peers and colleagues with this training module. We hope you find it useful as you develop your organization’s privacy training.  </vt:lpstr>
      <vt:lpstr>PowerPoint Presentation</vt:lpstr>
      <vt:lpstr>PowerPoint Presentation</vt:lpstr>
    </vt:vector>
  </TitlesOfParts>
  <Company>Self-Employed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Ellwein</dc:creator>
  <cp:lastModifiedBy>Wendy</cp:lastModifiedBy>
  <cp:revision>423</cp:revision>
  <cp:lastPrinted>2015-04-14T22:51:09Z</cp:lastPrinted>
  <dcterms:created xsi:type="dcterms:W3CDTF">2013-06-10T14:55:29Z</dcterms:created>
  <dcterms:modified xsi:type="dcterms:W3CDTF">2015-05-07T15:42:13Z</dcterms:modified>
</cp:coreProperties>
</file>