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1"/>
  </p:notes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2" r:id="rId18"/>
    <p:sldId id="273" r:id="rId19"/>
    <p:sldId id="276" r:id="rId20"/>
    <p:sldId id="277" r:id="rId21"/>
    <p:sldId id="291" r:id="rId22"/>
    <p:sldId id="294" r:id="rId23"/>
    <p:sldId id="293" r:id="rId24"/>
    <p:sldId id="292" r:id="rId25"/>
    <p:sldId id="288" r:id="rId26"/>
    <p:sldId id="290" r:id="rId27"/>
    <p:sldId id="289" r:id="rId28"/>
    <p:sldId id="287" r:id="rId29"/>
    <p:sldId id="29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1" d="100"/>
          <a:sy n="111" d="100"/>
        </p:scale>
        <p:origin x="6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078BB-82EB-4D06-BB1C-E276B295E569}" type="datetimeFigureOut">
              <a:rPr lang="en-US" smtClean="0"/>
              <a:t>10/28/23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74E7-9F11-4DAC-974F-05173124D815}" type="slidenum">
              <a:rPr lang="en-US" smtClean="0"/>
              <a:t>‹#›</a:t>
            </a:fld>
            <a:endParaRPr lang="en-US"/>
          </a:p>
        </p:txBody>
      </p:sp>
    </p:spTree>
    <p:extLst>
      <p:ext uri="{BB962C8B-B14F-4D97-AF65-F5344CB8AC3E}">
        <p14:creationId xmlns:p14="http://schemas.microsoft.com/office/powerpoint/2010/main" val="237925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34613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94968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40998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63551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7692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21103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14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7028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730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6709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10/28/23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5934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10/28/23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56592278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1502.03167.pdf" TargetMode="External"/><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arxiv.org/pdf/1607.06450.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pdf/1812.01187.pdf"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hyperlink" Target="https://github.com/ankandrew/online-label-smoothing-pt" TargetMode="External"/><Relationship Id="rId4" Type="http://schemas.openxmlformats.org/officeDocument/2006/relationships/hyperlink" Target="https://arxiv.org/abs/1812.011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pdf/1810.12890.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hyperlink" Target="https://pytorch.org/vision/main/generated/torchvision.ops.drop_block2d.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3335" y="952194"/>
            <a:ext cx="4140682" cy="4958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84DE5-D709-84FD-1346-B0D8B09D2325}"/>
              </a:ext>
            </a:extLst>
          </p:cNvPr>
          <p:cNvSpPr>
            <a:spLocks noGrp="1"/>
          </p:cNvSpPr>
          <p:nvPr>
            <p:ph type="ctrTitle"/>
          </p:nvPr>
        </p:nvSpPr>
        <p:spPr>
          <a:xfrm>
            <a:off x="756968" y="1995887"/>
            <a:ext cx="3665507" cy="2037951"/>
          </a:xfrm>
        </p:spPr>
        <p:txBody>
          <a:bodyPr anchor="ctr">
            <a:normAutofit/>
          </a:bodyPr>
          <a:lstStyle/>
          <a:p>
            <a:pPr>
              <a:lnSpc>
                <a:spcPct val="110000"/>
              </a:lnSpc>
            </a:pPr>
            <a:r>
              <a:rPr lang="en-US" sz="2500" dirty="0"/>
              <a:t>Face Classification and Verification</a:t>
            </a:r>
          </a:p>
        </p:txBody>
      </p:sp>
      <p:sp>
        <p:nvSpPr>
          <p:cNvPr id="3" name="Subtitle 2">
            <a:extLst>
              <a:ext uri="{FF2B5EF4-FFF2-40B4-BE49-F238E27FC236}">
                <a16:creationId xmlns:a16="http://schemas.microsoft.com/office/drawing/2014/main" id="{3163457E-C257-EAEF-91A0-1BCA1243A8B5}"/>
              </a:ext>
            </a:extLst>
          </p:cNvPr>
          <p:cNvSpPr>
            <a:spLocks noGrp="1"/>
          </p:cNvSpPr>
          <p:nvPr>
            <p:ph type="subTitle" idx="1"/>
          </p:nvPr>
        </p:nvSpPr>
        <p:spPr>
          <a:xfrm>
            <a:off x="1441701" y="4413956"/>
            <a:ext cx="3119010" cy="1013687"/>
          </a:xfrm>
        </p:spPr>
        <p:txBody>
          <a:bodyPr anchor="b">
            <a:normAutofit fontScale="92500" lnSpcReduction="20000"/>
          </a:bodyPr>
          <a:lstStyle/>
          <a:p>
            <a:r>
              <a:rPr lang="en-US" dirty="0"/>
              <a:t>11-785 Intro to Deep Learning – Recitation 6</a:t>
            </a:r>
          </a:p>
          <a:p>
            <a:r>
              <a:rPr lang="en-US" dirty="0"/>
              <a:t>Sumesh KS, Sarthak Bisht</a:t>
            </a:r>
          </a:p>
        </p:txBody>
      </p:sp>
      <p:pic>
        <p:nvPicPr>
          <p:cNvPr id="17" name="Picture 16" descr="3D art of a person">
            <a:extLst>
              <a:ext uri="{FF2B5EF4-FFF2-40B4-BE49-F238E27FC236}">
                <a16:creationId xmlns:a16="http://schemas.microsoft.com/office/drawing/2014/main" id="{3910BACF-02CD-6418-1BA8-89D430C42BDA}"/>
              </a:ext>
            </a:extLst>
          </p:cNvPr>
          <p:cNvPicPr>
            <a:picLocks noChangeAspect="1"/>
          </p:cNvPicPr>
          <p:nvPr/>
        </p:nvPicPr>
        <p:blipFill rotWithShape="1">
          <a:blip r:embed="rId2"/>
          <a:srcRect r="11111"/>
          <a:stretch/>
        </p:blipFill>
        <p:spPr>
          <a:xfrm>
            <a:off x="6096000" y="10"/>
            <a:ext cx="6096001" cy="6857990"/>
          </a:xfrm>
          <a:prstGeom prst="rect">
            <a:avLst/>
          </a:prstGeom>
        </p:spPr>
      </p:pic>
    </p:spTree>
    <p:extLst>
      <p:ext uri="{BB962C8B-B14F-4D97-AF65-F5344CB8AC3E}">
        <p14:creationId xmlns:p14="http://schemas.microsoft.com/office/powerpoint/2010/main" val="39517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55AA-C232-E42E-EA05-376DEE8CD373}"/>
              </a:ext>
            </a:extLst>
          </p:cNvPr>
          <p:cNvSpPr>
            <a:spLocks noGrp="1"/>
          </p:cNvSpPr>
          <p:nvPr>
            <p:ph type="title"/>
          </p:nvPr>
        </p:nvSpPr>
        <p:spPr/>
        <p:txBody>
          <a:bodyPr/>
          <a:lstStyle/>
          <a:p>
            <a:r>
              <a:rPr lang="en-US" dirty="0"/>
              <a:t>Conventional Convolution</a:t>
            </a:r>
          </a:p>
        </p:txBody>
      </p:sp>
      <p:pic>
        <p:nvPicPr>
          <p:cNvPr id="4" name="Google Shape;192;p12">
            <a:extLst>
              <a:ext uri="{FF2B5EF4-FFF2-40B4-BE49-F238E27FC236}">
                <a16:creationId xmlns:a16="http://schemas.microsoft.com/office/drawing/2014/main" id="{31A778B7-403D-B8C8-04BB-29B546976648}"/>
              </a:ext>
            </a:extLst>
          </p:cNvPr>
          <p:cNvPicPr preferRelativeResize="0">
            <a:picLocks noGrp="1"/>
          </p:cNvPicPr>
          <p:nvPr>
            <p:ph idx="1"/>
          </p:nvPr>
        </p:nvPicPr>
        <p:blipFill rotWithShape="1">
          <a:blip r:embed="rId2">
            <a:alphaModFix/>
          </a:blip>
          <a:srcRect/>
          <a:stretch/>
        </p:blipFill>
        <p:spPr>
          <a:xfrm>
            <a:off x="1295400" y="2273196"/>
            <a:ext cx="9601200" cy="3621296"/>
          </a:xfrm>
          <a:prstGeom prst="rect">
            <a:avLst/>
          </a:prstGeom>
          <a:noFill/>
          <a:ln>
            <a:noFill/>
          </a:ln>
        </p:spPr>
      </p:pic>
    </p:spTree>
    <p:extLst>
      <p:ext uri="{BB962C8B-B14F-4D97-AF65-F5344CB8AC3E}">
        <p14:creationId xmlns:p14="http://schemas.microsoft.com/office/powerpoint/2010/main" val="135698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8528-4581-01EE-619B-D5725C37883D}"/>
              </a:ext>
            </a:extLst>
          </p:cNvPr>
          <p:cNvSpPr>
            <a:spLocks noGrp="1"/>
          </p:cNvSpPr>
          <p:nvPr>
            <p:ph type="title"/>
          </p:nvPr>
        </p:nvSpPr>
        <p:spPr/>
        <p:txBody>
          <a:bodyPr/>
          <a:lstStyle/>
          <a:p>
            <a:r>
              <a:rPr lang="en-US" dirty="0"/>
              <a:t>Conventional Convolution</a:t>
            </a:r>
          </a:p>
        </p:txBody>
      </p:sp>
      <p:sp>
        <p:nvSpPr>
          <p:cNvPr id="4" name="Content Placeholder 3">
            <a:extLst>
              <a:ext uri="{FF2B5EF4-FFF2-40B4-BE49-F238E27FC236}">
                <a16:creationId xmlns:a16="http://schemas.microsoft.com/office/drawing/2014/main" id="{37F7E14D-0336-0B80-B2C5-0FB1BE1DE468}"/>
              </a:ext>
            </a:extLst>
          </p:cNvPr>
          <p:cNvSpPr>
            <a:spLocks noGrp="1"/>
          </p:cNvSpPr>
          <p:nvPr>
            <p:ph sz="half" idx="1"/>
          </p:nvPr>
        </p:nvSpPr>
        <p:spPr/>
        <p:txBody>
          <a:bodyPr>
            <a:normAutofit fontScale="92500" lnSpcReduction="20000"/>
          </a:bodyPr>
          <a:lstStyle/>
          <a:p>
            <a:pPr marL="457200" marR="0" lvl="0" indent="-323850" algn="l" rtl="0">
              <a:lnSpc>
                <a:spcPct val="100000"/>
              </a:lnSpc>
              <a:spcBef>
                <a:spcPts val="0"/>
              </a:spcBef>
              <a:spcAft>
                <a:spcPts val="0"/>
              </a:spcAft>
              <a:buClr>
                <a:srgbClr val="000000"/>
              </a:buClr>
              <a:buSzPts val="1500"/>
              <a:buFont typeface="Roboto"/>
              <a:buChar char="❏"/>
            </a:pPr>
            <a:r>
              <a:rPr lang="en-US" sz="1800" b="0" i="0" u="none" strike="noStrike" cap="none" dirty="0">
                <a:solidFill>
                  <a:srgbClr val="000000"/>
                </a:solidFill>
                <a:latin typeface="Roboto"/>
                <a:ea typeface="Roboto"/>
                <a:cs typeface="Roboto"/>
                <a:sym typeface="Roboto"/>
              </a:rPr>
              <a:t>Each filter (red, blue, ..) has N layers which correspond to the N number of input channels</a:t>
            </a:r>
          </a:p>
          <a:p>
            <a:pPr marL="457200" marR="0" lvl="0" indent="-323850" algn="l" rtl="0">
              <a:lnSpc>
                <a:spcPct val="100000"/>
              </a:lnSpc>
              <a:spcBef>
                <a:spcPts val="1000"/>
              </a:spcBef>
              <a:spcAft>
                <a:spcPts val="0"/>
              </a:spcAft>
              <a:buClr>
                <a:srgbClr val="000000"/>
              </a:buClr>
              <a:buSzPts val="1500"/>
              <a:buFont typeface="Roboto"/>
              <a:buChar char="❏"/>
            </a:pPr>
            <a:r>
              <a:rPr lang="en-US" sz="1800" b="0" i="0" u="none" strike="noStrike" cap="none" dirty="0">
                <a:solidFill>
                  <a:srgbClr val="000000"/>
                </a:solidFill>
                <a:latin typeface="Roboto"/>
                <a:ea typeface="Roboto"/>
                <a:cs typeface="Roboto"/>
                <a:sym typeface="Roboto"/>
              </a:rPr>
              <a:t>Each layer of each filter scans a corresponding input channel to produce a convolved map</a:t>
            </a:r>
          </a:p>
          <a:p>
            <a:pPr marL="457200" marR="0" lvl="0" indent="-323850" algn="l" rtl="0">
              <a:lnSpc>
                <a:spcPct val="100000"/>
              </a:lnSpc>
              <a:spcBef>
                <a:spcPts val="1000"/>
              </a:spcBef>
              <a:spcAft>
                <a:spcPts val="0"/>
              </a:spcAft>
              <a:buClr>
                <a:srgbClr val="000000"/>
              </a:buClr>
              <a:buSzPts val="1500"/>
              <a:buFont typeface="Roboto"/>
              <a:buChar char="❏"/>
            </a:pPr>
            <a:r>
              <a:rPr lang="en-US" sz="1800" b="0" i="0" u="none" strike="noStrike" cap="none" dirty="0">
                <a:solidFill>
                  <a:srgbClr val="000000"/>
                </a:solidFill>
                <a:latin typeface="Roboto"/>
                <a:ea typeface="Roboto"/>
                <a:cs typeface="Roboto"/>
                <a:sym typeface="Roboto"/>
              </a:rPr>
              <a:t>A filter with N layer will produce N convolved maps</a:t>
            </a:r>
          </a:p>
          <a:p>
            <a:pPr marL="457200" marR="0" lvl="0" indent="-323850" algn="l" rtl="0">
              <a:lnSpc>
                <a:spcPct val="100000"/>
              </a:lnSpc>
              <a:spcBef>
                <a:spcPts val="1000"/>
              </a:spcBef>
              <a:spcAft>
                <a:spcPts val="0"/>
              </a:spcAft>
              <a:buClr>
                <a:srgbClr val="000000"/>
              </a:buClr>
              <a:buSzPts val="1500"/>
              <a:buFont typeface="Roboto"/>
              <a:buChar char="❏"/>
            </a:pPr>
            <a:r>
              <a:rPr lang="en-US" sz="1800" b="0" i="0" u="none" strike="noStrike" cap="none" dirty="0">
                <a:solidFill>
                  <a:srgbClr val="000000"/>
                </a:solidFill>
                <a:latin typeface="Roboto"/>
                <a:ea typeface="Roboto"/>
                <a:cs typeface="Roboto"/>
                <a:sym typeface="Roboto"/>
              </a:rPr>
              <a:t>The N convolved maps produced by a filter is added together to produce an output channel</a:t>
            </a:r>
          </a:p>
          <a:p>
            <a:pPr marL="457200" marR="0" lvl="0" indent="-323850" algn="l" rtl="0">
              <a:lnSpc>
                <a:spcPct val="100000"/>
              </a:lnSpc>
              <a:spcBef>
                <a:spcPts val="1000"/>
              </a:spcBef>
              <a:spcAft>
                <a:spcPts val="1000"/>
              </a:spcAft>
              <a:buClr>
                <a:srgbClr val="000000"/>
              </a:buClr>
              <a:buSzPts val="1500"/>
              <a:buFont typeface="Roboto"/>
              <a:buChar char="❏"/>
            </a:pPr>
            <a:r>
              <a:rPr lang="en-US" sz="1800" b="0" i="0" u="none" strike="noStrike" cap="none" dirty="0">
                <a:solidFill>
                  <a:srgbClr val="000000"/>
                </a:solidFill>
                <a:latin typeface="Roboto"/>
                <a:ea typeface="Roboto"/>
                <a:cs typeface="Roboto"/>
                <a:sym typeface="Roboto"/>
              </a:rPr>
              <a:t>Consequently, number of output channels determine the number of filters for convolving</a:t>
            </a:r>
          </a:p>
        </p:txBody>
      </p:sp>
      <p:pic>
        <p:nvPicPr>
          <p:cNvPr id="8" name="Google Shape;198;p13">
            <a:extLst>
              <a:ext uri="{FF2B5EF4-FFF2-40B4-BE49-F238E27FC236}">
                <a16:creationId xmlns:a16="http://schemas.microsoft.com/office/drawing/2014/main" id="{2B9FDD66-00A9-98D2-C0ED-9E5DAC822770}"/>
              </a:ext>
            </a:extLst>
          </p:cNvPr>
          <p:cNvPicPr preferRelativeResize="0">
            <a:picLocks noGrp="1"/>
          </p:cNvPicPr>
          <p:nvPr>
            <p:ph sz="half" idx="2"/>
          </p:nvPr>
        </p:nvPicPr>
        <p:blipFill rotWithShape="1">
          <a:blip r:embed="rId2">
            <a:alphaModFix/>
          </a:blip>
          <a:srcRect/>
          <a:stretch/>
        </p:blipFill>
        <p:spPr>
          <a:xfrm>
            <a:off x="6769082" y="2260600"/>
            <a:ext cx="3905286" cy="3656013"/>
          </a:xfrm>
          <a:prstGeom prst="rect">
            <a:avLst/>
          </a:prstGeom>
          <a:noFill/>
          <a:ln>
            <a:noFill/>
          </a:ln>
        </p:spPr>
      </p:pic>
    </p:spTree>
    <p:extLst>
      <p:ext uri="{BB962C8B-B14F-4D97-AF65-F5344CB8AC3E}">
        <p14:creationId xmlns:p14="http://schemas.microsoft.com/office/powerpoint/2010/main" val="306906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8528-4581-01EE-619B-D5725C37883D}"/>
              </a:ext>
            </a:extLst>
          </p:cNvPr>
          <p:cNvSpPr>
            <a:spLocks noGrp="1"/>
          </p:cNvSpPr>
          <p:nvPr>
            <p:ph type="title"/>
          </p:nvPr>
        </p:nvSpPr>
        <p:spPr/>
        <p:txBody>
          <a:bodyPr/>
          <a:lstStyle/>
          <a:p>
            <a:r>
              <a:rPr lang="en-US" dirty="0"/>
              <a:t>Conventional Convolution</a:t>
            </a:r>
          </a:p>
        </p:txBody>
      </p:sp>
      <p:sp>
        <p:nvSpPr>
          <p:cNvPr id="4" name="Content Placeholder 3">
            <a:extLst>
              <a:ext uri="{FF2B5EF4-FFF2-40B4-BE49-F238E27FC236}">
                <a16:creationId xmlns:a16="http://schemas.microsoft.com/office/drawing/2014/main" id="{37F7E14D-0336-0B80-B2C5-0FB1BE1DE468}"/>
              </a:ext>
            </a:extLst>
          </p:cNvPr>
          <p:cNvSpPr>
            <a:spLocks noGrp="1"/>
          </p:cNvSpPr>
          <p:nvPr>
            <p:ph sz="half" idx="1"/>
          </p:nvPr>
        </p:nvSpPr>
        <p:spPr/>
        <p:txBody>
          <a:bodyPr>
            <a:normAutofit/>
          </a:bodyPr>
          <a:lstStyle/>
          <a:p>
            <a:pPr marL="457200" marR="0" lvl="0" indent="-336550" algn="l" rtl="0">
              <a:lnSpc>
                <a:spcPct val="100000"/>
              </a:lnSpc>
              <a:spcBef>
                <a:spcPts val="0"/>
              </a:spcBef>
              <a:spcAft>
                <a:spcPts val="0"/>
              </a:spcAft>
              <a:buClr>
                <a:srgbClr val="000000"/>
              </a:buClr>
              <a:buSzPts val="1700"/>
              <a:buFont typeface="Roboto"/>
              <a:buChar char="❏"/>
            </a:pPr>
            <a:r>
              <a:rPr lang="en-US" sz="1800" b="1" i="0" u="none" strike="noStrike" cap="none" dirty="0">
                <a:solidFill>
                  <a:srgbClr val="000000"/>
                </a:solidFill>
                <a:latin typeface="Roboto"/>
                <a:ea typeface="Roboto"/>
                <a:cs typeface="Roboto"/>
                <a:sym typeface="Roboto"/>
              </a:rPr>
              <a:t>N </a:t>
            </a:r>
            <a:r>
              <a:rPr lang="en-US" sz="1800" b="0" i="0" u="none" strike="noStrike" cap="none" dirty="0">
                <a:solidFill>
                  <a:srgbClr val="000000"/>
                </a:solidFill>
                <a:latin typeface="Roboto"/>
                <a:ea typeface="Roboto"/>
                <a:cs typeface="Roboto"/>
                <a:sym typeface="Roboto"/>
              </a:rPr>
              <a:t>input channels, </a:t>
            </a:r>
            <a:r>
              <a:rPr lang="en-US" sz="1800" b="1" i="0" u="none" strike="noStrike" cap="none" dirty="0">
                <a:solidFill>
                  <a:srgbClr val="000000"/>
                </a:solidFill>
                <a:latin typeface="Roboto"/>
                <a:ea typeface="Roboto"/>
                <a:cs typeface="Roboto"/>
                <a:sym typeface="Roboto"/>
              </a:rPr>
              <a:t>M </a:t>
            </a:r>
            <a:r>
              <a:rPr lang="en-US" sz="1800" b="0" i="0" u="none" strike="noStrike" cap="none" dirty="0">
                <a:solidFill>
                  <a:srgbClr val="000000"/>
                </a:solidFill>
                <a:latin typeface="Roboto"/>
                <a:ea typeface="Roboto"/>
                <a:cs typeface="Roboto"/>
                <a:sym typeface="Roboto"/>
              </a:rPr>
              <a:t>output channels</a:t>
            </a:r>
            <a:r>
              <a:rPr lang="en-US" sz="1800" b="1" i="0" u="none" strike="noStrike" cap="none" dirty="0">
                <a:solidFill>
                  <a:srgbClr val="000000"/>
                </a:solidFill>
                <a:latin typeface="Roboto"/>
                <a:ea typeface="Roboto"/>
                <a:cs typeface="Roboto"/>
                <a:sym typeface="Roboto"/>
              </a:rPr>
              <a:t> </a:t>
            </a:r>
          </a:p>
          <a:p>
            <a:pPr marL="457200" marR="0" lvl="0" indent="-336550" algn="l" rtl="0">
              <a:lnSpc>
                <a:spcPct val="100000"/>
              </a:lnSpc>
              <a:spcBef>
                <a:spcPts val="1000"/>
              </a:spcBef>
              <a:spcAft>
                <a:spcPts val="0"/>
              </a:spcAft>
              <a:buClr>
                <a:srgbClr val="000000"/>
              </a:buClr>
              <a:buSzPts val="1700"/>
              <a:buFont typeface="Roboto"/>
              <a:buChar char="❏"/>
            </a:pPr>
            <a:r>
              <a:rPr lang="en-US" sz="1800" b="1" i="0" u="none" strike="noStrike" cap="none" dirty="0">
                <a:solidFill>
                  <a:srgbClr val="000000"/>
                </a:solidFill>
                <a:latin typeface="Roboto"/>
                <a:ea typeface="Roboto"/>
                <a:cs typeface="Roboto"/>
                <a:sym typeface="Roboto"/>
              </a:rPr>
              <a:t>M </a:t>
            </a:r>
            <a:r>
              <a:rPr lang="en-US" sz="1800" b="0" i="0" u="none" strike="noStrike" cap="none" dirty="0">
                <a:solidFill>
                  <a:srgbClr val="000000"/>
                </a:solidFill>
                <a:latin typeface="Roboto"/>
                <a:ea typeface="Roboto"/>
                <a:cs typeface="Roboto"/>
                <a:sym typeface="Roboto"/>
              </a:rPr>
              <a:t>independent filters with </a:t>
            </a:r>
            <a:r>
              <a:rPr lang="en-US" sz="1800" b="1" i="0" u="none" strike="noStrike" cap="none" dirty="0">
                <a:solidFill>
                  <a:srgbClr val="000000"/>
                </a:solidFill>
                <a:latin typeface="Roboto"/>
                <a:ea typeface="Roboto"/>
                <a:cs typeface="Roboto"/>
                <a:sym typeface="Roboto"/>
              </a:rPr>
              <a:t>N </a:t>
            </a:r>
            <a:r>
              <a:rPr lang="en-US" sz="1800" b="0" i="0" u="none" strike="noStrike" cap="none" dirty="0">
                <a:solidFill>
                  <a:srgbClr val="000000"/>
                </a:solidFill>
                <a:latin typeface="Roboto"/>
                <a:ea typeface="Roboto"/>
                <a:cs typeface="Roboto"/>
                <a:sym typeface="Roboto"/>
              </a:rPr>
              <a:t>layers each. Assuming each layer has a size </a:t>
            </a:r>
            <a:r>
              <a:rPr lang="en-US" sz="1800" b="1" i="0" u="none" strike="noStrike" cap="none" dirty="0">
                <a:solidFill>
                  <a:srgbClr val="000000"/>
                </a:solidFill>
                <a:latin typeface="Roboto"/>
                <a:ea typeface="Roboto"/>
                <a:cs typeface="Roboto"/>
                <a:sym typeface="Roboto"/>
              </a:rPr>
              <a:t>K * K</a:t>
            </a:r>
            <a:r>
              <a:rPr lang="en-US" sz="1800" b="0" i="0" u="none" strike="noStrike" cap="none" dirty="0">
                <a:solidFill>
                  <a:srgbClr val="000000"/>
                </a:solidFill>
                <a:latin typeface="Roboto"/>
                <a:ea typeface="Roboto"/>
                <a:cs typeface="Roboto"/>
                <a:sym typeface="Roboto"/>
              </a:rPr>
              <a:t> </a:t>
            </a:r>
          </a:p>
          <a:p>
            <a:pPr marL="457200" marR="0" lvl="0" indent="-336550" algn="l" rtl="0">
              <a:lnSpc>
                <a:spcPct val="100000"/>
              </a:lnSpc>
              <a:spcBef>
                <a:spcPts val="1000"/>
              </a:spcBef>
              <a:spcAft>
                <a:spcPts val="0"/>
              </a:spcAft>
              <a:buClr>
                <a:srgbClr val="000000"/>
              </a:buClr>
              <a:buSzPts val="1700"/>
              <a:buFont typeface="Roboto"/>
              <a:buChar char="❏"/>
            </a:pPr>
            <a:r>
              <a:rPr lang="en-US" sz="1800" b="0" i="0" u="none" strike="noStrike" cap="none" dirty="0">
                <a:solidFill>
                  <a:srgbClr val="000000"/>
                </a:solidFill>
                <a:latin typeface="Roboto"/>
                <a:ea typeface="Roboto"/>
                <a:cs typeface="Roboto"/>
                <a:sym typeface="Roboto"/>
              </a:rPr>
              <a:t>Each filter will produce an output channel, therefore </a:t>
            </a:r>
            <a:r>
              <a:rPr lang="en-US" sz="1800" b="1" i="0" u="none" strike="noStrike" cap="none" dirty="0">
                <a:solidFill>
                  <a:srgbClr val="000000"/>
                </a:solidFill>
                <a:latin typeface="Roboto"/>
                <a:ea typeface="Roboto"/>
                <a:cs typeface="Roboto"/>
                <a:sym typeface="Roboto"/>
              </a:rPr>
              <a:t>M </a:t>
            </a:r>
            <a:r>
              <a:rPr lang="en-US" sz="1800" b="0" i="0" u="none" strike="noStrike" cap="none" dirty="0">
                <a:solidFill>
                  <a:srgbClr val="000000"/>
                </a:solidFill>
                <a:latin typeface="Roboto"/>
                <a:ea typeface="Roboto"/>
                <a:cs typeface="Roboto"/>
                <a:sym typeface="Roboto"/>
              </a:rPr>
              <a:t>output channels</a:t>
            </a:r>
          </a:p>
          <a:p>
            <a:pPr marL="457200" marR="0" lvl="0" indent="-336550" algn="l" rtl="0">
              <a:lnSpc>
                <a:spcPct val="100000"/>
              </a:lnSpc>
              <a:spcBef>
                <a:spcPts val="1000"/>
              </a:spcBef>
              <a:spcAft>
                <a:spcPts val="1000"/>
              </a:spcAft>
              <a:buClr>
                <a:srgbClr val="000000"/>
              </a:buClr>
              <a:buSzPts val="1700"/>
              <a:buFont typeface="Roboto"/>
              <a:buChar char="❏"/>
            </a:pPr>
            <a:r>
              <a:rPr lang="en-US" sz="1800" b="1" i="0" u="none" strike="noStrike" cap="none" dirty="0">
                <a:solidFill>
                  <a:srgbClr val="000000"/>
                </a:solidFill>
                <a:latin typeface="Roboto"/>
                <a:ea typeface="Roboto"/>
                <a:cs typeface="Roboto"/>
                <a:sym typeface="Roboto"/>
              </a:rPr>
              <a:t>Total Parameters: N * M * K</a:t>
            </a:r>
            <a:r>
              <a:rPr lang="en-US" sz="1800" b="1" i="0" u="none" strike="noStrike" cap="none" baseline="30000" dirty="0">
                <a:solidFill>
                  <a:srgbClr val="000000"/>
                </a:solidFill>
                <a:latin typeface="Roboto"/>
                <a:ea typeface="Roboto"/>
                <a:cs typeface="Roboto"/>
                <a:sym typeface="Roboto"/>
              </a:rPr>
              <a:t>2</a:t>
            </a:r>
          </a:p>
        </p:txBody>
      </p:sp>
      <p:pic>
        <p:nvPicPr>
          <p:cNvPr id="8" name="Google Shape;198;p13">
            <a:extLst>
              <a:ext uri="{FF2B5EF4-FFF2-40B4-BE49-F238E27FC236}">
                <a16:creationId xmlns:a16="http://schemas.microsoft.com/office/drawing/2014/main" id="{2B9FDD66-00A9-98D2-C0ED-9E5DAC822770}"/>
              </a:ext>
            </a:extLst>
          </p:cNvPr>
          <p:cNvPicPr preferRelativeResize="0">
            <a:picLocks noGrp="1" noChangeAspect="1"/>
          </p:cNvPicPr>
          <p:nvPr>
            <p:ph sz="half" idx="2"/>
          </p:nvPr>
        </p:nvPicPr>
        <p:blipFill rotWithShape="1">
          <a:blip r:embed="rId2">
            <a:alphaModFix/>
          </a:blip>
          <a:srcRect/>
          <a:stretch/>
        </p:blipFill>
        <p:spPr>
          <a:xfrm>
            <a:off x="6769082" y="2260601"/>
            <a:ext cx="2797705" cy="2619128"/>
          </a:xfrm>
          <a:prstGeom prst="rect">
            <a:avLst/>
          </a:prstGeom>
          <a:noFill/>
          <a:ln>
            <a:noFill/>
          </a:ln>
        </p:spPr>
      </p:pic>
      <p:pic>
        <p:nvPicPr>
          <p:cNvPr id="3" name="Google Shape;207;p14">
            <a:extLst>
              <a:ext uri="{FF2B5EF4-FFF2-40B4-BE49-F238E27FC236}">
                <a16:creationId xmlns:a16="http://schemas.microsoft.com/office/drawing/2014/main" id="{9F6AE31A-1473-1F2B-C2B6-F1D09970E43C}"/>
              </a:ext>
            </a:extLst>
          </p:cNvPr>
          <p:cNvPicPr preferRelativeResize="0">
            <a:picLocks noChangeAspect="1"/>
          </p:cNvPicPr>
          <p:nvPr/>
        </p:nvPicPr>
        <p:blipFill rotWithShape="1">
          <a:blip r:embed="rId3">
            <a:alphaModFix/>
          </a:blip>
          <a:srcRect/>
          <a:stretch/>
        </p:blipFill>
        <p:spPr>
          <a:xfrm>
            <a:off x="1295400" y="5091022"/>
            <a:ext cx="9601199" cy="1225153"/>
          </a:xfrm>
          <a:prstGeom prst="rect">
            <a:avLst/>
          </a:prstGeom>
          <a:noFill/>
          <a:ln>
            <a:noFill/>
          </a:ln>
        </p:spPr>
      </p:pic>
    </p:spTree>
    <p:extLst>
      <p:ext uri="{BB962C8B-B14F-4D97-AF65-F5344CB8AC3E}">
        <p14:creationId xmlns:p14="http://schemas.microsoft.com/office/powerpoint/2010/main" val="246707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01A729-626C-C79C-B412-3C7644B65994}"/>
              </a:ext>
            </a:extLst>
          </p:cNvPr>
          <p:cNvSpPr>
            <a:spLocks noGrp="1"/>
          </p:cNvSpPr>
          <p:nvPr>
            <p:ph type="title"/>
          </p:nvPr>
        </p:nvSpPr>
        <p:spPr/>
        <p:txBody>
          <a:bodyPr/>
          <a:lstStyle/>
          <a:p>
            <a:r>
              <a:rPr lang="en-US" dirty="0" err="1"/>
              <a:t>Depthwise</a:t>
            </a:r>
            <a:r>
              <a:rPr lang="en-US" dirty="0"/>
              <a:t> separable convolution</a:t>
            </a:r>
          </a:p>
        </p:txBody>
      </p:sp>
      <p:pic>
        <p:nvPicPr>
          <p:cNvPr id="9" name="Google Shape;213;p15">
            <a:extLst>
              <a:ext uri="{FF2B5EF4-FFF2-40B4-BE49-F238E27FC236}">
                <a16:creationId xmlns:a16="http://schemas.microsoft.com/office/drawing/2014/main" id="{C621A873-47F3-8EFF-082E-BCEE7E5B63B3}"/>
              </a:ext>
            </a:extLst>
          </p:cNvPr>
          <p:cNvPicPr preferRelativeResize="0">
            <a:picLocks noGrp="1"/>
          </p:cNvPicPr>
          <p:nvPr>
            <p:ph idx="1"/>
          </p:nvPr>
        </p:nvPicPr>
        <p:blipFill rotWithShape="1">
          <a:blip r:embed="rId2">
            <a:alphaModFix/>
          </a:blip>
          <a:srcRect/>
          <a:stretch/>
        </p:blipFill>
        <p:spPr>
          <a:xfrm>
            <a:off x="1295400" y="2390511"/>
            <a:ext cx="9601200" cy="3386666"/>
          </a:xfrm>
          <a:prstGeom prst="rect">
            <a:avLst/>
          </a:prstGeom>
          <a:noFill/>
          <a:ln>
            <a:noFill/>
          </a:ln>
        </p:spPr>
      </p:pic>
    </p:spTree>
    <p:extLst>
      <p:ext uri="{BB962C8B-B14F-4D97-AF65-F5344CB8AC3E}">
        <p14:creationId xmlns:p14="http://schemas.microsoft.com/office/powerpoint/2010/main" val="61531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A554-A281-5D05-57F9-5678480514CA}"/>
              </a:ext>
            </a:extLst>
          </p:cNvPr>
          <p:cNvSpPr>
            <a:spLocks noGrp="1"/>
          </p:cNvSpPr>
          <p:nvPr>
            <p:ph type="title"/>
          </p:nvPr>
        </p:nvSpPr>
        <p:spPr/>
        <p:txBody>
          <a:bodyPr/>
          <a:lstStyle/>
          <a:p>
            <a:r>
              <a:rPr lang="en-US" dirty="0" err="1"/>
              <a:t>Depthwise</a:t>
            </a:r>
            <a:r>
              <a:rPr lang="en-US" dirty="0"/>
              <a:t> separable convolution: Filtering</a:t>
            </a:r>
          </a:p>
        </p:txBody>
      </p:sp>
      <p:sp>
        <p:nvSpPr>
          <p:cNvPr id="4" name="Content Placeholder 3">
            <a:extLst>
              <a:ext uri="{FF2B5EF4-FFF2-40B4-BE49-F238E27FC236}">
                <a16:creationId xmlns:a16="http://schemas.microsoft.com/office/drawing/2014/main" id="{1DBBD74D-7E6F-F04E-0AE3-0855D06B47DC}"/>
              </a:ext>
            </a:extLst>
          </p:cNvPr>
          <p:cNvSpPr>
            <a:spLocks noGrp="1"/>
          </p:cNvSpPr>
          <p:nvPr>
            <p:ph sz="half" idx="1"/>
          </p:nvPr>
        </p:nvSpPr>
        <p:spPr/>
        <p:txBody>
          <a:bodyPr/>
          <a:lstStyle/>
          <a:p>
            <a:pPr marL="457200" marR="0" lvl="0" indent="-317500" algn="l" rtl="0">
              <a:lnSpc>
                <a:spcPct val="100000"/>
              </a:lnSpc>
              <a:spcBef>
                <a:spcPts val="0"/>
              </a:spcBef>
              <a:spcAft>
                <a:spcPts val="0"/>
              </a:spcAft>
              <a:buClr>
                <a:srgbClr val="000000"/>
              </a:buClr>
              <a:buSzPts val="1400"/>
              <a:buFont typeface="Roboto"/>
              <a:buChar char="●"/>
            </a:pPr>
            <a:r>
              <a:rPr lang="en-US" sz="1400" b="1" i="0" u="none" strike="noStrike" cap="none" dirty="0">
                <a:solidFill>
                  <a:srgbClr val="000000"/>
                </a:solidFill>
                <a:latin typeface="Roboto"/>
                <a:ea typeface="Roboto"/>
                <a:cs typeface="Roboto"/>
                <a:sym typeface="Roboto"/>
              </a:rPr>
              <a:t>M input channels </a:t>
            </a:r>
            <a:r>
              <a:rPr lang="en-US" sz="1400" b="0" i="0" u="none" strike="noStrike" cap="none" dirty="0">
                <a:solidFill>
                  <a:srgbClr val="000000"/>
                </a:solidFill>
                <a:latin typeface="Roboto"/>
                <a:ea typeface="Roboto"/>
                <a:cs typeface="Roboto"/>
                <a:sym typeface="Roboto"/>
              </a:rPr>
              <a:t>and </a:t>
            </a:r>
            <a:r>
              <a:rPr lang="en-US" sz="1400" b="1" i="0" u="none" strike="noStrike" cap="none" dirty="0">
                <a:solidFill>
                  <a:srgbClr val="000000"/>
                </a:solidFill>
                <a:latin typeface="Roboto"/>
                <a:ea typeface="Roboto"/>
                <a:cs typeface="Roboto"/>
                <a:sym typeface="Roboto"/>
              </a:rPr>
              <a:t>N output channels in 2 stages:</a:t>
            </a:r>
          </a:p>
          <a:p>
            <a:pPr marL="457200" marR="0" lvl="0" indent="0" algn="l" rtl="0">
              <a:lnSpc>
                <a:spcPct val="100000"/>
              </a:lnSpc>
              <a:spcBef>
                <a:spcPts val="0"/>
              </a:spcBef>
              <a:spcAft>
                <a:spcPts val="0"/>
              </a:spcAft>
              <a:buClr>
                <a:srgbClr val="000000"/>
              </a:buClr>
              <a:buSzPts val="1400"/>
              <a:buFont typeface="Arial"/>
              <a:buNone/>
            </a:pPr>
            <a:endParaRPr lang="en-US" sz="1400" b="1" i="0" u="none" strike="noStrike" cap="none" dirty="0">
              <a:solidFill>
                <a:srgbClr val="000000"/>
              </a:solidFill>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Roboto"/>
              <a:buChar char="●"/>
            </a:pPr>
            <a:r>
              <a:rPr lang="en-US" sz="1400" b="1" i="0" u="none" strike="noStrike" cap="none" dirty="0">
                <a:solidFill>
                  <a:srgbClr val="000000"/>
                </a:solidFill>
                <a:latin typeface="Roboto"/>
                <a:ea typeface="Roboto"/>
                <a:cs typeface="Roboto"/>
                <a:sym typeface="Roboto"/>
              </a:rPr>
              <a:t>Stage 1: Filtering</a:t>
            </a:r>
          </a:p>
          <a:p>
            <a:pPr marL="914400" marR="0" lvl="1"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We need M independent </a:t>
            </a:r>
            <a:r>
              <a:rPr lang="en-US" sz="1400" b="0" i="0" u="none" strike="noStrike" cap="none" dirty="0" err="1">
                <a:solidFill>
                  <a:srgbClr val="000000"/>
                </a:solidFill>
                <a:latin typeface="Roboto"/>
                <a:ea typeface="Roboto"/>
                <a:cs typeface="Roboto"/>
                <a:sym typeface="Roboto"/>
              </a:rPr>
              <a:t>KxK</a:t>
            </a:r>
            <a:r>
              <a:rPr lang="en-US" sz="1400" b="0" i="0" u="none" strike="noStrike" cap="none" dirty="0">
                <a:solidFill>
                  <a:srgbClr val="000000"/>
                </a:solidFill>
                <a:latin typeface="Roboto"/>
                <a:ea typeface="Roboto"/>
                <a:cs typeface="Roboto"/>
                <a:sym typeface="Roboto"/>
              </a:rPr>
              <a:t> 2D filters, one per input channel</a:t>
            </a:r>
          </a:p>
          <a:p>
            <a:pPr marL="914400" marR="0" lvl="1" indent="-317500" algn="l" rtl="0">
              <a:lnSpc>
                <a:spcPct val="100000"/>
              </a:lnSpc>
              <a:spcBef>
                <a:spcPts val="100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Each filter convolves with an input channel to produce intermediary output channels</a:t>
            </a:r>
          </a:p>
          <a:p>
            <a:pPr marL="914400" marR="0" lvl="1" indent="-317500" algn="l" rtl="0">
              <a:lnSpc>
                <a:spcPct val="100000"/>
              </a:lnSpc>
              <a:spcBef>
                <a:spcPts val="1000"/>
              </a:spcBef>
              <a:spcAft>
                <a:spcPts val="100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 of input channels == # of output channels</a:t>
            </a:r>
            <a:endParaRPr lang="en-US" sz="1400" b="1" i="0" u="none" strike="noStrike" cap="none" baseline="30000" dirty="0">
              <a:solidFill>
                <a:srgbClr val="000000"/>
              </a:solidFill>
              <a:latin typeface="Roboto"/>
              <a:ea typeface="Roboto"/>
              <a:cs typeface="Roboto"/>
              <a:sym typeface="Roboto"/>
            </a:endParaRPr>
          </a:p>
        </p:txBody>
      </p:sp>
      <p:pic>
        <p:nvPicPr>
          <p:cNvPr id="6" name="Google Shape;219;p16">
            <a:extLst>
              <a:ext uri="{FF2B5EF4-FFF2-40B4-BE49-F238E27FC236}">
                <a16:creationId xmlns:a16="http://schemas.microsoft.com/office/drawing/2014/main" id="{1DB513A4-E5EE-FEB0-4586-2E358B98E296}"/>
              </a:ext>
            </a:extLst>
          </p:cNvPr>
          <p:cNvPicPr preferRelativeResize="0">
            <a:picLocks noGrp="1"/>
          </p:cNvPicPr>
          <p:nvPr>
            <p:ph sz="half" idx="2"/>
          </p:nvPr>
        </p:nvPicPr>
        <p:blipFill rotWithShape="1">
          <a:blip r:embed="rId2">
            <a:alphaModFix/>
          </a:blip>
          <a:srcRect/>
          <a:stretch/>
        </p:blipFill>
        <p:spPr>
          <a:xfrm>
            <a:off x="6715932" y="2260600"/>
            <a:ext cx="4011585" cy="3656013"/>
          </a:xfrm>
          <a:prstGeom prst="rect">
            <a:avLst/>
          </a:prstGeom>
          <a:noFill/>
          <a:ln>
            <a:noFill/>
          </a:ln>
        </p:spPr>
      </p:pic>
    </p:spTree>
    <p:extLst>
      <p:ext uri="{BB962C8B-B14F-4D97-AF65-F5344CB8AC3E}">
        <p14:creationId xmlns:p14="http://schemas.microsoft.com/office/powerpoint/2010/main" val="356630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C96E-CBE3-3F16-817A-981E42F295F4}"/>
              </a:ext>
            </a:extLst>
          </p:cNvPr>
          <p:cNvSpPr>
            <a:spLocks noGrp="1"/>
          </p:cNvSpPr>
          <p:nvPr>
            <p:ph type="title"/>
          </p:nvPr>
        </p:nvSpPr>
        <p:spPr/>
        <p:txBody>
          <a:bodyPr/>
          <a:lstStyle/>
          <a:p>
            <a:r>
              <a:rPr lang="en-US" dirty="0" err="1"/>
              <a:t>Depthwise</a:t>
            </a:r>
            <a:r>
              <a:rPr lang="en-US" dirty="0"/>
              <a:t> separable convolution: Combining</a:t>
            </a:r>
          </a:p>
        </p:txBody>
      </p:sp>
      <p:sp>
        <p:nvSpPr>
          <p:cNvPr id="3" name="Content Placeholder 2">
            <a:extLst>
              <a:ext uri="{FF2B5EF4-FFF2-40B4-BE49-F238E27FC236}">
                <a16:creationId xmlns:a16="http://schemas.microsoft.com/office/drawing/2014/main" id="{494A7BF0-428E-1519-E45B-F8CF05C5F2FA}"/>
              </a:ext>
            </a:extLst>
          </p:cNvPr>
          <p:cNvSpPr>
            <a:spLocks noGrp="1"/>
          </p:cNvSpPr>
          <p:nvPr>
            <p:ph sz="half" idx="1"/>
          </p:nvPr>
        </p:nvSpPr>
        <p:spPr/>
        <p:txBody>
          <a:bodyPr/>
          <a:lstStyle/>
          <a:p>
            <a:pPr marL="457200" marR="0" lvl="0" indent="-317500" algn="l" rtl="0">
              <a:lnSpc>
                <a:spcPct val="100000"/>
              </a:lnSpc>
              <a:spcBef>
                <a:spcPts val="0"/>
              </a:spcBef>
              <a:spcAft>
                <a:spcPts val="0"/>
              </a:spcAft>
              <a:buClr>
                <a:srgbClr val="000000"/>
              </a:buClr>
              <a:buSzPts val="1400"/>
              <a:buFont typeface="Roboto"/>
              <a:buChar char="●"/>
            </a:pPr>
            <a:r>
              <a:rPr lang="en-US" sz="1400" b="1" i="0" u="none" strike="noStrike" cap="none" dirty="0">
                <a:solidFill>
                  <a:srgbClr val="000000"/>
                </a:solidFill>
                <a:latin typeface="Roboto"/>
                <a:ea typeface="Roboto"/>
                <a:cs typeface="Roboto"/>
                <a:sym typeface="Roboto"/>
              </a:rPr>
              <a:t>Stage 2: Combining - Point wise convolution</a:t>
            </a:r>
          </a:p>
          <a:p>
            <a:pPr marL="914400" marR="0" lvl="1" indent="-317500" algn="l" rtl="0">
              <a:lnSpc>
                <a:spcPct val="100000"/>
              </a:lnSpc>
              <a:spcBef>
                <a:spcPts val="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N Mx1x1 filters</a:t>
            </a:r>
          </a:p>
          <a:p>
            <a:pPr marL="914400" marR="0" lvl="1" indent="-317500" algn="l" rtl="0">
              <a:lnSpc>
                <a:spcPct val="100000"/>
              </a:lnSpc>
              <a:spcBef>
                <a:spcPts val="100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Each filter (Mx1x1) will be applied on the intermediary output channel a final output channel ( just like conventional convolution)</a:t>
            </a:r>
          </a:p>
          <a:p>
            <a:pPr marL="914400" marR="0" lvl="1" indent="-317500" algn="l" rtl="0">
              <a:lnSpc>
                <a:spcPct val="100000"/>
              </a:lnSpc>
              <a:spcBef>
                <a:spcPts val="1000"/>
              </a:spcBef>
              <a:spcAft>
                <a:spcPts val="0"/>
              </a:spcAft>
              <a:buClr>
                <a:srgbClr val="000000"/>
              </a:buClr>
              <a:buSzPts val="1400"/>
              <a:buFont typeface="Roboto"/>
              <a:buChar char="○"/>
            </a:pPr>
            <a:r>
              <a:rPr lang="en-US" sz="1400" b="0" i="0" u="none" strike="noStrike" cap="none" dirty="0">
                <a:solidFill>
                  <a:srgbClr val="000000"/>
                </a:solidFill>
                <a:latin typeface="Roboto"/>
                <a:ea typeface="Roboto"/>
                <a:cs typeface="Roboto"/>
                <a:sym typeface="Roboto"/>
              </a:rPr>
              <a:t>We would have a total of N output channels after all N filters have been applied</a:t>
            </a:r>
          </a:p>
          <a:p>
            <a:pPr marL="457200" marR="0" lvl="0" indent="-317500" algn="l" rtl="0">
              <a:lnSpc>
                <a:spcPct val="100000"/>
              </a:lnSpc>
              <a:spcBef>
                <a:spcPts val="1000"/>
              </a:spcBef>
              <a:spcAft>
                <a:spcPts val="0"/>
              </a:spcAft>
              <a:buClr>
                <a:srgbClr val="000000"/>
              </a:buClr>
              <a:buSzPts val="1400"/>
              <a:buFont typeface="Roboto"/>
              <a:buChar char="●"/>
            </a:pPr>
            <a:r>
              <a:rPr lang="en-US" sz="1400" b="1" i="0" u="none" strike="noStrike" cap="none" dirty="0">
                <a:solidFill>
                  <a:srgbClr val="000000"/>
                </a:solidFill>
                <a:latin typeface="Roboto"/>
                <a:ea typeface="Roboto"/>
                <a:cs typeface="Roboto"/>
                <a:sym typeface="Roboto"/>
              </a:rPr>
              <a:t>Total parameter: NM + MK</a:t>
            </a:r>
            <a:r>
              <a:rPr lang="en-US" sz="1400" b="1" i="0" u="none" strike="noStrike" cap="none" baseline="30000" dirty="0">
                <a:solidFill>
                  <a:srgbClr val="000000"/>
                </a:solidFill>
                <a:latin typeface="Roboto"/>
                <a:ea typeface="Roboto"/>
                <a:cs typeface="Roboto"/>
                <a:sym typeface="Roboto"/>
              </a:rPr>
              <a:t>2</a:t>
            </a:r>
          </a:p>
        </p:txBody>
      </p:sp>
      <p:pic>
        <p:nvPicPr>
          <p:cNvPr id="5" name="Google Shape;227;p17">
            <a:extLst>
              <a:ext uri="{FF2B5EF4-FFF2-40B4-BE49-F238E27FC236}">
                <a16:creationId xmlns:a16="http://schemas.microsoft.com/office/drawing/2014/main" id="{393BA4F9-2A37-4247-337C-967101F1DD60}"/>
              </a:ext>
            </a:extLst>
          </p:cNvPr>
          <p:cNvPicPr preferRelativeResize="0">
            <a:picLocks noGrp="1" noChangeAspect="1"/>
          </p:cNvPicPr>
          <p:nvPr>
            <p:ph sz="half" idx="2"/>
          </p:nvPr>
        </p:nvPicPr>
        <p:blipFill rotWithShape="1">
          <a:blip r:embed="rId2">
            <a:alphaModFix/>
          </a:blip>
          <a:srcRect/>
          <a:stretch/>
        </p:blipFill>
        <p:spPr>
          <a:xfrm>
            <a:off x="6546850" y="2319934"/>
            <a:ext cx="4349750" cy="3537345"/>
          </a:xfrm>
          <a:prstGeom prst="rect">
            <a:avLst/>
          </a:prstGeom>
          <a:noFill/>
          <a:ln>
            <a:noFill/>
          </a:ln>
        </p:spPr>
      </p:pic>
      <p:pic>
        <p:nvPicPr>
          <p:cNvPr id="6" name="Google Shape;228;p17">
            <a:extLst>
              <a:ext uri="{FF2B5EF4-FFF2-40B4-BE49-F238E27FC236}">
                <a16:creationId xmlns:a16="http://schemas.microsoft.com/office/drawing/2014/main" id="{7F6648B6-9EF6-5A25-4925-FE3492613491}"/>
              </a:ext>
            </a:extLst>
          </p:cNvPr>
          <p:cNvPicPr preferRelativeResize="0"/>
          <p:nvPr/>
        </p:nvPicPr>
        <p:blipFill rotWithShape="1">
          <a:blip r:embed="rId3">
            <a:alphaModFix/>
          </a:blip>
          <a:srcRect/>
          <a:stretch/>
        </p:blipFill>
        <p:spPr>
          <a:xfrm>
            <a:off x="880401" y="4928950"/>
            <a:ext cx="5180025" cy="1554400"/>
          </a:xfrm>
          <a:prstGeom prst="rect">
            <a:avLst/>
          </a:prstGeom>
          <a:noFill/>
          <a:ln>
            <a:noFill/>
          </a:ln>
        </p:spPr>
      </p:pic>
    </p:spTree>
    <p:extLst>
      <p:ext uri="{BB962C8B-B14F-4D97-AF65-F5344CB8AC3E}">
        <p14:creationId xmlns:p14="http://schemas.microsoft.com/office/powerpoint/2010/main" val="142080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552D-2B96-A7F1-57E7-D98A8FA9AF0A}"/>
              </a:ext>
            </a:extLst>
          </p:cNvPr>
          <p:cNvSpPr>
            <a:spLocks noGrp="1"/>
          </p:cNvSpPr>
          <p:nvPr>
            <p:ph type="title"/>
          </p:nvPr>
        </p:nvSpPr>
        <p:spPr/>
        <p:txBody>
          <a:bodyPr/>
          <a:lstStyle/>
          <a:p>
            <a:r>
              <a:rPr lang="en-US" dirty="0" err="1"/>
              <a:t>Depthwise</a:t>
            </a:r>
            <a:r>
              <a:rPr lang="en-US" dirty="0"/>
              <a:t> separable vs regular: Parameter comparison</a:t>
            </a:r>
          </a:p>
        </p:txBody>
      </p:sp>
      <p:pic>
        <p:nvPicPr>
          <p:cNvPr id="26" name="Google Shape;233;p18">
            <a:extLst>
              <a:ext uri="{FF2B5EF4-FFF2-40B4-BE49-F238E27FC236}">
                <a16:creationId xmlns:a16="http://schemas.microsoft.com/office/drawing/2014/main" id="{082ABBDC-FABD-476C-2FDB-350F36FDFACF}"/>
              </a:ext>
            </a:extLst>
          </p:cNvPr>
          <p:cNvPicPr preferRelativeResize="0"/>
          <p:nvPr/>
        </p:nvPicPr>
        <p:blipFill rotWithShape="1">
          <a:blip r:embed="rId2">
            <a:alphaModFix/>
          </a:blip>
          <a:srcRect/>
          <a:stretch/>
        </p:blipFill>
        <p:spPr>
          <a:xfrm>
            <a:off x="3788575" y="3288890"/>
            <a:ext cx="371475" cy="333375"/>
          </a:xfrm>
          <a:prstGeom prst="rect">
            <a:avLst/>
          </a:prstGeom>
          <a:noFill/>
          <a:ln>
            <a:noFill/>
          </a:ln>
        </p:spPr>
      </p:pic>
      <p:pic>
        <p:nvPicPr>
          <p:cNvPr id="27" name="Google Shape;235;p18">
            <a:extLst>
              <a:ext uri="{FF2B5EF4-FFF2-40B4-BE49-F238E27FC236}">
                <a16:creationId xmlns:a16="http://schemas.microsoft.com/office/drawing/2014/main" id="{BB382D65-0B79-02F5-F3AE-B71CDB597AF1}"/>
              </a:ext>
            </a:extLst>
          </p:cNvPr>
          <p:cNvPicPr preferRelativeResize="0"/>
          <p:nvPr/>
        </p:nvPicPr>
        <p:blipFill rotWithShape="1">
          <a:blip r:embed="rId3">
            <a:alphaModFix/>
          </a:blip>
          <a:srcRect/>
          <a:stretch/>
        </p:blipFill>
        <p:spPr>
          <a:xfrm>
            <a:off x="1691550" y="2799065"/>
            <a:ext cx="1446240" cy="1423100"/>
          </a:xfrm>
          <a:prstGeom prst="rect">
            <a:avLst/>
          </a:prstGeom>
          <a:noFill/>
          <a:ln>
            <a:noFill/>
          </a:ln>
        </p:spPr>
      </p:pic>
      <p:sp>
        <p:nvSpPr>
          <p:cNvPr id="28" name="Google Shape;236;p18">
            <a:extLst>
              <a:ext uri="{FF2B5EF4-FFF2-40B4-BE49-F238E27FC236}">
                <a16:creationId xmlns:a16="http://schemas.microsoft.com/office/drawing/2014/main" id="{1A77D783-4CCD-CD7F-5884-D03204DD1B44}"/>
              </a:ext>
            </a:extLst>
          </p:cNvPr>
          <p:cNvSpPr txBox="1"/>
          <p:nvPr/>
        </p:nvSpPr>
        <p:spPr>
          <a:xfrm>
            <a:off x="1523925" y="2398865"/>
            <a:ext cx="2180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3x8x8 (in_channels = 3)</a:t>
            </a:r>
            <a:endParaRPr sz="1400" b="0" i="0" u="none" strike="noStrike" cap="none">
              <a:solidFill>
                <a:srgbClr val="000000"/>
              </a:solidFill>
              <a:latin typeface="Roboto"/>
              <a:ea typeface="Roboto"/>
              <a:cs typeface="Roboto"/>
              <a:sym typeface="Roboto"/>
            </a:endParaRPr>
          </a:p>
        </p:txBody>
      </p:sp>
      <p:sp>
        <p:nvSpPr>
          <p:cNvPr id="29" name="Google Shape;237;p18">
            <a:extLst>
              <a:ext uri="{FF2B5EF4-FFF2-40B4-BE49-F238E27FC236}">
                <a16:creationId xmlns:a16="http://schemas.microsoft.com/office/drawing/2014/main" id="{C6C630AB-B82D-A1F8-B18A-455B853E7B18}"/>
              </a:ext>
            </a:extLst>
          </p:cNvPr>
          <p:cNvSpPr txBox="1"/>
          <p:nvPr/>
        </p:nvSpPr>
        <p:spPr>
          <a:xfrm>
            <a:off x="3712375" y="2398865"/>
            <a:ext cx="1955400" cy="4002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Regular Convolution</a:t>
            </a:r>
            <a:endParaRPr sz="1400" b="1" i="0" u="none" strike="noStrike" cap="none">
              <a:solidFill>
                <a:srgbClr val="000000"/>
              </a:solidFill>
              <a:latin typeface="Roboto"/>
              <a:ea typeface="Roboto"/>
              <a:cs typeface="Roboto"/>
              <a:sym typeface="Roboto"/>
            </a:endParaRPr>
          </a:p>
        </p:txBody>
      </p:sp>
      <p:sp>
        <p:nvSpPr>
          <p:cNvPr id="30" name="Google Shape;238;p18">
            <a:extLst>
              <a:ext uri="{FF2B5EF4-FFF2-40B4-BE49-F238E27FC236}">
                <a16:creationId xmlns:a16="http://schemas.microsoft.com/office/drawing/2014/main" id="{FCCC42A2-0CCE-7146-1E92-F9432866B847}"/>
              </a:ext>
            </a:extLst>
          </p:cNvPr>
          <p:cNvSpPr txBox="1"/>
          <p:nvPr/>
        </p:nvSpPr>
        <p:spPr>
          <a:xfrm>
            <a:off x="5736225" y="2398865"/>
            <a:ext cx="3621000" cy="4002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Depthwise convolution</a:t>
            </a:r>
            <a:endParaRPr sz="1400" b="1" i="0" u="none" strike="noStrike" cap="none">
              <a:solidFill>
                <a:srgbClr val="000000"/>
              </a:solidFill>
              <a:latin typeface="Roboto"/>
              <a:ea typeface="Roboto"/>
              <a:cs typeface="Roboto"/>
              <a:sym typeface="Roboto"/>
            </a:endParaRPr>
          </a:p>
        </p:txBody>
      </p:sp>
      <p:sp>
        <p:nvSpPr>
          <p:cNvPr id="31" name="Google Shape;239;p18">
            <a:extLst>
              <a:ext uri="{FF2B5EF4-FFF2-40B4-BE49-F238E27FC236}">
                <a16:creationId xmlns:a16="http://schemas.microsoft.com/office/drawing/2014/main" id="{7009C40B-46BA-77AC-033B-39422B84CA57}"/>
              </a:ext>
            </a:extLst>
          </p:cNvPr>
          <p:cNvSpPr txBox="1"/>
          <p:nvPr/>
        </p:nvSpPr>
        <p:spPr>
          <a:xfrm>
            <a:off x="3712375" y="2831690"/>
            <a:ext cx="1955400" cy="1390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3x5x5 kernel</a:t>
            </a:r>
            <a:endParaRPr sz="1400" b="0" i="0" u="none" strike="noStrike" cap="none">
              <a:solidFill>
                <a:srgbClr val="000000"/>
              </a:solidFill>
              <a:latin typeface="Roboto"/>
              <a:ea typeface="Roboto"/>
              <a:cs typeface="Roboto"/>
              <a:sym typeface="Roboto"/>
            </a:endParaRPr>
          </a:p>
        </p:txBody>
      </p:sp>
      <p:sp>
        <p:nvSpPr>
          <p:cNvPr id="32" name="Google Shape;240;p18">
            <a:extLst>
              <a:ext uri="{FF2B5EF4-FFF2-40B4-BE49-F238E27FC236}">
                <a16:creationId xmlns:a16="http://schemas.microsoft.com/office/drawing/2014/main" id="{A801CDEE-F980-17F2-A5FE-CF291F5EA84B}"/>
              </a:ext>
            </a:extLst>
          </p:cNvPr>
          <p:cNvSpPr txBox="1"/>
          <p:nvPr/>
        </p:nvSpPr>
        <p:spPr>
          <a:xfrm>
            <a:off x="5736225" y="2831690"/>
            <a:ext cx="1816500" cy="1390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Filtering:</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100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1x5x5 kernel</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100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1x5x5 kernel</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1000"/>
              </a:spcBef>
              <a:spcAft>
                <a:spcPts val="100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1x5x5 kernel</a:t>
            </a:r>
            <a:endParaRPr sz="1400" b="0" i="0" u="none" strike="noStrike" cap="none">
              <a:solidFill>
                <a:srgbClr val="000000"/>
              </a:solidFill>
              <a:latin typeface="Roboto"/>
              <a:ea typeface="Roboto"/>
              <a:cs typeface="Roboto"/>
              <a:sym typeface="Roboto"/>
            </a:endParaRPr>
          </a:p>
        </p:txBody>
      </p:sp>
      <p:sp>
        <p:nvSpPr>
          <p:cNvPr id="33" name="Google Shape;241;p18">
            <a:extLst>
              <a:ext uri="{FF2B5EF4-FFF2-40B4-BE49-F238E27FC236}">
                <a16:creationId xmlns:a16="http://schemas.microsoft.com/office/drawing/2014/main" id="{42BAF893-A0FD-1ED6-0121-D1672D0B882F}"/>
              </a:ext>
            </a:extLst>
          </p:cNvPr>
          <p:cNvSpPr/>
          <p:nvPr/>
        </p:nvSpPr>
        <p:spPr>
          <a:xfrm>
            <a:off x="5803300" y="3250790"/>
            <a:ext cx="309300" cy="239400"/>
          </a:xfrm>
          <a:prstGeom prst="rect">
            <a:avLst/>
          </a:prstGeom>
          <a:solidFill>
            <a:srgbClr val="4472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242;p18">
            <a:extLst>
              <a:ext uri="{FF2B5EF4-FFF2-40B4-BE49-F238E27FC236}">
                <a16:creationId xmlns:a16="http://schemas.microsoft.com/office/drawing/2014/main" id="{21AD2282-387D-E83F-AD88-16D4CCA07F29}"/>
              </a:ext>
            </a:extLst>
          </p:cNvPr>
          <p:cNvSpPr/>
          <p:nvPr/>
        </p:nvSpPr>
        <p:spPr>
          <a:xfrm>
            <a:off x="5803300" y="3579990"/>
            <a:ext cx="309300" cy="239400"/>
          </a:xfrm>
          <a:prstGeom prst="rect">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243;p18">
            <a:extLst>
              <a:ext uri="{FF2B5EF4-FFF2-40B4-BE49-F238E27FC236}">
                <a16:creationId xmlns:a16="http://schemas.microsoft.com/office/drawing/2014/main" id="{E3843C69-7532-3139-48F5-95869BF30D3C}"/>
              </a:ext>
            </a:extLst>
          </p:cNvPr>
          <p:cNvSpPr/>
          <p:nvPr/>
        </p:nvSpPr>
        <p:spPr>
          <a:xfrm>
            <a:off x="5803300" y="3909190"/>
            <a:ext cx="309300" cy="239400"/>
          </a:xfrm>
          <a:prstGeom prst="rect">
            <a:avLst/>
          </a:prstGeom>
          <a:solidFill>
            <a:srgbClr val="0083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244;p18">
            <a:extLst>
              <a:ext uri="{FF2B5EF4-FFF2-40B4-BE49-F238E27FC236}">
                <a16:creationId xmlns:a16="http://schemas.microsoft.com/office/drawing/2014/main" id="{FE9AF7CD-C2C2-F566-BC95-1FAAA49D1E1A}"/>
              </a:ext>
            </a:extLst>
          </p:cNvPr>
          <p:cNvSpPr txBox="1"/>
          <p:nvPr/>
        </p:nvSpPr>
        <p:spPr>
          <a:xfrm>
            <a:off x="7552725" y="2831690"/>
            <a:ext cx="1816500" cy="13905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Combining:</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1000"/>
              </a:spcBef>
              <a:spcAft>
                <a:spcPts val="100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3x1x1 kernel </a:t>
            </a:r>
            <a:endParaRPr sz="1400" b="0" i="0" u="none" strike="noStrike" cap="none">
              <a:solidFill>
                <a:srgbClr val="000000"/>
              </a:solidFill>
              <a:latin typeface="Roboto"/>
              <a:ea typeface="Roboto"/>
              <a:cs typeface="Roboto"/>
              <a:sym typeface="Roboto"/>
            </a:endParaRPr>
          </a:p>
        </p:txBody>
      </p:sp>
      <p:sp>
        <p:nvSpPr>
          <p:cNvPr id="37" name="Google Shape;245;p18">
            <a:extLst>
              <a:ext uri="{FF2B5EF4-FFF2-40B4-BE49-F238E27FC236}">
                <a16:creationId xmlns:a16="http://schemas.microsoft.com/office/drawing/2014/main" id="{4EF82871-9249-AE88-58DB-183030FBEF0E}"/>
              </a:ext>
            </a:extLst>
          </p:cNvPr>
          <p:cNvSpPr txBox="1"/>
          <p:nvPr/>
        </p:nvSpPr>
        <p:spPr>
          <a:xfrm>
            <a:off x="3712375" y="4358115"/>
            <a:ext cx="1955400" cy="4002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Regular Convolution</a:t>
            </a:r>
            <a:endParaRPr sz="1400" b="1" i="0" u="none" strike="noStrike" cap="none">
              <a:solidFill>
                <a:srgbClr val="000000"/>
              </a:solidFill>
              <a:latin typeface="Roboto"/>
              <a:ea typeface="Roboto"/>
              <a:cs typeface="Roboto"/>
              <a:sym typeface="Roboto"/>
            </a:endParaRPr>
          </a:p>
        </p:txBody>
      </p:sp>
      <p:sp>
        <p:nvSpPr>
          <p:cNvPr id="38" name="Google Shape;246;p18">
            <a:extLst>
              <a:ext uri="{FF2B5EF4-FFF2-40B4-BE49-F238E27FC236}">
                <a16:creationId xmlns:a16="http://schemas.microsoft.com/office/drawing/2014/main" id="{4A34841B-5E4E-3F57-20BA-6CA5742BEC4A}"/>
              </a:ext>
            </a:extLst>
          </p:cNvPr>
          <p:cNvSpPr txBox="1"/>
          <p:nvPr/>
        </p:nvSpPr>
        <p:spPr>
          <a:xfrm>
            <a:off x="3712375" y="4790940"/>
            <a:ext cx="1955400" cy="16794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Kernel: </a:t>
            </a:r>
            <a:r>
              <a:rPr lang="en" sz="1400" b="0" i="0" u="none" strike="noStrike" cap="none">
                <a:solidFill>
                  <a:srgbClr val="000000"/>
                </a:solidFill>
                <a:latin typeface="Roboto"/>
                <a:ea typeface="Roboto"/>
                <a:cs typeface="Roboto"/>
                <a:sym typeface="Roboto"/>
              </a:rPr>
              <a:t>(3x5x5)</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Total Parameters:</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(8x8)*(3x5x5)*(256)</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a:t>
            </a:r>
            <a:r>
              <a:rPr lang="en" sz="1400" b="1" i="0" u="none" strike="noStrike" cap="none">
                <a:solidFill>
                  <a:srgbClr val="FF0000"/>
                </a:solidFill>
                <a:latin typeface="Roboto"/>
                <a:ea typeface="Roboto"/>
                <a:cs typeface="Roboto"/>
                <a:sym typeface="Roboto"/>
              </a:rPr>
              <a:t>1,228,800</a:t>
            </a:r>
            <a:endParaRPr sz="1400" b="1" i="0" u="none" strike="noStrike" cap="none">
              <a:solidFill>
                <a:srgbClr val="FF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9" name="Google Shape;247;p18">
            <a:extLst>
              <a:ext uri="{FF2B5EF4-FFF2-40B4-BE49-F238E27FC236}">
                <a16:creationId xmlns:a16="http://schemas.microsoft.com/office/drawing/2014/main" id="{5B6AD92E-CFC4-F981-344F-89FBA3A7F7EA}"/>
              </a:ext>
            </a:extLst>
          </p:cNvPr>
          <p:cNvSpPr txBox="1"/>
          <p:nvPr/>
        </p:nvSpPr>
        <p:spPr>
          <a:xfrm>
            <a:off x="5736225" y="4358115"/>
            <a:ext cx="3621000" cy="4002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Depthwise convolution</a:t>
            </a:r>
            <a:endParaRPr sz="1400" b="1" i="0" u="none" strike="noStrike" cap="none">
              <a:solidFill>
                <a:srgbClr val="000000"/>
              </a:solidFill>
              <a:latin typeface="Roboto"/>
              <a:ea typeface="Roboto"/>
              <a:cs typeface="Roboto"/>
              <a:sym typeface="Roboto"/>
            </a:endParaRPr>
          </a:p>
        </p:txBody>
      </p:sp>
      <p:sp>
        <p:nvSpPr>
          <p:cNvPr id="40" name="Google Shape;248;p18">
            <a:extLst>
              <a:ext uri="{FF2B5EF4-FFF2-40B4-BE49-F238E27FC236}">
                <a16:creationId xmlns:a16="http://schemas.microsoft.com/office/drawing/2014/main" id="{5EAED85B-AAA3-8725-F9A6-95253FC48B5A}"/>
              </a:ext>
            </a:extLst>
          </p:cNvPr>
          <p:cNvSpPr txBox="1"/>
          <p:nvPr/>
        </p:nvSpPr>
        <p:spPr>
          <a:xfrm>
            <a:off x="5736225" y="4790940"/>
            <a:ext cx="1816500" cy="1279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Filtering:</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40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Kernel: </a:t>
            </a:r>
            <a:r>
              <a:rPr lang="en" sz="1400" b="0" i="0" u="none" strike="noStrike" cap="none">
                <a:solidFill>
                  <a:srgbClr val="000000"/>
                </a:solidFill>
                <a:latin typeface="Roboto"/>
                <a:ea typeface="Roboto"/>
                <a:cs typeface="Roboto"/>
                <a:sym typeface="Roboto"/>
              </a:rPr>
              <a:t>3*(1x5x5)</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40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Parameters:</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(8x8) * 3 * (1x5x5)</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a:t>
            </a:r>
            <a:r>
              <a:rPr lang="en" sz="1400" b="1" i="0" u="none" strike="noStrike" cap="none">
                <a:solidFill>
                  <a:srgbClr val="6AA84F"/>
                </a:solidFill>
                <a:latin typeface="Roboto"/>
                <a:ea typeface="Roboto"/>
                <a:cs typeface="Roboto"/>
                <a:sym typeface="Roboto"/>
              </a:rPr>
              <a:t>4,800</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100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41" name="Google Shape;249;p18">
            <a:extLst>
              <a:ext uri="{FF2B5EF4-FFF2-40B4-BE49-F238E27FC236}">
                <a16:creationId xmlns:a16="http://schemas.microsoft.com/office/drawing/2014/main" id="{A94550DB-9F13-F414-B319-95A11E99DD01}"/>
              </a:ext>
            </a:extLst>
          </p:cNvPr>
          <p:cNvSpPr txBox="1"/>
          <p:nvPr/>
        </p:nvSpPr>
        <p:spPr>
          <a:xfrm>
            <a:off x="7552725" y="4790940"/>
            <a:ext cx="1816500" cy="12792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Combining:</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40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Kernel: </a:t>
            </a:r>
            <a:r>
              <a:rPr lang="en" sz="1400" b="0" i="0" u="none" strike="noStrike" cap="none">
                <a:solidFill>
                  <a:srgbClr val="000000"/>
                </a:solidFill>
                <a:latin typeface="Roboto"/>
                <a:ea typeface="Roboto"/>
                <a:cs typeface="Roboto"/>
                <a:sym typeface="Roboto"/>
              </a:rPr>
              <a:t>256*(3x1x1)</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40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Parameters:</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(8x8) * 256 *(3x1x1)</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 </a:t>
            </a:r>
            <a:r>
              <a:rPr lang="en" sz="1400" b="1" i="0" u="none" strike="noStrike" cap="none">
                <a:solidFill>
                  <a:srgbClr val="6AA84F"/>
                </a:solidFill>
                <a:latin typeface="Roboto"/>
                <a:ea typeface="Roboto"/>
                <a:cs typeface="Roboto"/>
                <a:sym typeface="Roboto"/>
              </a:rPr>
              <a:t>49,152</a:t>
            </a:r>
            <a:endParaRPr sz="1400" b="1" i="0" u="none" strike="noStrike" cap="none">
              <a:solidFill>
                <a:srgbClr val="000000"/>
              </a:solidFill>
              <a:latin typeface="Roboto"/>
              <a:ea typeface="Roboto"/>
              <a:cs typeface="Roboto"/>
              <a:sym typeface="Roboto"/>
            </a:endParaRPr>
          </a:p>
        </p:txBody>
      </p:sp>
      <p:sp>
        <p:nvSpPr>
          <p:cNvPr id="42" name="Google Shape;250;p18">
            <a:extLst>
              <a:ext uri="{FF2B5EF4-FFF2-40B4-BE49-F238E27FC236}">
                <a16:creationId xmlns:a16="http://schemas.microsoft.com/office/drawing/2014/main" id="{0A06A767-CD5C-C418-4B7B-A0510A223519}"/>
              </a:ext>
            </a:extLst>
          </p:cNvPr>
          <p:cNvSpPr/>
          <p:nvPr/>
        </p:nvSpPr>
        <p:spPr>
          <a:xfrm>
            <a:off x="1295400" y="4790940"/>
            <a:ext cx="2333100" cy="1486500"/>
          </a:xfrm>
          <a:prstGeom prst="rightArrowCallout">
            <a:avLst>
              <a:gd name="adj1" fmla="val 25000"/>
              <a:gd name="adj2" fmla="val 25000"/>
              <a:gd name="adj3" fmla="val 25000"/>
              <a:gd name="adj4" fmla="val 77205"/>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251;p18">
            <a:extLst>
              <a:ext uri="{FF2B5EF4-FFF2-40B4-BE49-F238E27FC236}">
                <a16:creationId xmlns:a16="http://schemas.microsoft.com/office/drawing/2014/main" id="{FF6C5DDA-E366-C15E-23A1-C48D2E411098}"/>
              </a:ext>
            </a:extLst>
          </p:cNvPr>
          <p:cNvSpPr txBox="1"/>
          <p:nvPr/>
        </p:nvSpPr>
        <p:spPr>
          <a:xfrm>
            <a:off x="1295400" y="5105465"/>
            <a:ext cx="1883700" cy="90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Let:</a:t>
            </a:r>
            <a:endParaRPr sz="1400" b="1" i="0" u="none" strike="noStrike" cap="none">
              <a:solidFill>
                <a:srgbClr val="000000"/>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out_channels = 256 Kernel size = 5</a:t>
            </a:r>
            <a:endParaRPr sz="1400" b="1" i="0" u="none" strike="noStrike" cap="none">
              <a:solidFill>
                <a:srgbClr val="000000"/>
              </a:solidFill>
              <a:latin typeface="Roboto"/>
              <a:ea typeface="Roboto"/>
              <a:cs typeface="Roboto"/>
              <a:sym typeface="Roboto"/>
            </a:endParaRPr>
          </a:p>
        </p:txBody>
      </p:sp>
      <p:pic>
        <p:nvPicPr>
          <p:cNvPr id="44" name="Google Shape;252;p18">
            <a:extLst>
              <a:ext uri="{FF2B5EF4-FFF2-40B4-BE49-F238E27FC236}">
                <a16:creationId xmlns:a16="http://schemas.microsoft.com/office/drawing/2014/main" id="{1DBF50B9-D2EB-1446-8DB8-ACF9B28D31B2}"/>
              </a:ext>
            </a:extLst>
          </p:cNvPr>
          <p:cNvPicPr preferRelativeResize="0"/>
          <p:nvPr/>
        </p:nvPicPr>
        <p:blipFill rotWithShape="1">
          <a:blip r:embed="rId4">
            <a:alphaModFix/>
          </a:blip>
          <a:srcRect/>
          <a:stretch/>
        </p:blipFill>
        <p:spPr>
          <a:xfrm>
            <a:off x="7621175" y="3220265"/>
            <a:ext cx="309300" cy="300445"/>
          </a:xfrm>
          <a:prstGeom prst="rect">
            <a:avLst/>
          </a:prstGeom>
          <a:noFill/>
          <a:ln>
            <a:noFill/>
          </a:ln>
        </p:spPr>
      </p:pic>
      <p:sp>
        <p:nvSpPr>
          <p:cNvPr id="45" name="Google Shape;253;p18">
            <a:extLst>
              <a:ext uri="{FF2B5EF4-FFF2-40B4-BE49-F238E27FC236}">
                <a16:creationId xmlns:a16="http://schemas.microsoft.com/office/drawing/2014/main" id="{0FA7E73C-7C6C-CD32-F340-379443C9840A}"/>
              </a:ext>
            </a:extLst>
          </p:cNvPr>
          <p:cNvSpPr txBox="1"/>
          <p:nvPr/>
        </p:nvSpPr>
        <p:spPr>
          <a:xfrm>
            <a:off x="5736225" y="6070140"/>
            <a:ext cx="3633000" cy="400200"/>
          </a:xfrm>
          <a:prstGeom prst="rect">
            <a:avLst/>
          </a:prstGeom>
          <a:solidFill>
            <a:schemeClr val="lt1"/>
          </a:solid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Total Parameters : </a:t>
            </a:r>
            <a:r>
              <a:rPr lang="en" sz="1200" b="1" i="0" u="none" strike="noStrike" cap="none">
                <a:solidFill>
                  <a:srgbClr val="6AA84F"/>
                </a:solidFill>
                <a:latin typeface="Roboto"/>
                <a:ea typeface="Roboto"/>
                <a:cs typeface="Roboto"/>
                <a:sym typeface="Roboto"/>
              </a:rPr>
              <a:t>4,800 + 49,152 = 53,952</a:t>
            </a:r>
            <a:endParaRPr sz="1200" b="1" i="0" u="none" strike="noStrike" cap="none">
              <a:solidFill>
                <a:srgbClr val="6AA84F"/>
              </a:solidFill>
              <a:latin typeface="Roboto"/>
              <a:ea typeface="Roboto"/>
              <a:cs typeface="Roboto"/>
              <a:sym typeface="Roboto"/>
            </a:endParaRPr>
          </a:p>
        </p:txBody>
      </p:sp>
    </p:spTree>
    <p:extLst>
      <p:ext uri="{BB962C8B-B14F-4D97-AF65-F5344CB8AC3E}">
        <p14:creationId xmlns:p14="http://schemas.microsoft.com/office/powerpoint/2010/main" val="1134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2493-FE18-7D9A-ADBC-895CC355C970}"/>
              </a:ext>
            </a:extLst>
          </p:cNvPr>
          <p:cNvSpPr>
            <a:spLocks noGrp="1"/>
          </p:cNvSpPr>
          <p:nvPr>
            <p:ph type="title"/>
          </p:nvPr>
        </p:nvSpPr>
        <p:spPr/>
        <p:txBody>
          <a:bodyPr/>
          <a:lstStyle/>
          <a:p>
            <a:r>
              <a:rPr lang="en-US" dirty="0"/>
              <a:t>Basic TIPS: Normalization</a:t>
            </a:r>
          </a:p>
        </p:txBody>
      </p:sp>
      <p:pic>
        <p:nvPicPr>
          <p:cNvPr id="3" name="Google Shape;258;p19">
            <a:extLst>
              <a:ext uri="{FF2B5EF4-FFF2-40B4-BE49-F238E27FC236}">
                <a16:creationId xmlns:a16="http://schemas.microsoft.com/office/drawing/2014/main" id="{CFA80A34-0974-7B3B-FD91-B56B533E0B80}"/>
              </a:ext>
            </a:extLst>
          </p:cNvPr>
          <p:cNvPicPr preferRelativeResize="0"/>
          <p:nvPr/>
        </p:nvPicPr>
        <p:blipFill rotWithShape="1">
          <a:blip r:embed="rId2">
            <a:alphaModFix/>
          </a:blip>
          <a:srcRect/>
          <a:stretch/>
        </p:blipFill>
        <p:spPr>
          <a:xfrm>
            <a:off x="2694292" y="2499129"/>
            <a:ext cx="1648208" cy="1636350"/>
          </a:xfrm>
          <a:prstGeom prst="rect">
            <a:avLst/>
          </a:prstGeom>
          <a:noFill/>
          <a:ln w="9525" cap="flat" cmpd="sng">
            <a:solidFill>
              <a:srgbClr val="990000"/>
            </a:solidFill>
            <a:prstDash val="solid"/>
            <a:round/>
            <a:headEnd type="none" w="sm" len="sm"/>
            <a:tailEnd type="none" w="sm" len="sm"/>
          </a:ln>
        </p:spPr>
      </p:pic>
      <p:sp>
        <p:nvSpPr>
          <p:cNvPr id="4" name="Google Shape;260;p19">
            <a:extLst>
              <a:ext uri="{FF2B5EF4-FFF2-40B4-BE49-F238E27FC236}">
                <a16:creationId xmlns:a16="http://schemas.microsoft.com/office/drawing/2014/main" id="{A4F88C94-618D-F860-2E45-A9D52D950C5B}"/>
              </a:ext>
            </a:extLst>
          </p:cNvPr>
          <p:cNvSpPr txBox="1"/>
          <p:nvPr/>
        </p:nvSpPr>
        <p:spPr>
          <a:xfrm>
            <a:off x="1295400" y="2060154"/>
            <a:ext cx="8613600" cy="438900"/>
          </a:xfrm>
          <a:prstGeom prst="rect">
            <a:avLst/>
          </a:prstGeom>
          <a:noFill/>
          <a:ln>
            <a:solidFill>
              <a:schemeClr val="tx1"/>
            </a:solid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dirty="0">
                <a:solidFill>
                  <a:sysClr val="windowText" lastClr="000000"/>
                </a:solidFill>
                <a:latin typeface="Roboto"/>
                <a:ea typeface="Roboto"/>
                <a:cs typeface="Roboto"/>
                <a:sym typeface="Roboto"/>
              </a:rPr>
              <a:t>Normalization</a:t>
            </a:r>
            <a:endParaRPr sz="1500" b="1" i="0" u="none" strike="noStrike" cap="none" dirty="0">
              <a:solidFill>
                <a:sysClr val="windowText" lastClr="000000"/>
              </a:solidFill>
              <a:latin typeface="Roboto"/>
              <a:ea typeface="Roboto"/>
              <a:cs typeface="Roboto"/>
              <a:sym typeface="Roboto"/>
            </a:endParaRPr>
          </a:p>
        </p:txBody>
      </p:sp>
      <p:sp>
        <p:nvSpPr>
          <p:cNvPr id="5" name="Google Shape;261;p19">
            <a:extLst>
              <a:ext uri="{FF2B5EF4-FFF2-40B4-BE49-F238E27FC236}">
                <a16:creationId xmlns:a16="http://schemas.microsoft.com/office/drawing/2014/main" id="{5C8572D5-930B-45E3-CE41-E637C1D50BB8}"/>
              </a:ext>
            </a:extLst>
          </p:cNvPr>
          <p:cNvSpPr txBox="1"/>
          <p:nvPr/>
        </p:nvSpPr>
        <p:spPr>
          <a:xfrm>
            <a:off x="1295400" y="2499054"/>
            <a:ext cx="1398900" cy="16365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Roboto"/>
                <a:ea typeface="Roboto"/>
                <a:cs typeface="Roboto"/>
                <a:sym typeface="Roboto"/>
              </a:rPr>
              <a:t>Batch Normalization</a:t>
            </a:r>
            <a:endParaRPr sz="1500" b="0" i="0" u="none" strike="noStrike" cap="none">
              <a:solidFill>
                <a:srgbClr val="000000"/>
              </a:solidFill>
              <a:latin typeface="Roboto"/>
              <a:ea typeface="Roboto"/>
              <a:cs typeface="Roboto"/>
              <a:sym typeface="Roboto"/>
            </a:endParaRPr>
          </a:p>
        </p:txBody>
      </p:sp>
      <p:sp>
        <p:nvSpPr>
          <p:cNvPr id="6" name="Google Shape;262;p19">
            <a:extLst>
              <a:ext uri="{FF2B5EF4-FFF2-40B4-BE49-F238E27FC236}">
                <a16:creationId xmlns:a16="http://schemas.microsoft.com/office/drawing/2014/main" id="{F078BBAA-118F-3DC3-3181-4BEA5A0E9573}"/>
              </a:ext>
            </a:extLst>
          </p:cNvPr>
          <p:cNvSpPr txBox="1"/>
          <p:nvPr/>
        </p:nvSpPr>
        <p:spPr>
          <a:xfrm>
            <a:off x="4342500" y="2499054"/>
            <a:ext cx="3385800" cy="16365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457200" marR="0" lvl="0" indent="-317500" algn="l" rtl="0">
              <a:lnSpc>
                <a:spcPct val="100000"/>
              </a:lnSpc>
              <a:spcBef>
                <a:spcPts val="0"/>
              </a:spcBef>
              <a:spcAft>
                <a:spcPts val="0"/>
              </a:spcAft>
              <a:buClr>
                <a:srgbClr val="000000"/>
              </a:buClr>
              <a:buSzPts val="1400"/>
              <a:buFont typeface="Roboto"/>
              <a:buChar char="●"/>
            </a:pPr>
            <a:r>
              <a:rPr lang="en" sz="1500" b="0" i="0" u="none" strike="noStrike" cap="none">
                <a:solidFill>
                  <a:srgbClr val="000000"/>
                </a:solidFill>
                <a:latin typeface="Roboto"/>
                <a:ea typeface="Roboto"/>
                <a:cs typeface="Roboto"/>
                <a:sym typeface="Roboto"/>
              </a:rPr>
              <a:t>Batch</a:t>
            </a:r>
            <a:r>
              <a:rPr lang="en" sz="1400" b="0" i="0" u="none" strike="noStrike" cap="none">
                <a:solidFill>
                  <a:srgbClr val="000000"/>
                </a:solidFill>
                <a:latin typeface="Roboto"/>
                <a:ea typeface="Roboto"/>
                <a:cs typeface="Roboto"/>
                <a:sym typeface="Roboto"/>
              </a:rPr>
              <a:t> Normalization allows us to use much higher learning rates and be less careful about initialization</a:t>
            </a:r>
            <a:endParaRPr sz="1400" b="0" i="0" u="none" strike="noStrike" cap="none">
              <a:solidFill>
                <a:srgbClr val="000000"/>
              </a:solidFill>
              <a:latin typeface="Roboto"/>
              <a:ea typeface="Roboto"/>
              <a:cs typeface="Roboto"/>
              <a:sym typeface="Roboto"/>
            </a:endParaRPr>
          </a:p>
          <a:p>
            <a:pPr marL="457200" marR="0" lvl="0" indent="-317500" algn="l" rtl="0">
              <a:lnSpc>
                <a:spcPct val="100000"/>
              </a:lnSpc>
              <a:spcBef>
                <a:spcPts val="400"/>
              </a:spcBef>
              <a:spcAft>
                <a:spcPts val="400"/>
              </a:spcAft>
              <a:buClr>
                <a:srgbClr val="000000"/>
              </a:buClr>
              <a:buSzPts val="1400"/>
              <a:buFont typeface="Roboto"/>
              <a:buChar char="●"/>
            </a:pPr>
            <a:r>
              <a:rPr lang="en" sz="1400" b="0" i="0" u="none" strike="noStrike" cap="none">
                <a:solidFill>
                  <a:srgbClr val="000000"/>
                </a:solidFill>
                <a:latin typeface="Roboto"/>
                <a:ea typeface="Roboto"/>
                <a:cs typeface="Roboto"/>
                <a:sym typeface="Roboto"/>
              </a:rPr>
              <a:t>It also acts as a regularizer, in some cases eliminating the need for drop out</a:t>
            </a:r>
            <a:endParaRPr sz="1400" b="0" i="0" u="none" strike="noStrike" cap="none">
              <a:solidFill>
                <a:srgbClr val="000000"/>
              </a:solidFill>
              <a:latin typeface="Roboto"/>
              <a:ea typeface="Roboto"/>
              <a:cs typeface="Roboto"/>
              <a:sym typeface="Roboto"/>
            </a:endParaRPr>
          </a:p>
        </p:txBody>
      </p:sp>
      <p:sp>
        <p:nvSpPr>
          <p:cNvPr id="7" name="Google Shape;263;p19">
            <a:extLst>
              <a:ext uri="{FF2B5EF4-FFF2-40B4-BE49-F238E27FC236}">
                <a16:creationId xmlns:a16="http://schemas.microsoft.com/office/drawing/2014/main" id="{E4518DC1-724E-71A7-1A86-F0E2A87B98D9}"/>
              </a:ext>
            </a:extLst>
          </p:cNvPr>
          <p:cNvSpPr txBox="1"/>
          <p:nvPr/>
        </p:nvSpPr>
        <p:spPr>
          <a:xfrm>
            <a:off x="7728300" y="2499054"/>
            <a:ext cx="2180700" cy="16365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sng" strike="noStrike" cap="none" dirty="0">
                <a:solidFill>
                  <a:sysClr val="windowText" lastClr="000000"/>
                </a:solidFill>
                <a:latin typeface="Roboto"/>
                <a:ea typeface="Roboto"/>
                <a:cs typeface="Roboto"/>
                <a:sym typeface="Roboto"/>
                <a:hlinkClick r:id="rId3">
                  <a:extLst>
                    <a:ext uri="{A12FA001-AC4F-418D-AE19-62706E023703}">
                      <ahyp:hlinkClr xmlns:ahyp="http://schemas.microsoft.com/office/drawing/2018/hyperlinkcolor" val="tx"/>
                    </a:ext>
                  </a:extLst>
                </a:hlinkClick>
              </a:rPr>
              <a:t>BatchNorm Paper</a:t>
            </a:r>
            <a:endParaRPr sz="1500" b="0" i="0" u="none" strike="noStrike" cap="none" dirty="0">
              <a:solidFill>
                <a:sysClr val="windowText" lastClr="000000"/>
              </a:solidFill>
              <a:latin typeface="Roboto"/>
              <a:ea typeface="Roboto"/>
              <a:cs typeface="Roboto"/>
              <a:sym typeface="Roboto"/>
            </a:endParaRPr>
          </a:p>
        </p:txBody>
      </p:sp>
      <p:sp>
        <p:nvSpPr>
          <p:cNvPr id="8" name="Google Shape;264;p19">
            <a:extLst>
              <a:ext uri="{FF2B5EF4-FFF2-40B4-BE49-F238E27FC236}">
                <a16:creationId xmlns:a16="http://schemas.microsoft.com/office/drawing/2014/main" id="{E7663C9A-F9F4-786C-4446-7EF897A645D1}"/>
              </a:ext>
            </a:extLst>
          </p:cNvPr>
          <p:cNvSpPr txBox="1"/>
          <p:nvPr/>
        </p:nvSpPr>
        <p:spPr>
          <a:xfrm>
            <a:off x="1295400" y="4135554"/>
            <a:ext cx="1398900" cy="16365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Roboto"/>
                <a:ea typeface="Roboto"/>
                <a:cs typeface="Roboto"/>
                <a:sym typeface="Roboto"/>
              </a:rPr>
              <a:t>Layer Normalization</a:t>
            </a:r>
            <a:endParaRPr sz="1500" b="0" i="0" u="none" strike="noStrike" cap="none">
              <a:solidFill>
                <a:srgbClr val="000000"/>
              </a:solidFill>
              <a:latin typeface="Roboto"/>
              <a:ea typeface="Roboto"/>
              <a:cs typeface="Roboto"/>
              <a:sym typeface="Roboto"/>
            </a:endParaRPr>
          </a:p>
        </p:txBody>
      </p:sp>
      <p:sp>
        <p:nvSpPr>
          <p:cNvPr id="9" name="Google Shape;265;p19">
            <a:extLst>
              <a:ext uri="{FF2B5EF4-FFF2-40B4-BE49-F238E27FC236}">
                <a16:creationId xmlns:a16="http://schemas.microsoft.com/office/drawing/2014/main" id="{239C2904-EE84-5DD8-982C-23C48D0F391F}"/>
              </a:ext>
            </a:extLst>
          </p:cNvPr>
          <p:cNvSpPr txBox="1"/>
          <p:nvPr/>
        </p:nvSpPr>
        <p:spPr>
          <a:xfrm>
            <a:off x="4342500" y="4135554"/>
            <a:ext cx="3385800" cy="16365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457200" marR="0" lvl="0" indent="-317500" algn="l" rtl="0">
              <a:lnSpc>
                <a:spcPct val="100000"/>
              </a:lnSpc>
              <a:spcBef>
                <a:spcPts val="0"/>
              </a:spcBef>
              <a:spcAft>
                <a:spcPts val="0"/>
              </a:spcAft>
              <a:buClr>
                <a:srgbClr val="000000"/>
              </a:buClr>
              <a:buSzPts val="1400"/>
              <a:buFont typeface="Roboto"/>
              <a:buChar char="●"/>
            </a:pPr>
            <a:r>
              <a:rPr lang="en" sz="1500" b="0" i="0" u="none" strike="noStrike" cap="none">
                <a:solidFill>
                  <a:srgbClr val="000000"/>
                </a:solidFill>
                <a:latin typeface="Roboto"/>
                <a:ea typeface="Roboto"/>
                <a:cs typeface="Roboto"/>
                <a:sym typeface="Roboto"/>
              </a:rPr>
              <a:t>Each neuron has its own adaptive bias and gain </a:t>
            </a:r>
            <a:endParaRPr sz="1400" b="0" i="0" u="none" strike="noStrike" cap="none">
              <a:solidFill>
                <a:srgbClr val="000000"/>
              </a:solidFill>
              <a:latin typeface="Roboto"/>
              <a:ea typeface="Roboto"/>
              <a:cs typeface="Roboto"/>
              <a:sym typeface="Roboto"/>
            </a:endParaRPr>
          </a:p>
          <a:p>
            <a:pPr marL="457200" marR="0" lvl="0" indent="-317500" algn="l" rtl="0">
              <a:lnSpc>
                <a:spcPct val="100000"/>
              </a:lnSpc>
              <a:spcBef>
                <a:spcPts val="400"/>
              </a:spcBef>
              <a:spcAft>
                <a:spcPts val="400"/>
              </a:spcAft>
              <a:buClr>
                <a:srgbClr val="000000"/>
              </a:buClr>
              <a:buSzPts val="1400"/>
              <a:buFont typeface="Roboto"/>
              <a:buChar char="●"/>
            </a:pPr>
            <a:r>
              <a:rPr lang="en" sz="1400" b="0" i="0" u="none" strike="noStrike" cap="none">
                <a:solidFill>
                  <a:srgbClr val="000000"/>
                </a:solidFill>
                <a:latin typeface="Roboto"/>
                <a:ea typeface="Roboto"/>
                <a:cs typeface="Roboto"/>
                <a:sym typeface="Roboto"/>
              </a:rPr>
              <a:t>Layer normalization performs same computation at training and testing</a:t>
            </a:r>
            <a:endParaRPr sz="1400" b="0" i="0" u="none" strike="noStrike" cap="none">
              <a:solidFill>
                <a:srgbClr val="000000"/>
              </a:solidFill>
              <a:latin typeface="Roboto"/>
              <a:ea typeface="Roboto"/>
              <a:cs typeface="Roboto"/>
              <a:sym typeface="Roboto"/>
            </a:endParaRPr>
          </a:p>
        </p:txBody>
      </p:sp>
      <p:sp>
        <p:nvSpPr>
          <p:cNvPr id="10" name="Google Shape;266;p19">
            <a:extLst>
              <a:ext uri="{FF2B5EF4-FFF2-40B4-BE49-F238E27FC236}">
                <a16:creationId xmlns:a16="http://schemas.microsoft.com/office/drawing/2014/main" id="{125A1301-49A4-F3EC-94D2-3B871BC82F28}"/>
              </a:ext>
            </a:extLst>
          </p:cNvPr>
          <p:cNvSpPr txBox="1"/>
          <p:nvPr/>
        </p:nvSpPr>
        <p:spPr>
          <a:xfrm>
            <a:off x="7728300" y="4135554"/>
            <a:ext cx="2180700" cy="16365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sng" strike="noStrike" cap="none">
                <a:solidFill>
                  <a:sysClr val="windowText" lastClr="000000"/>
                </a:solidFill>
                <a:latin typeface="Roboto"/>
                <a:ea typeface="Roboto"/>
                <a:cs typeface="Roboto"/>
                <a:sym typeface="Roboto"/>
                <a:hlinkClick r:id="rId4">
                  <a:extLst>
                    <a:ext uri="{A12FA001-AC4F-418D-AE19-62706E023703}">
                      <ahyp:hlinkClr xmlns:ahyp="http://schemas.microsoft.com/office/drawing/2018/hyperlinkcolor" val="tx"/>
                    </a:ext>
                  </a:extLst>
                </a:hlinkClick>
              </a:rPr>
              <a:t>LayerNorm Paper</a:t>
            </a:r>
            <a:endParaRPr sz="1500" b="0" i="0" u="none" strike="noStrike" cap="none">
              <a:solidFill>
                <a:sysClr val="windowText" lastClr="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ysClr val="windowText" lastClr="000000"/>
              </a:solidFill>
              <a:latin typeface="Roboto"/>
              <a:ea typeface="Roboto"/>
              <a:cs typeface="Roboto"/>
              <a:sym typeface="Roboto"/>
            </a:endParaRPr>
          </a:p>
        </p:txBody>
      </p:sp>
      <p:pic>
        <p:nvPicPr>
          <p:cNvPr id="11" name="Google Shape;267;p19">
            <a:extLst>
              <a:ext uri="{FF2B5EF4-FFF2-40B4-BE49-F238E27FC236}">
                <a16:creationId xmlns:a16="http://schemas.microsoft.com/office/drawing/2014/main" id="{E2E37A86-6242-0C7E-C621-F5314770D22A}"/>
              </a:ext>
            </a:extLst>
          </p:cNvPr>
          <p:cNvPicPr preferRelativeResize="0"/>
          <p:nvPr/>
        </p:nvPicPr>
        <p:blipFill rotWithShape="1">
          <a:blip r:embed="rId5">
            <a:alphaModFix/>
          </a:blip>
          <a:srcRect/>
          <a:stretch/>
        </p:blipFill>
        <p:spPr>
          <a:xfrm>
            <a:off x="2694300" y="4135479"/>
            <a:ext cx="1648200" cy="1636126"/>
          </a:xfrm>
          <a:prstGeom prst="rect">
            <a:avLst/>
          </a:prstGeom>
          <a:noFill/>
          <a:ln w="9525" cap="flat" cmpd="sng">
            <a:solidFill>
              <a:srgbClr val="990000"/>
            </a:solidFill>
            <a:prstDash val="solid"/>
            <a:round/>
            <a:headEnd type="none" w="sm" len="sm"/>
            <a:tailEnd type="none" w="sm" len="sm"/>
          </a:ln>
        </p:spPr>
      </p:pic>
      <p:pic>
        <p:nvPicPr>
          <p:cNvPr id="12" name="Google Shape;268;p19">
            <a:extLst>
              <a:ext uri="{FF2B5EF4-FFF2-40B4-BE49-F238E27FC236}">
                <a16:creationId xmlns:a16="http://schemas.microsoft.com/office/drawing/2014/main" id="{73001B8F-0D55-ADE7-6F79-BAB1022FDDDC}"/>
              </a:ext>
            </a:extLst>
          </p:cNvPr>
          <p:cNvPicPr preferRelativeResize="0"/>
          <p:nvPr/>
        </p:nvPicPr>
        <p:blipFill rotWithShape="1">
          <a:blip r:embed="rId6">
            <a:alphaModFix/>
          </a:blip>
          <a:srcRect/>
          <a:stretch/>
        </p:blipFill>
        <p:spPr>
          <a:xfrm>
            <a:off x="7865472" y="4513626"/>
            <a:ext cx="1099041" cy="602700"/>
          </a:xfrm>
          <a:prstGeom prst="rect">
            <a:avLst/>
          </a:prstGeom>
          <a:noFill/>
          <a:ln>
            <a:noFill/>
          </a:ln>
        </p:spPr>
      </p:pic>
      <p:pic>
        <p:nvPicPr>
          <p:cNvPr id="13" name="Google Shape;269;p19">
            <a:extLst>
              <a:ext uri="{FF2B5EF4-FFF2-40B4-BE49-F238E27FC236}">
                <a16:creationId xmlns:a16="http://schemas.microsoft.com/office/drawing/2014/main" id="{1A250E37-5BF3-7F6A-5FDE-921C62BEAEFA}"/>
              </a:ext>
            </a:extLst>
          </p:cNvPr>
          <p:cNvPicPr preferRelativeResize="0"/>
          <p:nvPr/>
        </p:nvPicPr>
        <p:blipFill rotWithShape="1">
          <a:blip r:embed="rId7">
            <a:alphaModFix/>
          </a:blip>
          <a:srcRect/>
          <a:stretch/>
        </p:blipFill>
        <p:spPr>
          <a:xfrm>
            <a:off x="7865473" y="5162004"/>
            <a:ext cx="1785499" cy="602700"/>
          </a:xfrm>
          <a:prstGeom prst="rect">
            <a:avLst/>
          </a:prstGeom>
          <a:noFill/>
          <a:ln>
            <a:noFill/>
          </a:ln>
        </p:spPr>
      </p:pic>
      <p:sp>
        <p:nvSpPr>
          <p:cNvPr id="14" name="Google Shape;270;p19">
            <a:extLst>
              <a:ext uri="{FF2B5EF4-FFF2-40B4-BE49-F238E27FC236}">
                <a16:creationId xmlns:a16="http://schemas.microsoft.com/office/drawing/2014/main" id="{B7F4CCFE-C600-4C70-7774-DD1E6006248A}"/>
              </a:ext>
            </a:extLst>
          </p:cNvPr>
          <p:cNvSpPr txBox="1"/>
          <p:nvPr/>
        </p:nvSpPr>
        <p:spPr>
          <a:xfrm>
            <a:off x="1295400" y="5824429"/>
            <a:ext cx="643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Good to explore: </a:t>
            </a:r>
            <a:r>
              <a:rPr lang="en" sz="1400" b="0" i="0" u="none" strike="noStrike" cap="none">
                <a:solidFill>
                  <a:srgbClr val="000000"/>
                </a:solidFill>
                <a:latin typeface="Roboto"/>
                <a:ea typeface="Roboto"/>
                <a:cs typeface="Roboto"/>
                <a:sym typeface="Roboto"/>
              </a:rPr>
              <a:t>Group Normalization &amp; Instance Normalization</a:t>
            </a:r>
            <a:endParaRPr sz="1400" b="0" i="0" u="none" strike="noStrike" cap="none">
              <a:solidFill>
                <a:srgbClr val="000000"/>
              </a:solidFill>
              <a:latin typeface="Roboto"/>
              <a:ea typeface="Roboto"/>
              <a:cs typeface="Roboto"/>
              <a:sym typeface="Roboto"/>
            </a:endParaRPr>
          </a:p>
        </p:txBody>
      </p:sp>
    </p:spTree>
    <p:extLst>
      <p:ext uri="{BB962C8B-B14F-4D97-AF65-F5344CB8AC3E}">
        <p14:creationId xmlns:p14="http://schemas.microsoft.com/office/powerpoint/2010/main" val="170021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D709-7A24-60DC-013F-456DAAAACD3C}"/>
              </a:ext>
            </a:extLst>
          </p:cNvPr>
          <p:cNvSpPr>
            <a:spLocks noGrp="1"/>
          </p:cNvSpPr>
          <p:nvPr>
            <p:ph type="title"/>
          </p:nvPr>
        </p:nvSpPr>
        <p:spPr/>
        <p:txBody>
          <a:bodyPr/>
          <a:lstStyle/>
          <a:p>
            <a:r>
              <a:rPr lang="en-US" dirty="0"/>
              <a:t>Basic </a:t>
            </a:r>
            <a:r>
              <a:rPr lang="en-US" dirty="0" err="1"/>
              <a:t>TipS</a:t>
            </a:r>
            <a:r>
              <a:rPr lang="en-US" dirty="0"/>
              <a:t>: Label </a:t>
            </a:r>
            <a:r>
              <a:rPr lang="en-US" dirty="0" err="1"/>
              <a:t>SMoothing</a:t>
            </a:r>
            <a:endParaRPr lang="en-US" dirty="0"/>
          </a:p>
        </p:txBody>
      </p:sp>
      <p:sp>
        <p:nvSpPr>
          <p:cNvPr id="4" name="Text Placeholder 3">
            <a:extLst>
              <a:ext uri="{FF2B5EF4-FFF2-40B4-BE49-F238E27FC236}">
                <a16:creationId xmlns:a16="http://schemas.microsoft.com/office/drawing/2014/main" id="{BABED311-671A-6195-F102-DF68FD1BCC47}"/>
              </a:ext>
            </a:extLst>
          </p:cNvPr>
          <p:cNvSpPr>
            <a:spLocks noGrp="1"/>
          </p:cNvSpPr>
          <p:nvPr>
            <p:ph type="body" idx="1"/>
          </p:nvPr>
        </p:nvSpPr>
        <p:spPr/>
        <p:txBody>
          <a:bodyPr/>
          <a:lstStyle/>
          <a:p>
            <a:r>
              <a:rPr lang="en-US" dirty="0"/>
              <a:t>Problem Statement</a:t>
            </a:r>
          </a:p>
        </p:txBody>
      </p:sp>
      <p:sp>
        <p:nvSpPr>
          <p:cNvPr id="5" name="Content Placeholder 4">
            <a:extLst>
              <a:ext uri="{FF2B5EF4-FFF2-40B4-BE49-F238E27FC236}">
                <a16:creationId xmlns:a16="http://schemas.microsoft.com/office/drawing/2014/main" id="{64AD00A5-0570-1DA9-28B7-FB745FB4836C}"/>
              </a:ext>
            </a:extLst>
          </p:cNvPr>
          <p:cNvSpPr>
            <a:spLocks noGrp="1"/>
          </p:cNvSpPr>
          <p:nvPr>
            <p:ph sz="half" idx="2"/>
          </p:nvPr>
        </p:nvSpPr>
        <p:spPr/>
        <p:txBody>
          <a:bodyPr>
            <a:normAutofit fontScale="92500" lnSpcReduction="20000"/>
          </a:bodyPr>
          <a:lstStyle/>
          <a:p>
            <a:pPr marL="457200" marR="0" lvl="0" indent="-317500" algn="l" rtl="0">
              <a:lnSpc>
                <a:spcPct val="100000"/>
              </a:lnSpc>
              <a:spcBef>
                <a:spcPts val="0"/>
              </a:spcBef>
              <a:spcAft>
                <a:spcPts val="0"/>
              </a:spcAft>
              <a:buClr>
                <a:srgbClr val="000000"/>
              </a:buClr>
              <a:buSzPts val="1400"/>
              <a:buFont typeface="Roboto"/>
              <a:buChar char="●"/>
            </a:pPr>
            <a:r>
              <a:rPr lang="en-US" sz="1800" b="0" i="0" u="none" strike="noStrike" cap="none" dirty="0">
                <a:solidFill>
                  <a:srgbClr val="000000"/>
                </a:solidFill>
                <a:latin typeface="Roboto"/>
                <a:ea typeface="Roboto"/>
                <a:cs typeface="Roboto"/>
                <a:sym typeface="Roboto"/>
              </a:rPr>
              <a:t>Deep neural network models often find themselves falling prey to Overfitting and Over-confidence</a:t>
            </a:r>
          </a:p>
          <a:p>
            <a:pPr marL="457200" marR="0" lvl="0" indent="-317500" algn="l" rtl="0">
              <a:lnSpc>
                <a:spcPct val="100000"/>
              </a:lnSpc>
              <a:spcBef>
                <a:spcPts val="500"/>
              </a:spcBef>
              <a:spcAft>
                <a:spcPts val="0"/>
              </a:spcAft>
              <a:buClr>
                <a:srgbClr val="000000"/>
              </a:buClr>
              <a:buSzPts val="1400"/>
              <a:buFont typeface="Roboto"/>
              <a:buChar char="●"/>
            </a:pPr>
            <a:r>
              <a:rPr lang="en-US" sz="1800" b="0" i="0" u="none" strike="noStrike" cap="none" dirty="0">
                <a:solidFill>
                  <a:srgbClr val="000000"/>
                </a:solidFill>
                <a:latin typeface="Roboto"/>
                <a:ea typeface="Roboto"/>
                <a:cs typeface="Roboto"/>
                <a:sym typeface="Roboto"/>
              </a:rPr>
              <a:t>Overconfidence is when the model predicts a very high probability for input making it rigid (Hard label) and less generalizing; A good model should give room for uncertainty for other classes</a:t>
            </a:r>
          </a:p>
          <a:p>
            <a:pPr marL="457200" marR="0" lvl="0" indent="-317500" algn="l" rtl="0">
              <a:lnSpc>
                <a:spcPct val="100000"/>
              </a:lnSpc>
              <a:spcBef>
                <a:spcPts val="500"/>
              </a:spcBef>
              <a:spcAft>
                <a:spcPts val="500"/>
              </a:spcAft>
              <a:buClr>
                <a:srgbClr val="000000"/>
              </a:buClr>
              <a:buSzPts val="1400"/>
              <a:buFont typeface="Roboto"/>
              <a:buChar char="●"/>
            </a:pPr>
            <a:r>
              <a:rPr lang="en-US" sz="1800" b="0" i="0" u="none" strike="noStrike" cap="none" dirty="0">
                <a:solidFill>
                  <a:srgbClr val="000000"/>
                </a:solidFill>
                <a:latin typeface="Roboto"/>
                <a:ea typeface="Roboto"/>
                <a:cs typeface="Roboto"/>
                <a:sym typeface="Roboto"/>
              </a:rPr>
              <a:t>For example, if k = 3 classes, with a label belonging to the first class, we will get an output probability result of  [0.9999, 0, 0]; this is a poorly calibrated model</a:t>
            </a:r>
          </a:p>
        </p:txBody>
      </p:sp>
      <p:sp>
        <p:nvSpPr>
          <p:cNvPr id="6" name="Text Placeholder 5">
            <a:extLst>
              <a:ext uri="{FF2B5EF4-FFF2-40B4-BE49-F238E27FC236}">
                <a16:creationId xmlns:a16="http://schemas.microsoft.com/office/drawing/2014/main" id="{5D267AF4-3333-E4C5-ED8B-D5E9FD2736B5}"/>
              </a:ext>
            </a:extLst>
          </p:cNvPr>
          <p:cNvSpPr>
            <a:spLocks noGrp="1"/>
          </p:cNvSpPr>
          <p:nvPr>
            <p:ph type="body" sz="quarter" idx="3"/>
          </p:nvPr>
        </p:nvSpPr>
        <p:spPr/>
        <p:txBody>
          <a:bodyPr/>
          <a:lstStyle/>
          <a:p>
            <a:r>
              <a:rPr lang="en-US" dirty="0"/>
              <a:t>Label Smoothing</a:t>
            </a:r>
          </a:p>
        </p:txBody>
      </p:sp>
      <p:sp>
        <p:nvSpPr>
          <p:cNvPr id="7" name="Content Placeholder 6">
            <a:extLst>
              <a:ext uri="{FF2B5EF4-FFF2-40B4-BE49-F238E27FC236}">
                <a16:creationId xmlns:a16="http://schemas.microsoft.com/office/drawing/2014/main" id="{389EA382-ECCA-8D8F-6ABF-E3C058BDF086}"/>
              </a:ext>
            </a:extLst>
          </p:cNvPr>
          <p:cNvSpPr>
            <a:spLocks noGrp="1"/>
          </p:cNvSpPr>
          <p:nvPr>
            <p:ph sz="quarter" idx="4"/>
          </p:nvPr>
        </p:nvSpPr>
        <p:spPr/>
        <p:txBody>
          <a:bodyPr>
            <a:normAutofit fontScale="92500" lnSpcReduction="20000"/>
          </a:bodyPr>
          <a:lstStyle/>
          <a:p>
            <a:pPr marL="457200" marR="0" lvl="0" indent="-317500" algn="l" rtl="0">
              <a:lnSpc>
                <a:spcPct val="100000"/>
              </a:lnSpc>
              <a:spcBef>
                <a:spcPts val="0"/>
              </a:spcBef>
              <a:spcAft>
                <a:spcPts val="0"/>
              </a:spcAft>
              <a:buClr>
                <a:srgbClr val="000000"/>
              </a:buClr>
              <a:buSzPts val="1400"/>
              <a:buFont typeface="Roboto"/>
              <a:buChar char="●"/>
            </a:pPr>
            <a:r>
              <a:rPr lang="en-US" sz="1800" b="0" i="0" u="none" strike="noStrike" cap="none" dirty="0">
                <a:solidFill>
                  <a:srgbClr val="000000"/>
                </a:solidFill>
                <a:latin typeface="Roboto"/>
                <a:ea typeface="Roboto"/>
                <a:cs typeface="Roboto"/>
                <a:sym typeface="Roboto"/>
              </a:rPr>
              <a:t>Solves the problem of over-confidence by introducing output distribution regularization to the network</a:t>
            </a:r>
          </a:p>
          <a:p>
            <a:pPr marL="457200" marR="0" lvl="0" indent="-317500" algn="l" rtl="0">
              <a:lnSpc>
                <a:spcPct val="100000"/>
              </a:lnSpc>
              <a:spcBef>
                <a:spcPts val="500"/>
              </a:spcBef>
              <a:spcAft>
                <a:spcPts val="0"/>
              </a:spcAft>
              <a:buClr>
                <a:srgbClr val="000000"/>
              </a:buClr>
              <a:buSzPts val="1400"/>
              <a:buFont typeface="Roboto"/>
              <a:buChar char="●"/>
            </a:pPr>
            <a:r>
              <a:rPr lang="en-US" sz="1800" b="0" i="0" u="none" strike="noStrike" cap="none" dirty="0">
                <a:solidFill>
                  <a:srgbClr val="000000"/>
                </a:solidFill>
                <a:latin typeface="Roboto"/>
                <a:ea typeface="Roboto"/>
                <a:cs typeface="Roboto"/>
                <a:sym typeface="Roboto"/>
              </a:rPr>
              <a:t>Applies weighted average across the output labels to “smoothen” or soften them</a:t>
            </a:r>
          </a:p>
          <a:p>
            <a:pPr marL="457200" marR="0" lvl="0" indent="-317500" algn="l" rtl="0">
              <a:lnSpc>
                <a:spcPct val="100000"/>
              </a:lnSpc>
              <a:spcBef>
                <a:spcPts val="500"/>
              </a:spcBef>
              <a:spcAft>
                <a:spcPts val="500"/>
              </a:spcAft>
              <a:buClr>
                <a:srgbClr val="000000"/>
              </a:buClr>
              <a:buSzPts val="1400"/>
              <a:buFont typeface="Roboto"/>
              <a:buChar char="●"/>
            </a:pPr>
            <a:r>
              <a:rPr lang="en-US" sz="1800" b="0" i="0" u="none" strike="noStrike" cap="none" dirty="0">
                <a:solidFill>
                  <a:srgbClr val="000000"/>
                </a:solidFill>
                <a:latin typeface="Roboto"/>
                <a:ea typeface="Roboto"/>
                <a:cs typeface="Roboto"/>
                <a:sym typeface="Roboto"/>
              </a:rPr>
              <a:t>Increases robustness of model and improves model performance</a:t>
            </a:r>
          </a:p>
          <a:p>
            <a:pPr marL="0" indent="0">
              <a:buNone/>
            </a:pPr>
            <a:endParaRPr lang="en-US" dirty="0"/>
          </a:p>
        </p:txBody>
      </p:sp>
    </p:spTree>
    <p:extLst>
      <p:ext uri="{BB962C8B-B14F-4D97-AF65-F5344CB8AC3E}">
        <p14:creationId xmlns:p14="http://schemas.microsoft.com/office/powerpoint/2010/main" val="3458448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31000" y="21800"/>
            <a:ext cx="11768800" cy="803600"/>
          </a:xfrm>
          <a:prstGeom prst="rect">
            <a:avLst/>
          </a:prstGeom>
          <a:noFill/>
          <a:ln>
            <a:noFill/>
          </a:ln>
        </p:spPr>
        <p:txBody>
          <a:bodyPr spcFirstLastPara="1" vert="horz" wrap="square" lIns="121900" tIns="121900" rIns="121900" bIns="121900" rtlCol="0" anchor="ctr" anchorCtr="0">
            <a:noAutofit/>
          </a:bodyPr>
          <a:lstStyle/>
          <a:p>
            <a:pPr>
              <a:lnSpc>
                <a:spcPct val="100000"/>
              </a:lnSpc>
              <a:spcBef>
                <a:spcPts val="0"/>
              </a:spcBef>
              <a:buSzPts val="1800"/>
            </a:pPr>
            <a:r>
              <a:rPr lang="en" sz="3867" dirty="0"/>
              <a:t>Basic Tips: Label Smoothing</a:t>
            </a:r>
            <a:endParaRPr sz="3867" dirty="0"/>
          </a:p>
        </p:txBody>
      </p:sp>
      <p:sp>
        <p:nvSpPr>
          <p:cNvPr id="285" name="Google Shape;285;p21"/>
          <p:cNvSpPr txBox="1"/>
          <p:nvPr/>
        </p:nvSpPr>
        <p:spPr>
          <a:xfrm>
            <a:off x="237733" y="1024100"/>
            <a:ext cx="11768800" cy="2347205"/>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867">
                <a:solidFill>
                  <a:srgbClr val="000000"/>
                </a:solidFill>
                <a:latin typeface="Roboto"/>
                <a:ea typeface="Roboto"/>
                <a:cs typeface="Roboto"/>
                <a:sym typeface="Roboto"/>
              </a:rPr>
              <a:t>Label Smoothing:</a:t>
            </a:r>
            <a:endParaRPr sz="1867">
              <a:solidFill>
                <a:srgbClr val="000000"/>
              </a:solidFill>
              <a:latin typeface="Roboto"/>
              <a:ea typeface="Roboto"/>
              <a:cs typeface="Roboto"/>
              <a:sym typeface="Roboto"/>
            </a:endParaRPr>
          </a:p>
          <a:p>
            <a:pPr>
              <a:buClr>
                <a:srgbClr val="000000"/>
              </a:buClr>
              <a:buSzPts val="1400"/>
            </a:pPr>
            <a:r>
              <a:rPr lang="en" sz="1867">
                <a:solidFill>
                  <a:srgbClr val="000000"/>
                </a:solidFill>
                <a:latin typeface="Roboto"/>
                <a:ea typeface="Roboto"/>
                <a:cs typeface="Roboto"/>
                <a:sym typeface="Roboto"/>
              </a:rPr>
              <a:t>	</a:t>
            </a:r>
            <a:r>
              <a:rPr lang="en" sz="1867" b="1">
                <a:solidFill>
                  <a:srgbClr val="000000"/>
                </a:solidFill>
                <a:latin typeface="Roboto"/>
                <a:ea typeface="Roboto"/>
                <a:cs typeface="Roboto"/>
                <a:sym typeface="Roboto"/>
              </a:rPr>
              <a:t>y_ls  =  (1 - α) * y_hot + (α / K)</a:t>
            </a:r>
            <a:endParaRPr sz="1867">
              <a:solidFill>
                <a:srgbClr val="000000"/>
              </a:solidFill>
              <a:latin typeface="Roboto"/>
              <a:ea typeface="Roboto"/>
              <a:cs typeface="Roboto"/>
              <a:sym typeface="Roboto"/>
            </a:endParaRPr>
          </a:p>
          <a:p>
            <a:pPr>
              <a:spcBef>
                <a:spcPts val="667"/>
              </a:spcBef>
              <a:buClr>
                <a:srgbClr val="000000"/>
              </a:buClr>
              <a:buSzPts val="1400"/>
            </a:pPr>
            <a:r>
              <a:rPr lang="en" sz="1867">
                <a:solidFill>
                  <a:srgbClr val="000000"/>
                </a:solidFill>
                <a:latin typeface="Roboto"/>
                <a:ea typeface="Roboto"/>
                <a:cs typeface="Roboto"/>
                <a:sym typeface="Roboto"/>
              </a:rPr>
              <a:t>Where: </a:t>
            </a:r>
            <a:endParaRPr sz="1867">
              <a:solidFill>
                <a:srgbClr val="000000"/>
              </a:solidFill>
              <a:latin typeface="Roboto"/>
              <a:ea typeface="Roboto"/>
              <a:cs typeface="Roboto"/>
              <a:sym typeface="Roboto"/>
            </a:endParaRPr>
          </a:p>
          <a:p>
            <a:pPr>
              <a:buClr>
                <a:srgbClr val="000000"/>
              </a:buClr>
              <a:buSzPts val="1400"/>
            </a:pPr>
            <a:r>
              <a:rPr lang="en" sz="1867" b="1">
                <a:solidFill>
                  <a:srgbClr val="000000"/>
                </a:solidFill>
                <a:latin typeface="Roboto"/>
                <a:ea typeface="Roboto"/>
                <a:cs typeface="Roboto"/>
                <a:sym typeface="Roboto"/>
              </a:rPr>
              <a:t>y_ls </a:t>
            </a:r>
            <a:r>
              <a:rPr lang="en" sz="1867">
                <a:solidFill>
                  <a:srgbClr val="000000"/>
                </a:solidFill>
                <a:latin typeface="Roboto"/>
                <a:ea typeface="Roboto"/>
                <a:cs typeface="Roboto"/>
                <a:sym typeface="Roboto"/>
              </a:rPr>
              <a:t> = smoothed labels;    </a:t>
            </a:r>
            <a:r>
              <a:rPr lang="en" sz="1867" b="1">
                <a:solidFill>
                  <a:srgbClr val="000000"/>
                </a:solidFill>
                <a:latin typeface="Roboto"/>
                <a:ea typeface="Roboto"/>
                <a:cs typeface="Roboto"/>
                <a:sym typeface="Roboto"/>
              </a:rPr>
              <a:t>y_hot </a:t>
            </a:r>
            <a:r>
              <a:rPr lang="en" sz="1867">
                <a:solidFill>
                  <a:srgbClr val="000000"/>
                </a:solidFill>
                <a:latin typeface="Roboto"/>
                <a:ea typeface="Roboto"/>
                <a:cs typeface="Roboto"/>
                <a:sym typeface="Roboto"/>
              </a:rPr>
              <a:t> = Original labels;   </a:t>
            </a:r>
            <a:r>
              <a:rPr lang="en" sz="1867" b="1">
                <a:solidFill>
                  <a:srgbClr val="000000"/>
                </a:solidFill>
                <a:latin typeface="Roboto"/>
                <a:ea typeface="Roboto"/>
                <a:cs typeface="Roboto"/>
                <a:sym typeface="Roboto"/>
              </a:rPr>
              <a:t>α </a:t>
            </a:r>
            <a:r>
              <a:rPr lang="en" sz="1867">
                <a:solidFill>
                  <a:srgbClr val="000000"/>
                </a:solidFill>
                <a:latin typeface="Roboto"/>
                <a:ea typeface="Roboto"/>
                <a:cs typeface="Roboto"/>
                <a:sym typeface="Roboto"/>
              </a:rPr>
              <a:t>= smoothing factor;    </a:t>
            </a:r>
            <a:r>
              <a:rPr lang="en" sz="1867" b="1">
                <a:solidFill>
                  <a:srgbClr val="000000"/>
                </a:solidFill>
                <a:latin typeface="Roboto"/>
                <a:ea typeface="Roboto"/>
                <a:cs typeface="Roboto"/>
                <a:sym typeface="Roboto"/>
              </a:rPr>
              <a:t>K </a:t>
            </a:r>
            <a:r>
              <a:rPr lang="en" sz="1867">
                <a:solidFill>
                  <a:srgbClr val="000000"/>
                </a:solidFill>
                <a:latin typeface="Roboto"/>
                <a:ea typeface="Roboto"/>
                <a:cs typeface="Roboto"/>
                <a:sym typeface="Roboto"/>
              </a:rPr>
              <a:t>= classes</a:t>
            </a:r>
            <a:endParaRPr sz="1867">
              <a:solidFill>
                <a:srgbClr val="000000"/>
              </a:solidFill>
              <a:latin typeface="Roboto"/>
              <a:ea typeface="Roboto"/>
              <a:cs typeface="Roboto"/>
              <a:sym typeface="Roboto"/>
            </a:endParaRPr>
          </a:p>
          <a:p>
            <a:pPr>
              <a:buClr>
                <a:srgbClr val="000000"/>
              </a:buClr>
              <a:buSzPts val="1400"/>
            </a:pPr>
            <a:endParaRPr sz="1867">
              <a:solidFill>
                <a:srgbClr val="000000"/>
              </a:solidFill>
              <a:latin typeface="Roboto"/>
              <a:ea typeface="Roboto"/>
              <a:cs typeface="Roboto"/>
              <a:sym typeface="Roboto"/>
            </a:endParaRPr>
          </a:p>
          <a:p>
            <a:pPr>
              <a:buClr>
                <a:srgbClr val="000000"/>
              </a:buClr>
              <a:buSzPts val="1400"/>
            </a:pPr>
            <a:r>
              <a:rPr lang="en" sz="1867" b="1">
                <a:solidFill>
                  <a:srgbClr val="000000"/>
                </a:solidFill>
                <a:latin typeface="Roboto"/>
                <a:ea typeface="Roboto"/>
                <a:cs typeface="Roboto"/>
                <a:sym typeface="Roboto"/>
              </a:rPr>
              <a:t>Example: </a:t>
            </a:r>
            <a:r>
              <a:rPr lang="en" sz="1867">
                <a:solidFill>
                  <a:srgbClr val="000000"/>
                </a:solidFill>
                <a:latin typeface="Roboto"/>
                <a:ea typeface="Roboto"/>
                <a:cs typeface="Roboto"/>
                <a:sym typeface="Roboto"/>
              </a:rPr>
              <a:t>Suppose we have K = 3 classes, and our label belongs to the 1st class. Logit Vector z = [a, b, c]; Label vector y = [1, 0, 0] (one-hot encoded)</a:t>
            </a:r>
            <a:endParaRPr sz="1867">
              <a:solidFill>
                <a:srgbClr val="000000"/>
              </a:solidFill>
              <a:latin typeface="Roboto"/>
              <a:ea typeface="Roboto"/>
              <a:cs typeface="Roboto"/>
              <a:sym typeface="Roboto"/>
            </a:endParaRPr>
          </a:p>
        </p:txBody>
      </p:sp>
      <p:sp>
        <p:nvSpPr>
          <p:cNvPr id="286" name="Google Shape;286;p21"/>
          <p:cNvSpPr txBox="1"/>
          <p:nvPr/>
        </p:nvSpPr>
        <p:spPr>
          <a:xfrm>
            <a:off x="542533" y="3417200"/>
            <a:ext cx="5450000" cy="533504"/>
          </a:xfrm>
          <a:prstGeom prst="rect">
            <a:avLst/>
          </a:prstGeom>
          <a:noFill/>
          <a:ln w="9525" cap="flat" cmpd="sng">
            <a:solidFill>
              <a:schemeClr val="tx1"/>
            </a:solidFill>
            <a:prstDash val="solid"/>
            <a:round/>
            <a:headEnd type="none" w="sm" len="sm"/>
            <a:tailEnd type="none" w="sm" len="sm"/>
          </a:ln>
        </p:spPr>
        <p:txBody>
          <a:bodyPr spcFirstLastPara="1" wrap="square" lIns="121900" tIns="121900" rIns="121900" bIns="121900" anchor="t" anchorCtr="0">
            <a:spAutoFit/>
          </a:bodyPr>
          <a:lstStyle/>
          <a:p>
            <a:pPr>
              <a:buClr>
                <a:srgbClr val="000000"/>
              </a:buClr>
              <a:buSzPts val="1400"/>
            </a:pPr>
            <a:r>
              <a:rPr lang="en" sz="1867" b="1" dirty="0">
                <a:latin typeface="Roboto"/>
                <a:ea typeface="Roboto"/>
                <a:cs typeface="Roboto"/>
                <a:sym typeface="Roboto"/>
              </a:rPr>
              <a:t>Without Label Smoothing</a:t>
            </a:r>
            <a:endParaRPr sz="1867" b="1" dirty="0">
              <a:latin typeface="Roboto"/>
              <a:ea typeface="Roboto"/>
              <a:cs typeface="Roboto"/>
              <a:sym typeface="Roboto"/>
            </a:endParaRPr>
          </a:p>
        </p:txBody>
      </p:sp>
      <p:sp>
        <p:nvSpPr>
          <p:cNvPr id="287" name="Google Shape;287;p21"/>
          <p:cNvSpPr txBox="1"/>
          <p:nvPr/>
        </p:nvSpPr>
        <p:spPr>
          <a:xfrm>
            <a:off x="542533" y="3950800"/>
            <a:ext cx="5450000" cy="2144136"/>
          </a:xfrm>
          <a:prstGeom prst="rect">
            <a:avLst/>
          </a:prstGeom>
          <a:noFill/>
          <a:ln w="9525" cap="flat" cmpd="sng">
            <a:solidFill>
              <a:srgbClr val="990000"/>
            </a:solidFill>
            <a:prstDash val="solid"/>
            <a:round/>
            <a:headEnd type="none" w="sm" len="sm"/>
            <a:tailEnd type="none" w="sm" len="sm"/>
          </a:ln>
        </p:spPr>
        <p:txBody>
          <a:bodyPr spcFirstLastPara="1" wrap="square" lIns="121900" tIns="121900" rIns="121900" bIns="121900" anchor="t" anchorCtr="0">
            <a:spAutoFit/>
          </a:bodyPr>
          <a:lstStyle/>
          <a:p>
            <a:pPr>
              <a:buClr>
                <a:srgbClr val="000000"/>
              </a:buClr>
              <a:buSzPts val="1500"/>
            </a:pPr>
            <a:r>
              <a:rPr lang="en" sz="2000" dirty="0">
                <a:solidFill>
                  <a:srgbClr val="000000"/>
                </a:solidFill>
                <a:latin typeface="Roboto"/>
                <a:ea typeface="Roboto"/>
                <a:cs typeface="Roboto"/>
                <a:sym typeface="Roboto"/>
              </a:rPr>
              <a:t>Gradient of Loss = </a:t>
            </a:r>
            <a:r>
              <a:rPr lang="en" sz="2000" dirty="0" err="1">
                <a:solidFill>
                  <a:srgbClr val="000000"/>
                </a:solidFill>
                <a:latin typeface="Roboto"/>
                <a:ea typeface="Roboto"/>
                <a:cs typeface="Roboto"/>
                <a:sym typeface="Roboto"/>
              </a:rPr>
              <a:t>softmax</a:t>
            </a:r>
            <a:r>
              <a:rPr lang="en" sz="2000" dirty="0">
                <a:solidFill>
                  <a:srgbClr val="000000"/>
                </a:solidFill>
                <a:latin typeface="Roboto"/>
                <a:ea typeface="Roboto"/>
                <a:cs typeface="Roboto"/>
                <a:sym typeface="Roboto"/>
              </a:rPr>
              <a:t>(z) – y</a:t>
            </a:r>
            <a:endParaRPr sz="2000" dirty="0">
              <a:solidFill>
                <a:srgbClr val="000000"/>
              </a:solidFill>
              <a:latin typeface="Roboto"/>
              <a:ea typeface="Roboto"/>
              <a:cs typeface="Roboto"/>
              <a:sym typeface="Roboto"/>
            </a:endParaRPr>
          </a:p>
          <a:p>
            <a:pPr>
              <a:spcBef>
                <a:spcPts val="1333"/>
              </a:spcBef>
              <a:buClr>
                <a:srgbClr val="000000"/>
              </a:buClr>
              <a:buSzPts val="1500"/>
            </a:pPr>
            <a:r>
              <a:rPr lang="en" sz="2000" dirty="0">
                <a:solidFill>
                  <a:srgbClr val="000000"/>
                </a:solidFill>
                <a:latin typeface="Roboto"/>
                <a:ea typeface="Roboto"/>
                <a:cs typeface="Roboto"/>
                <a:sym typeface="Roboto"/>
              </a:rPr>
              <a:t>Our model will make a ≫ b and a ≫ c</a:t>
            </a:r>
            <a:endParaRPr sz="2000" dirty="0">
              <a:solidFill>
                <a:srgbClr val="000000"/>
              </a:solidFill>
              <a:latin typeface="Roboto"/>
              <a:ea typeface="Roboto"/>
              <a:cs typeface="Roboto"/>
              <a:sym typeface="Roboto"/>
            </a:endParaRPr>
          </a:p>
          <a:p>
            <a:pPr>
              <a:spcBef>
                <a:spcPts val="1333"/>
              </a:spcBef>
              <a:buClr>
                <a:srgbClr val="000000"/>
              </a:buClr>
              <a:buSzPts val="1500"/>
            </a:pPr>
            <a:r>
              <a:rPr lang="en" sz="2000" dirty="0">
                <a:solidFill>
                  <a:srgbClr val="000000"/>
                </a:solidFill>
                <a:latin typeface="Roboto"/>
                <a:ea typeface="Roboto"/>
                <a:cs typeface="Roboto"/>
                <a:sym typeface="Roboto"/>
              </a:rPr>
              <a:t>z = [10, 0, 0]</a:t>
            </a:r>
            <a:endParaRPr sz="2000" dirty="0">
              <a:solidFill>
                <a:srgbClr val="000000"/>
              </a:solidFill>
              <a:latin typeface="Roboto"/>
              <a:ea typeface="Roboto"/>
              <a:cs typeface="Roboto"/>
              <a:sym typeface="Roboto"/>
            </a:endParaRPr>
          </a:p>
          <a:p>
            <a:pPr>
              <a:spcBef>
                <a:spcPts val="1333"/>
              </a:spcBef>
              <a:spcAft>
                <a:spcPts val="1333"/>
              </a:spcAft>
              <a:buClr>
                <a:srgbClr val="000000"/>
              </a:buClr>
              <a:buSzPts val="1500"/>
            </a:pPr>
            <a:r>
              <a:rPr lang="en" sz="2000" dirty="0" err="1">
                <a:solidFill>
                  <a:srgbClr val="000000"/>
                </a:solidFill>
                <a:latin typeface="Roboto"/>
                <a:ea typeface="Roboto"/>
                <a:cs typeface="Roboto"/>
                <a:sym typeface="Roboto"/>
              </a:rPr>
              <a:t>softmax</a:t>
            </a:r>
            <a:r>
              <a:rPr lang="en" sz="2000" dirty="0">
                <a:solidFill>
                  <a:srgbClr val="000000"/>
                </a:solidFill>
                <a:latin typeface="Roboto"/>
                <a:ea typeface="Roboto"/>
                <a:cs typeface="Roboto"/>
                <a:sym typeface="Roboto"/>
              </a:rPr>
              <a:t>(z) = [0.9999, 0, 0]</a:t>
            </a:r>
            <a:endParaRPr sz="1867" dirty="0">
              <a:solidFill>
                <a:srgbClr val="000000"/>
              </a:solidFill>
              <a:latin typeface="Roboto"/>
              <a:ea typeface="Roboto"/>
              <a:cs typeface="Roboto"/>
              <a:sym typeface="Roboto"/>
            </a:endParaRPr>
          </a:p>
        </p:txBody>
      </p:sp>
      <p:sp>
        <p:nvSpPr>
          <p:cNvPr id="288" name="Google Shape;288;p21"/>
          <p:cNvSpPr txBox="1"/>
          <p:nvPr/>
        </p:nvSpPr>
        <p:spPr>
          <a:xfrm>
            <a:off x="6303267" y="3417200"/>
            <a:ext cx="5450000" cy="533504"/>
          </a:xfrm>
          <a:prstGeom prst="rect">
            <a:avLst/>
          </a:prstGeom>
          <a:noFill/>
          <a:ln w="9525" cap="flat" cmpd="sng">
            <a:solidFill>
              <a:srgbClr val="990000"/>
            </a:solidFill>
            <a:prstDash val="solid"/>
            <a:round/>
            <a:headEnd type="none" w="sm" len="sm"/>
            <a:tailEnd type="none" w="sm" len="sm"/>
          </a:ln>
        </p:spPr>
        <p:txBody>
          <a:bodyPr spcFirstLastPara="1" wrap="square" lIns="121900" tIns="121900" rIns="121900" bIns="121900" anchor="t" anchorCtr="0">
            <a:spAutoFit/>
          </a:bodyPr>
          <a:lstStyle/>
          <a:p>
            <a:pPr>
              <a:buClr>
                <a:srgbClr val="000000"/>
              </a:buClr>
              <a:buSzPts val="1400"/>
            </a:pPr>
            <a:r>
              <a:rPr lang="en" sz="1867" b="1" dirty="0">
                <a:latin typeface="Roboto"/>
                <a:ea typeface="Roboto"/>
                <a:cs typeface="Roboto"/>
                <a:sym typeface="Roboto"/>
              </a:rPr>
              <a:t>With Label Smoothing (α = 0.1)</a:t>
            </a:r>
            <a:endParaRPr sz="1867" b="1" dirty="0">
              <a:latin typeface="Roboto"/>
              <a:ea typeface="Roboto"/>
              <a:cs typeface="Roboto"/>
              <a:sym typeface="Roboto"/>
            </a:endParaRPr>
          </a:p>
        </p:txBody>
      </p:sp>
      <p:sp>
        <p:nvSpPr>
          <p:cNvPr id="289" name="Google Shape;289;p21"/>
          <p:cNvSpPr txBox="1"/>
          <p:nvPr/>
        </p:nvSpPr>
        <p:spPr>
          <a:xfrm>
            <a:off x="6303267" y="3950800"/>
            <a:ext cx="5450000" cy="2144136"/>
          </a:xfrm>
          <a:prstGeom prst="rect">
            <a:avLst/>
          </a:prstGeom>
          <a:noFill/>
          <a:ln w="9525" cap="flat" cmpd="sng">
            <a:solidFill>
              <a:srgbClr val="990000"/>
            </a:solidFill>
            <a:prstDash val="solid"/>
            <a:round/>
            <a:headEnd type="none" w="sm" len="sm"/>
            <a:tailEnd type="none" w="sm" len="sm"/>
          </a:ln>
        </p:spPr>
        <p:txBody>
          <a:bodyPr spcFirstLastPara="1" wrap="square" lIns="121900" tIns="121900" rIns="121900" bIns="121900" anchor="t" anchorCtr="0">
            <a:spAutoFit/>
          </a:bodyPr>
          <a:lstStyle/>
          <a:p>
            <a:pPr>
              <a:buClr>
                <a:srgbClr val="000000"/>
              </a:buClr>
              <a:buSzPts val="1500"/>
            </a:pPr>
            <a:r>
              <a:rPr lang="en" sz="2000" dirty="0" err="1">
                <a:solidFill>
                  <a:srgbClr val="000000"/>
                </a:solidFill>
                <a:latin typeface="Roboto"/>
                <a:ea typeface="Roboto"/>
                <a:cs typeface="Roboto"/>
                <a:sym typeface="Roboto"/>
              </a:rPr>
              <a:t>y_ls</a:t>
            </a:r>
            <a:r>
              <a:rPr lang="en" sz="2000" dirty="0">
                <a:solidFill>
                  <a:srgbClr val="000000"/>
                </a:solidFill>
                <a:latin typeface="Roboto"/>
                <a:ea typeface="Roboto"/>
                <a:cs typeface="Roboto"/>
                <a:sym typeface="Roboto"/>
              </a:rPr>
              <a:t> = [0.9333, 0.0333, 0.0333]</a:t>
            </a:r>
            <a:endParaRPr sz="2000" dirty="0">
              <a:solidFill>
                <a:srgbClr val="000000"/>
              </a:solidFill>
              <a:latin typeface="Roboto"/>
              <a:ea typeface="Roboto"/>
              <a:cs typeface="Roboto"/>
              <a:sym typeface="Roboto"/>
            </a:endParaRPr>
          </a:p>
          <a:p>
            <a:pPr>
              <a:spcBef>
                <a:spcPts val="1333"/>
              </a:spcBef>
              <a:buClr>
                <a:srgbClr val="000000"/>
              </a:buClr>
              <a:buSzPts val="1500"/>
            </a:pPr>
            <a:r>
              <a:rPr lang="en" sz="2000" dirty="0">
                <a:solidFill>
                  <a:srgbClr val="000000"/>
                </a:solidFill>
                <a:latin typeface="Roboto"/>
                <a:ea typeface="Roboto"/>
                <a:cs typeface="Roboto"/>
                <a:sym typeface="Roboto"/>
              </a:rPr>
              <a:t>Gradient of Loss = </a:t>
            </a:r>
            <a:r>
              <a:rPr lang="en" sz="2000" dirty="0" err="1">
                <a:solidFill>
                  <a:srgbClr val="000000"/>
                </a:solidFill>
                <a:latin typeface="Roboto"/>
                <a:ea typeface="Roboto"/>
                <a:cs typeface="Roboto"/>
                <a:sym typeface="Roboto"/>
              </a:rPr>
              <a:t>softmax</a:t>
            </a:r>
            <a:r>
              <a:rPr lang="en" sz="2000" dirty="0">
                <a:solidFill>
                  <a:srgbClr val="000000"/>
                </a:solidFill>
                <a:latin typeface="Roboto"/>
                <a:ea typeface="Roboto"/>
                <a:cs typeface="Roboto"/>
                <a:sym typeface="Roboto"/>
              </a:rPr>
              <a:t>(z) – </a:t>
            </a:r>
            <a:r>
              <a:rPr lang="en" sz="2000" dirty="0" err="1">
                <a:solidFill>
                  <a:srgbClr val="000000"/>
                </a:solidFill>
                <a:latin typeface="Roboto"/>
                <a:ea typeface="Roboto"/>
                <a:cs typeface="Roboto"/>
                <a:sym typeface="Roboto"/>
              </a:rPr>
              <a:t>y_ls</a:t>
            </a:r>
            <a:r>
              <a:rPr lang="en" sz="2000" dirty="0">
                <a:solidFill>
                  <a:srgbClr val="000000"/>
                </a:solidFill>
                <a:latin typeface="Roboto"/>
                <a:ea typeface="Roboto"/>
                <a:cs typeface="Roboto"/>
                <a:sym typeface="Roboto"/>
              </a:rPr>
              <a:t> </a:t>
            </a:r>
            <a:endParaRPr sz="2000" dirty="0">
              <a:solidFill>
                <a:srgbClr val="000000"/>
              </a:solidFill>
              <a:latin typeface="Roboto"/>
              <a:ea typeface="Roboto"/>
              <a:cs typeface="Roboto"/>
              <a:sym typeface="Roboto"/>
            </a:endParaRPr>
          </a:p>
          <a:p>
            <a:pPr>
              <a:spcBef>
                <a:spcPts val="1333"/>
              </a:spcBef>
              <a:buClr>
                <a:srgbClr val="000000"/>
              </a:buClr>
              <a:buSzPts val="1500"/>
            </a:pPr>
            <a:r>
              <a:rPr lang="en" sz="2000" dirty="0">
                <a:solidFill>
                  <a:srgbClr val="000000"/>
                </a:solidFill>
                <a:latin typeface="Roboto"/>
                <a:ea typeface="Roboto"/>
                <a:cs typeface="Roboto"/>
                <a:sym typeface="Roboto"/>
              </a:rPr>
              <a:t>z = [3.3332, 0, 0]</a:t>
            </a:r>
            <a:endParaRPr sz="2000" dirty="0">
              <a:solidFill>
                <a:srgbClr val="000000"/>
              </a:solidFill>
              <a:latin typeface="Roboto"/>
              <a:ea typeface="Roboto"/>
              <a:cs typeface="Roboto"/>
              <a:sym typeface="Roboto"/>
            </a:endParaRPr>
          </a:p>
          <a:p>
            <a:pPr>
              <a:spcBef>
                <a:spcPts val="1333"/>
              </a:spcBef>
              <a:spcAft>
                <a:spcPts val="1333"/>
              </a:spcAft>
              <a:buClr>
                <a:srgbClr val="000000"/>
              </a:buClr>
              <a:buSzPts val="1500"/>
            </a:pPr>
            <a:r>
              <a:rPr lang="en" sz="2000" dirty="0" err="1">
                <a:solidFill>
                  <a:srgbClr val="000000"/>
                </a:solidFill>
                <a:latin typeface="Roboto"/>
                <a:ea typeface="Roboto"/>
                <a:cs typeface="Roboto"/>
                <a:sym typeface="Roboto"/>
              </a:rPr>
              <a:t>softmax</a:t>
            </a:r>
            <a:r>
              <a:rPr lang="en" sz="2000" dirty="0">
                <a:solidFill>
                  <a:srgbClr val="000000"/>
                </a:solidFill>
                <a:latin typeface="Roboto"/>
                <a:ea typeface="Roboto"/>
                <a:cs typeface="Roboto"/>
                <a:sym typeface="Roboto"/>
              </a:rPr>
              <a:t>(z) = [0.9333, 0.0333, 0.0333]</a:t>
            </a:r>
            <a:endParaRPr sz="1867" dirty="0">
              <a:solidFill>
                <a:srgbClr val="000000"/>
              </a:solidFill>
              <a:latin typeface="Roboto"/>
              <a:ea typeface="Roboto"/>
              <a:cs typeface="Roboto"/>
              <a:sym typeface="Roboto"/>
            </a:endParaRPr>
          </a:p>
        </p:txBody>
      </p:sp>
      <p:sp>
        <p:nvSpPr>
          <p:cNvPr id="290" name="Google Shape;290;p21"/>
          <p:cNvSpPr txBox="1"/>
          <p:nvPr/>
        </p:nvSpPr>
        <p:spPr>
          <a:xfrm>
            <a:off x="131000" y="6047634"/>
            <a:ext cx="6983200" cy="861542"/>
          </a:xfrm>
          <a:prstGeom prst="rect">
            <a:avLst/>
          </a:prstGeom>
          <a:noFill/>
          <a:ln>
            <a:noFill/>
          </a:ln>
        </p:spPr>
        <p:txBody>
          <a:bodyPr spcFirstLastPara="1" wrap="square" lIns="121900" tIns="121900" rIns="121900" bIns="121900" anchor="t" anchorCtr="0">
            <a:spAutoFit/>
          </a:bodyPr>
          <a:lstStyle/>
          <a:p>
            <a:pPr>
              <a:buClr>
                <a:srgbClr val="000000"/>
              </a:buClr>
              <a:buSzPts val="1000"/>
            </a:pPr>
            <a:r>
              <a:rPr lang="en" sz="1333" dirty="0">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https://arxiv.org/pdf/1812.01187.pdf</a:t>
            </a:r>
            <a:endParaRPr sz="1333" dirty="0">
              <a:latin typeface="Arial"/>
              <a:ea typeface="Arial"/>
              <a:cs typeface="Arial"/>
              <a:sym typeface="Arial"/>
            </a:endParaRPr>
          </a:p>
          <a:p>
            <a:pPr>
              <a:buClr>
                <a:srgbClr val="000000"/>
              </a:buClr>
              <a:buSzPts val="1000"/>
            </a:pPr>
            <a:r>
              <a:rPr lang="en" sz="1333" dirty="0">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https://arxiv.org/abs/1812.01187</a:t>
            </a:r>
            <a:endParaRPr sz="1333" dirty="0">
              <a:latin typeface="Arial"/>
              <a:ea typeface="Arial"/>
              <a:cs typeface="Arial"/>
              <a:sym typeface="Arial"/>
            </a:endParaRPr>
          </a:p>
          <a:p>
            <a:pPr>
              <a:buClr>
                <a:srgbClr val="000000"/>
              </a:buClr>
              <a:buSzPts val="1000"/>
            </a:pPr>
            <a:r>
              <a:rPr lang="en" sz="1333" dirty="0">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https://github.com/ankandrew/online-label-smoothing-pt</a:t>
            </a:r>
            <a:endParaRPr sz="1333"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C452-7340-1351-250C-50E131590D12}"/>
              </a:ext>
            </a:extLst>
          </p:cNvPr>
          <p:cNvSpPr>
            <a:spLocks noGrp="1"/>
          </p:cNvSpPr>
          <p:nvPr>
            <p:ph type="title"/>
          </p:nvPr>
        </p:nvSpPr>
        <p:spPr/>
        <p:txBody>
          <a:bodyPr/>
          <a:lstStyle/>
          <a:p>
            <a:r>
              <a:rPr lang="en-US" dirty="0"/>
              <a:t>The Classification Problem</a:t>
            </a:r>
          </a:p>
        </p:txBody>
      </p:sp>
      <p:sp>
        <p:nvSpPr>
          <p:cNvPr id="3" name="Content Placeholder 2">
            <a:extLst>
              <a:ext uri="{FF2B5EF4-FFF2-40B4-BE49-F238E27FC236}">
                <a16:creationId xmlns:a16="http://schemas.microsoft.com/office/drawing/2014/main" id="{2251EF5C-776E-8C2E-C342-D894C0CC4573}"/>
              </a:ext>
            </a:extLst>
          </p:cNvPr>
          <p:cNvSpPr>
            <a:spLocks noGrp="1"/>
          </p:cNvSpPr>
          <p:nvPr>
            <p:ph idx="1"/>
          </p:nvPr>
        </p:nvSpPr>
        <p:spPr/>
        <p:txBody>
          <a:bodyPr/>
          <a:lstStyle/>
          <a:p>
            <a:pPr marL="457200" lvl="0" indent="-336550" algn="l" rtl="0">
              <a:lnSpc>
                <a:spcPct val="115000"/>
              </a:lnSpc>
              <a:spcBef>
                <a:spcPts val="0"/>
              </a:spcBef>
              <a:spcAft>
                <a:spcPts val="0"/>
              </a:spcAft>
              <a:buSzPts val="1700"/>
              <a:buChar char="●"/>
            </a:pPr>
            <a:r>
              <a:rPr lang="en-US" sz="1800" dirty="0"/>
              <a:t>How can I determine which of my emails are spam or not spam?</a:t>
            </a:r>
          </a:p>
          <a:p>
            <a:pPr marL="457200" lvl="0" indent="-336550" algn="l" rtl="0">
              <a:lnSpc>
                <a:spcPct val="115000"/>
              </a:lnSpc>
              <a:spcBef>
                <a:spcPts val="1000"/>
              </a:spcBef>
              <a:spcAft>
                <a:spcPts val="0"/>
              </a:spcAft>
              <a:buSzPts val="1700"/>
              <a:buChar char="●"/>
            </a:pPr>
            <a:r>
              <a:rPr lang="en-US" sz="1800" dirty="0"/>
              <a:t>How can I identify positive and negative feedback from tons of customers review</a:t>
            </a:r>
          </a:p>
          <a:p>
            <a:pPr marL="457200" lvl="0" indent="-342900" algn="l" rtl="0">
              <a:lnSpc>
                <a:spcPct val="115000"/>
              </a:lnSpc>
              <a:spcBef>
                <a:spcPts val="1000"/>
              </a:spcBef>
              <a:spcAft>
                <a:spcPts val="0"/>
              </a:spcAft>
              <a:buSzPts val="1800"/>
              <a:buChar char="●"/>
            </a:pPr>
            <a:r>
              <a:rPr lang="en-US" b="1" dirty="0"/>
              <a:t>This picture contains an image of what or who?</a:t>
            </a:r>
          </a:p>
          <a:p>
            <a:pPr marL="457200" marR="0" lvl="0" indent="-336550" algn="l" rtl="0">
              <a:lnSpc>
                <a:spcPct val="115000"/>
              </a:lnSpc>
              <a:spcBef>
                <a:spcPts val="1000"/>
              </a:spcBef>
              <a:spcAft>
                <a:spcPts val="0"/>
              </a:spcAft>
              <a:buSzPts val="1700"/>
              <a:buChar char="●"/>
            </a:pPr>
            <a:r>
              <a:rPr lang="en-US" sz="1800" dirty="0"/>
              <a:t>How did Face unlock know I am the owner!!!? (more on verification)</a:t>
            </a:r>
          </a:p>
          <a:p>
            <a:pPr marL="457200" marR="0" lvl="0" indent="-336550" algn="l" rtl="0">
              <a:lnSpc>
                <a:spcPct val="115000"/>
              </a:lnSpc>
              <a:spcBef>
                <a:spcPts val="1000"/>
              </a:spcBef>
              <a:spcAft>
                <a:spcPts val="1000"/>
              </a:spcAft>
              <a:buSzPts val="1700"/>
              <a:buChar char="●"/>
            </a:pPr>
            <a:r>
              <a:rPr lang="en-US" sz="1800" dirty="0"/>
              <a:t>What digit have I written on this paper?</a:t>
            </a:r>
          </a:p>
          <a:p>
            <a:pPr marL="0" indent="0">
              <a:buNone/>
            </a:pPr>
            <a:endParaRPr lang="en-US" dirty="0"/>
          </a:p>
        </p:txBody>
      </p:sp>
    </p:spTree>
    <p:extLst>
      <p:ext uri="{BB962C8B-B14F-4D97-AF65-F5344CB8AC3E}">
        <p14:creationId xmlns:p14="http://schemas.microsoft.com/office/powerpoint/2010/main" val="3216348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2"/>
          <p:cNvSpPr txBox="1">
            <a:spLocks noGrp="1"/>
          </p:cNvSpPr>
          <p:nvPr>
            <p:ph type="title"/>
          </p:nvPr>
        </p:nvSpPr>
        <p:spPr>
          <a:xfrm>
            <a:off x="131000" y="21800"/>
            <a:ext cx="11768800" cy="803600"/>
          </a:xfrm>
          <a:prstGeom prst="rect">
            <a:avLst/>
          </a:prstGeom>
          <a:noFill/>
          <a:ln>
            <a:noFill/>
          </a:ln>
        </p:spPr>
        <p:txBody>
          <a:bodyPr spcFirstLastPara="1" vert="horz" wrap="square" lIns="121900" tIns="121900" rIns="121900" bIns="121900" rtlCol="0" anchor="ctr" anchorCtr="0">
            <a:noAutofit/>
          </a:bodyPr>
          <a:lstStyle/>
          <a:p>
            <a:pPr>
              <a:lnSpc>
                <a:spcPct val="100000"/>
              </a:lnSpc>
              <a:spcBef>
                <a:spcPts val="0"/>
              </a:spcBef>
              <a:buSzPts val="1800"/>
            </a:pPr>
            <a:r>
              <a:rPr lang="en" sz="3867"/>
              <a:t>Basic Tips: DropBlock</a:t>
            </a:r>
            <a:endParaRPr sz="3867"/>
          </a:p>
        </p:txBody>
      </p:sp>
      <p:sp>
        <p:nvSpPr>
          <p:cNvPr id="296" name="Google Shape;296;p22"/>
          <p:cNvSpPr txBox="1"/>
          <p:nvPr/>
        </p:nvSpPr>
        <p:spPr>
          <a:xfrm>
            <a:off x="447033" y="977567"/>
            <a:ext cx="11367200" cy="518000"/>
          </a:xfrm>
          <a:prstGeom prst="rect">
            <a:avLst/>
          </a:prstGeom>
          <a:noFill/>
          <a:ln w="9525" cap="flat" cmpd="sng">
            <a:solidFill>
              <a:schemeClr val="tx1"/>
            </a:solidFill>
            <a:prstDash val="solid"/>
            <a:round/>
            <a:headEnd type="none" w="sm" len="sm"/>
            <a:tailEnd type="none" w="sm" len="sm"/>
          </a:ln>
        </p:spPr>
        <p:txBody>
          <a:bodyPr spcFirstLastPara="1" wrap="square" lIns="121900" tIns="121900" rIns="121900" bIns="121900" anchor="t" anchorCtr="0">
            <a:noAutofit/>
          </a:bodyPr>
          <a:lstStyle/>
          <a:p>
            <a:pPr>
              <a:buClr>
                <a:srgbClr val="000000"/>
              </a:buClr>
              <a:buSzPts val="1400"/>
            </a:pPr>
            <a:r>
              <a:rPr lang="en" sz="1867" b="1" dirty="0" err="1">
                <a:solidFill>
                  <a:sysClr val="windowText" lastClr="000000"/>
                </a:solidFill>
                <a:latin typeface="Roboto"/>
                <a:ea typeface="Roboto"/>
                <a:cs typeface="Roboto"/>
                <a:sym typeface="Roboto"/>
              </a:rPr>
              <a:t>DropBlock</a:t>
            </a:r>
            <a:endParaRPr sz="1867" b="1" dirty="0">
              <a:solidFill>
                <a:sysClr val="windowText" lastClr="000000"/>
              </a:solidFill>
              <a:latin typeface="Roboto"/>
              <a:ea typeface="Roboto"/>
              <a:cs typeface="Roboto"/>
              <a:sym typeface="Roboto"/>
            </a:endParaRPr>
          </a:p>
        </p:txBody>
      </p:sp>
      <p:sp>
        <p:nvSpPr>
          <p:cNvPr id="297" name="Google Shape;297;p22"/>
          <p:cNvSpPr txBox="1"/>
          <p:nvPr/>
        </p:nvSpPr>
        <p:spPr>
          <a:xfrm>
            <a:off x="447033" y="1495567"/>
            <a:ext cx="11367200" cy="2247050"/>
          </a:xfrm>
          <a:prstGeom prst="rect">
            <a:avLst/>
          </a:prstGeom>
          <a:noFill/>
          <a:ln w="9525" cap="flat" cmpd="sng">
            <a:solidFill>
              <a:srgbClr val="990000"/>
            </a:solidFill>
            <a:prstDash val="solid"/>
            <a:round/>
            <a:headEnd type="none" w="sm" len="sm"/>
            <a:tailEnd type="none" w="sm" len="sm"/>
          </a:ln>
        </p:spPr>
        <p:txBody>
          <a:bodyPr spcFirstLastPara="1" wrap="square" lIns="121900" tIns="121900" rIns="121900" bIns="121900" anchor="t" anchorCtr="0">
            <a:spAutoFit/>
          </a:bodyPr>
          <a:lstStyle/>
          <a:p>
            <a:pPr marL="609585" indent="-423323">
              <a:buClr>
                <a:srgbClr val="000000"/>
              </a:buClr>
              <a:buSzPts val="1400"/>
              <a:buFont typeface="Roboto"/>
              <a:buChar char="●"/>
            </a:pPr>
            <a:r>
              <a:rPr lang="en" sz="1867" dirty="0">
                <a:solidFill>
                  <a:srgbClr val="000000"/>
                </a:solidFill>
                <a:latin typeface="Roboto"/>
                <a:ea typeface="Roboto"/>
                <a:cs typeface="Roboto"/>
                <a:sym typeface="Roboto"/>
              </a:rPr>
              <a:t>Dropout usually works better with Fully Connected Networks</a:t>
            </a:r>
            <a:endParaRPr sz="1867" dirty="0">
              <a:solidFill>
                <a:srgbClr val="000000"/>
              </a:solidFill>
              <a:latin typeface="Roboto"/>
              <a:ea typeface="Roboto"/>
              <a:cs typeface="Roboto"/>
              <a:sym typeface="Roboto"/>
            </a:endParaRPr>
          </a:p>
          <a:p>
            <a:pPr marL="609585" indent="-423323">
              <a:spcBef>
                <a:spcPts val="1067"/>
              </a:spcBef>
              <a:buClr>
                <a:srgbClr val="000000"/>
              </a:buClr>
              <a:buSzPts val="1400"/>
              <a:buFont typeface="Roboto"/>
              <a:buChar char="●"/>
            </a:pPr>
            <a:r>
              <a:rPr lang="en" sz="1867" dirty="0">
                <a:solidFill>
                  <a:srgbClr val="000000"/>
                </a:solidFill>
                <a:latin typeface="Roboto"/>
                <a:ea typeface="Roboto"/>
                <a:cs typeface="Roboto"/>
                <a:sym typeface="Roboto"/>
              </a:rPr>
              <a:t>Dropout has not proven to be useful in CNNs because of the spatial correlation between the activation outputs</a:t>
            </a:r>
            <a:endParaRPr sz="1867" dirty="0">
              <a:solidFill>
                <a:srgbClr val="000000"/>
              </a:solidFill>
              <a:latin typeface="Roboto"/>
              <a:ea typeface="Roboto"/>
              <a:cs typeface="Roboto"/>
              <a:sym typeface="Roboto"/>
            </a:endParaRPr>
          </a:p>
          <a:p>
            <a:pPr marL="609585" indent="-423323">
              <a:spcBef>
                <a:spcPts val="1067"/>
              </a:spcBef>
              <a:buClr>
                <a:srgbClr val="000000"/>
              </a:buClr>
              <a:buSzPts val="1400"/>
              <a:buFont typeface="Roboto"/>
              <a:buChar char="●"/>
            </a:pPr>
            <a:r>
              <a:rPr lang="en" sz="1867" dirty="0" err="1">
                <a:solidFill>
                  <a:srgbClr val="000000"/>
                </a:solidFill>
                <a:latin typeface="Roboto"/>
                <a:ea typeface="Roboto"/>
                <a:cs typeface="Roboto"/>
                <a:sym typeface="Roboto"/>
              </a:rPr>
              <a:t>DropBlock</a:t>
            </a:r>
            <a:r>
              <a:rPr lang="en" sz="1867" dirty="0">
                <a:solidFill>
                  <a:srgbClr val="000000"/>
                </a:solidFill>
                <a:latin typeface="Roboto"/>
                <a:ea typeface="Roboto"/>
                <a:cs typeface="Roboto"/>
                <a:sym typeface="Roboto"/>
              </a:rPr>
              <a:t> is a regularization technique that has proven to be useful for CNNs</a:t>
            </a:r>
            <a:endParaRPr sz="1867" dirty="0">
              <a:solidFill>
                <a:srgbClr val="000000"/>
              </a:solidFill>
              <a:latin typeface="Roboto"/>
              <a:ea typeface="Roboto"/>
              <a:cs typeface="Roboto"/>
              <a:sym typeface="Roboto"/>
            </a:endParaRPr>
          </a:p>
          <a:p>
            <a:pPr marL="609585" indent="-423323">
              <a:spcBef>
                <a:spcPts val="1067"/>
              </a:spcBef>
              <a:spcAft>
                <a:spcPts val="1067"/>
              </a:spcAft>
              <a:buClr>
                <a:srgbClr val="000000"/>
              </a:buClr>
              <a:buSzPts val="1400"/>
              <a:buFont typeface="Roboto"/>
              <a:buChar char="●"/>
            </a:pPr>
            <a:r>
              <a:rPr lang="en" sz="1867" dirty="0">
                <a:solidFill>
                  <a:srgbClr val="000000"/>
                </a:solidFill>
                <a:latin typeface="Roboto"/>
                <a:ea typeface="Roboto"/>
                <a:cs typeface="Roboto"/>
                <a:sym typeface="Roboto"/>
              </a:rPr>
              <a:t>It is a structured form of dropout that drops contiguous regions and not just random pixels</a:t>
            </a:r>
            <a:endParaRPr sz="1867" dirty="0">
              <a:solidFill>
                <a:srgbClr val="000000"/>
              </a:solidFill>
              <a:latin typeface="Roboto"/>
              <a:ea typeface="Roboto"/>
              <a:cs typeface="Roboto"/>
              <a:sym typeface="Roboto"/>
            </a:endParaRPr>
          </a:p>
        </p:txBody>
      </p:sp>
      <p:sp>
        <p:nvSpPr>
          <p:cNvPr id="298" name="Google Shape;298;p22"/>
          <p:cNvSpPr txBox="1"/>
          <p:nvPr/>
        </p:nvSpPr>
        <p:spPr>
          <a:xfrm>
            <a:off x="0" y="6201200"/>
            <a:ext cx="11612800" cy="656421"/>
          </a:xfrm>
          <a:prstGeom prst="rect">
            <a:avLst/>
          </a:prstGeom>
          <a:noFill/>
          <a:ln>
            <a:noFill/>
          </a:ln>
        </p:spPr>
        <p:txBody>
          <a:bodyPr spcFirstLastPara="1" wrap="square" lIns="121900" tIns="121900" rIns="121900" bIns="121900" anchor="t" anchorCtr="0">
            <a:spAutoFit/>
          </a:bodyPr>
          <a:lstStyle/>
          <a:p>
            <a:pPr>
              <a:buClr>
                <a:srgbClr val="000000"/>
              </a:buClr>
              <a:buSzPts val="1000"/>
            </a:pPr>
            <a:r>
              <a:rPr lang="en" sz="1333" dirty="0">
                <a:latin typeface="Arial"/>
                <a:ea typeface="Arial"/>
                <a:cs typeface="Arial"/>
                <a:sym typeface="Arial"/>
              </a:rPr>
              <a:t>Paper: </a:t>
            </a:r>
            <a:r>
              <a:rPr lang="en" sz="1333" dirty="0">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https://arxiv.org/pdf/1810.12890.pdf</a:t>
            </a:r>
            <a:endParaRPr sz="1333" dirty="0">
              <a:latin typeface="Arial"/>
              <a:ea typeface="Arial"/>
              <a:cs typeface="Arial"/>
              <a:sym typeface="Arial"/>
            </a:endParaRPr>
          </a:p>
          <a:p>
            <a:pPr>
              <a:buClr>
                <a:srgbClr val="000000"/>
              </a:buClr>
              <a:buSzPts val="1000"/>
            </a:pPr>
            <a:r>
              <a:rPr lang="en" sz="1333" dirty="0" err="1">
                <a:latin typeface="Arial"/>
                <a:ea typeface="Arial"/>
                <a:cs typeface="Arial"/>
                <a:sym typeface="Arial"/>
              </a:rPr>
              <a:t>Pytorch</a:t>
            </a:r>
            <a:r>
              <a:rPr lang="en" sz="1333" dirty="0">
                <a:latin typeface="Arial"/>
                <a:ea typeface="Arial"/>
                <a:cs typeface="Arial"/>
                <a:sym typeface="Arial"/>
              </a:rPr>
              <a:t> </a:t>
            </a:r>
            <a:r>
              <a:rPr lang="en" sz="1333" dirty="0">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docs: https://pytorch.org/vision/main/generated/torchvision.ops.drop_block2d.html</a:t>
            </a:r>
            <a:endParaRPr sz="1333" dirty="0">
              <a:latin typeface="Arial"/>
              <a:ea typeface="Arial"/>
              <a:cs typeface="Arial"/>
              <a:sym typeface="Arial"/>
            </a:endParaRPr>
          </a:p>
        </p:txBody>
      </p:sp>
      <p:pic>
        <p:nvPicPr>
          <p:cNvPr id="299" name="Google Shape;299;p22"/>
          <p:cNvPicPr preferRelativeResize="0"/>
          <p:nvPr/>
        </p:nvPicPr>
        <p:blipFill rotWithShape="1">
          <a:blip r:embed="rId5">
            <a:alphaModFix/>
          </a:blip>
          <a:srcRect/>
          <a:stretch/>
        </p:blipFill>
        <p:spPr>
          <a:xfrm>
            <a:off x="2635500" y="3745818"/>
            <a:ext cx="6916827" cy="24495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93FD-D382-C7E3-B199-9D458B269796}"/>
              </a:ext>
            </a:extLst>
          </p:cNvPr>
          <p:cNvSpPr>
            <a:spLocks noGrp="1"/>
          </p:cNvSpPr>
          <p:nvPr>
            <p:ph type="title"/>
          </p:nvPr>
        </p:nvSpPr>
        <p:spPr/>
        <p:txBody>
          <a:bodyPr/>
          <a:lstStyle/>
          <a:p>
            <a:r>
              <a:rPr lang="en" dirty="0"/>
              <a:t>Residual networks</a:t>
            </a:r>
            <a:endParaRPr lang="en-US" dirty="0"/>
          </a:p>
        </p:txBody>
      </p:sp>
      <p:sp>
        <p:nvSpPr>
          <p:cNvPr id="3" name="Content Placeholder 2">
            <a:extLst>
              <a:ext uri="{FF2B5EF4-FFF2-40B4-BE49-F238E27FC236}">
                <a16:creationId xmlns:a16="http://schemas.microsoft.com/office/drawing/2014/main" id="{9E5F44DF-0B23-DB50-585E-33BBC308107C}"/>
              </a:ext>
            </a:extLst>
          </p:cNvPr>
          <p:cNvSpPr>
            <a:spLocks noGrp="1"/>
          </p:cNvSpPr>
          <p:nvPr>
            <p:ph idx="1"/>
          </p:nvPr>
        </p:nvSpPr>
        <p:spPr/>
        <p:txBody>
          <a:bodyPr/>
          <a:lstStyle/>
          <a:p>
            <a:pPr indent="-459477">
              <a:buSzPct val="100000"/>
            </a:pPr>
            <a:r>
              <a:rPr lang="en-US" sz="1800" dirty="0"/>
              <a:t>Deep neural networks suffer from vanishing and exploding gradients</a:t>
            </a:r>
          </a:p>
          <a:p>
            <a:pPr indent="-459477">
              <a:spcBef>
                <a:spcPts val="667"/>
              </a:spcBef>
              <a:buSzPct val="100000"/>
            </a:pPr>
            <a:r>
              <a:rPr lang="en-US" sz="1800" dirty="0"/>
              <a:t>Residual networks (</a:t>
            </a:r>
            <a:r>
              <a:rPr lang="en-US" sz="1800" dirty="0" err="1"/>
              <a:t>resnets</a:t>
            </a:r>
            <a:r>
              <a:rPr lang="en-US" sz="1800" dirty="0"/>
              <a:t>) enable us to train very deep neural networks</a:t>
            </a:r>
          </a:p>
          <a:p>
            <a:pPr indent="-459477">
              <a:spcBef>
                <a:spcPts val="667"/>
              </a:spcBef>
              <a:buSzPct val="100000"/>
            </a:pPr>
            <a:r>
              <a:rPr lang="en-US" sz="1800" dirty="0" err="1"/>
              <a:t>Resnets</a:t>
            </a:r>
            <a:r>
              <a:rPr lang="en-US" sz="1800" dirty="0"/>
              <a:t> consist of residual blocks-  set of layers that are connected to each other, and the input of the first layer is added to the output of the last layer in the block. </a:t>
            </a:r>
          </a:p>
          <a:p>
            <a:pPr indent="-459477">
              <a:spcBef>
                <a:spcPts val="667"/>
              </a:spcBef>
              <a:buSzPct val="100000"/>
            </a:pPr>
            <a:r>
              <a:rPr lang="en-US" sz="1800" dirty="0"/>
              <a:t>This is a residual connection, allowing deeper networks to be built and trained efficiently. </a:t>
            </a:r>
          </a:p>
          <a:p>
            <a:pPr indent="-459477">
              <a:spcBef>
                <a:spcPts val="667"/>
              </a:spcBef>
              <a:spcAft>
                <a:spcPts val="667"/>
              </a:spcAft>
              <a:buSzPct val="100000"/>
            </a:pPr>
            <a:r>
              <a:rPr lang="en-US" sz="1800" dirty="0"/>
              <a:t>Popular architectures that make use of residual blocks: </a:t>
            </a:r>
            <a:r>
              <a:rPr lang="en-US" sz="1800" dirty="0" err="1"/>
              <a:t>MobilNet</a:t>
            </a:r>
            <a:r>
              <a:rPr lang="en-US" sz="1800" dirty="0"/>
              <a:t>, </a:t>
            </a:r>
            <a:r>
              <a:rPr lang="en-US" sz="1800" dirty="0" err="1"/>
              <a:t>ResNet</a:t>
            </a:r>
            <a:r>
              <a:rPr lang="en-US" sz="1800" dirty="0"/>
              <a:t> and </a:t>
            </a:r>
            <a:r>
              <a:rPr lang="en-US" sz="1800" dirty="0" err="1"/>
              <a:t>ConvNext</a:t>
            </a:r>
            <a:r>
              <a:rPr lang="en-US" sz="1800" dirty="0"/>
              <a:t> etc. Please read their respective research papers!!</a:t>
            </a:r>
            <a:endParaRPr lang="en-US" dirty="0"/>
          </a:p>
          <a:p>
            <a:endParaRPr lang="en-US" dirty="0"/>
          </a:p>
        </p:txBody>
      </p:sp>
      <p:pic>
        <p:nvPicPr>
          <p:cNvPr id="4" name="Google Shape;306;p29">
            <a:extLst>
              <a:ext uri="{FF2B5EF4-FFF2-40B4-BE49-F238E27FC236}">
                <a16:creationId xmlns:a16="http://schemas.microsoft.com/office/drawing/2014/main" id="{E6F9C673-87FC-5F29-69DE-01B701017ED0}"/>
              </a:ext>
            </a:extLst>
          </p:cNvPr>
          <p:cNvPicPr preferRelativeResize="0"/>
          <p:nvPr/>
        </p:nvPicPr>
        <p:blipFill rotWithShape="1">
          <a:blip r:embed="rId2">
            <a:alphaModFix/>
          </a:blip>
          <a:srcRect/>
          <a:stretch/>
        </p:blipFill>
        <p:spPr>
          <a:xfrm>
            <a:off x="8254300" y="1"/>
            <a:ext cx="3048800" cy="2222681"/>
          </a:xfrm>
          <a:prstGeom prst="rect">
            <a:avLst/>
          </a:prstGeom>
          <a:noFill/>
          <a:ln>
            <a:noFill/>
          </a:ln>
        </p:spPr>
      </p:pic>
    </p:spTree>
    <p:extLst>
      <p:ext uri="{BB962C8B-B14F-4D97-AF65-F5344CB8AC3E}">
        <p14:creationId xmlns:p14="http://schemas.microsoft.com/office/powerpoint/2010/main" val="3333078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B730-F5D5-6A3E-2926-3F7C8A911B93}"/>
              </a:ext>
            </a:extLst>
          </p:cNvPr>
          <p:cNvSpPr>
            <a:spLocks noGrp="1"/>
          </p:cNvSpPr>
          <p:nvPr>
            <p:ph type="title"/>
          </p:nvPr>
        </p:nvSpPr>
        <p:spPr/>
        <p:txBody>
          <a:bodyPr/>
          <a:lstStyle/>
          <a:p>
            <a:r>
              <a:rPr lang="en" dirty="0"/>
              <a:t>Homework 2 Part 2 Overview</a:t>
            </a:r>
            <a:endParaRPr lang="en-US" dirty="0"/>
          </a:p>
        </p:txBody>
      </p:sp>
      <p:sp>
        <p:nvSpPr>
          <p:cNvPr id="3" name="Content Placeholder 2">
            <a:extLst>
              <a:ext uri="{FF2B5EF4-FFF2-40B4-BE49-F238E27FC236}">
                <a16:creationId xmlns:a16="http://schemas.microsoft.com/office/drawing/2014/main" id="{BE3606A8-5610-C557-9E7C-AA8E0A0F4982}"/>
              </a:ext>
            </a:extLst>
          </p:cNvPr>
          <p:cNvSpPr>
            <a:spLocks noGrp="1"/>
          </p:cNvSpPr>
          <p:nvPr>
            <p:ph idx="1"/>
          </p:nvPr>
        </p:nvSpPr>
        <p:spPr/>
        <p:txBody>
          <a:bodyPr>
            <a:normAutofit lnSpcReduction="10000"/>
          </a:bodyPr>
          <a:lstStyle/>
          <a:p>
            <a:pPr indent="-448722">
              <a:buSzPts val="1700"/>
            </a:pPr>
            <a:r>
              <a:rPr lang="en-US" sz="1800" b="1" dirty="0"/>
              <a:t>Objective: </a:t>
            </a:r>
            <a:r>
              <a:rPr lang="en-US" sz="1800" dirty="0"/>
              <a:t>To solve an image-based face classification problem using a CNN</a:t>
            </a:r>
          </a:p>
          <a:p>
            <a:pPr indent="-448722">
              <a:spcBef>
                <a:spcPts val="1333"/>
              </a:spcBef>
              <a:buSzPts val="1700"/>
            </a:pPr>
            <a:r>
              <a:rPr lang="en-US" sz="1800" b="1" dirty="0"/>
              <a:t>Scenario at hand: </a:t>
            </a:r>
            <a:r>
              <a:rPr lang="en-US" sz="1800" dirty="0"/>
              <a:t>Recognizing and verifying faces in images.</a:t>
            </a:r>
          </a:p>
          <a:p>
            <a:pPr indent="-448722">
              <a:spcBef>
                <a:spcPts val="1333"/>
              </a:spcBef>
              <a:buSzPts val="1700"/>
            </a:pPr>
            <a:r>
              <a:rPr lang="en-US" sz="1800" b="1" dirty="0"/>
              <a:t>Motivation:  </a:t>
            </a:r>
            <a:r>
              <a:rPr lang="en-US" sz="1800" dirty="0"/>
              <a:t>Pictures of the faces have </a:t>
            </a:r>
            <a:r>
              <a:rPr lang="en-US" sz="1800" i="1" dirty="0"/>
              <a:t>indeterminacy of position </a:t>
            </a:r>
            <a:r>
              <a:rPr lang="en-US" sz="1800" dirty="0"/>
              <a:t>and CNN’s are </a:t>
            </a:r>
            <a:r>
              <a:rPr lang="en-US" sz="1800" i="1" dirty="0"/>
              <a:t>position invariant</a:t>
            </a:r>
          </a:p>
          <a:p>
            <a:pPr indent="-448722">
              <a:spcBef>
                <a:spcPts val="1333"/>
              </a:spcBef>
              <a:buSzPts val="1700"/>
            </a:pPr>
            <a:r>
              <a:rPr lang="en-US" sz="1800" b="1" dirty="0"/>
              <a:t>Problem Type: </a:t>
            </a:r>
            <a:r>
              <a:rPr lang="en-US" sz="1800" dirty="0"/>
              <a:t>A closed set problem, where the subjects in the test set have also been seen in the training set, although the precise pictures in the test set will not be in the training set.</a:t>
            </a:r>
          </a:p>
          <a:p>
            <a:pPr indent="-448722">
              <a:spcBef>
                <a:spcPts val="1333"/>
              </a:spcBef>
              <a:spcAft>
                <a:spcPts val="1333"/>
              </a:spcAft>
              <a:buSzPts val="1700"/>
            </a:pPr>
            <a:r>
              <a:rPr lang="en-US" sz="1800" b="1" dirty="0"/>
              <a:t>Requirement: </a:t>
            </a:r>
            <a:r>
              <a:rPr lang="en-US" sz="1800" dirty="0"/>
              <a:t>The embeddings for the subjects in our vocabulary be linearly separable from each other</a:t>
            </a:r>
            <a:endParaRPr lang="en-US" sz="1800" i="1" dirty="0"/>
          </a:p>
          <a:p>
            <a:endParaRPr lang="en-US" dirty="0"/>
          </a:p>
        </p:txBody>
      </p:sp>
    </p:spTree>
    <p:extLst>
      <p:ext uri="{BB962C8B-B14F-4D97-AF65-F5344CB8AC3E}">
        <p14:creationId xmlns:p14="http://schemas.microsoft.com/office/powerpoint/2010/main" val="156783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7940-A7F9-24B5-73A1-6F0CD3028275}"/>
              </a:ext>
            </a:extLst>
          </p:cNvPr>
          <p:cNvSpPr>
            <a:spLocks noGrp="1"/>
          </p:cNvSpPr>
          <p:nvPr>
            <p:ph type="title"/>
          </p:nvPr>
        </p:nvSpPr>
        <p:spPr/>
        <p:txBody>
          <a:bodyPr/>
          <a:lstStyle/>
          <a:p>
            <a:r>
              <a:rPr lang="en" dirty="0"/>
              <a:t>What to implement</a:t>
            </a:r>
            <a:endParaRPr lang="en-US" dirty="0"/>
          </a:p>
        </p:txBody>
      </p:sp>
      <p:sp>
        <p:nvSpPr>
          <p:cNvPr id="3" name="Content Placeholder 2">
            <a:extLst>
              <a:ext uri="{FF2B5EF4-FFF2-40B4-BE49-F238E27FC236}">
                <a16:creationId xmlns:a16="http://schemas.microsoft.com/office/drawing/2014/main" id="{A8B1DD82-06DB-12A2-E699-567BD841C127}"/>
              </a:ext>
            </a:extLst>
          </p:cNvPr>
          <p:cNvSpPr>
            <a:spLocks noGrp="1"/>
          </p:cNvSpPr>
          <p:nvPr>
            <p:ph idx="1"/>
          </p:nvPr>
        </p:nvSpPr>
        <p:spPr/>
        <p:txBody>
          <a:bodyPr>
            <a:normAutofit fontScale="92500" lnSpcReduction="20000"/>
          </a:bodyPr>
          <a:lstStyle/>
          <a:p>
            <a:pPr indent="-427132">
              <a:buSzPct val="94444"/>
            </a:pPr>
            <a:r>
              <a:rPr lang="en-US" b="1" dirty="0"/>
              <a:t>Goal</a:t>
            </a:r>
            <a:r>
              <a:rPr lang="en-US" dirty="0"/>
              <a:t>: To implement a face classifier that can extract feature vectors from face images. </a:t>
            </a:r>
          </a:p>
          <a:p>
            <a:pPr indent="-427132">
              <a:buSzPct val="94444"/>
            </a:pPr>
            <a:r>
              <a:rPr lang="en-US" b="1" dirty="0"/>
              <a:t>Two main parts</a:t>
            </a:r>
            <a:r>
              <a:rPr lang="en-US" dirty="0"/>
              <a:t>: Feature Extractor and Classification Layer</a:t>
            </a:r>
          </a:p>
          <a:p>
            <a:pPr indent="-427132">
              <a:buSzPct val="94444"/>
            </a:pPr>
            <a:r>
              <a:rPr lang="en-US" dirty="0"/>
              <a:t>Learning facial features (e.g., skin tone, hair color, nose size, etc.) from an image of a person’s face and represent them as a fixed-length feature vector called face embedding. </a:t>
            </a:r>
          </a:p>
          <a:p>
            <a:pPr indent="0">
              <a:spcBef>
                <a:spcPts val="1600"/>
              </a:spcBef>
              <a:buSzPct val="117647"/>
              <a:buNone/>
            </a:pPr>
            <a:r>
              <a:rPr lang="en-US" b="1" dirty="0"/>
              <a:t>Steps:</a:t>
            </a:r>
          </a:p>
          <a:p>
            <a:pPr indent="-427132">
              <a:spcBef>
                <a:spcPts val="1600"/>
              </a:spcBef>
              <a:buSzPct val="94444"/>
            </a:pPr>
            <a:r>
              <a:rPr lang="en-US" dirty="0"/>
              <a:t>Implement architectures consisting of multiple convolutional layers outputting a feature vector.</a:t>
            </a:r>
          </a:p>
          <a:p>
            <a:pPr indent="-427132">
              <a:buSzPct val="94444"/>
            </a:pPr>
            <a:r>
              <a:rPr lang="en-US" dirty="0"/>
              <a:t>The vector is passed through a linear layer followed by </a:t>
            </a:r>
            <a:r>
              <a:rPr lang="en-US" dirty="0" err="1"/>
              <a:t>Softmax</a:t>
            </a:r>
            <a:r>
              <a:rPr lang="en-US" dirty="0"/>
              <a:t> to classify it among ’N’ categories.</a:t>
            </a:r>
          </a:p>
          <a:p>
            <a:pPr indent="-427132">
              <a:buSzPct val="112110"/>
            </a:pPr>
            <a:r>
              <a:rPr lang="en-US" dirty="0"/>
              <a:t>Use cross-entropy loss for optimization. </a:t>
            </a:r>
            <a:endParaRPr lang="en-US" sz="2267" i="1" dirty="0"/>
          </a:p>
          <a:p>
            <a:endParaRPr lang="en-US" dirty="0"/>
          </a:p>
        </p:txBody>
      </p:sp>
    </p:spTree>
    <p:extLst>
      <p:ext uri="{BB962C8B-B14F-4D97-AF65-F5344CB8AC3E}">
        <p14:creationId xmlns:p14="http://schemas.microsoft.com/office/powerpoint/2010/main" val="191795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667B-E434-E974-B44A-CEE0146FEA32}"/>
              </a:ext>
            </a:extLst>
          </p:cNvPr>
          <p:cNvSpPr>
            <a:spLocks noGrp="1"/>
          </p:cNvSpPr>
          <p:nvPr>
            <p:ph type="title"/>
          </p:nvPr>
        </p:nvSpPr>
        <p:spPr/>
        <p:txBody>
          <a:bodyPr/>
          <a:lstStyle/>
          <a:p>
            <a:r>
              <a:rPr lang="en" dirty="0"/>
              <a:t>Dataset</a:t>
            </a:r>
            <a:endParaRPr lang="en-US" dirty="0"/>
          </a:p>
        </p:txBody>
      </p:sp>
      <p:sp>
        <p:nvSpPr>
          <p:cNvPr id="3" name="Content Placeholder 2">
            <a:extLst>
              <a:ext uri="{FF2B5EF4-FFF2-40B4-BE49-F238E27FC236}">
                <a16:creationId xmlns:a16="http://schemas.microsoft.com/office/drawing/2014/main" id="{EDC99E60-624D-110D-D9DB-DA6F1EA532E6}"/>
              </a:ext>
            </a:extLst>
          </p:cNvPr>
          <p:cNvSpPr>
            <a:spLocks noGrp="1"/>
          </p:cNvSpPr>
          <p:nvPr>
            <p:ph idx="1"/>
          </p:nvPr>
        </p:nvSpPr>
        <p:spPr/>
        <p:txBody>
          <a:bodyPr/>
          <a:lstStyle/>
          <a:p>
            <a:r>
              <a:rPr lang="en-US" dirty="0"/>
              <a:t>Subset of the VGGFace2 dataset. </a:t>
            </a:r>
          </a:p>
          <a:p>
            <a:pPr>
              <a:spcBef>
                <a:spcPts val="667"/>
              </a:spcBef>
            </a:pPr>
            <a:r>
              <a:rPr lang="en-US" dirty="0"/>
              <a:t>Images are downloaded from Google Image Search</a:t>
            </a:r>
          </a:p>
          <a:p>
            <a:pPr>
              <a:spcBef>
                <a:spcPts val="667"/>
              </a:spcBef>
            </a:pPr>
            <a:r>
              <a:rPr lang="en-US" dirty="0"/>
              <a:t>Large variations in pose, age, illumination, ethnicity, and profession </a:t>
            </a:r>
          </a:p>
          <a:p>
            <a:pPr>
              <a:spcBef>
                <a:spcPts val="667"/>
              </a:spcBef>
            </a:pPr>
            <a:r>
              <a:rPr lang="en-US" dirty="0"/>
              <a:t>7,001 identities. </a:t>
            </a:r>
          </a:p>
          <a:p>
            <a:pPr>
              <a:spcBef>
                <a:spcPts val="667"/>
              </a:spcBef>
            </a:pPr>
            <a:r>
              <a:rPr lang="en-US" dirty="0"/>
              <a:t>Class-balanced, so each class has the equal number of training images, and all the images are resized to 224 x 224 pixels. </a:t>
            </a:r>
          </a:p>
          <a:p>
            <a:pPr>
              <a:spcBef>
                <a:spcPts val="667"/>
              </a:spcBef>
              <a:spcAft>
                <a:spcPts val="667"/>
              </a:spcAft>
            </a:pPr>
            <a:r>
              <a:rPr lang="en-US" b="1" dirty="0"/>
              <a:t>Aim</a:t>
            </a:r>
            <a:r>
              <a:rPr lang="en-US" dirty="0"/>
              <a:t>: Learn to classify images with the correct face identity from 7001 identities.</a:t>
            </a:r>
          </a:p>
          <a:p>
            <a:endParaRPr lang="en-US" dirty="0"/>
          </a:p>
        </p:txBody>
      </p:sp>
    </p:spTree>
    <p:extLst>
      <p:ext uri="{BB962C8B-B14F-4D97-AF65-F5344CB8AC3E}">
        <p14:creationId xmlns:p14="http://schemas.microsoft.com/office/powerpoint/2010/main" val="10097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6189-096D-C093-D2E9-7CC9D3E69476}"/>
              </a:ext>
            </a:extLst>
          </p:cNvPr>
          <p:cNvSpPr>
            <a:spLocks noGrp="1"/>
          </p:cNvSpPr>
          <p:nvPr>
            <p:ph type="title"/>
          </p:nvPr>
        </p:nvSpPr>
        <p:spPr/>
        <p:txBody>
          <a:bodyPr/>
          <a:lstStyle/>
          <a:p>
            <a:r>
              <a:rPr lang="en" dirty="0"/>
              <a:t>Dataset and Dataloader class</a:t>
            </a:r>
            <a:endParaRPr lang="en-US" dirty="0"/>
          </a:p>
        </p:txBody>
      </p:sp>
      <p:sp>
        <p:nvSpPr>
          <p:cNvPr id="3" name="Content Placeholder 2">
            <a:extLst>
              <a:ext uri="{FF2B5EF4-FFF2-40B4-BE49-F238E27FC236}">
                <a16:creationId xmlns:a16="http://schemas.microsoft.com/office/drawing/2014/main" id="{456D1512-2808-73BD-08DE-F032F34CB4FD}"/>
              </a:ext>
            </a:extLst>
          </p:cNvPr>
          <p:cNvSpPr>
            <a:spLocks noGrp="1"/>
          </p:cNvSpPr>
          <p:nvPr>
            <p:ph idx="1"/>
          </p:nvPr>
        </p:nvSpPr>
        <p:spPr/>
        <p:txBody>
          <a:bodyPr/>
          <a:lstStyle/>
          <a:p>
            <a:r>
              <a:rPr lang="en-US" dirty="0"/>
              <a:t>Use the </a:t>
            </a:r>
            <a:r>
              <a:rPr lang="en-US" dirty="0" err="1"/>
              <a:t>ImageFolder</a:t>
            </a:r>
            <a:r>
              <a:rPr lang="en-US" dirty="0"/>
              <a:t> class from the </a:t>
            </a:r>
            <a:r>
              <a:rPr lang="en-US" dirty="0" err="1"/>
              <a:t>torchvision</a:t>
            </a:r>
            <a:r>
              <a:rPr lang="en-US" dirty="0"/>
              <a:t> library and passing it the path to the training and validation dataset</a:t>
            </a:r>
          </a:p>
          <a:p>
            <a:pPr>
              <a:spcBef>
                <a:spcPts val="667"/>
              </a:spcBef>
            </a:pPr>
            <a:r>
              <a:rPr lang="en-US" dirty="0" err="1"/>
              <a:t>ImageFolder</a:t>
            </a:r>
            <a:r>
              <a:rPr lang="en-US" dirty="0"/>
              <a:t> class will automatically infer the labels and make a dataset object, which we can then pass on to the </a:t>
            </a:r>
            <a:r>
              <a:rPr lang="en-US" dirty="0" err="1"/>
              <a:t>dataloader</a:t>
            </a:r>
            <a:r>
              <a:rPr lang="en-US" dirty="0"/>
              <a:t>. </a:t>
            </a:r>
          </a:p>
          <a:p>
            <a:pPr>
              <a:spcBef>
                <a:spcPts val="667"/>
              </a:spcBef>
            </a:pPr>
            <a:r>
              <a:rPr lang="en-US" dirty="0"/>
              <a:t>Make sure to pass the image transforms to the dataset class for doing data augmentation. </a:t>
            </a:r>
          </a:p>
          <a:p>
            <a:pPr>
              <a:spcBef>
                <a:spcPts val="667"/>
              </a:spcBef>
              <a:spcAft>
                <a:spcPts val="667"/>
              </a:spcAft>
            </a:pPr>
            <a:r>
              <a:rPr lang="en-US" dirty="0"/>
              <a:t>The images in subfolders of classification data are arranged in a way that is compatible with this dataset class</a:t>
            </a:r>
          </a:p>
          <a:p>
            <a:endParaRPr lang="en-US" dirty="0"/>
          </a:p>
        </p:txBody>
      </p:sp>
    </p:spTree>
    <p:extLst>
      <p:ext uri="{BB962C8B-B14F-4D97-AF65-F5344CB8AC3E}">
        <p14:creationId xmlns:p14="http://schemas.microsoft.com/office/powerpoint/2010/main" val="974586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054C-AC7A-3963-EB79-2239BB95A2A5}"/>
              </a:ext>
            </a:extLst>
          </p:cNvPr>
          <p:cNvSpPr>
            <a:spLocks noGrp="1"/>
          </p:cNvSpPr>
          <p:nvPr>
            <p:ph type="title"/>
          </p:nvPr>
        </p:nvSpPr>
        <p:spPr/>
        <p:txBody>
          <a:bodyPr/>
          <a:lstStyle/>
          <a:p>
            <a:r>
              <a:rPr lang="en" dirty="0"/>
              <a:t>How do we train CNN’s?</a:t>
            </a:r>
            <a:endParaRPr lang="en-US" dirty="0"/>
          </a:p>
        </p:txBody>
      </p:sp>
      <p:sp>
        <p:nvSpPr>
          <p:cNvPr id="3" name="Content Placeholder 2">
            <a:extLst>
              <a:ext uri="{FF2B5EF4-FFF2-40B4-BE49-F238E27FC236}">
                <a16:creationId xmlns:a16="http://schemas.microsoft.com/office/drawing/2014/main" id="{0BAF25C5-0EC7-33E3-4E5A-FE9B2E70D702}"/>
              </a:ext>
            </a:extLst>
          </p:cNvPr>
          <p:cNvSpPr>
            <a:spLocks noGrp="1"/>
          </p:cNvSpPr>
          <p:nvPr>
            <p:ph idx="1"/>
          </p:nvPr>
        </p:nvSpPr>
        <p:spPr/>
        <p:txBody>
          <a:bodyPr/>
          <a:lstStyle/>
          <a:p>
            <a:r>
              <a:rPr lang="en-US" dirty="0"/>
              <a:t>Conducting face classification = multi-class classification</a:t>
            </a:r>
          </a:p>
          <a:p>
            <a:pPr>
              <a:spcBef>
                <a:spcPts val="800"/>
              </a:spcBef>
            </a:pPr>
            <a:r>
              <a:rPr lang="en-US" dirty="0"/>
              <a:t>Input to system = face’s image, model’s output =  predicted ID of the face</a:t>
            </a:r>
          </a:p>
          <a:p>
            <a:pPr>
              <a:spcBef>
                <a:spcPts val="800"/>
              </a:spcBef>
            </a:pPr>
            <a:r>
              <a:rPr lang="en-US" b="1" dirty="0"/>
              <a:t>Goal</a:t>
            </a:r>
            <a:r>
              <a:rPr lang="en-US" dirty="0"/>
              <a:t>: Train your model on data to produce “good” face embeddings. </a:t>
            </a:r>
          </a:p>
          <a:p>
            <a:pPr>
              <a:spcBef>
                <a:spcPts val="800"/>
              </a:spcBef>
            </a:pPr>
            <a:r>
              <a:rPr lang="en-US" b="1" dirty="0"/>
              <a:t>Optimize</a:t>
            </a:r>
            <a:r>
              <a:rPr lang="en-US" dirty="0"/>
              <a:t> these embeddings to predict the face IDs from the images. The resulting embeddings will encode a lot of discriminative facial features, just as desired. This suggests an N-class classification task. </a:t>
            </a:r>
          </a:p>
          <a:p>
            <a:pPr>
              <a:spcBef>
                <a:spcPts val="800"/>
              </a:spcBef>
              <a:spcAft>
                <a:spcPts val="800"/>
              </a:spcAft>
            </a:pPr>
            <a:r>
              <a:rPr lang="en-US" dirty="0"/>
              <a:t>A typical multi-class classifier conforms to the following architecture: </a:t>
            </a:r>
            <a:r>
              <a:rPr lang="en-US" b="1" dirty="0"/>
              <a:t>Classic multi-class classifier = feature extractor(CNN) + classifier(FC) </a:t>
            </a:r>
            <a:endParaRPr lang="en-US" dirty="0"/>
          </a:p>
          <a:p>
            <a:endParaRPr lang="en-US" dirty="0"/>
          </a:p>
        </p:txBody>
      </p:sp>
    </p:spTree>
    <p:extLst>
      <p:ext uri="{BB962C8B-B14F-4D97-AF65-F5344CB8AC3E}">
        <p14:creationId xmlns:p14="http://schemas.microsoft.com/office/powerpoint/2010/main" val="3688535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9E45-9C8B-218E-4D4D-910F3E7DC6E3}"/>
              </a:ext>
            </a:extLst>
          </p:cNvPr>
          <p:cNvSpPr>
            <a:spLocks noGrp="1"/>
          </p:cNvSpPr>
          <p:nvPr>
            <p:ph type="title"/>
          </p:nvPr>
        </p:nvSpPr>
        <p:spPr/>
        <p:txBody>
          <a:bodyPr/>
          <a:lstStyle/>
          <a:p>
            <a:r>
              <a:rPr lang="en" dirty="0"/>
              <a:t>How do we train CNN’s?</a:t>
            </a:r>
            <a:endParaRPr lang="en-US" dirty="0"/>
          </a:p>
        </p:txBody>
      </p:sp>
      <p:sp>
        <p:nvSpPr>
          <p:cNvPr id="3" name="Content Placeholder 2">
            <a:extLst>
              <a:ext uri="{FF2B5EF4-FFF2-40B4-BE49-F238E27FC236}">
                <a16:creationId xmlns:a16="http://schemas.microsoft.com/office/drawing/2014/main" id="{F701B08B-46CE-0CC7-86EF-CC0C59E74DB0}"/>
              </a:ext>
            </a:extLst>
          </p:cNvPr>
          <p:cNvSpPr>
            <a:spLocks noGrp="1"/>
          </p:cNvSpPr>
          <p:nvPr>
            <p:ph idx="1"/>
          </p:nvPr>
        </p:nvSpPr>
        <p:spPr/>
        <p:txBody>
          <a:bodyPr/>
          <a:lstStyle/>
          <a:p>
            <a:pPr indent="-455009">
              <a:buSzPct val="100000"/>
            </a:pPr>
            <a:r>
              <a:rPr lang="en-US" sz="1800" dirty="0"/>
              <a:t>The input will be several images </a:t>
            </a:r>
          </a:p>
          <a:p>
            <a:pPr indent="-455009">
              <a:spcBef>
                <a:spcPts val="800"/>
              </a:spcBef>
              <a:buSzPct val="100000"/>
            </a:pPr>
            <a:r>
              <a:rPr lang="en-US" sz="1800" dirty="0"/>
              <a:t>Network consists of several (convolutional) layers for feature extraction. </a:t>
            </a:r>
          </a:p>
          <a:p>
            <a:pPr indent="-455009">
              <a:spcBef>
                <a:spcPts val="800"/>
              </a:spcBef>
              <a:buSzPct val="100000"/>
            </a:pPr>
            <a:r>
              <a:rPr lang="en-US" sz="1800" dirty="0"/>
              <a:t>The output of the last feature extraction layers is the face embedding. </a:t>
            </a:r>
          </a:p>
          <a:p>
            <a:pPr indent="-455009">
              <a:spcBef>
                <a:spcPts val="800"/>
              </a:spcBef>
              <a:buSzPct val="100000"/>
            </a:pPr>
            <a:r>
              <a:rPr lang="en-US" sz="1800" dirty="0"/>
              <a:t>Then pass this face embedding through a linear layer, followed by a </a:t>
            </a:r>
            <a:r>
              <a:rPr lang="en-US" sz="1800" dirty="0" err="1"/>
              <a:t>Softmax</a:t>
            </a:r>
            <a:r>
              <a:rPr lang="en-US" sz="1800" dirty="0"/>
              <a:t>, to classify the image among the N people. </a:t>
            </a:r>
          </a:p>
          <a:p>
            <a:pPr indent="-455009">
              <a:spcBef>
                <a:spcPts val="800"/>
              </a:spcBef>
              <a:buSzPct val="100000"/>
            </a:pPr>
            <a:r>
              <a:rPr lang="en-US" sz="1800" dirty="0"/>
              <a:t>Use cross-entropy loss to optimize your network to predict the correct person for every training image (the ground truth will be provided in the training data)</a:t>
            </a:r>
          </a:p>
          <a:p>
            <a:pPr indent="-455009">
              <a:spcBef>
                <a:spcPts val="800"/>
              </a:spcBef>
              <a:spcAft>
                <a:spcPts val="800"/>
              </a:spcAft>
              <a:buSzPct val="100000"/>
            </a:pPr>
            <a:r>
              <a:rPr lang="en-US" sz="1800" dirty="0"/>
              <a:t>Use validation set for fine-tuning your model. </a:t>
            </a:r>
            <a:endParaRPr lang="en-US" dirty="0"/>
          </a:p>
          <a:p>
            <a:endParaRPr lang="en-US" dirty="0"/>
          </a:p>
        </p:txBody>
      </p:sp>
      <p:pic>
        <p:nvPicPr>
          <p:cNvPr id="4" name="Google Shape;343;p28">
            <a:extLst>
              <a:ext uri="{FF2B5EF4-FFF2-40B4-BE49-F238E27FC236}">
                <a16:creationId xmlns:a16="http://schemas.microsoft.com/office/drawing/2014/main" id="{B7D528EF-A8CF-B47B-33F6-A3048BCBAC14}"/>
              </a:ext>
            </a:extLst>
          </p:cNvPr>
          <p:cNvPicPr preferRelativeResize="0"/>
          <p:nvPr/>
        </p:nvPicPr>
        <p:blipFill rotWithShape="1">
          <a:blip r:embed="rId2">
            <a:alphaModFix/>
          </a:blip>
          <a:srcRect/>
          <a:stretch/>
        </p:blipFill>
        <p:spPr>
          <a:xfrm>
            <a:off x="7115434" y="1"/>
            <a:ext cx="5076580" cy="2330233"/>
          </a:xfrm>
          <a:prstGeom prst="rect">
            <a:avLst/>
          </a:prstGeom>
          <a:noFill/>
          <a:ln>
            <a:noFill/>
          </a:ln>
        </p:spPr>
      </p:pic>
    </p:spTree>
    <p:extLst>
      <p:ext uri="{BB962C8B-B14F-4D97-AF65-F5344CB8AC3E}">
        <p14:creationId xmlns:p14="http://schemas.microsoft.com/office/powerpoint/2010/main" val="147287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0952D6-2B0E-77CB-A141-6C2F1D4A6753}"/>
              </a:ext>
            </a:extLst>
          </p:cNvPr>
          <p:cNvSpPr>
            <a:spLocks noGrp="1"/>
          </p:cNvSpPr>
          <p:nvPr>
            <p:ph type="title"/>
          </p:nvPr>
        </p:nvSpPr>
        <p:spPr/>
        <p:txBody>
          <a:bodyPr/>
          <a:lstStyle/>
          <a:p>
            <a:r>
              <a:rPr lang="en" dirty="0"/>
              <a:t>Starter Notebook Overview</a:t>
            </a:r>
            <a:endParaRPr lang="en-US" dirty="0"/>
          </a:p>
        </p:txBody>
      </p:sp>
      <p:sp>
        <p:nvSpPr>
          <p:cNvPr id="8" name="Content Placeholder 7">
            <a:extLst>
              <a:ext uri="{FF2B5EF4-FFF2-40B4-BE49-F238E27FC236}">
                <a16:creationId xmlns:a16="http://schemas.microsoft.com/office/drawing/2014/main" id="{0D692E41-0056-6F62-FF61-4042FA3ACE95}"/>
              </a:ext>
            </a:extLst>
          </p:cNvPr>
          <p:cNvSpPr>
            <a:spLocks noGrp="1"/>
          </p:cNvSpPr>
          <p:nvPr>
            <p:ph idx="1"/>
          </p:nvPr>
        </p:nvSpPr>
        <p:spPr/>
        <p:txBody>
          <a:bodyPr>
            <a:normAutofit fontScale="25000" lnSpcReduction="20000"/>
          </a:bodyPr>
          <a:lstStyle/>
          <a:p>
            <a:pPr marL="457200" lvl="0" indent="-330417" algn="l" rtl="0">
              <a:lnSpc>
                <a:spcPct val="115000"/>
              </a:lnSpc>
              <a:spcBef>
                <a:spcPts val="0"/>
              </a:spcBef>
              <a:spcAft>
                <a:spcPts val="0"/>
              </a:spcAft>
              <a:buClr>
                <a:srgbClr val="212121"/>
              </a:buClr>
              <a:buSzPct val="100000"/>
              <a:buChar char="●"/>
            </a:pPr>
            <a:r>
              <a:rPr lang="en-US" sz="6407" b="1" dirty="0">
                <a:solidFill>
                  <a:srgbClr val="212121"/>
                </a:solidFill>
              </a:rPr>
              <a:t>Download</a:t>
            </a:r>
            <a:r>
              <a:rPr lang="en-US" sz="6407" dirty="0">
                <a:solidFill>
                  <a:srgbClr val="212121"/>
                </a:solidFill>
              </a:rPr>
              <a:t> </a:t>
            </a:r>
            <a:r>
              <a:rPr lang="en-US" sz="6407" b="1" dirty="0">
                <a:solidFill>
                  <a:srgbClr val="212121"/>
                </a:solidFill>
              </a:rPr>
              <a:t>Data</a:t>
            </a:r>
            <a:r>
              <a:rPr lang="en-US" sz="6407" dirty="0">
                <a:solidFill>
                  <a:srgbClr val="212121"/>
                </a:solidFill>
              </a:rPr>
              <a:t> from Kaggle (Add your Kaggle key and username)</a:t>
            </a:r>
          </a:p>
          <a:p>
            <a:pPr marL="457200" lvl="0" indent="-330417" algn="l" rtl="0">
              <a:lnSpc>
                <a:spcPct val="115000"/>
              </a:lnSpc>
              <a:spcBef>
                <a:spcPts val="500"/>
              </a:spcBef>
              <a:spcAft>
                <a:spcPts val="0"/>
              </a:spcAft>
              <a:buClr>
                <a:srgbClr val="212121"/>
              </a:buClr>
              <a:buSzPct val="100000"/>
              <a:buChar char="●"/>
            </a:pPr>
            <a:r>
              <a:rPr lang="en-US" sz="6407" dirty="0">
                <a:solidFill>
                  <a:srgbClr val="212121"/>
                </a:solidFill>
              </a:rPr>
              <a:t>Set your </a:t>
            </a:r>
            <a:r>
              <a:rPr lang="en-US" sz="6407" b="1" dirty="0">
                <a:solidFill>
                  <a:srgbClr val="212121"/>
                </a:solidFill>
              </a:rPr>
              <a:t>Configurations</a:t>
            </a:r>
            <a:r>
              <a:rPr lang="en-US" sz="6407" dirty="0">
                <a:solidFill>
                  <a:srgbClr val="212121"/>
                </a:solidFill>
              </a:rPr>
              <a:t> </a:t>
            </a:r>
          </a:p>
          <a:p>
            <a:pPr marL="914400" lvl="1" indent="-330417" algn="l" rtl="0">
              <a:lnSpc>
                <a:spcPct val="115000"/>
              </a:lnSpc>
              <a:spcBef>
                <a:spcPts val="500"/>
              </a:spcBef>
              <a:spcAft>
                <a:spcPts val="0"/>
              </a:spcAft>
              <a:buClr>
                <a:srgbClr val="212121"/>
              </a:buClr>
              <a:buSzPct val="100000"/>
              <a:buChar char="○"/>
            </a:pPr>
            <a:r>
              <a:rPr lang="en-US" sz="6407" dirty="0">
                <a:solidFill>
                  <a:srgbClr val="212121"/>
                </a:solidFill>
              </a:rPr>
              <a:t>Potentially 100 for final submission. Start early!!!</a:t>
            </a:r>
          </a:p>
          <a:p>
            <a:pPr marL="914400" lvl="1" indent="-330417" algn="l" rtl="0">
              <a:lnSpc>
                <a:spcPct val="115000"/>
              </a:lnSpc>
              <a:spcBef>
                <a:spcPts val="500"/>
              </a:spcBef>
              <a:spcAft>
                <a:spcPts val="0"/>
              </a:spcAft>
              <a:buClr>
                <a:srgbClr val="212121"/>
              </a:buClr>
              <a:buSzPct val="100000"/>
              <a:buChar char="○"/>
            </a:pPr>
            <a:r>
              <a:rPr lang="en-US" sz="6407" dirty="0" err="1">
                <a:solidFill>
                  <a:srgbClr val="212121"/>
                </a:solidFill>
              </a:rPr>
              <a:t>Batch_size</a:t>
            </a:r>
            <a:endParaRPr lang="en-US" sz="6407" dirty="0">
              <a:solidFill>
                <a:srgbClr val="212121"/>
              </a:solidFill>
            </a:endParaRPr>
          </a:p>
          <a:p>
            <a:pPr marL="914400" lvl="1" indent="-330417" algn="l" rtl="0">
              <a:lnSpc>
                <a:spcPct val="115000"/>
              </a:lnSpc>
              <a:spcBef>
                <a:spcPts val="500"/>
              </a:spcBef>
              <a:spcAft>
                <a:spcPts val="0"/>
              </a:spcAft>
              <a:buClr>
                <a:srgbClr val="212121"/>
              </a:buClr>
              <a:buSzPct val="100000"/>
              <a:buChar char="○"/>
            </a:pPr>
            <a:r>
              <a:rPr lang="en-US" sz="6407" dirty="0">
                <a:solidFill>
                  <a:srgbClr val="212121"/>
                </a:solidFill>
              </a:rPr>
              <a:t>Learning rate </a:t>
            </a:r>
          </a:p>
          <a:p>
            <a:pPr marL="457200" lvl="0" indent="-330417" algn="l" rtl="0">
              <a:lnSpc>
                <a:spcPct val="115000"/>
              </a:lnSpc>
              <a:spcBef>
                <a:spcPts val="500"/>
              </a:spcBef>
              <a:spcAft>
                <a:spcPts val="0"/>
              </a:spcAft>
              <a:buClr>
                <a:srgbClr val="212121"/>
              </a:buClr>
              <a:buSzPct val="100000"/>
              <a:buChar char="●"/>
            </a:pPr>
            <a:r>
              <a:rPr lang="en-US" sz="6407" b="1" dirty="0">
                <a:solidFill>
                  <a:srgbClr val="212121"/>
                </a:solidFill>
              </a:rPr>
              <a:t>Classification Dataset</a:t>
            </a:r>
            <a:r>
              <a:rPr lang="en-US" sz="6407" dirty="0">
                <a:solidFill>
                  <a:srgbClr val="212121"/>
                </a:solidFill>
              </a:rPr>
              <a:t>: Transforms/augmentation methods using </a:t>
            </a:r>
            <a:r>
              <a:rPr lang="en-US" sz="6407" dirty="0" err="1">
                <a:solidFill>
                  <a:srgbClr val="212121"/>
                </a:solidFill>
              </a:rPr>
              <a:t>torchvision</a:t>
            </a:r>
            <a:endParaRPr lang="en-US" sz="6407" dirty="0">
              <a:solidFill>
                <a:srgbClr val="212121"/>
              </a:solidFill>
            </a:endParaRPr>
          </a:p>
          <a:p>
            <a:pPr marL="457200" lvl="0" indent="-330417" algn="l" rtl="0">
              <a:lnSpc>
                <a:spcPct val="115000"/>
              </a:lnSpc>
              <a:spcBef>
                <a:spcPts val="500"/>
              </a:spcBef>
              <a:spcAft>
                <a:spcPts val="0"/>
              </a:spcAft>
              <a:buClr>
                <a:srgbClr val="212121"/>
              </a:buClr>
              <a:buSzPct val="100000"/>
              <a:buChar char="●"/>
            </a:pPr>
            <a:r>
              <a:rPr lang="en-US" sz="6407" b="1" dirty="0">
                <a:solidFill>
                  <a:srgbClr val="212121"/>
                </a:solidFill>
              </a:rPr>
              <a:t>Data visualization :</a:t>
            </a:r>
            <a:r>
              <a:rPr lang="en-US" sz="6407" dirty="0">
                <a:solidFill>
                  <a:srgbClr val="212121"/>
                </a:solidFill>
              </a:rPr>
              <a:t> Sanity check</a:t>
            </a:r>
          </a:p>
          <a:p>
            <a:pPr marL="457200" lvl="0" indent="-330417" algn="l" rtl="0">
              <a:lnSpc>
                <a:spcPct val="115000"/>
              </a:lnSpc>
              <a:spcBef>
                <a:spcPts val="500"/>
              </a:spcBef>
              <a:spcAft>
                <a:spcPts val="0"/>
              </a:spcAft>
              <a:buClr>
                <a:srgbClr val="212121"/>
              </a:buClr>
              <a:buSzPct val="100000"/>
              <a:buChar char="●"/>
            </a:pPr>
            <a:r>
              <a:rPr lang="en-US" sz="6407" b="1" dirty="0">
                <a:solidFill>
                  <a:srgbClr val="212121"/>
                </a:solidFill>
              </a:rPr>
              <a:t>Very Simple Network (for Mandatory Early Submission): </a:t>
            </a:r>
            <a:r>
              <a:rPr lang="en-US" sz="6407" dirty="0">
                <a:solidFill>
                  <a:srgbClr val="212121"/>
                </a:solidFill>
              </a:rPr>
              <a:t>4-layer CNN</a:t>
            </a:r>
          </a:p>
          <a:p>
            <a:pPr marL="457200" lvl="0" indent="-330417" algn="l" rtl="0">
              <a:lnSpc>
                <a:spcPct val="115000"/>
              </a:lnSpc>
              <a:spcBef>
                <a:spcPts val="500"/>
              </a:spcBef>
              <a:spcAft>
                <a:spcPts val="0"/>
              </a:spcAft>
              <a:buClr>
                <a:srgbClr val="212121"/>
              </a:buClr>
              <a:buSzPct val="100000"/>
              <a:buChar char="●"/>
            </a:pPr>
            <a:r>
              <a:rPr lang="en-US" sz="6407" b="1" dirty="0" err="1">
                <a:solidFill>
                  <a:srgbClr val="212121"/>
                </a:solidFill>
              </a:rPr>
              <a:t>Resnets</a:t>
            </a:r>
            <a:r>
              <a:rPr lang="en-US" sz="6407" b="1" dirty="0">
                <a:solidFill>
                  <a:srgbClr val="212121"/>
                </a:solidFill>
              </a:rPr>
              <a:t> : </a:t>
            </a:r>
            <a:r>
              <a:rPr lang="en-US" sz="6210" dirty="0" err="1">
                <a:solidFill>
                  <a:schemeClr val="dk2"/>
                </a:solidFill>
              </a:rPr>
              <a:t>MobilNet</a:t>
            </a:r>
            <a:r>
              <a:rPr lang="en-US" sz="6210" dirty="0">
                <a:solidFill>
                  <a:schemeClr val="dk2"/>
                </a:solidFill>
              </a:rPr>
              <a:t>, </a:t>
            </a:r>
            <a:r>
              <a:rPr lang="en-US" sz="6210" dirty="0" err="1">
                <a:solidFill>
                  <a:schemeClr val="dk2"/>
                </a:solidFill>
              </a:rPr>
              <a:t>ResNet</a:t>
            </a:r>
            <a:r>
              <a:rPr lang="en-US" sz="6210" dirty="0">
                <a:solidFill>
                  <a:schemeClr val="dk2"/>
                </a:solidFill>
              </a:rPr>
              <a:t> and </a:t>
            </a:r>
            <a:r>
              <a:rPr lang="en-US" sz="6210" dirty="0" err="1">
                <a:solidFill>
                  <a:schemeClr val="dk2"/>
                </a:solidFill>
              </a:rPr>
              <a:t>ConvNext</a:t>
            </a:r>
            <a:r>
              <a:rPr lang="en-US" sz="6210" dirty="0">
                <a:solidFill>
                  <a:schemeClr val="dk2"/>
                </a:solidFill>
              </a:rPr>
              <a:t>, </a:t>
            </a:r>
            <a:r>
              <a:rPr lang="en-US" sz="6210" dirty="0" err="1">
                <a:solidFill>
                  <a:schemeClr val="dk2"/>
                </a:solidFill>
              </a:rPr>
              <a:t>etc</a:t>
            </a:r>
            <a:endParaRPr lang="en-US" sz="10007" dirty="0">
              <a:solidFill>
                <a:schemeClr val="dk2"/>
              </a:solidFill>
            </a:endParaRPr>
          </a:p>
          <a:p>
            <a:pPr marL="457200" lvl="0" indent="-330417" algn="l" rtl="0">
              <a:lnSpc>
                <a:spcPct val="115000"/>
              </a:lnSpc>
              <a:spcBef>
                <a:spcPts val="500"/>
              </a:spcBef>
              <a:spcAft>
                <a:spcPts val="0"/>
              </a:spcAft>
              <a:buClr>
                <a:srgbClr val="212121"/>
              </a:buClr>
              <a:buSzPct val="100000"/>
              <a:buChar char="●"/>
            </a:pPr>
            <a:r>
              <a:rPr lang="en-US" sz="6407" b="1" dirty="0">
                <a:solidFill>
                  <a:srgbClr val="212121"/>
                </a:solidFill>
              </a:rPr>
              <a:t>Setup everything for training: </a:t>
            </a:r>
            <a:r>
              <a:rPr lang="en-US" sz="6407" dirty="0">
                <a:solidFill>
                  <a:srgbClr val="212121"/>
                </a:solidFill>
              </a:rPr>
              <a:t>Criterion, Optimizer, Scheduler</a:t>
            </a:r>
          </a:p>
        </p:txBody>
      </p:sp>
    </p:spTree>
    <p:extLst>
      <p:ext uri="{BB962C8B-B14F-4D97-AF65-F5344CB8AC3E}">
        <p14:creationId xmlns:p14="http://schemas.microsoft.com/office/powerpoint/2010/main" val="3835111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D2BA0-1B70-BBBA-98ED-26FAF14E71F3}"/>
              </a:ext>
            </a:extLst>
          </p:cNvPr>
          <p:cNvSpPr>
            <a:spLocks noGrp="1"/>
          </p:cNvSpPr>
          <p:nvPr>
            <p:ph type="title"/>
          </p:nvPr>
        </p:nvSpPr>
        <p:spPr/>
        <p:txBody>
          <a:bodyPr/>
          <a:lstStyle/>
          <a:p>
            <a:r>
              <a:rPr lang="en" dirty="0"/>
              <a:t>Questions?</a:t>
            </a:r>
            <a:endParaRPr lang="en-US" dirty="0"/>
          </a:p>
        </p:txBody>
      </p:sp>
    </p:spTree>
    <p:extLst>
      <p:ext uri="{BB962C8B-B14F-4D97-AF65-F5344CB8AC3E}">
        <p14:creationId xmlns:p14="http://schemas.microsoft.com/office/powerpoint/2010/main" val="307257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7BD9-D429-F264-9F15-5F78147FA1DD}"/>
              </a:ext>
            </a:extLst>
          </p:cNvPr>
          <p:cNvSpPr>
            <a:spLocks noGrp="1"/>
          </p:cNvSpPr>
          <p:nvPr>
            <p:ph type="title"/>
          </p:nvPr>
        </p:nvSpPr>
        <p:spPr/>
        <p:txBody>
          <a:bodyPr/>
          <a:lstStyle/>
          <a:p>
            <a:r>
              <a:rPr lang="en-US" dirty="0"/>
              <a:t>What is Classification</a:t>
            </a:r>
          </a:p>
        </p:txBody>
      </p:sp>
      <p:sp>
        <p:nvSpPr>
          <p:cNvPr id="4" name="Content Placeholder 3">
            <a:extLst>
              <a:ext uri="{FF2B5EF4-FFF2-40B4-BE49-F238E27FC236}">
                <a16:creationId xmlns:a16="http://schemas.microsoft.com/office/drawing/2014/main" id="{2F37B80F-3A7C-6158-91DC-D7C2FFE4566C}"/>
              </a:ext>
            </a:extLst>
          </p:cNvPr>
          <p:cNvSpPr>
            <a:spLocks noGrp="1"/>
          </p:cNvSpPr>
          <p:nvPr>
            <p:ph sz="half" idx="1"/>
          </p:nvPr>
        </p:nvSpPr>
        <p:spPr/>
        <p:txBody>
          <a:bodyPr/>
          <a:lstStyle/>
          <a:p>
            <a:pPr marL="457200" lvl="0" indent="-342900" algn="l" rtl="0">
              <a:lnSpc>
                <a:spcPct val="115000"/>
              </a:lnSpc>
              <a:spcBef>
                <a:spcPts val="0"/>
              </a:spcBef>
              <a:spcAft>
                <a:spcPts val="0"/>
              </a:spcAft>
              <a:buSzPts val="1800"/>
              <a:buChar char="●"/>
            </a:pPr>
            <a:r>
              <a:rPr lang="en-US" dirty="0"/>
              <a:t>A supervised learning method where the model tries to predict the label/class for a given input data</a:t>
            </a:r>
          </a:p>
          <a:p>
            <a:pPr marL="0" lvl="0" indent="457200" algn="l" rtl="0">
              <a:lnSpc>
                <a:spcPct val="115000"/>
              </a:lnSpc>
              <a:spcBef>
                <a:spcPts val="1200"/>
              </a:spcBef>
              <a:spcAft>
                <a:spcPts val="0"/>
              </a:spcAft>
              <a:buSzPts val="1800"/>
              <a:buNone/>
            </a:pPr>
            <a:r>
              <a:rPr lang="en-US" b="1" dirty="0"/>
              <a:t>In Context…</a:t>
            </a:r>
          </a:p>
          <a:p>
            <a:pPr marL="457200" marR="0" lvl="0" indent="-342900" algn="l" rtl="0">
              <a:lnSpc>
                <a:spcPct val="115000"/>
              </a:lnSpc>
              <a:spcBef>
                <a:spcPts val="0"/>
              </a:spcBef>
              <a:spcAft>
                <a:spcPts val="0"/>
              </a:spcAft>
              <a:buSzPts val="1800"/>
              <a:buChar char="●"/>
            </a:pPr>
            <a:r>
              <a:rPr lang="en-US" dirty="0"/>
              <a:t>Given an image, figure out which class the image belongs to or rather the person in the image</a:t>
            </a:r>
          </a:p>
          <a:p>
            <a:endParaRPr lang="en-US" dirty="0"/>
          </a:p>
        </p:txBody>
      </p:sp>
      <p:sp>
        <p:nvSpPr>
          <p:cNvPr id="5" name="Content Placeholder 4">
            <a:extLst>
              <a:ext uri="{FF2B5EF4-FFF2-40B4-BE49-F238E27FC236}">
                <a16:creationId xmlns:a16="http://schemas.microsoft.com/office/drawing/2014/main" id="{D677151C-EBE7-4414-394A-105E0B121249}"/>
              </a:ext>
            </a:extLst>
          </p:cNvPr>
          <p:cNvSpPr>
            <a:spLocks noGrp="1"/>
          </p:cNvSpPr>
          <p:nvPr>
            <p:ph sz="half" idx="2"/>
          </p:nvPr>
        </p:nvSpPr>
        <p:spPr/>
        <p:txBody>
          <a:bodyPr/>
          <a:lstStyle/>
          <a:p>
            <a:pPr marL="0" lvl="0" indent="0" algn="l" rtl="0">
              <a:lnSpc>
                <a:spcPct val="115000"/>
              </a:lnSpc>
              <a:spcBef>
                <a:spcPts val="0"/>
              </a:spcBef>
              <a:spcAft>
                <a:spcPts val="0"/>
              </a:spcAft>
              <a:buSzPts val="1800"/>
              <a:buNone/>
            </a:pPr>
            <a:r>
              <a:rPr lang="en-US" b="1" dirty="0"/>
              <a:t>Categories</a:t>
            </a:r>
          </a:p>
          <a:p>
            <a:pPr marL="457200" marR="0" lvl="0" indent="-342900" algn="l" rtl="0">
              <a:lnSpc>
                <a:spcPct val="115000"/>
              </a:lnSpc>
              <a:spcBef>
                <a:spcPts val="0"/>
              </a:spcBef>
              <a:spcAft>
                <a:spcPts val="0"/>
              </a:spcAft>
              <a:buSzPts val="1800"/>
              <a:buChar char="●"/>
            </a:pPr>
            <a:r>
              <a:rPr lang="en-US" dirty="0"/>
              <a:t>Binary classification</a:t>
            </a:r>
          </a:p>
          <a:p>
            <a:pPr marL="457200" marR="0" lvl="0" indent="-342900" algn="l" rtl="0">
              <a:lnSpc>
                <a:spcPct val="115000"/>
              </a:lnSpc>
              <a:spcBef>
                <a:spcPts val="1000"/>
              </a:spcBef>
              <a:spcAft>
                <a:spcPts val="0"/>
              </a:spcAft>
              <a:buSzPts val="1800"/>
              <a:buChar char="●"/>
            </a:pPr>
            <a:r>
              <a:rPr lang="en-US" b="1" dirty="0"/>
              <a:t>Multi-class classification</a:t>
            </a:r>
          </a:p>
          <a:p>
            <a:pPr marL="457200" marR="0" lvl="0" indent="0" algn="l" rtl="0">
              <a:lnSpc>
                <a:spcPct val="115000"/>
              </a:lnSpc>
              <a:spcBef>
                <a:spcPts val="0"/>
              </a:spcBef>
              <a:spcAft>
                <a:spcPts val="0"/>
              </a:spcAft>
              <a:buSzPts val="1800"/>
              <a:buNone/>
            </a:pPr>
            <a:r>
              <a:rPr lang="en-US" dirty="0"/>
              <a:t>An N way classification task, predicting from a fixed set of possible output classes</a:t>
            </a:r>
          </a:p>
          <a:p>
            <a:endParaRPr lang="en-US" dirty="0"/>
          </a:p>
        </p:txBody>
      </p:sp>
    </p:spTree>
    <p:extLst>
      <p:ext uri="{BB962C8B-B14F-4D97-AF65-F5344CB8AC3E}">
        <p14:creationId xmlns:p14="http://schemas.microsoft.com/office/powerpoint/2010/main" val="352523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7383-D811-9803-E004-7DD65B3671AB}"/>
              </a:ext>
            </a:extLst>
          </p:cNvPr>
          <p:cNvSpPr>
            <a:spLocks noGrp="1"/>
          </p:cNvSpPr>
          <p:nvPr>
            <p:ph type="title"/>
          </p:nvPr>
        </p:nvSpPr>
        <p:spPr/>
        <p:txBody>
          <a:bodyPr/>
          <a:lstStyle/>
          <a:p>
            <a:r>
              <a:rPr lang="en-US" dirty="0"/>
              <a:t>Tale of two classifications</a:t>
            </a:r>
          </a:p>
        </p:txBody>
      </p:sp>
      <p:sp>
        <p:nvSpPr>
          <p:cNvPr id="5" name="Text Placeholder 4">
            <a:extLst>
              <a:ext uri="{FF2B5EF4-FFF2-40B4-BE49-F238E27FC236}">
                <a16:creationId xmlns:a16="http://schemas.microsoft.com/office/drawing/2014/main" id="{622CBF0B-A44C-B792-5D3A-41A9C0F797F3}"/>
              </a:ext>
            </a:extLst>
          </p:cNvPr>
          <p:cNvSpPr>
            <a:spLocks noGrp="1"/>
          </p:cNvSpPr>
          <p:nvPr>
            <p:ph type="body" idx="1"/>
          </p:nvPr>
        </p:nvSpPr>
        <p:spPr/>
        <p:txBody>
          <a:bodyPr/>
          <a:lstStyle/>
          <a:p>
            <a:r>
              <a:rPr lang="en-US" dirty="0"/>
              <a:t>Closed Set (Classification)</a:t>
            </a:r>
          </a:p>
        </p:txBody>
      </p:sp>
      <p:sp>
        <p:nvSpPr>
          <p:cNvPr id="6" name="Content Placeholder 5">
            <a:extLst>
              <a:ext uri="{FF2B5EF4-FFF2-40B4-BE49-F238E27FC236}">
                <a16:creationId xmlns:a16="http://schemas.microsoft.com/office/drawing/2014/main" id="{6C8EE537-FA1B-65AF-568B-42FE10C0CE0F}"/>
              </a:ext>
            </a:extLst>
          </p:cNvPr>
          <p:cNvSpPr>
            <a:spLocks noGrp="1"/>
          </p:cNvSpPr>
          <p:nvPr>
            <p:ph sz="half" idx="2"/>
          </p:nvPr>
        </p:nvSpPr>
        <p:spPr/>
        <p:txBody>
          <a:bodyPr/>
          <a:lstStyle/>
          <a:p>
            <a:pPr marL="457200" lvl="0" indent="-330200" algn="l" rtl="0">
              <a:lnSpc>
                <a:spcPct val="115000"/>
              </a:lnSpc>
              <a:spcBef>
                <a:spcPts val="0"/>
              </a:spcBef>
              <a:spcAft>
                <a:spcPts val="0"/>
              </a:spcAft>
              <a:buSzPts val="1600"/>
              <a:buChar char="●"/>
            </a:pPr>
            <a:r>
              <a:rPr lang="en-US" sz="1800" dirty="0"/>
              <a:t>K known classes are present during training and testing</a:t>
            </a:r>
          </a:p>
          <a:p>
            <a:pPr marL="457200" lvl="0" indent="-330200" algn="l" rtl="0">
              <a:lnSpc>
                <a:spcPct val="115000"/>
              </a:lnSpc>
              <a:spcBef>
                <a:spcPts val="400"/>
              </a:spcBef>
              <a:spcAft>
                <a:spcPts val="400"/>
              </a:spcAft>
              <a:buSzPts val="1600"/>
              <a:buChar char="●"/>
            </a:pPr>
            <a:r>
              <a:rPr lang="en-US" sz="1800" dirty="0"/>
              <a:t>Learns decision boundaries that divide the feature space into K parts</a:t>
            </a:r>
          </a:p>
          <a:p>
            <a:endParaRPr lang="en-US" dirty="0"/>
          </a:p>
        </p:txBody>
      </p:sp>
      <p:sp>
        <p:nvSpPr>
          <p:cNvPr id="7" name="Text Placeholder 6">
            <a:extLst>
              <a:ext uri="{FF2B5EF4-FFF2-40B4-BE49-F238E27FC236}">
                <a16:creationId xmlns:a16="http://schemas.microsoft.com/office/drawing/2014/main" id="{DC61D4E9-CBBA-2BD5-0F0A-7AFBA15575ED}"/>
              </a:ext>
            </a:extLst>
          </p:cNvPr>
          <p:cNvSpPr>
            <a:spLocks noGrp="1"/>
          </p:cNvSpPr>
          <p:nvPr>
            <p:ph type="body" sz="quarter" idx="3"/>
          </p:nvPr>
        </p:nvSpPr>
        <p:spPr/>
        <p:txBody>
          <a:bodyPr/>
          <a:lstStyle/>
          <a:p>
            <a:r>
              <a:rPr lang="en-US" dirty="0"/>
              <a:t>Open Set (Verification)</a:t>
            </a:r>
          </a:p>
        </p:txBody>
      </p:sp>
      <p:sp>
        <p:nvSpPr>
          <p:cNvPr id="8" name="Content Placeholder 7">
            <a:extLst>
              <a:ext uri="{FF2B5EF4-FFF2-40B4-BE49-F238E27FC236}">
                <a16:creationId xmlns:a16="http://schemas.microsoft.com/office/drawing/2014/main" id="{1B7DA6BA-8723-D09E-ECB1-31F82DC9304E}"/>
              </a:ext>
            </a:extLst>
          </p:cNvPr>
          <p:cNvSpPr>
            <a:spLocks noGrp="1"/>
          </p:cNvSpPr>
          <p:nvPr>
            <p:ph sz="quarter" idx="4"/>
          </p:nvPr>
        </p:nvSpPr>
        <p:spPr/>
        <p:txBody>
          <a:bodyPr/>
          <a:lstStyle/>
          <a:p>
            <a:pPr marL="457200" marR="0" lvl="0" indent="-330200" algn="l" rtl="0">
              <a:lnSpc>
                <a:spcPct val="115000"/>
              </a:lnSpc>
              <a:spcBef>
                <a:spcPts val="0"/>
              </a:spcBef>
              <a:spcAft>
                <a:spcPts val="0"/>
              </a:spcAft>
              <a:buSzPts val="1600"/>
              <a:buChar char="●"/>
            </a:pPr>
            <a:r>
              <a:rPr lang="en-US" sz="1800" dirty="0"/>
              <a:t>K known classes during training but K known and U unknown classes present during inference</a:t>
            </a:r>
          </a:p>
          <a:p>
            <a:pPr marL="457200" marR="0" lvl="0" indent="-330200" algn="l" rtl="0">
              <a:lnSpc>
                <a:spcPct val="115000"/>
              </a:lnSpc>
              <a:spcBef>
                <a:spcPts val="400"/>
              </a:spcBef>
              <a:spcAft>
                <a:spcPts val="400"/>
              </a:spcAft>
              <a:buSzPts val="1600"/>
              <a:buChar char="●"/>
            </a:pPr>
            <a:r>
              <a:rPr lang="en-US" sz="1800" dirty="0"/>
              <a:t>Tight decision boundary around the K classes are learned</a:t>
            </a:r>
          </a:p>
          <a:p>
            <a:endParaRPr lang="en-US" dirty="0"/>
          </a:p>
        </p:txBody>
      </p:sp>
      <p:pic>
        <p:nvPicPr>
          <p:cNvPr id="10" name="Google Shape;110;p5">
            <a:extLst>
              <a:ext uri="{FF2B5EF4-FFF2-40B4-BE49-F238E27FC236}">
                <a16:creationId xmlns:a16="http://schemas.microsoft.com/office/drawing/2014/main" id="{A55656BA-D2CE-D466-61F8-382DD26A7923}"/>
              </a:ext>
            </a:extLst>
          </p:cNvPr>
          <p:cNvPicPr preferRelativeResize="0"/>
          <p:nvPr/>
        </p:nvPicPr>
        <p:blipFill rotWithShape="1">
          <a:blip r:embed="rId2">
            <a:alphaModFix/>
          </a:blip>
          <a:srcRect/>
          <a:stretch/>
        </p:blipFill>
        <p:spPr>
          <a:xfrm>
            <a:off x="2647413" y="4700888"/>
            <a:ext cx="1646000" cy="1646000"/>
          </a:xfrm>
          <a:prstGeom prst="rect">
            <a:avLst/>
          </a:prstGeom>
          <a:noFill/>
          <a:ln>
            <a:noFill/>
          </a:ln>
        </p:spPr>
      </p:pic>
      <p:pic>
        <p:nvPicPr>
          <p:cNvPr id="11" name="Google Shape;111;p5">
            <a:extLst>
              <a:ext uri="{FF2B5EF4-FFF2-40B4-BE49-F238E27FC236}">
                <a16:creationId xmlns:a16="http://schemas.microsoft.com/office/drawing/2014/main" id="{6A00952B-9DC6-047F-06C3-4A9059D82007}"/>
              </a:ext>
            </a:extLst>
          </p:cNvPr>
          <p:cNvPicPr preferRelativeResize="0"/>
          <p:nvPr/>
        </p:nvPicPr>
        <p:blipFill rotWithShape="1">
          <a:blip r:embed="rId3">
            <a:alphaModFix/>
          </a:blip>
          <a:srcRect/>
          <a:stretch/>
        </p:blipFill>
        <p:spPr>
          <a:xfrm>
            <a:off x="7898586" y="4700888"/>
            <a:ext cx="1646000" cy="1650530"/>
          </a:xfrm>
          <a:prstGeom prst="rect">
            <a:avLst/>
          </a:prstGeom>
          <a:noFill/>
          <a:ln>
            <a:noFill/>
          </a:ln>
        </p:spPr>
      </p:pic>
    </p:spTree>
    <p:extLst>
      <p:ext uri="{BB962C8B-B14F-4D97-AF65-F5344CB8AC3E}">
        <p14:creationId xmlns:p14="http://schemas.microsoft.com/office/powerpoint/2010/main" val="275602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9D9630-4F46-4B1C-B1F4-4A884956970F}"/>
              </a:ext>
            </a:extLst>
          </p:cNvPr>
          <p:cNvSpPr>
            <a:spLocks noGrp="1"/>
          </p:cNvSpPr>
          <p:nvPr>
            <p:ph type="title"/>
          </p:nvPr>
        </p:nvSpPr>
        <p:spPr/>
        <p:txBody>
          <a:bodyPr/>
          <a:lstStyle/>
          <a:p>
            <a:r>
              <a:rPr lang="en-US" dirty="0"/>
              <a:t>Closed vs open set classification</a:t>
            </a:r>
          </a:p>
        </p:txBody>
      </p:sp>
      <p:pic>
        <p:nvPicPr>
          <p:cNvPr id="9" name="Google Shape;128;p7">
            <a:extLst>
              <a:ext uri="{FF2B5EF4-FFF2-40B4-BE49-F238E27FC236}">
                <a16:creationId xmlns:a16="http://schemas.microsoft.com/office/drawing/2014/main" id="{AE7E6A59-3F0F-42B8-E538-8DB5C2A405B3}"/>
              </a:ext>
            </a:extLst>
          </p:cNvPr>
          <p:cNvPicPr preferRelativeResize="0">
            <a:picLocks noGrp="1" noChangeAspect="1"/>
          </p:cNvPicPr>
          <p:nvPr>
            <p:ph idx="1"/>
          </p:nvPr>
        </p:nvPicPr>
        <p:blipFill rotWithShape="1">
          <a:blip r:embed="rId2">
            <a:alphaModFix/>
          </a:blip>
          <a:srcRect/>
          <a:stretch/>
        </p:blipFill>
        <p:spPr>
          <a:xfrm>
            <a:off x="2393351" y="2152650"/>
            <a:ext cx="7405297" cy="4119848"/>
          </a:xfrm>
          <a:prstGeom prst="rect">
            <a:avLst/>
          </a:prstGeom>
          <a:noFill/>
          <a:ln w="19050" cap="flat" cmpd="sng">
            <a:solidFill>
              <a:srgbClr val="990000"/>
            </a:solidFill>
            <a:prstDash val="solid"/>
            <a:round/>
            <a:headEnd type="none" w="sm" len="sm"/>
            <a:tailEnd type="none" w="sm" len="sm"/>
          </a:ln>
        </p:spPr>
      </p:pic>
      <p:sp>
        <p:nvSpPr>
          <p:cNvPr id="10" name="Text Placeholder 4">
            <a:extLst>
              <a:ext uri="{FF2B5EF4-FFF2-40B4-BE49-F238E27FC236}">
                <a16:creationId xmlns:a16="http://schemas.microsoft.com/office/drawing/2014/main" id="{CF84E86D-2ED1-273C-CE34-BAD8EB9C7FAA}"/>
              </a:ext>
            </a:extLst>
          </p:cNvPr>
          <p:cNvSpPr txBox="1">
            <a:spLocks/>
          </p:cNvSpPr>
          <p:nvPr/>
        </p:nvSpPr>
        <p:spPr>
          <a:xfrm>
            <a:off x="4962832" y="6313997"/>
            <a:ext cx="2627672" cy="5440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Closed Set  |  Open Set</a:t>
            </a:r>
          </a:p>
        </p:txBody>
      </p:sp>
    </p:spTree>
    <p:extLst>
      <p:ext uri="{BB962C8B-B14F-4D97-AF65-F5344CB8AC3E}">
        <p14:creationId xmlns:p14="http://schemas.microsoft.com/office/powerpoint/2010/main" val="355442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2352-1CA9-0004-DA9C-5686EAE46397}"/>
              </a:ext>
            </a:extLst>
          </p:cNvPr>
          <p:cNvSpPr>
            <a:spLocks noGrp="1"/>
          </p:cNvSpPr>
          <p:nvPr>
            <p:ph type="title"/>
          </p:nvPr>
        </p:nvSpPr>
        <p:spPr/>
        <p:txBody>
          <a:bodyPr/>
          <a:lstStyle/>
          <a:p>
            <a:r>
              <a:rPr lang="en-US" dirty="0"/>
              <a:t>CLOSED vs Open SET VERIFICATION</a:t>
            </a:r>
          </a:p>
        </p:txBody>
      </p:sp>
      <p:pic>
        <p:nvPicPr>
          <p:cNvPr id="4" name="Google Shape;138;p8">
            <a:extLst>
              <a:ext uri="{FF2B5EF4-FFF2-40B4-BE49-F238E27FC236}">
                <a16:creationId xmlns:a16="http://schemas.microsoft.com/office/drawing/2014/main" id="{6F9B5FC2-D290-08FB-4EFC-BA24EBF982B4}"/>
              </a:ext>
            </a:extLst>
          </p:cNvPr>
          <p:cNvPicPr preferRelativeResize="0">
            <a:picLocks noGrp="1" noChangeAspect="1"/>
          </p:cNvPicPr>
          <p:nvPr>
            <p:ph idx="1"/>
          </p:nvPr>
        </p:nvPicPr>
        <p:blipFill rotWithShape="1">
          <a:blip r:embed="rId2">
            <a:alphaModFix/>
          </a:blip>
          <a:srcRect/>
          <a:stretch/>
        </p:blipFill>
        <p:spPr>
          <a:xfrm>
            <a:off x="2393350" y="2152649"/>
            <a:ext cx="7409293" cy="3441905"/>
          </a:xfrm>
          <a:prstGeom prst="rect">
            <a:avLst/>
          </a:prstGeom>
          <a:noFill/>
          <a:ln w="19050" cap="flat" cmpd="sng">
            <a:solidFill>
              <a:srgbClr val="990000"/>
            </a:solidFill>
            <a:prstDash val="solid"/>
            <a:round/>
            <a:headEnd type="none" w="sm" len="sm"/>
            <a:tailEnd type="none" w="sm" len="sm"/>
          </a:ln>
        </p:spPr>
      </p:pic>
      <p:sp>
        <p:nvSpPr>
          <p:cNvPr id="6" name="Text Placeholder 4">
            <a:extLst>
              <a:ext uri="{FF2B5EF4-FFF2-40B4-BE49-F238E27FC236}">
                <a16:creationId xmlns:a16="http://schemas.microsoft.com/office/drawing/2014/main" id="{EF82C02B-B896-CA93-BB13-06ADB98D5C68}"/>
              </a:ext>
            </a:extLst>
          </p:cNvPr>
          <p:cNvSpPr txBox="1">
            <a:spLocks/>
          </p:cNvSpPr>
          <p:nvPr/>
        </p:nvSpPr>
        <p:spPr>
          <a:xfrm>
            <a:off x="4962832" y="5753557"/>
            <a:ext cx="2627672" cy="5440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Closed Set  |  Open Set</a:t>
            </a:r>
          </a:p>
        </p:txBody>
      </p:sp>
    </p:spTree>
    <p:extLst>
      <p:ext uri="{BB962C8B-B14F-4D97-AF65-F5344CB8AC3E}">
        <p14:creationId xmlns:p14="http://schemas.microsoft.com/office/powerpoint/2010/main" val="153976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1C00-4EED-E969-6DE9-D397B762826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6D31F49-EF6B-F127-987C-11F321337BFD}"/>
              </a:ext>
            </a:extLst>
          </p:cNvPr>
          <p:cNvSpPr>
            <a:spLocks noGrp="1"/>
          </p:cNvSpPr>
          <p:nvPr>
            <p:ph idx="1"/>
          </p:nvPr>
        </p:nvSpPr>
        <p:spPr/>
        <p:txBody>
          <a:bodyPr/>
          <a:lstStyle/>
          <a:p>
            <a:r>
              <a:rPr lang="en-US" sz="1800" b="1" i="0" u="none" strike="noStrike" cap="none" dirty="0">
                <a:solidFill>
                  <a:srgbClr val="000000"/>
                </a:solidFill>
                <a:latin typeface="Roboto"/>
                <a:ea typeface="Roboto"/>
                <a:cs typeface="Roboto"/>
                <a:sym typeface="Roboto"/>
              </a:rPr>
              <a:t>Definition: </a:t>
            </a:r>
            <a:r>
              <a:rPr lang="en-US" sz="1800" b="0" i="0" u="none" strike="noStrike" cap="none" dirty="0">
                <a:solidFill>
                  <a:srgbClr val="000000"/>
                </a:solidFill>
                <a:latin typeface="Roboto"/>
                <a:ea typeface="Roboto"/>
                <a:cs typeface="Roboto"/>
                <a:sym typeface="Roboto"/>
              </a:rPr>
              <a:t>This is a closed set problem, where the subjects in the test set have also been seen in the training set, although the precise pictures in the test set will not be in the training set.</a:t>
            </a:r>
          </a:p>
          <a:p>
            <a:r>
              <a:rPr lang="en-US" sz="1800" b="1" i="0" u="none" strike="noStrike" cap="none" dirty="0">
                <a:solidFill>
                  <a:srgbClr val="000000"/>
                </a:solidFill>
                <a:latin typeface="Roboto"/>
                <a:ea typeface="Roboto"/>
                <a:cs typeface="Roboto"/>
                <a:sym typeface="Roboto"/>
              </a:rPr>
              <a:t>Task: </a:t>
            </a:r>
            <a:r>
              <a:rPr lang="en-US" sz="1800" b="0" i="0" u="none" strike="noStrike" cap="none" dirty="0">
                <a:solidFill>
                  <a:srgbClr val="000000"/>
                </a:solidFill>
                <a:latin typeface="Roboto"/>
                <a:ea typeface="Roboto"/>
                <a:cs typeface="Roboto"/>
                <a:sym typeface="Roboto"/>
              </a:rPr>
              <a:t>Identify the person in a picture; about 700</a:t>
            </a:r>
            <a:r>
              <a:rPr lang="en-US" sz="1800" dirty="0">
                <a:latin typeface="Roboto"/>
                <a:ea typeface="Roboto"/>
                <a:cs typeface="Roboto"/>
                <a:sym typeface="Roboto"/>
              </a:rPr>
              <a:t>1 </a:t>
            </a:r>
            <a:r>
              <a:rPr lang="en-US" sz="1800" b="0" i="0" u="none" strike="noStrike" cap="none" dirty="0">
                <a:solidFill>
                  <a:srgbClr val="000000"/>
                </a:solidFill>
                <a:latin typeface="Roboto"/>
                <a:ea typeface="Roboto"/>
                <a:cs typeface="Roboto"/>
                <a:sym typeface="Roboto"/>
              </a:rPr>
              <a:t>unique image</a:t>
            </a:r>
            <a:r>
              <a:rPr lang="en-US" sz="1800" dirty="0">
                <a:latin typeface="Roboto"/>
                <a:ea typeface="Roboto"/>
                <a:cs typeface="Roboto"/>
                <a:sym typeface="Roboto"/>
              </a:rPr>
              <a:t> classes </a:t>
            </a:r>
            <a:r>
              <a:rPr lang="en-US" sz="1800" b="0" i="0" u="none" strike="noStrike" cap="none" dirty="0">
                <a:solidFill>
                  <a:srgbClr val="000000"/>
                </a:solidFill>
                <a:latin typeface="Roboto"/>
                <a:ea typeface="Roboto"/>
                <a:cs typeface="Roboto"/>
                <a:sym typeface="Roboto"/>
              </a:rPr>
              <a:t>therefore, Multi-class classification</a:t>
            </a:r>
          </a:p>
          <a:p>
            <a:endParaRPr lang="en-US" dirty="0"/>
          </a:p>
        </p:txBody>
      </p:sp>
      <p:pic>
        <p:nvPicPr>
          <p:cNvPr id="4" name="Google Shape;148;p9">
            <a:extLst>
              <a:ext uri="{FF2B5EF4-FFF2-40B4-BE49-F238E27FC236}">
                <a16:creationId xmlns:a16="http://schemas.microsoft.com/office/drawing/2014/main" id="{53D58E72-3605-9911-7FD5-AD7BC7701571}"/>
              </a:ext>
            </a:extLst>
          </p:cNvPr>
          <p:cNvPicPr preferRelativeResize="0"/>
          <p:nvPr/>
        </p:nvPicPr>
        <p:blipFill rotWithShape="1">
          <a:blip r:embed="rId2">
            <a:alphaModFix/>
          </a:blip>
          <a:srcRect/>
          <a:stretch/>
        </p:blipFill>
        <p:spPr>
          <a:xfrm>
            <a:off x="1663131" y="4742586"/>
            <a:ext cx="1290750" cy="1144955"/>
          </a:xfrm>
          <a:prstGeom prst="rect">
            <a:avLst/>
          </a:prstGeom>
          <a:noFill/>
          <a:ln>
            <a:noFill/>
          </a:ln>
        </p:spPr>
      </p:pic>
      <p:sp>
        <p:nvSpPr>
          <p:cNvPr id="5" name="Google Shape;149;p9">
            <a:extLst>
              <a:ext uri="{FF2B5EF4-FFF2-40B4-BE49-F238E27FC236}">
                <a16:creationId xmlns:a16="http://schemas.microsoft.com/office/drawing/2014/main" id="{74A04B4C-CAB9-4F7D-01D9-C9F0F63A5FD9}"/>
              </a:ext>
            </a:extLst>
          </p:cNvPr>
          <p:cNvSpPr/>
          <p:nvPr/>
        </p:nvSpPr>
        <p:spPr>
          <a:xfrm>
            <a:off x="3046906" y="5140791"/>
            <a:ext cx="246900" cy="329100"/>
          </a:xfrm>
          <a:prstGeom prst="stripedRightArrow">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150;p9">
            <a:extLst>
              <a:ext uri="{FF2B5EF4-FFF2-40B4-BE49-F238E27FC236}">
                <a16:creationId xmlns:a16="http://schemas.microsoft.com/office/drawing/2014/main" id="{9163CAC0-0796-7EDD-3854-C8DE1744CCCE}"/>
              </a:ext>
            </a:extLst>
          </p:cNvPr>
          <p:cNvSpPr/>
          <p:nvPr/>
        </p:nvSpPr>
        <p:spPr>
          <a:xfrm>
            <a:off x="3386831" y="4893891"/>
            <a:ext cx="1593900" cy="8229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none" strike="noStrike" cap="none" dirty="0">
                <a:latin typeface="Arial"/>
                <a:ea typeface="Arial"/>
                <a:cs typeface="Arial"/>
                <a:sym typeface="Arial"/>
              </a:rPr>
              <a:t>Feature extraction model</a:t>
            </a:r>
            <a:endParaRPr sz="1400" i="0" u="none" strike="noStrike" cap="none" dirty="0">
              <a:latin typeface="Arial"/>
              <a:ea typeface="Arial"/>
              <a:cs typeface="Arial"/>
              <a:sym typeface="Arial"/>
            </a:endParaRPr>
          </a:p>
        </p:txBody>
      </p:sp>
      <p:sp>
        <p:nvSpPr>
          <p:cNvPr id="7" name="Google Shape;151;p9">
            <a:extLst>
              <a:ext uri="{FF2B5EF4-FFF2-40B4-BE49-F238E27FC236}">
                <a16:creationId xmlns:a16="http://schemas.microsoft.com/office/drawing/2014/main" id="{CF0D689E-2A8F-6AC0-23DF-DB5F4CCF0035}"/>
              </a:ext>
            </a:extLst>
          </p:cNvPr>
          <p:cNvSpPr txBox="1"/>
          <p:nvPr/>
        </p:nvSpPr>
        <p:spPr>
          <a:xfrm rot="-5400000">
            <a:off x="4722931" y="5113591"/>
            <a:ext cx="1781700" cy="400200"/>
          </a:xfrm>
          <a:prstGeom prst="rect">
            <a:avLst/>
          </a:prstGeom>
          <a:noFill/>
          <a:ln>
            <a:solidFill>
              <a:schemeClr val="tx1"/>
            </a:solid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latin typeface="Roboto"/>
                <a:ea typeface="Roboto"/>
                <a:cs typeface="Roboto"/>
                <a:sym typeface="Roboto"/>
              </a:rPr>
              <a:t>Feature embedding</a:t>
            </a:r>
            <a:endParaRPr sz="1400" b="0" i="0" u="none" strike="noStrike" cap="none" dirty="0">
              <a:latin typeface="Roboto"/>
              <a:ea typeface="Roboto"/>
              <a:cs typeface="Roboto"/>
              <a:sym typeface="Roboto"/>
            </a:endParaRPr>
          </a:p>
        </p:txBody>
      </p:sp>
      <p:sp>
        <p:nvSpPr>
          <p:cNvPr id="8" name="Google Shape;152;p9">
            <a:extLst>
              <a:ext uri="{FF2B5EF4-FFF2-40B4-BE49-F238E27FC236}">
                <a16:creationId xmlns:a16="http://schemas.microsoft.com/office/drawing/2014/main" id="{2239C8A0-343C-E45C-BEAE-1203464CA8DF}"/>
              </a:ext>
            </a:extLst>
          </p:cNvPr>
          <p:cNvSpPr/>
          <p:nvPr/>
        </p:nvSpPr>
        <p:spPr>
          <a:xfrm>
            <a:off x="5906906" y="5140791"/>
            <a:ext cx="246900" cy="329100"/>
          </a:xfrm>
          <a:prstGeom prst="stripedRightArrow">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53;p9">
            <a:extLst>
              <a:ext uri="{FF2B5EF4-FFF2-40B4-BE49-F238E27FC236}">
                <a16:creationId xmlns:a16="http://schemas.microsoft.com/office/drawing/2014/main" id="{0A61539A-5C83-8955-AE92-5919E28679FC}"/>
              </a:ext>
            </a:extLst>
          </p:cNvPr>
          <p:cNvSpPr/>
          <p:nvPr/>
        </p:nvSpPr>
        <p:spPr>
          <a:xfrm>
            <a:off x="6219331" y="4893891"/>
            <a:ext cx="1516800" cy="822900"/>
          </a:xfrm>
          <a:prstGeom prst="roundRect">
            <a:avLst>
              <a:gd name="adj" fmla="val 16667"/>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latin typeface="Arial"/>
                <a:ea typeface="Arial"/>
                <a:cs typeface="Arial"/>
                <a:sym typeface="Arial"/>
              </a:rPr>
              <a:t>Classification linear layer</a:t>
            </a:r>
            <a:endParaRPr sz="1400" b="0" i="0" u="none" strike="noStrike" cap="none" dirty="0">
              <a:latin typeface="Arial"/>
              <a:ea typeface="Arial"/>
              <a:cs typeface="Arial"/>
              <a:sym typeface="Arial"/>
            </a:endParaRPr>
          </a:p>
        </p:txBody>
      </p:sp>
      <p:sp>
        <p:nvSpPr>
          <p:cNvPr id="10" name="Google Shape;154;p9">
            <a:extLst>
              <a:ext uri="{FF2B5EF4-FFF2-40B4-BE49-F238E27FC236}">
                <a16:creationId xmlns:a16="http://schemas.microsoft.com/office/drawing/2014/main" id="{13AA8746-8BEA-E39B-A198-3F1059736767}"/>
              </a:ext>
            </a:extLst>
          </p:cNvPr>
          <p:cNvSpPr txBox="1"/>
          <p:nvPr/>
        </p:nvSpPr>
        <p:spPr>
          <a:xfrm rot="-5400000">
            <a:off x="7493906" y="5087341"/>
            <a:ext cx="1781700" cy="452700"/>
          </a:xfrm>
          <a:prstGeom prst="rect">
            <a:avLst/>
          </a:prstGeom>
          <a:noFill/>
          <a:ln>
            <a:solidFill>
              <a:schemeClr val="tx1"/>
            </a:solid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latin typeface="Roboto"/>
                <a:ea typeface="Roboto"/>
                <a:cs typeface="Roboto"/>
                <a:sym typeface="Roboto"/>
              </a:rPr>
              <a:t>N-class Probability Logits</a:t>
            </a:r>
            <a:endParaRPr sz="1400" b="0" i="0" u="none" strike="noStrike" cap="none" dirty="0">
              <a:latin typeface="Roboto"/>
              <a:ea typeface="Roboto"/>
              <a:cs typeface="Roboto"/>
              <a:sym typeface="Roboto"/>
            </a:endParaRPr>
          </a:p>
        </p:txBody>
      </p:sp>
      <p:sp>
        <p:nvSpPr>
          <p:cNvPr id="11" name="Google Shape;155;p9">
            <a:extLst>
              <a:ext uri="{FF2B5EF4-FFF2-40B4-BE49-F238E27FC236}">
                <a16:creationId xmlns:a16="http://schemas.microsoft.com/office/drawing/2014/main" id="{712E8008-843E-2C9C-52A1-4CF9DE0CCEF5}"/>
              </a:ext>
            </a:extLst>
          </p:cNvPr>
          <p:cNvSpPr txBox="1"/>
          <p:nvPr/>
        </p:nvSpPr>
        <p:spPr>
          <a:xfrm rot="-5400000">
            <a:off x="9249081" y="5073091"/>
            <a:ext cx="1781700" cy="481200"/>
          </a:xfrm>
          <a:prstGeom prst="rect">
            <a:avLst/>
          </a:prstGeom>
          <a:noFill/>
          <a:ln>
            <a:solidFill>
              <a:schemeClr val="tx1"/>
            </a:solid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latin typeface="Roboto"/>
                <a:ea typeface="Roboto"/>
                <a:cs typeface="Roboto"/>
                <a:sym typeface="Roboto"/>
              </a:rPr>
              <a:t>N-class probabilities</a:t>
            </a:r>
            <a:endParaRPr sz="1400" b="0" i="0" u="none" strike="noStrike" cap="none" dirty="0">
              <a:latin typeface="Roboto"/>
              <a:ea typeface="Roboto"/>
              <a:cs typeface="Roboto"/>
              <a:sym typeface="Roboto"/>
            </a:endParaRPr>
          </a:p>
        </p:txBody>
      </p:sp>
      <p:sp>
        <p:nvSpPr>
          <p:cNvPr id="12" name="Google Shape;156;p9">
            <a:extLst>
              <a:ext uri="{FF2B5EF4-FFF2-40B4-BE49-F238E27FC236}">
                <a16:creationId xmlns:a16="http://schemas.microsoft.com/office/drawing/2014/main" id="{D874897C-77C7-5CC6-E10C-BA9A7B8DF0CB}"/>
              </a:ext>
            </a:extLst>
          </p:cNvPr>
          <p:cNvSpPr/>
          <p:nvPr/>
        </p:nvSpPr>
        <p:spPr>
          <a:xfrm>
            <a:off x="7801656" y="5140791"/>
            <a:ext cx="246900" cy="329100"/>
          </a:xfrm>
          <a:prstGeom prst="stripedRightArrow">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57;p9">
            <a:extLst>
              <a:ext uri="{FF2B5EF4-FFF2-40B4-BE49-F238E27FC236}">
                <a16:creationId xmlns:a16="http://schemas.microsoft.com/office/drawing/2014/main" id="{70306B92-751F-8426-2A49-37134A4F67AA}"/>
              </a:ext>
            </a:extLst>
          </p:cNvPr>
          <p:cNvSpPr/>
          <p:nvPr/>
        </p:nvSpPr>
        <p:spPr>
          <a:xfrm>
            <a:off x="8726856" y="5003991"/>
            <a:ext cx="1116300" cy="602700"/>
          </a:xfrm>
          <a:prstGeom prst="rightArrow">
            <a:avLst>
              <a:gd name="adj1" fmla="val 5653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latin typeface="Arial"/>
                <a:ea typeface="Arial"/>
                <a:cs typeface="Arial"/>
                <a:sym typeface="Arial"/>
              </a:rPr>
              <a:t>Softmax</a:t>
            </a:r>
            <a:endParaRPr sz="1400" b="1" i="0" u="none" strike="noStrike" cap="none" dirty="0">
              <a:latin typeface="Arial"/>
              <a:ea typeface="Arial"/>
              <a:cs typeface="Arial"/>
              <a:sym typeface="Arial"/>
            </a:endParaRPr>
          </a:p>
        </p:txBody>
      </p:sp>
      <p:sp>
        <p:nvSpPr>
          <p:cNvPr id="14" name="Google Shape;158;p9">
            <a:extLst>
              <a:ext uri="{FF2B5EF4-FFF2-40B4-BE49-F238E27FC236}">
                <a16:creationId xmlns:a16="http://schemas.microsoft.com/office/drawing/2014/main" id="{50C3C5AA-D23A-1FC6-EA7A-EDCD96EB5C5E}"/>
              </a:ext>
            </a:extLst>
          </p:cNvPr>
          <p:cNvSpPr/>
          <p:nvPr/>
        </p:nvSpPr>
        <p:spPr>
          <a:xfrm>
            <a:off x="5073756" y="5140791"/>
            <a:ext cx="246900" cy="329100"/>
          </a:xfrm>
          <a:prstGeom prst="stripedRightArrow">
            <a:avLst>
              <a:gd name="adj1" fmla="val 50000"/>
              <a:gd name="adj2" fmla="val 50000"/>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9996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C7C5-8296-77D2-ADA5-B91399B47E3E}"/>
              </a:ext>
            </a:extLst>
          </p:cNvPr>
          <p:cNvSpPr>
            <a:spLocks noGrp="1"/>
          </p:cNvSpPr>
          <p:nvPr>
            <p:ph type="title"/>
          </p:nvPr>
        </p:nvSpPr>
        <p:spPr/>
        <p:txBody>
          <a:bodyPr/>
          <a:lstStyle/>
          <a:p>
            <a:r>
              <a:rPr lang="en-US" dirty="0"/>
              <a:t>Training for Classification</a:t>
            </a:r>
          </a:p>
        </p:txBody>
      </p:sp>
      <p:sp>
        <p:nvSpPr>
          <p:cNvPr id="3" name="Content Placeholder 2">
            <a:extLst>
              <a:ext uri="{FF2B5EF4-FFF2-40B4-BE49-F238E27FC236}">
                <a16:creationId xmlns:a16="http://schemas.microsoft.com/office/drawing/2014/main" id="{9FF6EDAB-8454-D228-E4BD-AA298E8C2199}"/>
              </a:ext>
            </a:extLst>
          </p:cNvPr>
          <p:cNvSpPr>
            <a:spLocks noGrp="1"/>
          </p:cNvSpPr>
          <p:nvPr>
            <p:ph idx="1"/>
          </p:nvPr>
        </p:nvSpPr>
        <p:spPr/>
        <p:txBody>
          <a:bodyPr/>
          <a:lstStyle/>
          <a:p>
            <a:pPr marL="0" indent="0">
              <a:buNone/>
            </a:pPr>
            <a:r>
              <a:rPr lang="en-US" sz="1800" b="1" i="0" u="none" strike="noStrike" cap="none" dirty="0">
                <a:solidFill>
                  <a:srgbClr val="000000"/>
                </a:solidFill>
                <a:latin typeface="Roboto"/>
                <a:ea typeface="Roboto"/>
                <a:cs typeface="Roboto"/>
                <a:sym typeface="Roboto"/>
              </a:rPr>
              <a:t>Task:</a:t>
            </a:r>
            <a:r>
              <a:rPr lang="en-US" sz="1800" b="0" i="0" u="none" strike="noStrike" cap="none" dirty="0">
                <a:solidFill>
                  <a:srgbClr val="000000"/>
                </a:solidFill>
                <a:latin typeface="Roboto"/>
                <a:ea typeface="Roboto"/>
                <a:cs typeface="Roboto"/>
                <a:sym typeface="Roboto"/>
              </a:rPr>
              <a:t> Identify the person in a picture; about 700</a:t>
            </a:r>
            <a:r>
              <a:rPr lang="en-US" sz="1800" dirty="0">
                <a:latin typeface="Roboto"/>
                <a:ea typeface="Roboto"/>
                <a:cs typeface="Roboto"/>
                <a:sym typeface="Roboto"/>
              </a:rPr>
              <a:t>1</a:t>
            </a:r>
            <a:r>
              <a:rPr lang="en-US" sz="1800" b="0" i="0" u="none" strike="noStrike" cap="none" dirty="0">
                <a:solidFill>
                  <a:srgbClr val="000000"/>
                </a:solidFill>
                <a:latin typeface="Roboto"/>
                <a:ea typeface="Roboto"/>
                <a:cs typeface="Roboto"/>
                <a:sym typeface="Roboto"/>
              </a:rPr>
              <a:t> unique image</a:t>
            </a:r>
            <a:r>
              <a:rPr lang="en-US" sz="1800" dirty="0">
                <a:latin typeface="Roboto"/>
                <a:ea typeface="Roboto"/>
                <a:cs typeface="Roboto"/>
                <a:sym typeface="Roboto"/>
              </a:rPr>
              <a:t> classes </a:t>
            </a:r>
            <a:r>
              <a:rPr lang="en-US" sz="1800" b="0" i="0" u="none" strike="noStrike" cap="none" dirty="0">
                <a:solidFill>
                  <a:srgbClr val="000000"/>
                </a:solidFill>
                <a:latin typeface="Roboto"/>
                <a:ea typeface="Roboto"/>
                <a:cs typeface="Roboto"/>
                <a:sym typeface="Roboto"/>
              </a:rPr>
              <a:t>therefore, Multi-class classification</a:t>
            </a:r>
          </a:p>
          <a:p>
            <a:pPr marL="457200" marR="0" lvl="0" indent="-330200" algn="l" rtl="0">
              <a:lnSpc>
                <a:spcPct val="100000"/>
              </a:lnSpc>
              <a:spcBef>
                <a:spcPts val="0"/>
              </a:spcBef>
              <a:spcAft>
                <a:spcPts val="0"/>
              </a:spcAft>
              <a:buClr>
                <a:srgbClr val="000000"/>
              </a:buClr>
              <a:buSzPts val="1600"/>
              <a:buFont typeface="Roboto"/>
              <a:buChar char="●"/>
            </a:pPr>
            <a:r>
              <a:rPr lang="en-US" sz="1800" b="0" i="0" u="none" strike="noStrike" cap="none" dirty="0">
                <a:solidFill>
                  <a:srgbClr val="000000"/>
                </a:solidFill>
                <a:latin typeface="Roboto"/>
                <a:ea typeface="Roboto"/>
                <a:cs typeface="Roboto"/>
                <a:sym typeface="Roboto"/>
              </a:rPr>
              <a:t>Feature extraction (CNNs)</a:t>
            </a:r>
          </a:p>
          <a:p>
            <a:pPr marL="457200" marR="0" lvl="0" indent="-330200" algn="l" rtl="0">
              <a:lnSpc>
                <a:spcPct val="100000"/>
              </a:lnSpc>
              <a:spcBef>
                <a:spcPts val="1000"/>
              </a:spcBef>
              <a:spcAft>
                <a:spcPts val="0"/>
              </a:spcAft>
              <a:buClr>
                <a:srgbClr val="000000"/>
              </a:buClr>
              <a:buSzPts val="1600"/>
              <a:buFont typeface="Roboto"/>
              <a:buChar char="●"/>
            </a:pPr>
            <a:r>
              <a:rPr lang="en-US" sz="1800" b="0" i="0" u="none" strike="noStrike" cap="none" dirty="0">
                <a:solidFill>
                  <a:srgbClr val="000000"/>
                </a:solidFill>
                <a:latin typeface="Roboto"/>
                <a:ea typeface="Roboto"/>
                <a:cs typeface="Roboto"/>
                <a:sym typeface="Roboto"/>
              </a:rPr>
              <a:t>Feature embeddings (creates </a:t>
            </a:r>
            <a:br>
              <a:rPr lang="en-US" sz="1800" b="0" i="0" u="none" strike="noStrike" cap="none" dirty="0">
                <a:solidFill>
                  <a:srgbClr val="000000"/>
                </a:solidFill>
                <a:latin typeface="Roboto"/>
                <a:ea typeface="Roboto"/>
                <a:cs typeface="Roboto"/>
                <a:sym typeface="Roboto"/>
              </a:rPr>
            </a:br>
            <a:r>
              <a:rPr lang="en-US" sz="1800" b="0" i="0" u="none" strike="noStrike" cap="none" dirty="0">
                <a:solidFill>
                  <a:srgbClr val="000000"/>
                </a:solidFill>
                <a:latin typeface="Roboto"/>
                <a:ea typeface="Roboto"/>
                <a:cs typeface="Roboto"/>
                <a:sym typeface="Roboto"/>
              </a:rPr>
              <a:t>important features which are separable)</a:t>
            </a:r>
          </a:p>
          <a:p>
            <a:pPr marL="457200" marR="0" lvl="0" indent="-330200" algn="l" rtl="0">
              <a:lnSpc>
                <a:spcPct val="100000"/>
              </a:lnSpc>
              <a:spcBef>
                <a:spcPts val="1000"/>
              </a:spcBef>
              <a:spcAft>
                <a:spcPts val="0"/>
              </a:spcAft>
              <a:buClr>
                <a:srgbClr val="000000"/>
              </a:buClr>
              <a:buSzPts val="1600"/>
              <a:buFont typeface="Roboto"/>
              <a:buChar char="●"/>
            </a:pPr>
            <a:r>
              <a:rPr lang="en-US" sz="1800" b="0" i="0" u="none" strike="noStrike" cap="none" dirty="0">
                <a:solidFill>
                  <a:srgbClr val="000000"/>
                </a:solidFill>
                <a:latin typeface="Roboto"/>
                <a:ea typeface="Roboto"/>
                <a:cs typeface="Roboto"/>
                <a:sym typeface="Roboto"/>
              </a:rPr>
              <a:t>Generate Logits (unnormalized </a:t>
            </a:r>
            <a:br>
              <a:rPr lang="en-US" sz="1800" b="0" i="0" u="none" strike="noStrike" cap="none" dirty="0">
                <a:solidFill>
                  <a:srgbClr val="000000"/>
                </a:solidFill>
                <a:latin typeface="Roboto"/>
                <a:ea typeface="Roboto"/>
                <a:cs typeface="Roboto"/>
                <a:sym typeface="Roboto"/>
              </a:rPr>
            </a:br>
            <a:r>
              <a:rPr lang="en-US" sz="1800" b="0" i="0" u="none" strike="noStrike" cap="none" dirty="0">
                <a:solidFill>
                  <a:srgbClr val="000000"/>
                </a:solidFill>
                <a:latin typeface="Roboto"/>
                <a:ea typeface="Roboto"/>
                <a:cs typeface="Roboto"/>
                <a:sym typeface="Roboto"/>
              </a:rPr>
              <a:t>probabilities)</a:t>
            </a:r>
          </a:p>
          <a:p>
            <a:pPr marL="457200" marR="0" lvl="0" indent="-330200" algn="l" rtl="0">
              <a:lnSpc>
                <a:spcPct val="100000"/>
              </a:lnSpc>
              <a:spcBef>
                <a:spcPts val="1000"/>
              </a:spcBef>
              <a:spcAft>
                <a:spcPts val="1000"/>
              </a:spcAft>
              <a:buClr>
                <a:srgbClr val="000000"/>
              </a:buClr>
              <a:buSzPts val="1600"/>
              <a:buFont typeface="Roboto"/>
              <a:buChar char="●"/>
            </a:pPr>
            <a:r>
              <a:rPr lang="en-US" sz="1800" b="0" i="0" u="none" strike="noStrike" cap="none" dirty="0" err="1">
                <a:solidFill>
                  <a:srgbClr val="000000"/>
                </a:solidFill>
                <a:latin typeface="Roboto"/>
                <a:ea typeface="Roboto"/>
                <a:cs typeface="Roboto"/>
                <a:sym typeface="Roboto"/>
              </a:rPr>
              <a:t>Softmax</a:t>
            </a:r>
            <a:r>
              <a:rPr lang="en-US" sz="1800" b="0" i="0" u="none" strike="noStrike" cap="none" dirty="0">
                <a:solidFill>
                  <a:srgbClr val="000000"/>
                </a:solidFill>
                <a:latin typeface="Roboto"/>
                <a:ea typeface="Roboto"/>
                <a:cs typeface="Roboto"/>
                <a:sym typeface="Roboto"/>
              </a:rPr>
              <a:t> (normalizes probabilities </a:t>
            </a:r>
            <a:br>
              <a:rPr lang="en-US" sz="1800" b="0" i="0" u="none" strike="noStrike" cap="none" dirty="0">
                <a:solidFill>
                  <a:srgbClr val="000000"/>
                </a:solidFill>
                <a:latin typeface="Roboto"/>
                <a:ea typeface="Roboto"/>
                <a:cs typeface="Roboto"/>
                <a:sym typeface="Roboto"/>
              </a:rPr>
            </a:br>
            <a:r>
              <a:rPr lang="en-US" sz="1800" b="0" i="0" u="none" strike="noStrike" cap="none" dirty="0">
                <a:solidFill>
                  <a:srgbClr val="000000"/>
                </a:solidFill>
                <a:latin typeface="Roboto"/>
                <a:ea typeface="Roboto"/>
                <a:cs typeface="Roboto"/>
                <a:sym typeface="Roboto"/>
              </a:rPr>
              <a:t>between 0 and 1)</a:t>
            </a:r>
          </a:p>
          <a:p>
            <a:endParaRPr lang="en-US" dirty="0"/>
          </a:p>
        </p:txBody>
      </p:sp>
      <p:pic>
        <p:nvPicPr>
          <p:cNvPr id="4" name="Google Shape;166;p10">
            <a:extLst>
              <a:ext uri="{FF2B5EF4-FFF2-40B4-BE49-F238E27FC236}">
                <a16:creationId xmlns:a16="http://schemas.microsoft.com/office/drawing/2014/main" id="{DE6EDA43-4E69-6FB1-5036-0E7E32E5EB9B}"/>
              </a:ext>
            </a:extLst>
          </p:cNvPr>
          <p:cNvPicPr preferRelativeResize="0"/>
          <p:nvPr/>
        </p:nvPicPr>
        <p:blipFill rotWithShape="1">
          <a:blip r:embed="rId2">
            <a:alphaModFix/>
          </a:blip>
          <a:srcRect/>
          <a:stretch/>
        </p:blipFill>
        <p:spPr>
          <a:xfrm>
            <a:off x="6096001" y="2888155"/>
            <a:ext cx="4800600" cy="3374993"/>
          </a:xfrm>
          <a:prstGeom prst="rect">
            <a:avLst/>
          </a:prstGeom>
          <a:noFill/>
          <a:ln w="19050" cap="flat" cmpd="sng">
            <a:solidFill>
              <a:srgbClr val="990000"/>
            </a:solidFill>
            <a:prstDash val="solid"/>
            <a:round/>
            <a:headEnd type="none" w="sm" len="sm"/>
            <a:tailEnd type="none" w="sm" len="sm"/>
          </a:ln>
        </p:spPr>
      </p:pic>
    </p:spTree>
    <p:extLst>
      <p:ext uri="{BB962C8B-B14F-4D97-AF65-F5344CB8AC3E}">
        <p14:creationId xmlns:p14="http://schemas.microsoft.com/office/powerpoint/2010/main" val="363373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C7C5-8296-77D2-ADA5-B91399B47E3E}"/>
              </a:ext>
            </a:extLst>
          </p:cNvPr>
          <p:cNvSpPr>
            <a:spLocks noGrp="1"/>
          </p:cNvSpPr>
          <p:nvPr>
            <p:ph type="title"/>
          </p:nvPr>
        </p:nvSpPr>
        <p:spPr/>
        <p:txBody>
          <a:bodyPr/>
          <a:lstStyle/>
          <a:p>
            <a:r>
              <a:rPr lang="en-US" dirty="0"/>
              <a:t>Training for Classification</a:t>
            </a:r>
          </a:p>
        </p:txBody>
      </p:sp>
      <p:sp>
        <p:nvSpPr>
          <p:cNvPr id="3" name="Content Placeholder 2">
            <a:extLst>
              <a:ext uri="{FF2B5EF4-FFF2-40B4-BE49-F238E27FC236}">
                <a16:creationId xmlns:a16="http://schemas.microsoft.com/office/drawing/2014/main" id="{9FF6EDAB-8454-D228-E4BD-AA298E8C2199}"/>
              </a:ext>
            </a:extLst>
          </p:cNvPr>
          <p:cNvSpPr>
            <a:spLocks noGrp="1"/>
          </p:cNvSpPr>
          <p:nvPr>
            <p:ph idx="1"/>
          </p:nvPr>
        </p:nvSpPr>
        <p:spPr/>
        <p:txBody>
          <a:bodyPr/>
          <a:lstStyle/>
          <a:p>
            <a:pPr marL="0" indent="0">
              <a:buNone/>
            </a:pPr>
            <a:r>
              <a:rPr lang="en-US" sz="1800" b="1" i="0" u="none" strike="noStrike" cap="none" dirty="0">
                <a:solidFill>
                  <a:srgbClr val="000000"/>
                </a:solidFill>
                <a:latin typeface="Roboto"/>
                <a:ea typeface="Roboto"/>
                <a:cs typeface="Roboto"/>
                <a:sym typeface="Roboto"/>
              </a:rPr>
              <a:t>Task:</a:t>
            </a:r>
            <a:r>
              <a:rPr lang="en-US" sz="1800" b="0" i="0" u="none" strike="noStrike" cap="none" dirty="0">
                <a:solidFill>
                  <a:srgbClr val="000000"/>
                </a:solidFill>
                <a:latin typeface="Roboto"/>
                <a:ea typeface="Roboto"/>
                <a:cs typeface="Roboto"/>
                <a:sym typeface="Roboto"/>
              </a:rPr>
              <a:t> Identify the person in a picture; about 700</a:t>
            </a:r>
            <a:r>
              <a:rPr lang="en-US" sz="1800" dirty="0">
                <a:latin typeface="Roboto"/>
                <a:ea typeface="Roboto"/>
                <a:cs typeface="Roboto"/>
                <a:sym typeface="Roboto"/>
              </a:rPr>
              <a:t>1</a:t>
            </a:r>
            <a:r>
              <a:rPr lang="en-US" sz="1800" b="0" i="0" u="none" strike="noStrike" cap="none" dirty="0">
                <a:solidFill>
                  <a:srgbClr val="000000"/>
                </a:solidFill>
                <a:latin typeface="Roboto"/>
                <a:ea typeface="Roboto"/>
                <a:cs typeface="Roboto"/>
                <a:sym typeface="Roboto"/>
              </a:rPr>
              <a:t> unique image</a:t>
            </a:r>
            <a:r>
              <a:rPr lang="en-US" sz="1800" dirty="0">
                <a:latin typeface="Roboto"/>
                <a:ea typeface="Roboto"/>
                <a:cs typeface="Roboto"/>
                <a:sym typeface="Roboto"/>
              </a:rPr>
              <a:t> classes </a:t>
            </a:r>
            <a:r>
              <a:rPr lang="en-US" sz="1800" b="0" i="0" u="none" strike="noStrike" cap="none" dirty="0">
                <a:solidFill>
                  <a:srgbClr val="000000"/>
                </a:solidFill>
                <a:latin typeface="Roboto"/>
                <a:ea typeface="Roboto"/>
                <a:cs typeface="Roboto"/>
                <a:sym typeface="Roboto"/>
              </a:rPr>
              <a:t>therefore, Multi-class classification</a:t>
            </a:r>
          </a:p>
          <a:p>
            <a:endParaRPr lang="en-US" dirty="0"/>
          </a:p>
        </p:txBody>
      </p:sp>
      <p:grpSp>
        <p:nvGrpSpPr>
          <p:cNvPr id="5" name="Google Shape;175;p11">
            <a:extLst>
              <a:ext uri="{FF2B5EF4-FFF2-40B4-BE49-F238E27FC236}">
                <a16:creationId xmlns:a16="http://schemas.microsoft.com/office/drawing/2014/main" id="{B305842A-5B57-7D5D-8527-4BDCC0ADBBAB}"/>
              </a:ext>
            </a:extLst>
          </p:cNvPr>
          <p:cNvGrpSpPr/>
          <p:nvPr/>
        </p:nvGrpSpPr>
        <p:grpSpPr>
          <a:xfrm>
            <a:off x="2333932" y="3054242"/>
            <a:ext cx="7524135" cy="3425216"/>
            <a:chOff x="426725" y="1850125"/>
            <a:chExt cx="7048450" cy="3101925"/>
          </a:xfrm>
        </p:grpSpPr>
        <p:grpSp>
          <p:nvGrpSpPr>
            <p:cNvPr id="6" name="Google Shape;176;p11">
              <a:extLst>
                <a:ext uri="{FF2B5EF4-FFF2-40B4-BE49-F238E27FC236}">
                  <a16:creationId xmlns:a16="http://schemas.microsoft.com/office/drawing/2014/main" id="{B5E0594B-5C78-F5F3-6CEA-F279E1C29EF1}"/>
                </a:ext>
              </a:extLst>
            </p:cNvPr>
            <p:cNvGrpSpPr/>
            <p:nvPr/>
          </p:nvGrpSpPr>
          <p:grpSpPr>
            <a:xfrm>
              <a:off x="426725" y="1913700"/>
              <a:ext cx="5059675" cy="2883875"/>
              <a:chOff x="426725" y="1913700"/>
              <a:chExt cx="5059675" cy="2883875"/>
            </a:xfrm>
          </p:grpSpPr>
          <p:pic>
            <p:nvPicPr>
              <p:cNvPr id="15" name="Google Shape;177;p11">
                <a:extLst>
                  <a:ext uri="{FF2B5EF4-FFF2-40B4-BE49-F238E27FC236}">
                    <a16:creationId xmlns:a16="http://schemas.microsoft.com/office/drawing/2014/main" id="{7352F747-B221-A58D-2AD1-CDCA662E24D0}"/>
                  </a:ext>
                </a:extLst>
              </p:cNvPr>
              <p:cNvPicPr preferRelativeResize="0"/>
              <p:nvPr/>
            </p:nvPicPr>
            <p:blipFill rotWithShape="1">
              <a:blip r:embed="rId2">
                <a:alphaModFix/>
              </a:blip>
              <a:srcRect/>
              <a:stretch/>
            </p:blipFill>
            <p:spPr>
              <a:xfrm>
                <a:off x="426725" y="1913700"/>
                <a:ext cx="5059675" cy="2883875"/>
              </a:xfrm>
              <a:prstGeom prst="rect">
                <a:avLst/>
              </a:prstGeom>
              <a:noFill/>
              <a:ln>
                <a:noFill/>
              </a:ln>
            </p:spPr>
          </p:pic>
          <p:sp>
            <p:nvSpPr>
              <p:cNvPr id="16" name="Google Shape;178;p11">
                <a:extLst>
                  <a:ext uri="{FF2B5EF4-FFF2-40B4-BE49-F238E27FC236}">
                    <a16:creationId xmlns:a16="http://schemas.microsoft.com/office/drawing/2014/main" id="{8D9CC328-7405-21DF-8073-A6F6B88948F9}"/>
                  </a:ext>
                </a:extLst>
              </p:cNvPr>
              <p:cNvSpPr/>
              <p:nvPr/>
            </p:nvSpPr>
            <p:spPr>
              <a:xfrm>
                <a:off x="2222000" y="2531375"/>
                <a:ext cx="1097400" cy="466200"/>
              </a:xfrm>
              <a:prstGeom prst="rect">
                <a:avLst/>
              </a:prstGeom>
              <a:solidFill>
                <a:srgbClr val="1C45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EfficientNet</a:t>
                </a:r>
                <a:endParaRPr sz="1400" b="0" i="0" u="none" strike="noStrike" cap="none">
                  <a:solidFill>
                    <a:schemeClr val="lt1"/>
                  </a:solidFill>
                  <a:latin typeface="Arial"/>
                  <a:ea typeface="Arial"/>
                  <a:cs typeface="Arial"/>
                  <a:sym typeface="Arial"/>
                </a:endParaRPr>
              </a:p>
            </p:txBody>
          </p:sp>
        </p:grpSp>
        <p:sp>
          <p:nvSpPr>
            <p:cNvPr id="7" name="Google Shape;179;p11">
              <a:extLst>
                <a:ext uri="{FF2B5EF4-FFF2-40B4-BE49-F238E27FC236}">
                  <a16:creationId xmlns:a16="http://schemas.microsoft.com/office/drawing/2014/main" id="{AB494471-150B-3A8A-EDCF-8C031FBD3F37}"/>
                </a:ext>
              </a:extLst>
            </p:cNvPr>
            <p:cNvSpPr/>
            <p:nvPr/>
          </p:nvSpPr>
          <p:spPr>
            <a:xfrm>
              <a:off x="5486400" y="3470150"/>
              <a:ext cx="452700" cy="164700"/>
            </a:xfrm>
            <a:prstGeom prst="rightArrow">
              <a:avLst>
                <a:gd name="adj1" fmla="val 50000"/>
                <a:gd name="adj2" fmla="val 50000"/>
              </a:avLst>
            </a:prstGeom>
            <a:solidFill>
              <a:srgbClr val="2021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 name="Google Shape;180;p11">
              <a:extLst>
                <a:ext uri="{FF2B5EF4-FFF2-40B4-BE49-F238E27FC236}">
                  <a16:creationId xmlns:a16="http://schemas.microsoft.com/office/drawing/2014/main" id="{435397F9-A15A-90F2-F13E-01150F12F170}"/>
                </a:ext>
              </a:extLst>
            </p:cNvPr>
            <p:cNvCxnSpPr/>
            <p:nvPr/>
          </p:nvCxnSpPr>
          <p:spPr>
            <a:xfrm>
              <a:off x="6056375" y="2537450"/>
              <a:ext cx="0" cy="2222100"/>
            </a:xfrm>
            <a:prstGeom prst="straightConnector1">
              <a:avLst/>
            </a:prstGeom>
            <a:noFill/>
            <a:ln w="9525" cap="flat" cmpd="sng">
              <a:solidFill>
                <a:schemeClr val="dk2"/>
              </a:solidFill>
              <a:prstDash val="solid"/>
              <a:round/>
              <a:headEnd type="none" w="sm" len="sm"/>
              <a:tailEnd type="none" w="sm" len="sm"/>
            </a:ln>
          </p:spPr>
        </p:cxnSp>
        <p:cxnSp>
          <p:nvCxnSpPr>
            <p:cNvPr id="9" name="Google Shape;181;p11">
              <a:extLst>
                <a:ext uri="{FF2B5EF4-FFF2-40B4-BE49-F238E27FC236}">
                  <a16:creationId xmlns:a16="http://schemas.microsoft.com/office/drawing/2014/main" id="{BB1AB458-C94D-F6B5-C197-EC06E19169F1}"/>
                </a:ext>
              </a:extLst>
            </p:cNvPr>
            <p:cNvCxnSpPr/>
            <p:nvPr/>
          </p:nvCxnSpPr>
          <p:spPr>
            <a:xfrm>
              <a:off x="6089900" y="2537450"/>
              <a:ext cx="246900" cy="0"/>
            </a:xfrm>
            <a:prstGeom prst="straightConnector1">
              <a:avLst/>
            </a:prstGeom>
            <a:noFill/>
            <a:ln w="9525" cap="flat" cmpd="sng">
              <a:solidFill>
                <a:srgbClr val="202124"/>
              </a:solidFill>
              <a:prstDash val="solid"/>
              <a:round/>
              <a:headEnd type="none" w="sm" len="sm"/>
              <a:tailEnd type="none" w="sm" len="sm"/>
            </a:ln>
          </p:spPr>
        </p:cxnSp>
        <p:cxnSp>
          <p:nvCxnSpPr>
            <p:cNvPr id="10" name="Google Shape;182;p11">
              <a:extLst>
                <a:ext uri="{FF2B5EF4-FFF2-40B4-BE49-F238E27FC236}">
                  <a16:creationId xmlns:a16="http://schemas.microsoft.com/office/drawing/2014/main" id="{870C2C17-6D71-69BD-BC1A-879ABAEDB674}"/>
                </a:ext>
              </a:extLst>
            </p:cNvPr>
            <p:cNvCxnSpPr/>
            <p:nvPr/>
          </p:nvCxnSpPr>
          <p:spPr>
            <a:xfrm>
              <a:off x="6089900" y="4751950"/>
              <a:ext cx="246900" cy="0"/>
            </a:xfrm>
            <a:prstGeom prst="straightConnector1">
              <a:avLst/>
            </a:prstGeom>
            <a:noFill/>
            <a:ln w="9525" cap="flat" cmpd="sng">
              <a:solidFill>
                <a:schemeClr val="dk2"/>
              </a:solidFill>
              <a:prstDash val="solid"/>
              <a:round/>
              <a:headEnd type="none" w="sm" len="sm"/>
              <a:tailEnd type="none" w="sm" len="sm"/>
            </a:ln>
          </p:spPr>
        </p:cxnSp>
        <p:sp>
          <p:nvSpPr>
            <p:cNvPr id="11" name="Google Shape;183;p11">
              <a:extLst>
                <a:ext uri="{FF2B5EF4-FFF2-40B4-BE49-F238E27FC236}">
                  <a16:creationId xmlns:a16="http://schemas.microsoft.com/office/drawing/2014/main" id="{0BE8BAE2-F6C7-BDE0-37E5-EDFB3CFB7EDC}"/>
                </a:ext>
              </a:extLst>
            </p:cNvPr>
            <p:cNvSpPr txBox="1"/>
            <p:nvPr/>
          </p:nvSpPr>
          <p:spPr>
            <a:xfrm>
              <a:off x="6419100" y="2373925"/>
              <a:ext cx="819900" cy="40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Class 1</a:t>
              </a:r>
              <a:endParaRPr sz="1400" b="0" i="0" u="none" strike="noStrike" cap="none">
                <a:solidFill>
                  <a:srgbClr val="000000"/>
                </a:solidFill>
                <a:latin typeface="Roboto"/>
                <a:ea typeface="Roboto"/>
                <a:cs typeface="Roboto"/>
                <a:sym typeface="Roboto"/>
              </a:endParaRPr>
            </a:p>
          </p:txBody>
        </p:sp>
        <p:cxnSp>
          <p:nvCxnSpPr>
            <p:cNvPr id="12" name="Google Shape;184;p11">
              <a:extLst>
                <a:ext uri="{FF2B5EF4-FFF2-40B4-BE49-F238E27FC236}">
                  <a16:creationId xmlns:a16="http://schemas.microsoft.com/office/drawing/2014/main" id="{1B00D344-F4B4-DA8F-A3E3-9CEACC06B905}"/>
                </a:ext>
              </a:extLst>
            </p:cNvPr>
            <p:cNvCxnSpPr/>
            <p:nvPr/>
          </p:nvCxnSpPr>
          <p:spPr>
            <a:xfrm>
              <a:off x="6829050" y="2839200"/>
              <a:ext cx="0" cy="1644300"/>
            </a:xfrm>
            <a:prstGeom prst="straightConnector1">
              <a:avLst/>
            </a:prstGeom>
            <a:noFill/>
            <a:ln w="19050" cap="flat" cmpd="sng">
              <a:solidFill>
                <a:srgbClr val="202124"/>
              </a:solidFill>
              <a:prstDash val="dot"/>
              <a:round/>
              <a:headEnd type="none" w="sm" len="sm"/>
              <a:tailEnd type="none" w="sm" len="sm"/>
            </a:ln>
          </p:spPr>
        </p:cxnSp>
        <p:sp>
          <p:nvSpPr>
            <p:cNvPr id="13" name="Google Shape;185;p11">
              <a:extLst>
                <a:ext uri="{FF2B5EF4-FFF2-40B4-BE49-F238E27FC236}">
                  <a16:creationId xmlns:a16="http://schemas.microsoft.com/office/drawing/2014/main" id="{076D2B9B-AA50-8436-9BE4-14CDB52C92FF}"/>
                </a:ext>
              </a:extLst>
            </p:cNvPr>
            <p:cNvSpPr txBox="1"/>
            <p:nvPr/>
          </p:nvSpPr>
          <p:spPr>
            <a:xfrm>
              <a:off x="6419100" y="4551850"/>
              <a:ext cx="819900" cy="40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Class k</a:t>
              </a:r>
              <a:endParaRPr sz="1400" b="0" i="0" u="none" strike="noStrike" cap="none">
                <a:solidFill>
                  <a:srgbClr val="000000"/>
                </a:solidFill>
                <a:latin typeface="Roboto"/>
                <a:ea typeface="Roboto"/>
                <a:cs typeface="Roboto"/>
                <a:sym typeface="Roboto"/>
              </a:endParaRPr>
            </a:p>
          </p:txBody>
        </p:sp>
        <p:sp>
          <p:nvSpPr>
            <p:cNvPr id="14" name="Google Shape;186;p11">
              <a:extLst>
                <a:ext uri="{FF2B5EF4-FFF2-40B4-BE49-F238E27FC236}">
                  <a16:creationId xmlns:a16="http://schemas.microsoft.com/office/drawing/2014/main" id="{C4EF3BDC-87CB-4CDA-C654-E7F0A5F0C816}"/>
                </a:ext>
              </a:extLst>
            </p:cNvPr>
            <p:cNvSpPr txBox="1"/>
            <p:nvPr/>
          </p:nvSpPr>
          <p:spPr>
            <a:xfrm>
              <a:off x="6062475" y="1850125"/>
              <a:ext cx="1412700" cy="615600"/>
            </a:xfrm>
            <a:prstGeom prst="rect">
              <a:avLst/>
            </a:prstGeom>
            <a:noFill/>
            <a:ln>
              <a:noFill/>
            </a:ln>
          </p:spPr>
          <p:txBody>
            <a:bodyPr spcFirstLastPara="1" wrap="square" lIns="91425" tIns="91425" rIns="91425" bIns="91425" anchor="ctr" anchorCtr="0">
              <a:noAutofit/>
            </a:bodyPr>
            <a:lstStyle/>
            <a:p>
              <a:pPr marL="0" marR="0" lvl="0" indent="0" algn="ctr" rtl="0">
                <a:lnSpc>
                  <a:spcPct val="7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Prediction results</a:t>
              </a:r>
              <a:endParaRPr sz="1400" b="0" i="0" u="none" strike="noStrike" cap="none">
                <a:solidFill>
                  <a:srgbClr val="000000"/>
                </a:solidFill>
                <a:latin typeface="Roboto"/>
                <a:ea typeface="Roboto"/>
                <a:cs typeface="Roboto"/>
                <a:sym typeface="Roboto"/>
              </a:endParaRPr>
            </a:p>
          </p:txBody>
        </p:sp>
      </p:grpSp>
    </p:spTree>
    <p:extLst>
      <p:ext uri="{BB962C8B-B14F-4D97-AF65-F5344CB8AC3E}">
        <p14:creationId xmlns:p14="http://schemas.microsoft.com/office/powerpoint/2010/main" val="990976484"/>
      </p:ext>
    </p:extLst>
  </p:cSld>
  <p:clrMapOvr>
    <a:masterClrMapping/>
  </p:clrMapOvr>
</p:sld>
</file>

<file path=ppt/theme/theme1.xml><?xml version="1.0" encoding="utf-8"?>
<a:theme xmlns:a="http://schemas.openxmlformats.org/drawingml/2006/main" name="PoiseVTI">
  <a:themeElements>
    <a:clrScheme name="AnalogousFromDarkSeedLeftStep">
      <a:dk1>
        <a:srgbClr val="000000"/>
      </a:dk1>
      <a:lt1>
        <a:srgbClr val="FFFFFF"/>
      </a:lt1>
      <a:dk2>
        <a:srgbClr val="311C21"/>
      </a:dk2>
      <a:lt2>
        <a:srgbClr val="F1F0F3"/>
      </a:lt2>
      <a:accent1>
        <a:srgbClr val="83AF45"/>
      </a:accent1>
      <a:accent2>
        <a:srgbClr val="A6A637"/>
      </a:accent2>
      <a:accent3>
        <a:srgbClr val="C3924D"/>
      </a:accent3>
      <a:accent4>
        <a:srgbClr val="B14E3B"/>
      </a:accent4>
      <a:accent5>
        <a:srgbClr val="C34D6B"/>
      </a:accent5>
      <a:accent6>
        <a:srgbClr val="B13B8A"/>
      </a:accent6>
      <a:hlink>
        <a:srgbClr val="C0424D"/>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1991</Words>
  <Application>Microsoft Macintosh PowerPoint</Application>
  <PresentationFormat>Widescreen</PresentationFormat>
  <Paragraphs>213</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Goudy Old Style</vt:lpstr>
      <vt:lpstr>Roboto</vt:lpstr>
      <vt:lpstr>Univers Light</vt:lpstr>
      <vt:lpstr>PoiseVTI</vt:lpstr>
      <vt:lpstr>Face Classification and Verification</vt:lpstr>
      <vt:lpstr>The Classification Problem</vt:lpstr>
      <vt:lpstr>What is Classification</vt:lpstr>
      <vt:lpstr>Tale of two classifications</vt:lpstr>
      <vt:lpstr>Closed vs open set classification</vt:lpstr>
      <vt:lpstr>CLOSED vs Open SET VERIFICATION</vt:lpstr>
      <vt:lpstr>Problem Statement</vt:lpstr>
      <vt:lpstr>Training for Classification</vt:lpstr>
      <vt:lpstr>Training for Classification</vt:lpstr>
      <vt:lpstr>Conventional Convolution</vt:lpstr>
      <vt:lpstr>Conventional Convolution</vt:lpstr>
      <vt:lpstr>Conventional Convolution</vt:lpstr>
      <vt:lpstr>Depthwise separable convolution</vt:lpstr>
      <vt:lpstr>Depthwise separable convolution: Filtering</vt:lpstr>
      <vt:lpstr>Depthwise separable convolution: Combining</vt:lpstr>
      <vt:lpstr>Depthwise separable vs regular: Parameter comparison</vt:lpstr>
      <vt:lpstr>Basic TIPS: Normalization</vt:lpstr>
      <vt:lpstr>Basic TipS: Label SMoothing</vt:lpstr>
      <vt:lpstr>Basic Tips: Label Smoothing</vt:lpstr>
      <vt:lpstr>Basic Tips: DropBlock</vt:lpstr>
      <vt:lpstr>Residual networks</vt:lpstr>
      <vt:lpstr>Homework 2 Part 2 Overview</vt:lpstr>
      <vt:lpstr>What to implement</vt:lpstr>
      <vt:lpstr>Dataset</vt:lpstr>
      <vt:lpstr>Dataset and Dataloader class</vt:lpstr>
      <vt:lpstr>How do we train CNN’s?</vt:lpstr>
      <vt:lpstr>How do we train CNN’s?</vt:lpstr>
      <vt:lpstr>Starter Notebook Overview</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Classification and Verification</dc:title>
  <dc:creator>Sarthak Bisht</dc:creator>
  <cp:lastModifiedBy>Sarthak Bisht</cp:lastModifiedBy>
  <cp:revision>9</cp:revision>
  <dcterms:created xsi:type="dcterms:W3CDTF">2023-10-06T11:26:58Z</dcterms:created>
  <dcterms:modified xsi:type="dcterms:W3CDTF">2023-10-28T16:11:31Z</dcterms:modified>
</cp:coreProperties>
</file>