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300" r:id="rId4"/>
    <p:sldId id="258" r:id="rId5"/>
    <p:sldId id="259" r:id="rId6"/>
    <p:sldId id="260" r:id="rId7"/>
    <p:sldId id="301" r:id="rId8"/>
    <p:sldId id="261" r:id="rId9"/>
    <p:sldId id="303" r:id="rId10"/>
    <p:sldId id="263" r:id="rId11"/>
    <p:sldId id="302" r:id="rId12"/>
    <p:sldId id="304" r:id="rId13"/>
    <p:sldId id="291"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18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215020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218388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31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3516797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4757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2041323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309543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395229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4616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999E2-9713-4F38-9DD5-1E47C528D1CC}"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175217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999E2-9713-4F38-9DD5-1E47C528D1CC}"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323001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999E2-9713-4F38-9DD5-1E47C528D1CC}" type="datetimeFigureOut">
              <a:rPr lang="en-IN" smtClean="0"/>
              <a:t>15-09-2019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207513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999E2-9713-4F38-9DD5-1E47C528D1CC}" type="datetimeFigureOut">
              <a:rPr lang="en-IN" smtClean="0"/>
              <a:t>15-09-2019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399163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999E2-9713-4F38-9DD5-1E47C528D1CC}" type="datetimeFigureOut">
              <a:rPr lang="en-IN" smtClean="0"/>
              <a:t>15-09-2019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68078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999E2-9713-4F38-9DD5-1E47C528D1CC}"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83610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999E2-9713-4F38-9DD5-1E47C528D1CC}"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4A25B-886C-4993-BCD8-4A1A89A88929}" type="slidenum">
              <a:rPr lang="en-IN" smtClean="0"/>
              <a:t>‹#›</a:t>
            </a:fld>
            <a:endParaRPr lang="en-IN"/>
          </a:p>
        </p:txBody>
      </p:sp>
    </p:spTree>
    <p:extLst>
      <p:ext uri="{BB962C8B-B14F-4D97-AF65-F5344CB8AC3E}">
        <p14:creationId xmlns:p14="http://schemas.microsoft.com/office/powerpoint/2010/main" val="236830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B999E2-9713-4F38-9DD5-1E47C528D1CC}" type="datetimeFigureOut">
              <a:rPr lang="en-IN" smtClean="0"/>
              <a:t>15-09-2019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54A25B-886C-4993-BCD8-4A1A89A88929}" type="slidenum">
              <a:rPr lang="en-IN" smtClean="0"/>
              <a:t>‹#›</a:t>
            </a:fld>
            <a:endParaRPr lang="en-IN"/>
          </a:p>
        </p:txBody>
      </p:sp>
    </p:spTree>
    <p:extLst>
      <p:ext uri="{BB962C8B-B14F-4D97-AF65-F5344CB8AC3E}">
        <p14:creationId xmlns:p14="http://schemas.microsoft.com/office/powerpoint/2010/main" val="2269070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771" y="951722"/>
            <a:ext cx="7716415" cy="1689202"/>
          </a:xfrm>
        </p:spPr>
        <p:txBody>
          <a:bodyPr>
            <a:noAutofit/>
          </a:bodyPr>
          <a:lstStyle/>
          <a:p>
            <a:pPr algn="l">
              <a:spcBef>
                <a:spcPts val="0"/>
              </a:spcBef>
            </a:pPr>
            <a:r>
              <a:rPr lang="en-US" b="1" dirty="0">
                <a:latin typeface="Times New Roman" panose="02020603050405020304" pitchFamily="18" charset="0"/>
              </a:rPr>
              <a:t>POTTY </a:t>
            </a:r>
            <a:r>
              <a:rPr lang="en-US" b="1" dirty="0" smtClean="0">
                <a:latin typeface="Times New Roman" panose="02020603050405020304" pitchFamily="18" charset="0"/>
              </a:rPr>
              <a:t>SPOTTER</a:t>
            </a:r>
            <a:r>
              <a:rPr lang="en-IN" b="1" dirty="0">
                <a:latin typeface="Times New Roman" panose="02020603050405020304" pitchFamily="18" charset="0"/>
              </a:rPr>
              <a:t/>
            </a:r>
            <a:br>
              <a:rPr lang="en-IN" b="1" dirty="0">
                <a:latin typeface="Times New Roman" panose="02020603050405020304" pitchFamily="18" charset="0"/>
              </a:rPr>
            </a:br>
            <a:r>
              <a:rPr lang="en-IN" b="1" dirty="0">
                <a:latin typeface="Times New Roman" panose="02020603050405020304" pitchFamily="18" charset="0"/>
              </a:rPr>
              <a:t>The Toilet Finder</a:t>
            </a:r>
            <a:endParaRPr lang="en-US" dirty="0"/>
          </a:p>
        </p:txBody>
      </p:sp>
      <p:sp>
        <p:nvSpPr>
          <p:cNvPr id="7" name="Rectangle 6"/>
          <p:cNvSpPr/>
          <p:nvPr/>
        </p:nvSpPr>
        <p:spPr>
          <a:xfrm>
            <a:off x="-97279" y="4907741"/>
            <a:ext cx="10675209" cy="1261884"/>
          </a:xfrm>
          <a:prstGeom prst="rect">
            <a:avLst/>
          </a:prstGeom>
        </p:spPr>
        <p:txBody>
          <a:bodyPr wrap="square">
            <a:spAutoFit/>
          </a:bodyPr>
          <a:lstStyle/>
          <a:p>
            <a:r>
              <a:rPr lang="en-IN" sz="2800" b="1" dirty="0">
                <a:solidFill>
                  <a:srgbClr val="FFC000"/>
                </a:solidFill>
                <a:latin typeface="Times New Roman" pitchFamily="18" charset="0"/>
                <a:cs typeface="Times New Roman" pitchFamily="18" charset="0"/>
              </a:rPr>
              <a:t>		</a:t>
            </a:r>
            <a:r>
              <a:rPr lang="en-IN" sz="2400" b="1" dirty="0">
                <a:solidFill>
                  <a:schemeClr val="accent3">
                    <a:lumMod val="75000"/>
                  </a:schemeClr>
                </a:solidFill>
                <a:latin typeface="Times New Roman" pitchFamily="18" charset="0"/>
                <a:cs typeface="Times New Roman" pitchFamily="18" charset="0"/>
              </a:rPr>
              <a:t>N. V. HEMANTH KUMAR</a:t>
            </a:r>
            <a:r>
              <a:rPr lang="en-US" sz="2400" b="1" dirty="0">
                <a:solidFill>
                  <a:schemeClr val="accent3">
                    <a:lumMod val="75000"/>
                  </a:schemeClr>
                </a:solidFill>
                <a:latin typeface="Times New Roman" pitchFamily="18" charset="0"/>
                <a:cs typeface="Times New Roman" pitchFamily="18" charset="0"/>
              </a:rPr>
              <a:t>				</a:t>
            </a:r>
            <a:r>
              <a:rPr lang="en-IN" sz="2400" b="1" dirty="0">
                <a:solidFill>
                  <a:schemeClr val="accent3">
                    <a:lumMod val="75000"/>
                  </a:schemeClr>
                </a:solidFill>
                <a:latin typeface="Times New Roman" pitchFamily="18" charset="0"/>
                <a:cs typeface="Times New Roman" pitchFamily="18" charset="0"/>
              </a:rPr>
              <a:t> VEMULAKONDA TARUN</a:t>
            </a:r>
            <a:endParaRPr lang="en-US" sz="2400" b="1" dirty="0">
              <a:solidFill>
                <a:schemeClr val="accent3">
                  <a:lumMod val="75000"/>
                </a:schemeClr>
              </a:solidFill>
              <a:latin typeface="Times New Roman" pitchFamily="18" charset="0"/>
              <a:cs typeface="Times New Roman" pitchFamily="18" charset="0"/>
            </a:endParaRPr>
          </a:p>
          <a:p>
            <a:endParaRPr lang="en-US" sz="2400" b="1" dirty="0">
              <a:solidFill>
                <a:schemeClr val="accent3">
                  <a:lumMod val="75000"/>
                </a:schemeClr>
              </a:solidFill>
              <a:latin typeface="Times New Roman" pitchFamily="18" charset="0"/>
              <a:cs typeface="Times New Roman" pitchFamily="18" charset="0"/>
            </a:endParaRPr>
          </a:p>
          <a:p>
            <a:r>
              <a:rPr lang="en-US" sz="2400" b="1" dirty="0">
                <a:solidFill>
                  <a:schemeClr val="accent3">
                    <a:lumMod val="75000"/>
                  </a:schemeClr>
                </a:solidFill>
                <a:latin typeface="Times New Roman" pitchFamily="18" charset="0"/>
                <a:cs typeface="Times New Roman" pitchFamily="18" charset="0"/>
              </a:rPr>
              <a:t> 		K. V. K. K. SAI PRANEETH               	 	 K. HRUSHIKESH  </a:t>
            </a:r>
          </a:p>
        </p:txBody>
      </p:sp>
      <p:pic>
        <p:nvPicPr>
          <p:cNvPr id="5" name="Graphic 4" descr="Toilet">
            <a:extLst>
              <a:ext uri="{FF2B5EF4-FFF2-40B4-BE49-F238E27FC236}">
                <a16:creationId xmlns:a16="http://schemas.microsoft.com/office/drawing/2014/main" xmlns="" id="{D6233C51-6F5B-4E90-AD9B-99FDBD0EC9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00597" y="2306852"/>
            <a:ext cx="2119006" cy="2119006"/>
          </a:xfrm>
          <a:prstGeom prst="rect">
            <a:avLst/>
          </a:prstGeom>
        </p:spPr>
      </p:pic>
      <p:pic>
        <p:nvPicPr>
          <p:cNvPr id="12" name="Graphic 11" descr="Marker">
            <a:extLst>
              <a:ext uri="{FF2B5EF4-FFF2-40B4-BE49-F238E27FC236}">
                <a16:creationId xmlns:a16="http://schemas.microsoft.com/office/drawing/2014/main" xmlns="" id="{A0592F2C-F154-4047-B37C-D1B1AE73B0D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64177" y="1572929"/>
            <a:ext cx="1067995" cy="1067995"/>
          </a:xfrm>
          <a:prstGeom prst="rect">
            <a:avLst/>
          </a:prstGeom>
        </p:spPr>
      </p:pic>
      <p:sp>
        <p:nvSpPr>
          <p:cNvPr id="13" name="Title 1">
            <a:extLst>
              <a:ext uri="{FF2B5EF4-FFF2-40B4-BE49-F238E27FC236}">
                <a16:creationId xmlns:a16="http://schemas.microsoft.com/office/drawing/2014/main" xmlns="" id="{3D919CBC-ACA4-4DD0-AB5C-BC2532DEC21C}"/>
              </a:ext>
            </a:extLst>
          </p:cNvPr>
          <p:cNvSpPr txBox="1">
            <a:spLocks/>
          </p:cNvSpPr>
          <p:nvPr/>
        </p:nvSpPr>
        <p:spPr>
          <a:xfrm>
            <a:off x="811752" y="3824458"/>
            <a:ext cx="3588783" cy="600682"/>
          </a:xfrm>
          <a:prstGeom prst="rect">
            <a:avLst/>
          </a:prstGeom>
        </p:spPr>
        <p:txBody>
          <a:bodyPr vert="horz" lIns="91440" tIns="45720" rIns="91440" bIns="45720" rtlCol="0" anchor="b">
            <a:normAutofit fontScale="75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rgbClr val="FFC000"/>
                </a:solidFill>
                <a:latin typeface="Times New Roman" panose="02020603050405020304" pitchFamily="18" charset="0"/>
                <a:cs typeface="Times New Roman" panose="02020603050405020304" pitchFamily="18" charset="0"/>
              </a:rPr>
              <a:t>Debug Dynasty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330" y="802430"/>
            <a:ext cx="8912290" cy="5105400"/>
          </a:xfrm>
        </p:spPr>
        <p:txBody>
          <a:bodyPr>
            <a:normAutofit/>
          </a:bodyPr>
          <a:lstStyle/>
          <a:p>
            <a:pPr fontAlgn="base"/>
            <a:r>
              <a:rPr lang="en-US" sz="2000" dirty="0"/>
              <a:t>The database is either hardcoded, or the app performs a onetime download of the local map, and nearby facilities, identifies toilets or restrooms nearby and stores them in the database.</a:t>
            </a:r>
            <a:endParaRPr lang="en-US" sz="2000" dirty="0">
              <a:latin typeface="Times New Roman" panose="02020603050405020304" pitchFamily="18" charset="0"/>
              <a:cs typeface="Times New Roman" panose="02020603050405020304" pitchFamily="18" charset="0"/>
            </a:endParaRPr>
          </a:p>
          <a:p>
            <a:pPr fontAlgn="base"/>
            <a:endParaRPr lang="en-US" sz="2000" dirty="0"/>
          </a:p>
          <a:p>
            <a:pPr fontAlgn="base"/>
            <a:r>
              <a:rPr lang="en-US" sz="2000" dirty="0"/>
              <a:t>Once the nearest washroom is identified, if it is not highly rated, another washroom is also searched for, this time, with it being of good rating (&gt;4 stars for instance). Both results are shown to the user, who can pick whichever one they are more comfortable with, along with the usage fee (if any). </a:t>
            </a:r>
          </a:p>
          <a:p>
            <a:pPr marL="0" indent="0" fontAlgn="base">
              <a:buNone/>
            </a:pPr>
            <a:endParaRPr lang="en-US" sz="2000" dirty="0"/>
          </a:p>
          <a:p>
            <a:pPr fontAlgn="base"/>
            <a:r>
              <a:rPr lang="en-US" sz="2000" dirty="0"/>
              <a:t>Once the location of the chosen washroom has been ascertained, the app automatically switches to Google Maps navigation system to direct the user to the destination.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31380-3514-4C54-9867-2E1F3BB2A391}"/>
              </a:ext>
            </a:extLst>
          </p:cNvPr>
          <p:cNvSpPr>
            <a:spLocks noGrp="1"/>
          </p:cNvSpPr>
          <p:nvPr>
            <p:ph type="title"/>
          </p:nvPr>
        </p:nvSpPr>
        <p:spPr>
          <a:xfrm>
            <a:off x="5536734" y="609600"/>
            <a:ext cx="3737268" cy="1320800"/>
          </a:xfrm>
        </p:spPr>
        <p:txBody>
          <a:bodyPr>
            <a:normAutofit/>
          </a:bodyPr>
          <a:lstStyle/>
          <a:p>
            <a:pPr>
              <a:lnSpc>
                <a:spcPct val="90000"/>
              </a:lnSpc>
            </a:pPr>
            <a:r>
              <a:rPr lang="en-US" sz="2800" dirty="0"/>
              <a:t>Problem 3: Identifying and reporting defaulters</a:t>
            </a:r>
            <a:endParaRPr lang="en-IN" sz="2800" dirty="0"/>
          </a:p>
        </p:txBody>
      </p:sp>
      <p:sp>
        <p:nvSpPr>
          <p:cNvPr id="3" name="Content Placeholder 2">
            <a:extLst>
              <a:ext uri="{FF2B5EF4-FFF2-40B4-BE49-F238E27FC236}">
                <a16:creationId xmlns:a16="http://schemas.microsoft.com/office/drawing/2014/main" xmlns="" id="{462397F3-974E-4462-9E2C-6DE9276DA3AB}"/>
              </a:ext>
            </a:extLst>
          </p:cNvPr>
          <p:cNvSpPr>
            <a:spLocks noGrp="1"/>
          </p:cNvSpPr>
          <p:nvPr>
            <p:ph idx="1"/>
          </p:nvPr>
        </p:nvSpPr>
        <p:spPr>
          <a:xfrm>
            <a:off x="5209563" y="2160589"/>
            <a:ext cx="4064439" cy="3880773"/>
          </a:xfrm>
        </p:spPr>
        <p:txBody>
          <a:bodyPr>
            <a:normAutofit/>
          </a:bodyPr>
          <a:lstStyle/>
          <a:p>
            <a:pPr marL="0" indent="0">
              <a:lnSpc>
                <a:spcPct val="90000"/>
              </a:lnSpc>
              <a:buNone/>
            </a:pPr>
            <a:r>
              <a:rPr lang="en-US" sz="1400" dirty="0"/>
              <a:t>Our approach to a solution for this problem is broken down into the following sequence of actions:</a:t>
            </a:r>
          </a:p>
          <a:p>
            <a:pPr>
              <a:lnSpc>
                <a:spcPct val="90000"/>
              </a:lnSpc>
            </a:pPr>
            <a:r>
              <a:rPr lang="en-US" sz="1400" dirty="0"/>
              <a:t>Any user of the app can take a photo of a person violating the rules by openly urinating or defecating, and upload it to the app. </a:t>
            </a:r>
          </a:p>
          <a:p>
            <a:pPr>
              <a:lnSpc>
                <a:spcPct val="90000"/>
              </a:lnSpc>
            </a:pPr>
            <a:endParaRPr lang="en-US" sz="1400" dirty="0"/>
          </a:p>
          <a:p>
            <a:pPr>
              <a:lnSpc>
                <a:spcPct val="90000"/>
              </a:lnSpc>
            </a:pPr>
            <a:r>
              <a:rPr lang="en-US" sz="1400" dirty="0"/>
              <a:t>This photo is then automatically transferred to the nearest police station or outpost where they can take the necessary steps. </a:t>
            </a:r>
          </a:p>
          <a:p>
            <a:pPr>
              <a:lnSpc>
                <a:spcPct val="90000"/>
              </a:lnSpc>
            </a:pPr>
            <a:endParaRPr lang="en-US" sz="1400" dirty="0"/>
          </a:p>
          <a:p>
            <a:pPr>
              <a:lnSpc>
                <a:spcPct val="90000"/>
              </a:lnSpc>
            </a:pPr>
            <a:r>
              <a:rPr lang="en-US" sz="1400" dirty="0"/>
              <a:t>The nearest police station is ascertained with the help of the database, which also scans the locality for police stations in addition to restrooms.</a:t>
            </a:r>
            <a:endParaRPr lang="en-IN" sz="1400" dirty="0"/>
          </a:p>
        </p:txBody>
      </p:sp>
      <p:pic>
        <p:nvPicPr>
          <p:cNvPr id="5" name="Picture 4">
            <a:extLst>
              <a:ext uri="{FF2B5EF4-FFF2-40B4-BE49-F238E27FC236}">
                <a16:creationId xmlns:a16="http://schemas.microsoft.com/office/drawing/2014/main" xmlns="" id="{821BD587-B8EB-41A5-ADA4-632A7444FFF9}"/>
              </a:ext>
            </a:extLst>
          </p:cNvPr>
          <p:cNvPicPr>
            <a:picLocks noChangeAspect="1"/>
          </p:cNvPicPr>
          <p:nvPr/>
        </p:nvPicPr>
        <p:blipFill rotWithShape="1">
          <a:blip r:embed="rId2">
            <a:extLst>
              <a:ext uri="{28A0092B-C50C-407E-A947-70E740481C1C}">
                <a14:useLocalDpi xmlns:a14="http://schemas.microsoft.com/office/drawing/2010/main" val="0"/>
              </a:ext>
            </a:extLst>
          </a:blip>
          <a:srcRect l="22326" r="10189" b="-1550"/>
          <a:stretch/>
        </p:blipFill>
        <p:spPr>
          <a:xfrm>
            <a:off x="-1" y="1354667"/>
            <a:ext cx="5511867" cy="4662309"/>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18914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CONTRIBUTIONS		</a:t>
            </a:r>
            <a:endParaRPr lang="en-IN" b="1" dirty="0"/>
          </a:p>
        </p:txBody>
      </p:sp>
      <p:sp>
        <p:nvSpPr>
          <p:cNvPr id="3" name="Content Placeholder 2"/>
          <p:cNvSpPr>
            <a:spLocks noGrp="1"/>
          </p:cNvSpPr>
          <p:nvPr>
            <p:ph idx="1"/>
          </p:nvPr>
        </p:nvSpPr>
        <p:spPr>
          <a:xfrm>
            <a:off x="677334" y="1332090"/>
            <a:ext cx="8596668" cy="3815644"/>
          </a:xfrm>
        </p:spPr>
        <p:txBody>
          <a:bodyPr>
            <a:normAutofit fontScale="77500" lnSpcReduction="20000"/>
          </a:bodyPr>
          <a:lstStyle/>
          <a:p>
            <a:r>
              <a:rPr lang="en-IN" b="1" dirty="0" smtClean="0"/>
              <a:t>N.V. HEMANTH KUMAR</a:t>
            </a:r>
          </a:p>
          <a:p>
            <a:pPr lvl="1"/>
            <a:r>
              <a:rPr lang="en-IN" b="1" dirty="0"/>
              <a:t>	</a:t>
            </a:r>
            <a:r>
              <a:rPr lang="en-IN" b="1" dirty="0" smtClean="0"/>
              <a:t>Coordinated the team’s efforts.</a:t>
            </a:r>
          </a:p>
          <a:p>
            <a:pPr lvl="1"/>
            <a:r>
              <a:rPr lang="en-IN" b="1" dirty="0"/>
              <a:t>	</a:t>
            </a:r>
            <a:r>
              <a:rPr lang="en-IN" b="1" dirty="0" smtClean="0"/>
              <a:t>Jointly Responsible for the integration of Google Maps SDK, Places and 	Directions APIs into the project.</a:t>
            </a:r>
          </a:p>
          <a:p>
            <a:pPr lvl="1"/>
            <a:r>
              <a:rPr lang="en-IN" b="1" dirty="0"/>
              <a:t>	</a:t>
            </a:r>
            <a:r>
              <a:rPr lang="en-IN" b="1" dirty="0" smtClean="0"/>
              <a:t>Responsible for the storage and retrieval of location data.</a:t>
            </a:r>
          </a:p>
          <a:p>
            <a:r>
              <a:rPr lang="en-IN" b="1" dirty="0" smtClean="0"/>
              <a:t>V. </a:t>
            </a:r>
            <a:r>
              <a:rPr lang="en-IN" b="1" dirty="0" err="1" smtClean="0"/>
              <a:t>Tarun</a:t>
            </a:r>
            <a:endParaRPr lang="en-IN" b="1" dirty="0" smtClean="0"/>
          </a:p>
          <a:p>
            <a:pPr lvl="1"/>
            <a:r>
              <a:rPr lang="en-IN" b="1" dirty="0"/>
              <a:t>Jointly Responsible for the integration of Google Maps SDK, Places and </a:t>
            </a:r>
            <a:r>
              <a:rPr lang="en-IN" b="1" dirty="0" smtClean="0"/>
              <a:t>Directions </a:t>
            </a:r>
            <a:r>
              <a:rPr lang="en-IN" b="1" dirty="0"/>
              <a:t>APIs into the project</a:t>
            </a:r>
            <a:r>
              <a:rPr lang="en-IN" b="1" dirty="0" smtClean="0"/>
              <a:t>.</a:t>
            </a:r>
          </a:p>
          <a:p>
            <a:pPr lvl="1"/>
            <a:r>
              <a:rPr lang="en-IN" b="1" dirty="0" smtClean="0"/>
              <a:t>Prepared the Power Point Presentation for the project.</a:t>
            </a:r>
          </a:p>
          <a:p>
            <a:r>
              <a:rPr lang="en-IN" b="1" dirty="0" smtClean="0"/>
              <a:t>K.V.K.K SAI PRANEETH</a:t>
            </a:r>
          </a:p>
          <a:p>
            <a:pPr lvl="1"/>
            <a:r>
              <a:rPr lang="en-IN" b="1" dirty="0" smtClean="0"/>
              <a:t>Partly responsible for the design of UI.</a:t>
            </a:r>
          </a:p>
          <a:p>
            <a:pPr lvl="1"/>
            <a:r>
              <a:rPr lang="en-IN" b="1" dirty="0"/>
              <a:t>S</a:t>
            </a:r>
            <a:r>
              <a:rPr lang="en-IN" b="1" dirty="0" smtClean="0"/>
              <a:t>pecifically the  ADD_TOILET activity</a:t>
            </a:r>
            <a:r>
              <a:rPr lang="en-IN" b="1" dirty="0"/>
              <a:t> </a:t>
            </a:r>
            <a:r>
              <a:rPr lang="en-IN" b="1" dirty="0" smtClean="0"/>
              <a:t>and FILTERS.</a:t>
            </a:r>
          </a:p>
          <a:p>
            <a:r>
              <a:rPr lang="en-IN" b="1" dirty="0" smtClean="0"/>
              <a:t>K. HRUSHIKESH</a:t>
            </a:r>
          </a:p>
          <a:p>
            <a:pPr lvl="1"/>
            <a:r>
              <a:rPr lang="en-IN" b="1" dirty="0"/>
              <a:t>Partly responsible for the design of </a:t>
            </a:r>
            <a:r>
              <a:rPr lang="en-IN" b="1" dirty="0" smtClean="0"/>
              <a:t>UI.</a:t>
            </a:r>
          </a:p>
          <a:p>
            <a:pPr lvl="1"/>
            <a:r>
              <a:rPr lang="en-IN" b="1" dirty="0" smtClean="0"/>
              <a:t>Specifically the MAIN_ACTIVITY and REPORT_ACTIVITY</a:t>
            </a:r>
            <a:endParaRPr lang="en-IN" b="1" dirty="0"/>
          </a:p>
          <a:p>
            <a:pPr lvl="1"/>
            <a:endParaRPr lang="en-IN" b="1" dirty="0" smtClean="0"/>
          </a:p>
        </p:txBody>
      </p:sp>
    </p:spTree>
    <p:extLst>
      <p:ext uri="{BB962C8B-B14F-4D97-AF65-F5344CB8AC3E}">
        <p14:creationId xmlns:p14="http://schemas.microsoft.com/office/powerpoint/2010/main" val="2202697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152400"/>
            <a:ext cx="8229600" cy="715962"/>
          </a:xfrm>
        </p:spPr>
        <p:txBody>
          <a:bodyPr>
            <a:normAutofit/>
          </a:bodyPr>
          <a:lstStyle/>
          <a:p>
            <a:pPr algn="l" eaLnBrk="1" hangingPunct="1"/>
            <a:r>
              <a:rPr lang="en-US" b="1" dirty="0">
                <a:solidFill>
                  <a:srgbClr val="FFC000"/>
                </a:solidFill>
                <a:latin typeface="Times New Roman" pitchFamily="18" charset="0"/>
                <a:cs typeface="Times New Roman" pitchFamily="18" charset="0"/>
              </a:rPr>
              <a:t>CONCLUSION</a:t>
            </a:r>
          </a:p>
        </p:txBody>
      </p:sp>
      <p:sp>
        <p:nvSpPr>
          <p:cNvPr id="5" name="Content Placeholder 4"/>
          <p:cNvSpPr>
            <a:spLocks noGrp="1"/>
          </p:cNvSpPr>
          <p:nvPr>
            <p:ph idx="1"/>
          </p:nvPr>
        </p:nvSpPr>
        <p:spPr>
          <a:xfrm>
            <a:off x="1981201" y="868362"/>
            <a:ext cx="7962899" cy="5645152"/>
          </a:xfrm>
        </p:spPr>
        <p:txBody>
          <a:bodyPr>
            <a:normAutofit/>
          </a:bodyPr>
          <a:lstStyle/>
          <a:p>
            <a:pPr fontAlgn="base"/>
            <a:r>
              <a:rPr lang="en-IN" sz="2600" dirty="0" smtClean="0">
                <a:latin typeface="Times New Roman" panose="02020603050405020304" pitchFamily="18" charset="0"/>
                <a:cs typeface="Times New Roman" panose="02020603050405020304" pitchFamily="18" charset="0"/>
              </a:rPr>
              <a:t>The malady of public urination and defecation spreads across the nation, and even across the world.</a:t>
            </a:r>
          </a:p>
          <a:p>
            <a:pPr fontAlgn="base"/>
            <a:r>
              <a:rPr lang="en-IN" sz="2600" dirty="0" smtClean="0">
                <a:latin typeface="Times New Roman" panose="02020603050405020304" pitchFamily="18" charset="0"/>
                <a:cs typeface="Times New Roman" panose="02020603050405020304" pitchFamily="18" charset="0"/>
              </a:rPr>
              <a:t>To address this issue, we have come up with the idea to provide and easily accessible interfaces to the populace to use public toilets. </a:t>
            </a:r>
          </a:p>
          <a:p>
            <a:pPr fontAlgn="base"/>
            <a:r>
              <a:rPr lang="en-IN" sz="2600" dirty="0" smtClean="0">
                <a:latin typeface="Times New Roman" panose="02020603050405020304" pitchFamily="18" charset="0"/>
                <a:cs typeface="Times New Roman" panose="02020603050405020304" pitchFamily="18" charset="0"/>
              </a:rPr>
              <a:t>We empower the users to choose toilets of their convenience and preference as well as take the initiative to add a new henceforth unknown toilet into the database for the benefi</a:t>
            </a:r>
            <a:r>
              <a:rPr lang="en-IN" sz="2600" dirty="0" smtClean="0">
                <a:latin typeface="Times New Roman" panose="02020603050405020304" pitchFamily="18" charset="0"/>
                <a:cs typeface="Times New Roman" panose="02020603050405020304" pitchFamily="18" charset="0"/>
              </a:rPr>
              <a:t>t of all.</a:t>
            </a:r>
          </a:p>
          <a:p>
            <a:pPr marL="0" indent="0" fontAlgn="base">
              <a:buNone/>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 </a:t>
            </a:r>
          </a:p>
        </p:txBody>
      </p:sp>
      <p:sp>
        <p:nvSpPr>
          <p:cNvPr id="2" name="Rectangle 1">
            <a:extLst>
              <a:ext uri="{FF2B5EF4-FFF2-40B4-BE49-F238E27FC236}">
                <a16:creationId xmlns:a16="http://schemas.microsoft.com/office/drawing/2014/main" xmlns="" id="{5E0BC2FC-09CB-4011-B435-7D6F53A511E1}"/>
              </a:ext>
            </a:extLst>
          </p:cNvPr>
          <p:cNvSpPr/>
          <p:nvPr/>
        </p:nvSpPr>
        <p:spPr>
          <a:xfrm>
            <a:off x="2362200" y="2362200"/>
            <a:ext cx="7620000" cy="1446550"/>
          </a:xfrm>
          <a:prstGeom prst="rect">
            <a:avLst/>
          </a:prstGeom>
          <a:noFill/>
        </p:spPr>
        <p:txBody>
          <a:bodyPr wrap="square" lIns="91440" tIns="45720" rIns="91440" bIns="45720">
            <a:spAutoFit/>
          </a:bodyPr>
          <a:lstStyle/>
          <a:p>
            <a:pPr algn="ctr"/>
            <a:r>
              <a:rPr lang="en-US"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THANK</a:t>
            </a:r>
            <a:r>
              <a:rPr lang="en-US" sz="8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en-US"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YOU</a:t>
            </a:r>
            <a:endParaRPr lang="en-IN"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859A426-21D3-4F50-8E28-06C57C4FF191}"/>
              </a:ext>
            </a:extLst>
          </p:cNvPr>
          <p:cNvSpPr>
            <a:spLocks noGrp="1"/>
          </p:cNvSpPr>
          <p:nvPr>
            <p:ph type="title"/>
          </p:nvPr>
        </p:nvSpPr>
        <p:spPr>
          <a:xfrm>
            <a:off x="1905001" y="228600"/>
            <a:ext cx="7429499" cy="600682"/>
          </a:xfrm>
        </p:spPr>
        <p:txBody>
          <a:bodyPr>
            <a:normAutofit fontScale="90000"/>
          </a:bodyPr>
          <a:lstStyle/>
          <a:p>
            <a:r>
              <a:rPr lang="en-IN" b="1" u="sng" dirty="0">
                <a:solidFill>
                  <a:srgbClr val="FFC000"/>
                </a:solidFill>
                <a:latin typeface="Times New Roman" panose="02020603050405020304" pitchFamily="18" charset="0"/>
                <a:cs typeface="Times New Roman" panose="02020603050405020304" pitchFamily="18" charset="0"/>
              </a:rPr>
              <a:t>The</a:t>
            </a:r>
            <a:r>
              <a:rPr lang="en-IN" b="1" u="sng" dirty="0">
                <a:latin typeface="Times New Roman" panose="02020603050405020304" pitchFamily="18" charset="0"/>
                <a:cs typeface="Times New Roman" panose="02020603050405020304" pitchFamily="18" charset="0"/>
              </a:rPr>
              <a:t> </a:t>
            </a:r>
            <a:r>
              <a:rPr lang="en-IN" b="1" u="sng" dirty="0">
                <a:solidFill>
                  <a:srgbClr val="FFC000"/>
                </a:solidFill>
                <a:latin typeface="Times New Roman" panose="02020603050405020304" pitchFamily="18" charset="0"/>
                <a:cs typeface="Times New Roman" panose="02020603050405020304" pitchFamily="18" charset="0"/>
              </a:rPr>
              <a:t>team</a:t>
            </a:r>
          </a:p>
        </p:txBody>
      </p:sp>
      <p:pic>
        <p:nvPicPr>
          <p:cNvPr id="10" name="Picture 9" descr="A person looking at the camera&#10;&#10;Description automatically generated">
            <a:extLst>
              <a:ext uri="{FF2B5EF4-FFF2-40B4-BE49-F238E27FC236}">
                <a16:creationId xmlns:a16="http://schemas.microsoft.com/office/drawing/2014/main" xmlns="" id="{30D07DC0-7034-44E9-93B9-330DBCF54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813" y="839956"/>
            <a:ext cx="1896506" cy="1898300"/>
          </a:xfrm>
          <a:prstGeom prst="rect">
            <a:avLst/>
          </a:prstGeom>
        </p:spPr>
      </p:pic>
      <p:sp>
        <p:nvSpPr>
          <p:cNvPr id="11" name="Content Placeholder 17">
            <a:extLst>
              <a:ext uri="{FF2B5EF4-FFF2-40B4-BE49-F238E27FC236}">
                <a16:creationId xmlns:a16="http://schemas.microsoft.com/office/drawing/2014/main" xmlns="" id="{B68E651B-88DD-4232-8E0D-BEA702074DC3}"/>
              </a:ext>
            </a:extLst>
          </p:cNvPr>
          <p:cNvSpPr txBox="1">
            <a:spLocks/>
          </p:cNvSpPr>
          <p:nvPr/>
        </p:nvSpPr>
        <p:spPr>
          <a:xfrm>
            <a:off x="2852060" y="5143114"/>
            <a:ext cx="7047719" cy="49371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5600" b="1" dirty="0">
                <a:solidFill>
                  <a:srgbClr val="C00000"/>
                </a:solidFill>
                <a:latin typeface="Times New Roman" pitchFamily="18" charset="0"/>
                <a:cs typeface="Times New Roman" pitchFamily="18" charset="0"/>
              </a:rPr>
              <a:t>K. V. S. K. SAI PRANEETH		K. HRUSHIKESH</a:t>
            </a:r>
            <a:r>
              <a:rPr lang="pt-BR" sz="5600" b="1" dirty="0">
                <a:solidFill>
                  <a:srgbClr val="C00000"/>
                </a:solidFill>
                <a:latin typeface="Times New Roman" pitchFamily="18" charset="0"/>
                <a:cs typeface="Times New Roman" pitchFamily="18" charset="0"/>
              </a:rPr>
              <a:t> 	</a:t>
            </a:r>
          </a:p>
          <a:p>
            <a:pPr marL="0" indent="0">
              <a:buNone/>
            </a:pPr>
            <a:r>
              <a:rPr lang="pt-BR" sz="1300" b="1" dirty="0">
                <a:solidFill>
                  <a:srgbClr val="FFC000"/>
                </a:solidFill>
                <a:latin typeface="Times New Roman" pitchFamily="18" charset="0"/>
                <a:cs typeface="Times New Roman" pitchFamily="18" charset="0"/>
              </a:rPr>
              <a:t> 			</a:t>
            </a:r>
          </a:p>
          <a:p>
            <a:endParaRPr lang="en-IN" dirty="0"/>
          </a:p>
        </p:txBody>
      </p:sp>
      <p:sp>
        <p:nvSpPr>
          <p:cNvPr id="12" name="Content Placeholder 17">
            <a:extLst>
              <a:ext uri="{FF2B5EF4-FFF2-40B4-BE49-F238E27FC236}">
                <a16:creationId xmlns:a16="http://schemas.microsoft.com/office/drawing/2014/main" xmlns="" id="{57BF02BF-8540-4B7D-A59C-02C2CF9A06D4}"/>
              </a:ext>
            </a:extLst>
          </p:cNvPr>
          <p:cNvSpPr txBox="1">
            <a:spLocks/>
          </p:cNvSpPr>
          <p:nvPr/>
        </p:nvSpPr>
        <p:spPr>
          <a:xfrm>
            <a:off x="1558213" y="2733870"/>
            <a:ext cx="6848670" cy="49371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5600" b="1" dirty="0">
                <a:solidFill>
                  <a:srgbClr val="C00000"/>
                </a:solidFill>
                <a:latin typeface="Times New Roman" pitchFamily="18" charset="0"/>
                <a:cs typeface="Times New Roman" pitchFamily="18" charset="0"/>
              </a:rPr>
              <a:t>N. V. HEMANTH KUMAR	           VEMULAKONDA TARUN</a:t>
            </a:r>
            <a:endParaRPr lang="pt-BR" sz="5600" b="1" dirty="0">
              <a:solidFill>
                <a:srgbClr val="C00000"/>
              </a:solidFill>
              <a:latin typeface="Times New Roman" pitchFamily="18" charset="0"/>
              <a:cs typeface="Times New Roman" pitchFamily="18" charset="0"/>
            </a:endParaRPr>
          </a:p>
          <a:p>
            <a:pPr marL="0" indent="0">
              <a:buNone/>
            </a:pPr>
            <a:r>
              <a:rPr lang="pt-BR" sz="1300" b="1" dirty="0">
                <a:solidFill>
                  <a:srgbClr val="FFC000"/>
                </a:solidFill>
                <a:latin typeface="Times New Roman" pitchFamily="18" charset="0"/>
                <a:cs typeface="Times New Roman" pitchFamily="18" charset="0"/>
              </a:rPr>
              <a:t> 			</a:t>
            </a:r>
          </a:p>
          <a:p>
            <a:endParaRPr lang="en-IN" dirty="0"/>
          </a:p>
        </p:txBody>
      </p:sp>
      <p:sp>
        <p:nvSpPr>
          <p:cNvPr id="13" name="Content Placeholder 17">
            <a:extLst>
              <a:ext uri="{FF2B5EF4-FFF2-40B4-BE49-F238E27FC236}">
                <a16:creationId xmlns:a16="http://schemas.microsoft.com/office/drawing/2014/main" xmlns="" id="{870F3CC8-CEAB-4012-BD85-603A3BC996B5}"/>
              </a:ext>
            </a:extLst>
          </p:cNvPr>
          <p:cNvSpPr txBox="1">
            <a:spLocks/>
          </p:cNvSpPr>
          <p:nvPr/>
        </p:nvSpPr>
        <p:spPr>
          <a:xfrm>
            <a:off x="867749" y="5448266"/>
            <a:ext cx="8610600" cy="1258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This project would not be possible without them. Working on this project was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great exposure for </a:t>
            </a:r>
            <a:r>
              <a:rPr lang="en-US" sz="1800" dirty="0">
                <a:solidFill>
                  <a:schemeClr val="accent2">
                    <a:lumMod val="75000"/>
                  </a:schemeClr>
                </a:solidFill>
                <a:latin typeface="Times New Roman" panose="02020603050405020304" pitchFamily="18" charset="0"/>
                <a:cs typeface="Times New Roman" panose="02020603050405020304" pitchFamily="18" charset="0"/>
              </a:rPr>
              <a:t>all of us and we had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a wonderful and stimulating experience.</a:t>
            </a:r>
            <a:r>
              <a:rPr lang="pt-BR" sz="1800" b="1" dirty="0">
                <a:solidFill>
                  <a:schemeClr val="accent2">
                    <a:lumMod val="75000"/>
                  </a:schemeClr>
                </a:solidFill>
                <a:latin typeface="Times New Roman" panose="02020603050405020304" pitchFamily="18" charset="0"/>
                <a:cs typeface="Times New Roman" pitchFamily="18" charset="0"/>
              </a:rPr>
              <a:t>	</a:t>
            </a:r>
          </a:p>
          <a:p>
            <a:endParaRPr lang="en-IN" dirty="0">
              <a:solidFill>
                <a:schemeClr val="bg2">
                  <a:lumMod val="60000"/>
                  <a:lumOff val="40000"/>
                </a:schemeClr>
              </a:solidFill>
            </a:endParaRPr>
          </a:p>
        </p:txBody>
      </p:sp>
      <p:pic>
        <p:nvPicPr>
          <p:cNvPr id="3" name="Picture 2" descr="A person looking at the camera&#10;&#10;Description automatically generated">
            <a:extLst>
              <a:ext uri="{FF2B5EF4-FFF2-40B4-BE49-F238E27FC236}">
                <a16:creationId xmlns:a16="http://schemas.microsoft.com/office/drawing/2014/main" xmlns="" id="{83B42FD2-03E9-4CDF-A826-71A121596F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5849" y="3283510"/>
            <a:ext cx="1793170" cy="1793170"/>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xmlns="" id="{5F07FF4B-2113-453B-B828-756165D389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8799" y="831173"/>
            <a:ext cx="1793170" cy="1793170"/>
          </a:xfrm>
          <a:prstGeom prst="rect">
            <a:avLst/>
          </a:prstGeom>
        </p:spPr>
      </p:pic>
      <p:pic>
        <p:nvPicPr>
          <p:cNvPr id="19" name="Picture 18" descr="A person looking at the camera&#10;&#10;Description automatically generated">
            <a:extLst>
              <a:ext uri="{FF2B5EF4-FFF2-40B4-BE49-F238E27FC236}">
                <a16:creationId xmlns:a16="http://schemas.microsoft.com/office/drawing/2014/main" xmlns="" id="{0B5E8842-0752-4502-87ED-9DB4393671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5403" y="3226727"/>
            <a:ext cx="1815661" cy="1815661"/>
          </a:xfrm>
          <a:prstGeom prst="rect">
            <a:avLst/>
          </a:prstGeom>
        </p:spPr>
      </p:pic>
    </p:spTree>
    <p:extLst>
      <p:ext uri="{BB962C8B-B14F-4D97-AF65-F5344CB8AC3E}">
        <p14:creationId xmlns:p14="http://schemas.microsoft.com/office/powerpoint/2010/main" val="200228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5EA39187-0197-4C1D-BE4A-06B353C7B21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xmlns="" id="{9E0FD730-D6BC-440A-89CF-7AA0C22C2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31382DE6-64CB-4577-89E8-47941290A9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xmlns="" id="{3ABD17EF-A676-4770-A8C8-E83BA0230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380D4582-A9DE-4A6E-8537-EFC4F860C3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D66B8CF3-0959-4E8D-8F3A-AF62F21D9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xmlns="" id="{97D4D559-2783-4E84-BB73-7F51D0235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xmlns="" id="{8834FE36-E841-40B5-9465-1CFC99ED55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xmlns="" id="{1A4197A1-AE79-4DC1-9E3A-845B40BA80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326F6688-CBD0-42EE-9B90-25100FE89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EF23F9BB-FC2E-48BA-8E63-A4436C28DA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B2D5EBC4-D0DE-44BE-8247-282097D54251}"/>
              </a:ext>
            </a:extLst>
          </p:cNvPr>
          <p:cNvSpPr>
            <a:spLocks noGrp="1"/>
          </p:cNvSpPr>
          <p:nvPr>
            <p:ph type="title"/>
          </p:nvPr>
        </p:nvSpPr>
        <p:spPr>
          <a:xfrm>
            <a:off x="609601" y="4385066"/>
            <a:ext cx="8568701" cy="2263384"/>
          </a:xfrm>
        </p:spPr>
        <p:txBody>
          <a:bodyPr vert="horz" lIns="91440" tIns="45720" rIns="91440" bIns="45720" rtlCol="0" anchor="b">
            <a:normAutofit/>
          </a:bodyPr>
          <a:lstStyle/>
          <a:p>
            <a:r>
              <a:rPr lang="en-US" sz="2000" dirty="0"/>
              <a:t>Find any difference ?? </a:t>
            </a:r>
            <a:br>
              <a:rPr lang="en-US" sz="2000" dirty="0"/>
            </a:br>
            <a:r>
              <a:rPr lang="en-US" sz="2000" dirty="0"/>
              <a:t/>
            </a:r>
            <a:br>
              <a:rPr lang="en-US" sz="2000" dirty="0"/>
            </a:br>
            <a:r>
              <a:rPr lang="en-US" sz="2000" dirty="0"/>
              <a:t>There is a lot to do in Sanitation, which is not something that is to be done, but lot to be maintained.</a:t>
            </a:r>
            <a:br>
              <a:rPr lang="en-US" sz="2000" dirty="0"/>
            </a:br>
            <a:r>
              <a:rPr lang="en-US" sz="2000" dirty="0"/>
              <a:t>Everyone wants to see their country clean and green but, are we really doing something towards it.</a:t>
            </a:r>
          </a:p>
        </p:txBody>
      </p:sp>
      <p:sp>
        <p:nvSpPr>
          <p:cNvPr id="24" name="Rectangle 23">
            <a:extLst>
              <a:ext uri="{FF2B5EF4-FFF2-40B4-BE49-F238E27FC236}">
                <a16:creationId xmlns:a16="http://schemas.microsoft.com/office/drawing/2014/main" xmlns="" id="{4F71A406-3CB7-4E4D-B434-24E6AA4F39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Content Placeholder 4" descr="A truck is parked in a parking lot&#10;&#10;Description automatically generated">
            <a:extLst>
              <a:ext uri="{FF2B5EF4-FFF2-40B4-BE49-F238E27FC236}">
                <a16:creationId xmlns:a16="http://schemas.microsoft.com/office/drawing/2014/main" xmlns="" id="{024B67C3-B5A4-471C-82E2-40D5B68698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713"/>
          <a:stretch/>
        </p:blipFill>
        <p:spPr>
          <a:xfrm>
            <a:off x="20" y="3"/>
            <a:ext cx="6050260" cy="4091667"/>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xmlns="" id="{816218BC-F24D-40EA-9A88-F5C0351BCCF7}"/>
              </a:ext>
            </a:extLst>
          </p:cNvPr>
          <p:cNvPicPr>
            <a:picLocks noChangeAspect="1"/>
          </p:cNvPicPr>
          <p:nvPr/>
        </p:nvPicPr>
        <p:blipFill rotWithShape="1">
          <a:blip r:embed="rId3">
            <a:extLst>
              <a:ext uri="{28A0092B-C50C-407E-A947-70E740481C1C}">
                <a14:useLocalDpi xmlns:a14="http://schemas.microsoft.com/office/drawing/2010/main" val="0"/>
              </a:ext>
            </a:extLst>
          </a:blip>
          <a:srcRect r="1685" b="2"/>
          <a:stretch/>
        </p:blipFill>
        <p:spPr>
          <a:xfrm>
            <a:off x="6141719" y="-683"/>
            <a:ext cx="6050280" cy="4092348"/>
          </a:xfrm>
          <a:prstGeom prst="rect">
            <a:avLst/>
          </a:prstGeom>
        </p:spPr>
      </p:pic>
    </p:spTree>
    <p:extLst>
      <p:ext uri="{BB962C8B-B14F-4D97-AF65-F5344CB8AC3E}">
        <p14:creationId xmlns:p14="http://schemas.microsoft.com/office/powerpoint/2010/main" val="3157577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228600"/>
            <a:ext cx="7429499" cy="877888"/>
          </a:xfrm>
        </p:spPr>
        <p:txBody>
          <a:bodyPr/>
          <a:lstStyle/>
          <a:p>
            <a:pPr algn="l"/>
            <a:r>
              <a:rPr lang="en-US" b="1" dirty="0">
                <a:solidFill>
                  <a:srgbClr val="FFC000"/>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485190" y="990600"/>
            <a:ext cx="8969829" cy="5638800"/>
          </a:xfrm>
        </p:spPr>
        <p:txBody>
          <a:bodyPr>
            <a:normAutofit/>
          </a:bodyPr>
          <a:lstStyle/>
          <a:p>
            <a:r>
              <a:rPr lang="en-US" sz="2000" dirty="0"/>
              <a:t>Many a times while travelling, people get stuck in the middle of nowhere and want to use a toilet. Our project aims at eliminating this problem by searching and showing the nearest Toilet to the user. </a:t>
            </a:r>
          </a:p>
          <a:p>
            <a:r>
              <a:rPr lang="en-US" sz="2000" dirty="0"/>
              <a:t>We will develop an android app which, will suggest the nearest Toilets using Google </a:t>
            </a:r>
            <a:r>
              <a:rPr lang="en-US" sz="2000" dirty="0" smtClean="0"/>
              <a:t>Maps SDK, Google Places </a:t>
            </a:r>
            <a:r>
              <a:rPr lang="en-US" sz="2000" dirty="0"/>
              <a:t>and Google Distance Matrix </a:t>
            </a:r>
            <a:r>
              <a:rPr lang="en-US" sz="2000" dirty="0" smtClean="0"/>
              <a:t>APIs, </a:t>
            </a:r>
            <a:r>
              <a:rPr lang="en-US" sz="2000" dirty="0"/>
              <a:t>and will help the user to navigate to the selected Toilet. </a:t>
            </a:r>
          </a:p>
          <a:p>
            <a:r>
              <a:rPr lang="en-US" sz="2000" dirty="0" smtClean="0"/>
              <a:t>The user has the option of applying various filters, such as a rating, pricing (free/paid) and various types of toilets (public, commercial like restaurants, malls, gas stations and bars).</a:t>
            </a:r>
            <a:endParaRPr lang="en-US" sz="2000" dirty="0"/>
          </a:p>
          <a:p>
            <a:r>
              <a:rPr lang="en-US" sz="2000" dirty="0"/>
              <a:t>This will help users to reach a Toilet on time even in an unknown location or when they are stuck with no help around. The application is light weight and doesn’t require much space and gives accurate output.</a:t>
            </a:r>
            <a:endParaRPr lang="en-US" sz="2200" dirty="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60" y="152400"/>
            <a:ext cx="8229600" cy="792162"/>
          </a:xfrm>
        </p:spPr>
        <p:txBody>
          <a:bodyPr>
            <a:normAutofit fontScale="90000"/>
          </a:bodyPr>
          <a:lstStyle/>
          <a:p>
            <a:pPr algn="l"/>
            <a:r>
              <a:rPr lang="en-US" b="1" dirty="0">
                <a:solidFill>
                  <a:srgbClr val="FFC000"/>
                </a:solidFill>
                <a:latin typeface="Times New Roman" pitchFamily="18" charset="0"/>
                <a:cs typeface="Times New Roman" pitchFamily="18" charset="0"/>
              </a:rPr>
              <a:t>WHY IT HASN’T BEEN IMPLEMENTED ?</a:t>
            </a:r>
            <a:endParaRPr lang="en-US" b="1" dirty="0">
              <a:solidFill>
                <a:srgbClr val="FFC000"/>
              </a:solidFill>
            </a:endParaRPr>
          </a:p>
        </p:txBody>
      </p:sp>
      <p:sp>
        <p:nvSpPr>
          <p:cNvPr id="3" name="Content Placeholder 2"/>
          <p:cNvSpPr>
            <a:spLocks noGrp="1"/>
          </p:cNvSpPr>
          <p:nvPr>
            <p:ph idx="1"/>
          </p:nvPr>
        </p:nvSpPr>
        <p:spPr>
          <a:xfrm>
            <a:off x="849086" y="941777"/>
            <a:ext cx="8486191" cy="5085800"/>
          </a:xfrm>
        </p:spPr>
        <p:txBody>
          <a:bodyPr>
            <a:noAutofit/>
          </a:bodyPr>
          <a:lstStyle/>
          <a:p>
            <a:pPr marL="0" indent="0" algn="just">
              <a:buNone/>
            </a:pPr>
            <a:r>
              <a:rPr lang="en-US" dirty="0"/>
              <a:t>The problem of finding public toilets has never really been addressed due to the following reasons:</a:t>
            </a:r>
          </a:p>
          <a:p>
            <a:pPr marL="0" indent="0" algn="just">
              <a:buNone/>
            </a:pPr>
            <a:endParaRPr lang="en-US" dirty="0"/>
          </a:p>
          <a:p>
            <a:pPr algn="just"/>
            <a:r>
              <a:rPr lang="en-US" dirty="0"/>
              <a:t>The public have a stigma towards to public toilets due to their unhygienic nature. Our project seeks to address that by having users themselves rate the toilets. This can serve as an incentive to the local municipal authorities to clean the toilets. </a:t>
            </a:r>
          </a:p>
          <a:p>
            <a:pPr marL="0" indent="0" algn="just">
              <a:buNone/>
            </a:pPr>
            <a:endParaRPr lang="en-US" dirty="0"/>
          </a:p>
          <a:p>
            <a:pPr algn="just"/>
            <a:r>
              <a:rPr lang="en-US" dirty="0"/>
              <a:t>People resort to public urination or defecation because they can get away with it. This app seeks to eliminate that as an option, and proposes the use of public toilets as an alternative.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6463" y="441643"/>
            <a:ext cx="5217538" cy="1320800"/>
          </a:xfrm>
        </p:spPr>
        <p:txBody>
          <a:bodyPr>
            <a:normAutofit/>
          </a:bodyPr>
          <a:lstStyle/>
          <a:p>
            <a:r>
              <a:rPr lang="en-US" b="1" dirty="0">
                <a:latin typeface="Times New Roman" pitchFamily="18" charset="0"/>
              </a:rPr>
              <a:t>FEATURES BEING IMPLEMENTED</a:t>
            </a:r>
            <a:r>
              <a:rPr lang="en-US" dirty="0"/>
              <a:t> </a:t>
            </a:r>
            <a:endParaRPr lang="en-US" b="1" dirty="0"/>
          </a:p>
        </p:txBody>
      </p:sp>
      <p:pic>
        <p:nvPicPr>
          <p:cNvPr id="7" name="Picture 6" descr="A picture containing clipart&#10;&#10;Description automatically generated">
            <a:extLst>
              <a:ext uri="{FF2B5EF4-FFF2-40B4-BE49-F238E27FC236}">
                <a16:creationId xmlns:a16="http://schemas.microsoft.com/office/drawing/2014/main" xmlns="" id="{6A25E279-CF8C-4C25-AD00-A7F63BA19DF6}"/>
              </a:ext>
            </a:extLst>
          </p:cNvPr>
          <p:cNvPicPr>
            <a:picLocks noChangeAspect="1"/>
          </p:cNvPicPr>
          <p:nvPr/>
        </p:nvPicPr>
        <p:blipFill rotWithShape="1">
          <a:blip r:embed="rId2">
            <a:extLst>
              <a:ext uri="{28A0092B-C50C-407E-A947-70E740481C1C}">
                <a14:useLocalDpi xmlns:a14="http://schemas.microsoft.com/office/drawing/2010/main" val="0"/>
              </a:ext>
            </a:extLst>
          </a:blip>
          <a:srcRect b="17263"/>
          <a:stretch/>
        </p:blipFill>
        <p:spPr>
          <a:xfrm>
            <a:off x="677334" y="609600"/>
            <a:ext cx="3144597" cy="2601747"/>
          </a:xfrm>
          <a:prstGeom prst="rect">
            <a:avLst/>
          </a:prstGeom>
        </p:spPr>
      </p:pic>
      <p:sp>
        <p:nvSpPr>
          <p:cNvPr id="28" name="Isosceles Triangle 8">
            <a:extLst>
              <a:ext uri="{FF2B5EF4-FFF2-40B4-BE49-F238E27FC236}">
                <a16:creationId xmlns:a16="http://schemas.microsoft.com/office/drawing/2014/main" xmlns="" id="{B5B9F7B6-0E4A-4A5F-BBBA-73496FAE5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056463" y="1762443"/>
            <a:ext cx="5514573" cy="4653914"/>
          </a:xfrm>
        </p:spPr>
        <p:txBody>
          <a:bodyPr>
            <a:normAutofit/>
          </a:bodyPr>
          <a:lstStyle/>
          <a:p>
            <a:pPr marL="0" indent="0">
              <a:lnSpc>
                <a:spcPct val="90000"/>
              </a:lnSpc>
              <a:buNone/>
            </a:pPr>
            <a:r>
              <a:rPr lang="en-US" sz="1600" dirty="0"/>
              <a:t>We seek to implement the following primary features to provide a means of addressing the problem touched upon above: </a:t>
            </a:r>
          </a:p>
          <a:p>
            <a:pPr marL="0" indent="0">
              <a:lnSpc>
                <a:spcPct val="90000"/>
              </a:lnSpc>
              <a:buNone/>
            </a:pPr>
            <a:endParaRPr lang="en-US" sz="1600" dirty="0"/>
          </a:p>
          <a:p>
            <a:pPr>
              <a:lnSpc>
                <a:spcPct val="90000"/>
              </a:lnSpc>
            </a:pPr>
            <a:r>
              <a:rPr lang="en-US" sz="1600" dirty="0"/>
              <a:t>Provide a feature that allows the user to query for the location of the nearest public toilet, restroom or washroom depending upon their requirement. The app determines the nearest toilet and also directs the user to it. The app allows filtering the search on various parameters, such as rating, history, personal preference and time of day. </a:t>
            </a:r>
          </a:p>
          <a:p>
            <a:pPr marL="0" indent="0">
              <a:lnSpc>
                <a:spcPct val="90000"/>
              </a:lnSpc>
              <a:buNone/>
            </a:pPr>
            <a:endParaRPr lang="en-US" sz="1600" dirty="0"/>
          </a:p>
          <a:p>
            <a:pPr>
              <a:lnSpc>
                <a:spcPct val="90000"/>
              </a:lnSpc>
            </a:pPr>
            <a:r>
              <a:rPr lang="en-US" sz="1600" dirty="0"/>
              <a:t>Provide a feature that allows to users to rate the toilet/washroom they’ve used. This rating will be of great help to other people in the future, and will also adjust the searching algorithm by including rating as a factor. </a:t>
            </a:r>
          </a:p>
        </p:txBody>
      </p:sp>
      <p:sp>
        <p:nvSpPr>
          <p:cNvPr id="30" name="Rectangle 29">
            <a:extLst>
              <a:ext uri="{FF2B5EF4-FFF2-40B4-BE49-F238E27FC236}">
                <a16:creationId xmlns:a16="http://schemas.microsoft.com/office/drawing/2014/main" xmlns="" id="{B51D13AF-6D7E-42A4-BF57-BFDF66E1FE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426230" y="5618029"/>
            <a:ext cx="618066" cy="228600"/>
          </a:xfrm>
          <a:prstGeom prst="rect">
            <a:avLst/>
          </a:prstGeom>
          <a:solidFill>
            <a:srgbClr val="EA2D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7A034CF-D9C8-448E-8337-A9572332BFB5}"/>
              </a:ext>
            </a:extLst>
          </p:cNvPr>
          <p:cNvPicPr>
            <a:picLocks noChangeAspect="1"/>
          </p:cNvPicPr>
          <p:nvPr/>
        </p:nvPicPr>
        <p:blipFill rotWithShape="1">
          <a:blip r:embed="rId3">
            <a:extLst>
              <a:ext uri="{28A0092B-C50C-407E-A947-70E740481C1C}">
                <a14:useLocalDpi xmlns:a14="http://schemas.microsoft.com/office/drawing/2010/main" val="0"/>
              </a:ext>
            </a:extLst>
          </a:blip>
          <a:srcRect l="17045" r="1" b="1"/>
          <a:stretch/>
        </p:blipFill>
        <p:spPr>
          <a:xfrm>
            <a:off x="677334" y="3439947"/>
            <a:ext cx="3144597" cy="260174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lipart&#10;&#10;Description automatically generated">
            <a:extLst>
              <a:ext uri="{FF2B5EF4-FFF2-40B4-BE49-F238E27FC236}">
                <a16:creationId xmlns:a16="http://schemas.microsoft.com/office/drawing/2014/main" xmlns="" id="{E66665FA-3DA2-4752-B925-AD1D408F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861" y="609600"/>
            <a:ext cx="2083470" cy="2601747"/>
          </a:xfrm>
          <a:prstGeom prst="rect">
            <a:avLst/>
          </a:prstGeom>
        </p:spPr>
      </p:pic>
      <p:sp>
        <p:nvSpPr>
          <p:cNvPr id="3" name="Content Placeholder 2">
            <a:extLst>
              <a:ext uri="{FF2B5EF4-FFF2-40B4-BE49-F238E27FC236}">
                <a16:creationId xmlns:a16="http://schemas.microsoft.com/office/drawing/2014/main" xmlns="" id="{EE3E087F-3247-462E-8D3D-878F7F6CB732}"/>
              </a:ext>
            </a:extLst>
          </p:cNvPr>
          <p:cNvSpPr>
            <a:spLocks noGrp="1"/>
          </p:cNvSpPr>
          <p:nvPr>
            <p:ph idx="1"/>
          </p:nvPr>
        </p:nvSpPr>
        <p:spPr>
          <a:xfrm>
            <a:off x="3727938" y="808893"/>
            <a:ext cx="5546063" cy="5232470"/>
          </a:xfrm>
        </p:spPr>
        <p:txBody>
          <a:bodyPr>
            <a:normAutofit lnSpcReduction="10000"/>
          </a:bodyPr>
          <a:lstStyle/>
          <a:p>
            <a:pPr>
              <a:lnSpc>
                <a:spcPct val="90000"/>
              </a:lnSpc>
            </a:pPr>
            <a:r>
              <a:rPr lang="en-US" sz="2000" dirty="0"/>
              <a:t>Provide a feature that allows people to incriminate others who are found urinating or defecating in public, by taking a photo of them. This photo is automatically tagged with the location, and is forwarded to the nearest police station or police outpost, whose location is also ascertained by the app. This serves to promote citizen behavior and also assists the law enforcement agencies in upholding the integrity of the nation. </a:t>
            </a:r>
          </a:p>
          <a:p>
            <a:pPr marL="0" indent="0">
              <a:lnSpc>
                <a:spcPct val="90000"/>
              </a:lnSpc>
              <a:buNone/>
            </a:pPr>
            <a:endParaRPr lang="en-US" sz="2000" dirty="0"/>
          </a:p>
          <a:p>
            <a:pPr>
              <a:lnSpc>
                <a:spcPct val="90000"/>
              </a:lnSpc>
            </a:pPr>
            <a:r>
              <a:rPr lang="en-US" sz="2000" dirty="0"/>
              <a:t>Provide a feature, whereby a user can manually enter a new toilet’s location, one which the app was unable to find through its scans. This allows people to manually find some toilets which would have otherwise been undiscovered. </a:t>
            </a:r>
            <a:endParaRPr lang="en-US" sz="2000" dirty="0">
              <a:latin typeface="Times New Roman" panose="02020603050405020304" pitchFamily="18" charset="0"/>
              <a:cs typeface="Times New Roman" panose="02020603050405020304" pitchFamily="18" charset="0"/>
            </a:endParaRPr>
          </a:p>
          <a:p>
            <a:pPr>
              <a:lnSpc>
                <a:spcPct val="90000"/>
              </a:lnSpc>
            </a:pPr>
            <a:endParaRPr lang="en-IN" sz="1500" dirty="0"/>
          </a:p>
        </p:txBody>
      </p:sp>
      <p:pic>
        <p:nvPicPr>
          <p:cNvPr id="7" name="Picture 6" descr="A picture containing clipart&#10;&#10;Description automatically generated">
            <a:extLst>
              <a:ext uri="{FF2B5EF4-FFF2-40B4-BE49-F238E27FC236}">
                <a16:creationId xmlns:a16="http://schemas.microsoft.com/office/drawing/2014/main" xmlns="" id="{96A42D4D-CD6F-40A2-A257-901524056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852" y="3439020"/>
            <a:ext cx="1763491" cy="2602341"/>
          </a:xfrm>
          <a:prstGeom prst="rect">
            <a:avLst/>
          </a:prstGeom>
        </p:spPr>
      </p:pic>
    </p:spTree>
    <p:extLst>
      <p:ext uri="{BB962C8B-B14F-4D97-AF65-F5344CB8AC3E}">
        <p14:creationId xmlns:p14="http://schemas.microsoft.com/office/powerpoint/2010/main" val="421632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626" y="609600"/>
            <a:ext cx="10366309" cy="1320800"/>
          </a:xfrm>
        </p:spPr>
        <p:txBody>
          <a:bodyPr>
            <a:normAutofit/>
          </a:bodyPr>
          <a:lstStyle/>
          <a:p>
            <a:r>
              <a:rPr lang="en-US" sz="3200" b="1" dirty="0">
                <a:solidFill>
                  <a:srgbClr val="FFC000"/>
                </a:solidFill>
                <a:latin typeface="Times New Roman" panose="02020603050405020304" pitchFamily="18" charset="0"/>
                <a:cs typeface="Times New Roman" panose="02020603050405020304" pitchFamily="18" charset="0"/>
              </a:rPr>
              <a:t>PLANNED FEATURES &amp;</a:t>
            </a:r>
            <a:br>
              <a:rPr lang="en-US" sz="3200" b="1" dirty="0">
                <a:solidFill>
                  <a:srgbClr val="FFC000"/>
                </a:solidFill>
                <a:latin typeface="Times New Roman" panose="02020603050405020304" pitchFamily="18" charset="0"/>
                <a:cs typeface="Times New Roman" panose="02020603050405020304" pitchFamily="18" charset="0"/>
              </a:rPr>
            </a:br>
            <a:r>
              <a:rPr lang="en-US" sz="3200" b="1" dirty="0">
                <a:solidFill>
                  <a:srgbClr val="FFC000"/>
                </a:solidFill>
                <a:latin typeface="Times New Roman" panose="02020603050405020304" pitchFamily="18" charset="0"/>
                <a:cs typeface="Times New Roman" panose="02020603050405020304" pitchFamily="18" charset="0"/>
              </a:rPr>
              <a:t>	FUTURE IMPROVEMENTS</a:t>
            </a:r>
          </a:p>
        </p:txBody>
      </p:sp>
      <p:sp>
        <p:nvSpPr>
          <p:cNvPr id="3" name="Content Placeholder 2"/>
          <p:cNvSpPr>
            <a:spLocks noGrp="1"/>
          </p:cNvSpPr>
          <p:nvPr>
            <p:ph idx="1"/>
          </p:nvPr>
        </p:nvSpPr>
        <p:spPr>
          <a:xfrm>
            <a:off x="677334" y="2160589"/>
            <a:ext cx="8596668" cy="4174897"/>
          </a:xfrm>
        </p:spPr>
        <p:txBody>
          <a:bodyPr>
            <a:normAutofit fontScale="70000" lnSpcReduction="20000"/>
          </a:bodyPr>
          <a:lstStyle/>
          <a:p>
            <a:pPr marL="0" indent="0">
              <a:lnSpc>
                <a:spcPct val="150000"/>
              </a:lnSpc>
              <a:buNone/>
            </a:pPr>
            <a:r>
              <a:rPr lang="en-US" sz="2800" dirty="0"/>
              <a:t>The following features can be added to the app to make it more dexterous:</a:t>
            </a:r>
          </a:p>
          <a:p>
            <a:pPr>
              <a:lnSpc>
                <a:spcPct val="150000"/>
              </a:lnSpc>
            </a:pPr>
            <a:r>
              <a:rPr lang="en-US" sz="2800" dirty="0"/>
              <a:t>Secure a partnership with the local municipal authorities. An alert is sent out daily to clean the toilets. An alert is also sent out when the rating falls below a certain number of stars (say 4) so the authorities can take the necessary steps. </a:t>
            </a:r>
          </a:p>
          <a:p>
            <a:pPr>
              <a:lnSpc>
                <a:spcPct val="150000"/>
              </a:lnSpc>
            </a:pPr>
            <a:r>
              <a:rPr lang="en-US" sz="2800" dirty="0"/>
              <a:t>Areas where this app is frequently requested can be identified, and a report can be set out the local municipalities to facilitate the installation of new toilets in those areas.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sign on the side of a building&#10;&#10;Description automatically generated">
            <a:extLst>
              <a:ext uri="{FF2B5EF4-FFF2-40B4-BE49-F238E27FC236}">
                <a16:creationId xmlns:a16="http://schemas.microsoft.com/office/drawing/2014/main" xmlns="" id="{A3CFEB08-5A04-462B-A9FD-E27BFDF9A1CE}"/>
              </a:ext>
            </a:extLst>
          </p:cNvPr>
          <p:cNvPicPr>
            <a:picLocks noChangeAspect="1"/>
          </p:cNvPicPr>
          <p:nvPr/>
        </p:nvPicPr>
        <p:blipFill rotWithShape="1">
          <a:blip r:embed="rId2">
            <a:extLst>
              <a:ext uri="{28A0092B-C50C-407E-A947-70E740481C1C}">
                <a14:useLocalDpi xmlns:a14="http://schemas.microsoft.com/office/drawing/2010/main" val="0"/>
              </a:ext>
            </a:extLst>
          </a:blip>
          <a:srcRect l="21454" r="27020"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xmlns="" id="{71B53FA2-C1AF-49ED-8892-79BFAF9765DA}"/>
              </a:ext>
            </a:extLst>
          </p:cNvPr>
          <p:cNvSpPr txBox="1">
            <a:spLocks/>
          </p:cNvSpPr>
          <p:nvPr/>
        </p:nvSpPr>
        <p:spPr>
          <a:xfrm>
            <a:off x="5150501" y="2305059"/>
            <a:ext cx="4469363" cy="4058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buFont typeface="Wingdings 3" charset="2"/>
              <a:buNone/>
            </a:pPr>
            <a:r>
              <a:rPr lang="en-US" sz="1400" dirty="0"/>
              <a:t>Our approach to a solution for this problem is broken down into the following sequence of actions:</a:t>
            </a:r>
          </a:p>
          <a:p>
            <a:pPr>
              <a:lnSpc>
                <a:spcPct val="90000"/>
              </a:lnSpc>
            </a:pPr>
            <a:r>
              <a:rPr lang="en-US" sz="1400" dirty="0"/>
              <a:t>When the user feels the need to use the toilet, they open the app. </a:t>
            </a:r>
          </a:p>
          <a:p>
            <a:pPr>
              <a:lnSpc>
                <a:spcPct val="90000"/>
              </a:lnSpc>
            </a:pPr>
            <a:endParaRPr lang="en-US" sz="1400" dirty="0"/>
          </a:p>
          <a:p>
            <a:pPr>
              <a:lnSpc>
                <a:spcPct val="90000"/>
              </a:lnSpc>
            </a:pPr>
            <a:r>
              <a:rPr lang="en-US" sz="1400" dirty="0"/>
              <a:t>The app prompts them to enable access to the GPS location tracking system so as to ascertain the current location of the user. A working internet connection is mandated for this step. </a:t>
            </a:r>
          </a:p>
          <a:p>
            <a:pPr>
              <a:lnSpc>
                <a:spcPct val="90000"/>
              </a:lnSpc>
            </a:pPr>
            <a:endParaRPr lang="en-US" sz="1400" dirty="0"/>
          </a:p>
          <a:p>
            <a:pPr>
              <a:lnSpc>
                <a:spcPct val="90000"/>
              </a:lnSpc>
            </a:pPr>
            <a:r>
              <a:rPr lang="en-US" sz="1400" dirty="0"/>
              <a:t>Upon registering the user’s location, the app will scan through a preloaded database for the nearest public toilet, or any other washroom/toilet made available to the public, such as shopping malls, petrol bunks, etc.</a:t>
            </a:r>
          </a:p>
          <a:p>
            <a:pPr>
              <a:lnSpc>
                <a:spcPct val="90000"/>
              </a:lnSpc>
            </a:pPr>
            <a:endParaRPr lang="en-US" dirty="0"/>
          </a:p>
        </p:txBody>
      </p:sp>
      <p:sp>
        <p:nvSpPr>
          <p:cNvPr id="9" name="Title 1">
            <a:extLst>
              <a:ext uri="{FF2B5EF4-FFF2-40B4-BE49-F238E27FC236}">
                <a16:creationId xmlns:a16="http://schemas.microsoft.com/office/drawing/2014/main" xmlns="" id="{30B10BC5-79AD-4E81-9C63-61E3A05055FB}"/>
              </a:ext>
            </a:extLst>
          </p:cNvPr>
          <p:cNvSpPr txBox="1">
            <a:spLocks/>
          </p:cNvSpPr>
          <p:nvPr/>
        </p:nvSpPr>
        <p:spPr>
          <a:xfrm>
            <a:off x="5294911" y="916469"/>
            <a:ext cx="4324953" cy="123890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Problem 1: Nearest Public Toilet</a:t>
            </a:r>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xmlns="" id="{24108F2C-C0BB-42EE-81B5-85DBB1045391}"/>
              </a:ext>
            </a:extLst>
          </p:cNvPr>
          <p:cNvSpPr>
            <a:spLocks noGrp="1"/>
          </p:cNvSpPr>
          <p:nvPr>
            <p:ph type="title"/>
          </p:nvPr>
        </p:nvSpPr>
        <p:spPr>
          <a:xfrm>
            <a:off x="5516336" y="227822"/>
            <a:ext cx="2834564" cy="533400"/>
          </a:xfrm>
        </p:spPr>
        <p:txBody>
          <a:bodyPr>
            <a:noAutofit/>
          </a:bodyPr>
          <a:lstStyle/>
          <a:p>
            <a:pPr algn="l"/>
            <a:r>
              <a:rPr lang="en-US" b="1" dirty="0">
                <a:solidFill>
                  <a:srgbClr val="FFC000"/>
                </a:solidFill>
                <a:latin typeface="Times New Roman" panose="02020603050405020304" pitchFamily="18" charset="0"/>
                <a:cs typeface="Times New Roman" panose="02020603050405020304" pitchFamily="18" charset="0"/>
              </a:rPr>
              <a:t>APPROACH</a:t>
            </a:r>
          </a:p>
        </p:txBody>
      </p:sp>
    </p:spTree>
    <p:extLst>
      <p:ext uri="{BB962C8B-B14F-4D97-AF65-F5344CB8AC3E}">
        <p14:creationId xmlns:p14="http://schemas.microsoft.com/office/powerpoint/2010/main" val="4919412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108</TotalTime>
  <Words>1088</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POTTY SPOTTER The Toilet Finder</vt:lpstr>
      <vt:lpstr>The team</vt:lpstr>
      <vt:lpstr>Find any difference ??   There is a lot to do in Sanitation, which is not something that is to be done, but lot to be maintained. Everyone wants to see their country clean and green but, are we really doing something towards it.</vt:lpstr>
      <vt:lpstr>ABSTRACT</vt:lpstr>
      <vt:lpstr>WHY IT HASN’T BEEN IMPLEMENTED ?</vt:lpstr>
      <vt:lpstr>FEATURES BEING IMPLEMENTED </vt:lpstr>
      <vt:lpstr>PowerPoint Presentation</vt:lpstr>
      <vt:lpstr>PLANNED FEATURES &amp;  FUTURE IMPROVEMENTS</vt:lpstr>
      <vt:lpstr>APPROACH</vt:lpstr>
      <vt:lpstr>PowerPoint Presentation</vt:lpstr>
      <vt:lpstr>Problem 3: Identifying and reporting defaulters</vt:lpstr>
      <vt:lpstr>CONTRIBUTIONS  </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POTTY SPOTTY – The Toilet Finder</dc:title>
  <dc:creator>Tarun Vemulakonda</dc:creator>
  <cp:lastModifiedBy>Windows User</cp:lastModifiedBy>
  <cp:revision>10</cp:revision>
  <dcterms:created xsi:type="dcterms:W3CDTF">2019-09-14T22:35:53Z</dcterms:created>
  <dcterms:modified xsi:type="dcterms:W3CDTF">2019-09-15T06:53:58Z</dcterms:modified>
</cp:coreProperties>
</file>