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81" r:id="rId2"/>
    <p:sldId id="282" r:id="rId3"/>
    <p:sldId id="283" r:id="rId4"/>
    <p:sldId id="280" r:id="rId5"/>
    <p:sldId id="275" r:id="rId6"/>
    <p:sldId id="276" r:id="rId7"/>
    <p:sldId id="257" r:id="rId8"/>
    <p:sldId id="258" r:id="rId9"/>
    <p:sldId id="259" r:id="rId10"/>
    <p:sldId id="274" r:id="rId11"/>
    <p:sldId id="260" r:id="rId12"/>
    <p:sldId id="262" r:id="rId13"/>
    <p:sldId id="273" r:id="rId14"/>
    <p:sldId id="263" r:id="rId15"/>
    <p:sldId id="265" r:id="rId16"/>
    <p:sldId id="266" r:id="rId17"/>
    <p:sldId id="267" r:id="rId18"/>
    <p:sldId id="268" r:id="rId19"/>
    <p:sldId id="269" r:id="rId20"/>
    <p:sldId id="270" r:id="rId21"/>
    <p:sldId id="271" r:id="rId22"/>
    <p:sldId id="272"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05" autoAdjust="0"/>
    <p:restoredTop sz="94640" autoAdjust="0"/>
  </p:normalViewPr>
  <p:slideViewPr>
    <p:cSldViewPr>
      <p:cViewPr varScale="1">
        <p:scale>
          <a:sx n="74" d="100"/>
          <a:sy n="74" d="100"/>
        </p:scale>
        <p:origin x="-1254" y="-96"/>
      </p:cViewPr>
      <p:guideLst>
        <p:guide orient="horz" pos="2160"/>
        <p:guide pos="2880"/>
      </p:guideLst>
    </p:cSldViewPr>
  </p:slideViewPr>
  <p:outlineViewPr>
    <p:cViewPr>
      <p:scale>
        <a:sx n="33" d="100"/>
        <a:sy n="33" d="100"/>
      </p:scale>
      <p:origin x="0" y="546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Isosceles Triangle 6"/>
          <p:cNvSpPr/>
          <p:nvPr/>
        </p:nvSpPr>
        <p:spPr>
          <a:xfrm rot="16200000">
            <a:off x="7554353" y="5254283"/>
            <a:ext cx="1892949"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540544" y="776288"/>
            <a:ext cx="8062912" cy="1470025"/>
          </a:xfrm>
        </p:spPr>
        <p:txBody>
          <a:bodyPr anchor="b">
            <a:normAutofit/>
          </a:bodyPr>
          <a:lstStyle>
            <a:lvl1pPr algn="r">
              <a:defRPr sz="4400"/>
            </a:lvl1pPr>
          </a:lstStyle>
          <a:p>
            <a:r>
              <a:rPr kumimoji="0" lang="en-US" smtClean="0"/>
              <a:t>Click to edit Master title style</a:t>
            </a:r>
            <a:endParaRPr kumimoji="0" lang="en-US"/>
          </a:p>
        </p:txBody>
      </p:sp>
      <p:sp>
        <p:nvSpPr>
          <p:cNvPr id="9" name="Subtitle 8"/>
          <p:cNvSpPr>
            <a:spLocks noGrp="1"/>
          </p:cNvSpPr>
          <p:nvPr>
            <p:ph type="subTitle" idx="1"/>
          </p:nvPr>
        </p:nvSpPr>
        <p:spPr>
          <a:xfrm>
            <a:off x="540544" y="2250280"/>
            <a:ext cx="8062912" cy="1752600"/>
          </a:xfrm>
        </p:spPr>
        <p:txBody>
          <a:bodyPr/>
          <a:lstStyle>
            <a:lvl1pPr marL="0" marR="36576" indent="0" algn="r">
              <a:spcBef>
                <a:spcPts val="0"/>
              </a:spcBef>
              <a:buNone/>
              <a:defRPr>
                <a:ln>
                  <a:solidFill>
                    <a:schemeClr val="bg2"/>
                  </a:solidFill>
                </a:ln>
                <a:solidFill>
                  <a:schemeClr val="tx1">
                    <a:tint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1371600" y="6012656"/>
            <a:ext cx="5791200" cy="365125"/>
          </a:xfrm>
        </p:spPr>
        <p:txBody>
          <a:bodyPr tIns="0" bIns="0" anchor="t"/>
          <a:lstStyle>
            <a:lvl1pPr algn="r">
              <a:defRPr sz="1000"/>
            </a:lvl1pPr>
          </a:lstStyle>
          <a:p>
            <a:fld id="{9C2A28BE-B0B9-4F54-B982-B239C3B611B2}" type="datetimeFigureOut">
              <a:rPr lang="en-US" smtClean="0"/>
              <a:pPr/>
              <a:t>13-Jun-18</a:t>
            </a:fld>
            <a:endParaRPr lang="en-US"/>
          </a:p>
        </p:txBody>
      </p:sp>
      <p:sp>
        <p:nvSpPr>
          <p:cNvPr id="17" name="Footer Placeholder 16"/>
          <p:cNvSpPr>
            <a:spLocks noGrp="1"/>
          </p:cNvSpPr>
          <p:nvPr>
            <p:ph type="ftr" sz="quarter" idx="11"/>
          </p:nvPr>
        </p:nvSpPr>
        <p:spPr>
          <a:xfrm>
            <a:off x="1371600" y="5650704"/>
            <a:ext cx="5791200" cy="365125"/>
          </a:xfrm>
        </p:spPr>
        <p:txBody>
          <a:bodyPr tIns="0" bIns="0" anchor="b"/>
          <a:lstStyle>
            <a:lvl1pPr algn="r">
              <a:defRPr sz="1100"/>
            </a:lvl1pPr>
          </a:lstStyle>
          <a:p>
            <a:endParaRPr lang="en-US"/>
          </a:p>
        </p:txBody>
      </p:sp>
      <p:sp>
        <p:nvSpPr>
          <p:cNvPr id="29" name="Slide Number Placeholder 28"/>
          <p:cNvSpPr>
            <a:spLocks noGrp="1"/>
          </p:cNvSpPr>
          <p:nvPr>
            <p:ph type="sldNum" sz="quarter" idx="12"/>
          </p:nvPr>
        </p:nvSpPr>
        <p:spPr>
          <a:xfrm>
            <a:off x="8392247" y="5752307"/>
            <a:ext cx="502920" cy="365125"/>
          </a:xfrm>
        </p:spPr>
        <p:txBody>
          <a:bodyPr anchor="ctr"/>
          <a:lstStyle>
            <a:lvl1pPr algn="ctr">
              <a:defRPr sz="1300">
                <a:solidFill>
                  <a:srgbClr val="FFFFFF"/>
                </a:solidFill>
              </a:defRPr>
            </a:lvl1pPr>
          </a:lstStyle>
          <a:p>
            <a:fld id="{022C5C88-7A41-4D29-A197-1ACEC1114F6A}"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C2A28BE-B0B9-4F54-B982-B239C3B611B2}" type="datetimeFigureOut">
              <a:rPr lang="en-US" smtClean="0"/>
              <a:pPr/>
              <a:t>13-Jun-18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2C5C88-7A41-4D29-A197-1ACEC1114F6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381000"/>
            <a:ext cx="1905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381000"/>
            <a:ext cx="62484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C2A28BE-B0B9-4F54-B982-B239C3B611B2}" type="datetimeFigureOut">
              <a:rPr lang="en-US" smtClean="0"/>
              <a:pPr/>
              <a:t>13-Jun-18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2C5C88-7A41-4D29-A197-1ACEC1114F6A}"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1399032"/>
          </a:xfrm>
        </p:spPr>
        <p:txBody>
          <a:bodyPr/>
          <a:lstStyle/>
          <a:p>
            <a:r>
              <a:rPr kumimoji="0" lang="en-US" smtClean="0"/>
              <a:t>Click to edit Master title style</a:t>
            </a:r>
            <a:endParaRPr kumimoji="0" lang="en-US"/>
          </a:p>
        </p:txBody>
      </p:sp>
      <p:sp>
        <p:nvSpPr>
          <p:cNvPr id="3" name="Content Placeholder 2"/>
          <p:cNvSpPr>
            <a:spLocks noGrp="1"/>
          </p:cNvSpPr>
          <p:nvPr>
            <p:ph idx="1"/>
          </p:nvPr>
        </p:nvSpPr>
        <p:spPr>
          <a:xfrm>
            <a:off x="457200" y="1882808"/>
            <a:ext cx="8229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791456" y="6480048"/>
            <a:ext cx="2133600" cy="301752"/>
          </a:xfrm>
        </p:spPr>
        <p:txBody>
          <a:bodyPr/>
          <a:lstStyle/>
          <a:p>
            <a:fld id="{9C2A28BE-B0B9-4F54-B982-B239C3B611B2}" type="datetimeFigureOut">
              <a:rPr lang="en-US" smtClean="0"/>
              <a:pPr/>
              <a:t>13-Jun-18</a:t>
            </a:fld>
            <a:endParaRPr lang="en-US"/>
          </a:p>
        </p:txBody>
      </p:sp>
      <p:sp>
        <p:nvSpPr>
          <p:cNvPr id="5" name="Footer Placeholder 4"/>
          <p:cNvSpPr>
            <a:spLocks noGrp="1"/>
          </p:cNvSpPr>
          <p:nvPr>
            <p:ph type="ftr" sz="quarter" idx="11"/>
          </p:nvPr>
        </p:nvSpPr>
        <p:spPr>
          <a:xfrm>
            <a:off x="457200" y="6480969"/>
            <a:ext cx="4260056" cy="300831"/>
          </a:xfrm>
        </p:spPr>
        <p:txBody>
          <a:bodyPr/>
          <a:lstStyle/>
          <a:p>
            <a:endParaRPr lang="en-US"/>
          </a:p>
        </p:txBody>
      </p:sp>
      <p:sp>
        <p:nvSpPr>
          <p:cNvPr id="6" name="Slide Number Placeholder 5"/>
          <p:cNvSpPr>
            <a:spLocks noGrp="1"/>
          </p:cNvSpPr>
          <p:nvPr>
            <p:ph type="sldNum" sz="quarter" idx="12"/>
          </p:nvPr>
        </p:nvSpPr>
        <p:spPr/>
        <p:txBody>
          <a:bodyPr/>
          <a:lstStyle/>
          <a:p>
            <a:fld id="{022C5C88-7A41-4D29-A197-1ACEC1114F6A}"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1"/>
      </p:bgRef>
    </p:bg>
    <p:spTree>
      <p:nvGrpSpPr>
        <p:cNvPr id="1" name=""/>
        <p:cNvGrpSpPr/>
        <p:nvPr/>
      </p:nvGrpSpPr>
      <p:grpSpPr>
        <a:xfrm>
          <a:off x="0" y="0"/>
          <a:ext cx="0" cy="0"/>
          <a:chOff x="0" y="0"/>
          <a:chExt cx="0" cy="0"/>
        </a:xfrm>
      </p:grpSpPr>
      <p:sp>
        <p:nvSpPr>
          <p:cNvPr id="9" name="Right Triangle 8"/>
          <p:cNvSpPr/>
          <p:nvPr/>
        </p:nvSpPr>
        <p:spPr>
          <a:xfrm flipV="1">
            <a:off x="7034" y="7034"/>
            <a:ext cx="9129932"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algn="ctr" defTabSz="914400" rtl="0" eaLnBrk="1" latinLnBrk="0" hangingPunct="1"/>
            <a:endParaRPr kumimoji="0" lang="en-US" sz="1800" kern="1200">
              <a:solidFill>
                <a:schemeClr val="lt1"/>
              </a:solidFill>
              <a:latin typeface="+mn-lt"/>
              <a:ea typeface="+mn-ea"/>
              <a:cs typeface="+mn-cs"/>
            </a:endParaRPr>
          </a:p>
        </p:txBody>
      </p:sp>
      <p:sp>
        <p:nvSpPr>
          <p:cNvPr id="8" name="Isosceles Triangle 7"/>
          <p:cNvSpPr/>
          <p:nvPr/>
        </p:nvSpPr>
        <p:spPr>
          <a:xfrm rot="5400000" flipV="1">
            <a:off x="7554353" y="309490"/>
            <a:ext cx="1892949"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 name="Date Placeholder 3"/>
          <p:cNvSpPr>
            <a:spLocks noGrp="1"/>
          </p:cNvSpPr>
          <p:nvPr>
            <p:ph type="dt" sz="half" idx="10"/>
          </p:nvPr>
        </p:nvSpPr>
        <p:spPr>
          <a:xfrm>
            <a:off x="6955632" y="6477000"/>
            <a:ext cx="2133600" cy="304800"/>
          </a:xfrm>
        </p:spPr>
        <p:txBody>
          <a:bodyPr/>
          <a:lstStyle/>
          <a:p>
            <a:fld id="{9C2A28BE-B0B9-4F54-B982-B239C3B611B2}" type="datetimeFigureOut">
              <a:rPr lang="en-US" smtClean="0"/>
              <a:pPr/>
              <a:t>13-Jun-18</a:t>
            </a:fld>
            <a:endParaRPr lang="en-US"/>
          </a:p>
        </p:txBody>
      </p:sp>
      <p:sp>
        <p:nvSpPr>
          <p:cNvPr id="5" name="Footer Placeholder 4"/>
          <p:cNvSpPr>
            <a:spLocks noGrp="1"/>
          </p:cNvSpPr>
          <p:nvPr>
            <p:ph type="ftr" sz="quarter" idx="11"/>
          </p:nvPr>
        </p:nvSpPr>
        <p:spPr>
          <a:xfrm>
            <a:off x="2619376" y="6480969"/>
            <a:ext cx="4260056" cy="300831"/>
          </a:xfrm>
        </p:spPr>
        <p:txBody>
          <a:bodyPr/>
          <a:lstStyle/>
          <a:p>
            <a:endParaRPr lang="en-US"/>
          </a:p>
        </p:txBody>
      </p:sp>
      <p:sp>
        <p:nvSpPr>
          <p:cNvPr id="6" name="Slide Number Placeholder 5"/>
          <p:cNvSpPr>
            <a:spLocks noGrp="1"/>
          </p:cNvSpPr>
          <p:nvPr>
            <p:ph type="sldNum" sz="quarter" idx="12"/>
          </p:nvPr>
        </p:nvSpPr>
        <p:spPr>
          <a:xfrm>
            <a:off x="8451056" y="809624"/>
            <a:ext cx="502920" cy="300831"/>
          </a:xfrm>
        </p:spPr>
        <p:txBody>
          <a:bodyPr/>
          <a:lstStyle/>
          <a:p>
            <a:fld id="{022C5C88-7A41-4D29-A197-1ACEC1114F6A}" type="slidenum">
              <a:rPr lang="en-US" smtClean="0"/>
              <a:pPr/>
              <a:t>‹#›</a:t>
            </a:fld>
            <a:endParaRPr lang="en-US"/>
          </a:p>
        </p:txBody>
      </p:sp>
      <p:cxnSp>
        <p:nvCxnSpPr>
          <p:cNvPr id="11" name="Straight Connector 10"/>
          <p:cNvCxnSpPr/>
          <p:nvPr/>
        </p:nvCxnSpPr>
        <p:spPr>
          <a:xfrm rot="10800000">
            <a:off x="6468794" y="9381"/>
            <a:ext cx="2672861"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V="1">
            <a:off x="0" y="7034"/>
            <a:ext cx="9136966"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381000" y="271464"/>
            <a:ext cx="7239000" cy="1362075"/>
          </a:xfrm>
        </p:spPr>
        <p:txBody>
          <a:bodyPr anchor="ctr"/>
          <a:lstStyle>
            <a:lvl1pPr marL="0" algn="l">
              <a:buNone/>
              <a:defRPr sz="3600" b="1"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81000" y="1633536"/>
            <a:ext cx="3886200" cy="2286000"/>
          </a:xfrm>
        </p:spPr>
        <p:txBody>
          <a:bodyPr anchor="t"/>
          <a:lstStyle>
            <a:lvl1pPr marL="54864" indent="0" algn="l">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lgn="l">
              <a:defRPr/>
            </a:lvl1p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722437"/>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722437"/>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4791456" y="6480969"/>
            <a:ext cx="2133600" cy="301752"/>
          </a:xfrm>
        </p:spPr>
        <p:txBody>
          <a:bodyPr/>
          <a:lstStyle/>
          <a:p>
            <a:fld id="{9C2A28BE-B0B9-4F54-B982-B239C3B611B2}" type="datetimeFigureOut">
              <a:rPr lang="en-US" smtClean="0"/>
              <a:pPr/>
              <a:t>13-Jun-18</a:t>
            </a:fld>
            <a:endParaRPr lang="en-US"/>
          </a:p>
        </p:txBody>
      </p:sp>
      <p:sp>
        <p:nvSpPr>
          <p:cNvPr id="6" name="Footer Placeholder 5"/>
          <p:cNvSpPr>
            <a:spLocks noGrp="1"/>
          </p:cNvSpPr>
          <p:nvPr>
            <p:ph type="ftr" sz="quarter" idx="11"/>
          </p:nvPr>
        </p:nvSpPr>
        <p:spPr>
          <a:xfrm>
            <a:off x="457200" y="6480969"/>
            <a:ext cx="4260056" cy="301752"/>
          </a:xfrm>
        </p:spPr>
        <p:txBody>
          <a:bodyPr/>
          <a:lstStyle/>
          <a:p>
            <a:endParaRPr lang="en-US"/>
          </a:p>
        </p:txBody>
      </p:sp>
      <p:sp>
        <p:nvSpPr>
          <p:cNvPr id="7" name="Slide Number Placeholder 6"/>
          <p:cNvSpPr>
            <a:spLocks noGrp="1"/>
          </p:cNvSpPr>
          <p:nvPr>
            <p:ph type="sldNum" sz="quarter" idx="12"/>
          </p:nvPr>
        </p:nvSpPr>
        <p:spPr>
          <a:xfrm>
            <a:off x="7589520" y="6480969"/>
            <a:ext cx="502920" cy="301752"/>
          </a:xfrm>
        </p:spPr>
        <p:txBody>
          <a:bodyPr/>
          <a:lstStyle/>
          <a:p>
            <a:fld id="{022C5C88-7A41-4D29-A197-1ACEC1114F6A}"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48198" y="290732"/>
            <a:ext cx="1066800" cy="6153912"/>
          </a:xfrm>
        </p:spPr>
        <p:txBody>
          <a:bodyPr vert="vert270" anchor="b"/>
          <a:lstStyle>
            <a:lvl1pPr marL="0" algn="ctr">
              <a:defRPr sz="3300" b="1">
                <a:ln w="6350">
                  <a:solidFill>
                    <a:schemeClr val="tx1"/>
                  </a:solidFill>
                </a:ln>
                <a:solidFill>
                  <a:schemeClr val="tx1"/>
                </a:solidFill>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365006" y="290732"/>
            <a:ext cx="581024"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1365006" y="3427124"/>
            <a:ext cx="581024"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2022230" y="290732"/>
            <a:ext cx="6858000" cy="3017520"/>
          </a:xfrm>
        </p:spPr>
        <p:txBody>
          <a:bodyPr/>
          <a:lstStyle>
            <a:lvl1pPr algn="l">
              <a:defRPr sz="2400"/>
            </a:lvl1pPr>
            <a:lvl2pPr algn="l">
              <a:defRPr sz="2000"/>
            </a:lvl2pPr>
            <a:lvl3pPr algn="l">
              <a:defRPr sz="1800"/>
            </a:lvl3pPr>
            <a:lvl4pPr algn="l">
              <a:defRPr sz="1600"/>
            </a:lvl4pPr>
            <a:lvl5pPr algn="l">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2022230" y="3427124"/>
            <a:ext cx="6858000" cy="3017520"/>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a:xfrm>
            <a:off x="4791456" y="6480969"/>
            <a:ext cx="2130552" cy="301752"/>
          </a:xfrm>
        </p:spPr>
        <p:txBody>
          <a:bodyPr/>
          <a:lstStyle/>
          <a:p>
            <a:fld id="{9C2A28BE-B0B9-4F54-B982-B239C3B611B2}" type="datetimeFigureOut">
              <a:rPr lang="en-US" smtClean="0"/>
              <a:pPr/>
              <a:t>13-Jun-18</a:t>
            </a:fld>
            <a:endParaRPr lang="en-US"/>
          </a:p>
        </p:txBody>
      </p:sp>
      <p:sp>
        <p:nvSpPr>
          <p:cNvPr id="8" name="Footer Placeholder 7"/>
          <p:cNvSpPr>
            <a:spLocks noGrp="1"/>
          </p:cNvSpPr>
          <p:nvPr>
            <p:ph type="ftr" sz="quarter" idx="11"/>
          </p:nvPr>
        </p:nvSpPr>
        <p:spPr>
          <a:xfrm>
            <a:off x="457200" y="6480969"/>
            <a:ext cx="4261104" cy="301752"/>
          </a:xfrm>
        </p:spPr>
        <p:txBody>
          <a:bodyPr/>
          <a:lstStyle/>
          <a:p>
            <a:endParaRPr lang="en-US"/>
          </a:p>
        </p:txBody>
      </p:sp>
      <p:sp>
        <p:nvSpPr>
          <p:cNvPr id="9" name="Slide Number Placeholder 8"/>
          <p:cNvSpPr>
            <a:spLocks noGrp="1"/>
          </p:cNvSpPr>
          <p:nvPr>
            <p:ph type="sldNum" sz="quarter" idx="12"/>
          </p:nvPr>
        </p:nvSpPr>
        <p:spPr>
          <a:xfrm>
            <a:off x="7589520" y="6483096"/>
            <a:ext cx="502920" cy="301752"/>
          </a:xfrm>
        </p:spPr>
        <p:txBody>
          <a:bodyPr/>
          <a:lstStyle>
            <a:lvl1pPr algn="ctr">
              <a:defRPr/>
            </a:lvl1pPr>
          </a:lstStyle>
          <a:p>
            <a:fld id="{022C5C88-7A41-4D29-A197-1ACEC1114F6A}"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9C2A28BE-B0B9-4F54-B982-B239C3B611B2}" type="datetimeFigureOut">
              <a:rPr lang="en-US" smtClean="0"/>
              <a:pPr/>
              <a:t>13-Jun-18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22C5C88-7A41-4D29-A197-1ACEC1114F6A}"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791456" y="6480969"/>
            <a:ext cx="2133600" cy="301752"/>
          </a:xfrm>
        </p:spPr>
        <p:txBody>
          <a:bodyPr/>
          <a:lstStyle/>
          <a:p>
            <a:fld id="{9C2A28BE-B0B9-4F54-B982-B239C3B611B2}" type="datetimeFigureOut">
              <a:rPr lang="en-US" smtClean="0"/>
              <a:pPr/>
              <a:t>13-Jun-18</a:t>
            </a:fld>
            <a:endParaRPr lang="en-US"/>
          </a:p>
        </p:txBody>
      </p:sp>
      <p:sp>
        <p:nvSpPr>
          <p:cNvPr id="3" name="Footer Placeholder 2"/>
          <p:cNvSpPr>
            <a:spLocks noGrp="1"/>
          </p:cNvSpPr>
          <p:nvPr>
            <p:ph type="ftr" sz="quarter" idx="11"/>
          </p:nvPr>
        </p:nvSpPr>
        <p:spPr>
          <a:xfrm>
            <a:off x="457200" y="6481890"/>
            <a:ext cx="4260056" cy="300831"/>
          </a:xfrm>
        </p:spPr>
        <p:txBody>
          <a:bodyPr/>
          <a:lstStyle/>
          <a:p>
            <a:endParaRPr lang="en-US"/>
          </a:p>
        </p:txBody>
      </p:sp>
      <p:sp>
        <p:nvSpPr>
          <p:cNvPr id="4" name="Slide Number Placeholder 3"/>
          <p:cNvSpPr>
            <a:spLocks noGrp="1"/>
          </p:cNvSpPr>
          <p:nvPr>
            <p:ph type="sldNum" sz="quarter" idx="12"/>
          </p:nvPr>
        </p:nvSpPr>
        <p:spPr>
          <a:xfrm>
            <a:off x="7589520" y="6480969"/>
            <a:ext cx="502920" cy="301752"/>
          </a:xfrm>
        </p:spPr>
        <p:txBody>
          <a:bodyPr/>
          <a:lstStyle/>
          <a:p>
            <a:fld id="{022C5C88-7A41-4D29-A197-1ACEC1114F6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19456" y="367664"/>
            <a:ext cx="914400" cy="5943600"/>
          </a:xfrm>
        </p:spPr>
        <p:txBody>
          <a:bodyPr vert="vert270" anchor="b"/>
          <a:lstStyle>
            <a:lvl1pPr marL="0" marR="18288" algn="r">
              <a:spcBef>
                <a:spcPts val="0"/>
              </a:spcBef>
              <a:buNone/>
              <a:defRPr sz="2900" b="0" cap="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1135856" y="367664"/>
            <a:ext cx="2438400" cy="5943600"/>
          </a:xfrm>
        </p:spPr>
        <p:txBody>
          <a:bodyPr anchor="t"/>
          <a:lstStyle>
            <a:lvl1pPr marL="0" indent="0">
              <a:spcBef>
                <a:spcPts val="0"/>
              </a:spcBef>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651250" y="320040"/>
            <a:ext cx="5276088" cy="5989320"/>
          </a:xfrm>
        </p:spPr>
        <p:txBody>
          <a:bodyPr/>
          <a:lstStyle>
            <a:lvl1pPr>
              <a:spcBef>
                <a:spcPts val="0"/>
              </a:spcBef>
              <a:defRPr sz="3000"/>
            </a:lvl1pPr>
            <a:lvl2pPr>
              <a:defRPr sz="26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278976" y="6556248"/>
            <a:ext cx="2133600" cy="301752"/>
          </a:xfrm>
        </p:spPr>
        <p:txBody>
          <a:bodyPr/>
          <a:lstStyle>
            <a:lvl1pPr>
              <a:defRPr sz="900"/>
            </a:lvl1pPr>
          </a:lstStyle>
          <a:p>
            <a:fld id="{9C2A28BE-B0B9-4F54-B982-B239C3B611B2}" type="datetimeFigureOut">
              <a:rPr lang="en-US" smtClean="0"/>
              <a:pPr/>
              <a:t>13-Jun-18</a:t>
            </a:fld>
            <a:endParaRPr lang="en-US"/>
          </a:p>
        </p:txBody>
      </p:sp>
      <p:sp>
        <p:nvSpPr>
          <p:cNvPr id="6" name="Footer Placeholder 5"/>
          <p:cNvSpPr>
            <a:spLocks noGrp="1"/>
          </p:cNvSpPr>
          <p:nvPr>
            <p:ph type="ftr" sz="quarter" idx="11"/>
          </p:nvPr>
        </p:nvSpPr>
        <p:spPr>
          <a:xfrm>
            <a:off x="1135856" y="6556248"/>
            <a:ext cx="5143120" cy="301752"/>
          </a:xfrm>
        </p:spPr>
        <p:txBody>
          <a:bodyPr/>
          <a:lstStyle>
            <a:lvl1pPr>
              <a:defRPr sz="900"/>
            </a:lvl1pPr>
          </a:lstStyle>
          <a:p>
            <a:endParaRPr lang="en-US"/>
          </a:p>
        </p:txBody>
      </p:sp>
      <p:sp>
        <p:nvSpPr>
          <p:cNvPr id="7" name="Slide Number Placeholder 6"/>
          <p:cNvSpPr>
            <a:spLocks noGrp="1"/>
          </p:cNvSpPr>
          <p:nvPr>
            <p:ph type="sldNum" sz="quarter" idx="12"/>
          </p:nvPr>
        </p:nvSpPr>
        <p:spPr>
          <a:xfrm>
            <a:off x="8410576" y="6556248"/>
            <a:ext cx="502920" cy="301752"/>
          </a:xfrm>
        </p:spPr>
        <p:txBody>
          <a:bodyPr/>
          <a:lstStyle>
            <a:lvl1pPr>
              <a:defRPr sz="900"/>
            </a:lvl1pPr>
          </a:lstStyle>
          <a:p>
            <a:fld id="{022C5C88-7A41-4D29-A197-1ACEC1114F6A}"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19456" y="150896"/>
            <a:ext cx="914400" cy="6400800"/>
          </a:xfrm>
        </p:spPr>
        <p:txBody>
          <a:bodyPr vert="vert270" anchor="b"/>
          <a:lstStyle>
            <a:lvl1pPr marL="0" algn="l">
              <a:buNone/>
              <a:defRPr sz="3000" b="0" cap="all" baseline="0"/>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138237" y="373966"/>
            <a:ext cx="7333488" cy="5486400"/>
          </a:xfrm>
          <a:solidFill>
            <a:schemeClr val="bg2">
              <a:shade val="50000"/>
            </a:schemeClr>
          </a:solidFill>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1143000" y="5867400"/>
            <a:ext cx="7333488" cy="685800"/>
          </a:xfrm>
          <a:solidFill>
            <a:schemeClr val="accent1">
              <a:alpha val="15000"/>
            </a:schemeClr>
          </a:solidFill>
          <a:ln>
            <a:solidFill>
              <a:schemeClr val="accent1"/>
            </a:solidFill>
            <a:miter lim="800000"/>
          </a:ln>
        </p:spPr>
        <p:txBody>
          <a:bodyPr/>
          <a:lstStyle>
            <a:lvl1pPr marL="0" indent="0">
              <a:spcBef>
                <a:spcPts val="0"/>
              </a:spcBef>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108192" y="6556248"/>
            <a:ext cx="2103120" cy="301752"/>
          </a:xfrm>
        </p:spPr>
        <p:txBody>
          <a:bodyPr/>
          <a:lstStyle>
            <a:lvl1pPr>
              <a:defRPr sz="900"/>
            </a:lvl1pPr>
          </a:lstStyle>
          <a:p>
            <a:fld id="{9C2A28BE-B0B9-4F54-B982-B239C3B611B2}" type="datetimeFigureOut">
              <a:rPr lang="en-US" smtClean="0"/>
              <a:pPr/>
              <a:t>13-Jun-18</a:t>
            </a:fld>
            <a:endParaRPr lang="en-US"/>
          </a:p>
        </p:txBody>
      </p:sp>
      <p:sp>
        <p:nvSpPr>
          <p:cNvPr id="6" name="Footer Placeholder 5"/>
          <p:cNvSpPr>
            <a:spLocks noGrp="1"/>
          </p:cNvSpPr>
          <p:nvPr>
            <p:ph type="ftr" sz="quarter" idx="11"/>
          </p:nvPr>
        </p:nvSpPr>
        <p:spPr>
          <a:xfrm>
            <a:off x="1170432" y="6557169"/>
            <a:ext cx="4948072" cy="301752"/>
          </a:xfrm>
        </p:spPr>
        <p:txBody>
          <a:bodyPr/>
          <a:lstStyle>
            <a:lvl1pPr>
              <a:defRPr sz="900"/>
            </a:lvl1pPr>
          </a:lstStyle>
          <a:p>
            <a:endParaRPr lang="en-US"/>
          </a:p>
        </p:txBody>
      </p:sp>
      <p:sp>
        <p:nvSpPr>
          <p:cNvPr id="7" name="Slide Number Placeholder 6"/>
          <p:cNvSpPr>
            <a:spLocks noGrp="1"/>
          </p:cNvSpPr>
          <p:nvPr>
            <p:ph type="sldNum" sz="quarter" idx="12"/>
          </p:nvPr>
        </p:nvSpPr>
        <p:spPr>
          <a:xfrm>
            <a:off x="8217192" y="6556248"/>
            <a:ext cx="365760" cy="301752"/>
          </a:xfrm>
        </p:spPr>
        <p:txBody>
          <a:bodyPr/>
          <a:lstStyle>
            <a:lvl1pPr algn="ctr">
              <a:defRPr sz="900"/>
            </a:lvl1pPr>
          </a:lstStyle>
          <a:p>
            <a:fld id="{022C5C88-7A41-4D29-A197-1ACEC1114F6A}"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11" name="Right Triangle 10"/>
          <p:cNvSpPr/>
          <p:nvPr/>
        </p:nvSpPr>
        <p:spPr>
          <a:xfrm>
            <a:off x="7034" y="14068"/>
            <a:ext cx="9129932"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cxnSp>
        <p:nvCxnSpPr>
          <p:cNvPr id="8" name="Straight Connector 7"/>
          <p:cNvCxnSpPr/>
          <p:nvPr/>
        </p:nvCxnSpPr>
        <p:spPr>
          <a:xfrm>
            <a:off x="0" y="7034"/>
            <a:ext cx="9136966"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rot="10800000" flipV="1">
            <a:off x="6468794" y="4948410"/>
            <a:ext cx="2672861"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2" name="Title Placeholder 21"/>
          <p:cNvSpPr>
            <a:spLocks noGrp="1"/>
          </p:cNvSpPr>
          <p:nvPr>
            <p:ph type="title"/>
          </p:nvPr>
        </p:nvSpPr>
        <p:spPr>
          <a:xfrm>
            <a:off x="457200" y="267494"/>
            <a:ext cx="8229600" cy="1399032"/>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882808"/>
            <a:ext cx="8229600" cy="4572000"/>
          </a:xfrm>
          <a:prstGeom prst="rect">
            <a:avLst/>
          </a:prstGeom>
        </p:spPr>
        <p:txBody>
          <a:bodyPr vert="horz" anchor="t">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791456" y="6480969"/>
            <a:ext cx="2133600" cy="301752"/>
          </a:xfrm>
          <a:prstGeom prst="rect">
            <a:avLst/>
          </a:prstGeom>
        </p:spPr>
        <p:txBody>
          <a:bodyPr vert="horz" anchor="b"/>
          <a:lstStyle>
            <a:lvl1pPr algn="l" eaLnBrk="1" latinLnBrk="0" hangingPunct="1">
              <a:defRPr kumimoji="0" sz="1000" b="0">
                <a:solidFill>
                  <a:schemeClr val="tx1"/>
                </a:solidFill>
              </a:defRPr>
            </a:lvl1pPr>
          </a:lstStyle>
          <a:p>
            <a:fld id="{9C2A28BE-B0B9-4F54-B982-B239C3B611B2}" type="datetimeFigureOut">
              <a:rPr lang="en-US" smtClean="0"/>
              <a:pPr/>
              <a:t>13-Jun-18</a:t>
            </a:fld>
            <a:endParaRPr lang="en-US"/>
          </a:p>
        </p:txBody>
      </p:sp>
      <p:sp>
        <p:nvSpPr>
          <p:cNvPr id="3" name="Footer Placeholder 2"/>
          <p:cNvSpPr>
            <a:spLocks noGrp="1"/>
          </p:cNvSpPr>
          <p:nvPr>
            <p:ph type="ftr" sz="quarter" idx="3"/>
          </p:nvPr>
        </p:nvSpPr>
        <p:spPr>
          <a:xfrm>
            <a:off x="457200" y="6481890"/>
            <a:ext cx="4260056" cy="300831"/>
          </a:xfrm>
          <a:prstGeom prst="rect">
            <a:avLst/>
          </a:prstGeom>
        </p:spPr>
        <p:txBody>
          <a:bodyPr vert="horz" anchor="b"/>
          <a:lstStyle>
            <a:lvl1pPr algn="r" eaLnBrk="1" latinLnBrk="0" hangingPunct="1">
              <a:defRPr kumimoji="0" sz="1000">
                <a:solidFill>
                  <a:schemeClr val="tx1"/>
                </a:solidFill>
              </a:defRPr>
            </a:lvl1pPr>
          </a:lstStyle>
          <a:p>
            <a:endParaRPr lang="en-US"/>
          </a:p>
        </p:txBody>
      </p:sp>
      <p:sp>
        <p:nvSpPr>
          <p:cNvPr id="23" name="Slide Number Placeholder 22"/>
          <p:cNvSpPr>
            <a:spLocks noGrp="1"/>
          </p:cNvSpPr>
          <p:nvPr>
            <p:ph type="sldNum" sz="quarter" idx="4"/>
          </p:nvPr>
        </p:nvSpPr>
        <p:spPr>
          <a:xfrm>
            <a:off x="7589520" y="6480969"/>
            <a:ext cx="502920" cy="301752"/>
          </a:xfrm>
          <a:prstGeom prst="rect">
            <a:avLst/>
          </a:prstGeom>
        </p:spPr>
        <p:txBody>
          <a:bodyPr vert="horz" anchor="b"/>
          <a:lstStyle>
            <a:lvl1pPr algn="ctr" eaLnBrk="1" latinLnBrk="0" hangingPunct="1">
              <a:defRPr kumimoji="0" sz="1200">
                <a:solidFill>
                  <a:schemeClr val="tx1"/>
                </a:solidFill>
              </a:defRPr>
            </a:lvl1pPr>
          </a:lstStyle>
          <a:p>
            <a:fld id="{022C5C88-7A41-4D29-A197-1ACEC1114F6A}"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marL="484632" algn="l" rtl="0" eaLnBrk="1" latinLnBrk="0" hangingPunct="1">
        <a:spcBef>
          <a:spcPct val="0"/>
        </a:spcBef>
        <a:buNone/>
        <a:defRPr kumimoji="0" sz="4200" kern="1200">
          <a:ln w="6350">
            <a:solidFill>
              <a:schemeClr val="accent1">
                <a:shade val="43000"/>
              </a:schemeClr>
            </a:solidFill>
          </a:ln>
          <a:solidFill>
            <a:schemeClr val="accent1">
              <a:tint val="83000"/>
              <a:satMod val="150000"/>
            </a:schemeClr>
          </a:solidFill>
          <a:effectLst>
            <a:outerShdw blurRad="26000" dist="26000" dir="14500000" algn="tl" rotWithShape="0">
              <a:srgbClr val="000000">
                <a:alpha val="40000"/>
              </a:srgbClr>
            </a:outerShdw>
          </a:effectLst>
          <a:latin typeface="+mj-lt"/>
          <a:ea typeface="+mj-ea"/>
          <a:cs typeface="+mj-cs"/>
        </a:defRPr>
      </a:lvl1pPr>
    </p:titleStyle>
    <p:bodyStyle>
      <a:lvl1pPr marL="448056"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822960" indent="-285750" algn="l" rtl="0" eaLnBrk="1" latinLnBrk="0" hangingPunct="1">
        <a:spcBef>
          <a:spcPct val="20000"/>
        </a:spcBef>
        <a:buClr>
          <a:schemeClr val="accent1"/>
        </a:buClr>
        <a:buSzPct val="95000"/>
        <a:buFont typeface="Verdana"/>
        <a:buChar char="›"/>
        <a:defRPr kumimoji="0" sz="2600" kern="1200">
          <a:solidFill>
            <a:schemeClr val="tx1"/>
          </a:solidFill>
          <a:latin typeface="+mn-lt"/>
          <a:ea typeface="+mn-ea"/>
          <a:cs typeface="+mn-cs"/>
        </a:defRPr>
      </a:lvl2pPr>
      <a:lvl3pPr marL="1106424" indent="-228600" algn="l" rtl="0" eaLnBrk="1" latinLnBrk="0" hangingPunct="1">
        <a:spcBef>
          <a:spcPct val="20000"/>
        </a:spcBef>
        <a:buClr>
          <a:schemeClr val="accent1"/>
        </a:buClr>
        <a:buFont typeface="Wingdings 2"/>
        <a:buChar char=""/>
        <a:defRPr kumimoji="0" sz="2400" kern="1200">
          <a:solidFill>
            <a:schemeClr val="tx1"/>
          </a:solidFill>
          <a:latin typeface="+mn-lt"/>
          <a:ea typeface="+mn-ea"/>
          <a:cs typeface="+mn-cs"/>
        </a:defRPr>
      </a:lvl3pPr>
      <a:lvl4pPr marL="1371600" indent="-210312" algn="l" rtl="0" eaLnBrk="1" latinLnBrk="0" hangingPunct="1">
        <a:spcBef>
          <a:spcPct val="20000"/>
        </a:spcBef>
        <a:buClr>
          <a:schemeClr val="accent1"/>
        </a:buClr>
        <a:buFont typeface="Wingdings 2"/>
        <a:buChar char=""/>
        <a:defRPr kumimoji="0" sz="2000" kern="1200">
          <a:solidFill>
            <a:schemeClr val="tx1"/>
          </a:solidFill>
          <a:latin typeface="+mn-lt"/>
          <a:ea typeface="+mn-ea"/>
          <a:cs typeface="+mn-cs"/>
        </a:defRPr>
      </a:lvl4pPr>
      <a:lvl5pPr marL="1600200" indent="-210312" algn="l" rtl="0" eaLnBrk="1" latinLnBrk="0" hangingPunct="1">
        <a:spcBef>
          <a:spcPct val="20000"/>
        </a:spcBef>
        <a:buClr>
          <a:schemeClr val="accent1">
            <a:tint val="75000"/>
          </a:schemeClr>
        </a:buClr>
        <a:buFont typeface="Wingdings 2"/>
        <a:buChar char=""/>
        <a:defRPr kumimoji="0" sz="1900" kern="1200">
          <a:solidFill>
            <a:schemeClr val="tx1"/>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kumimoji="0"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84354" name="Rectangle 9"/>
          <p:cNvSpPr>
            <a:spLocks noChangeArrowheads="1"/>
          </p:cNvSpPr>
          <p:nvPr/>
        </p:nvSpPr>
        <p:spPr bwMode="auto">
          <a:xfrm>
            <a:off x="381000" y="0"/>
            <a:ext cx="609600" cy="6858000"/>
          </a:xfrm>
          <a:prstGeom prst="rect">
            <a:avLst/>
          </a:prstGeom>
          <a:solidFill>
            <a:srgbClr val="F6BFA9">
              <a:alpha val="53999"/>
            </a:srgbClr>
          </a:solidFill>
          <a:ln w="9525">
            <a:noFill/>
            <a:miter lim="800000"/>
            <a:headEnd/>
            <a:tailEnd/>
          </a:ln>
        </p:spPr>
        <p:txBody>
          <a:bodyPr anchor="ctr"/>
          <a:lstStyle/>
          <a:p>
            <a:pPr algn="ctr" eaLnBrk="1" hangingPunct="1"/>
            <a:endParaRPr lang="en-US">
              <a:solidFill>
                <a:srgbClr val="FFFFFF"/>
              </a:solidFill>
              <a:latin typeface="Century Schoolbook" pitchFamily="18" charset="0"/>
              <a:ea typeface="华文仿宋"/>
              <a:cs typeface="华文仿宋"/>
              <a:sym typeface="Century Schoolbook" pitchFamily="18" charset="0"/>
            </a:endParaRPr>
          </a:p>
        </p:txBody>
      </p:sp>
      <p:sp>
        <p:nvSpPr>
          <p:cNvPr id="484355" name="Rectangle 11"/>
          <p:cNvSpPr>
            <a:spLocks noChangeArrowheads="1"/>
          </p:cNvSpPr>
          <p:nvPr/>
        </p:nvSpPr>
        <p:spPr bwMode="auto">
          <a:xfrm>
            <a:off x="276225" y="0"/>
            <a:ext cx="104775" cy="6858000"/>
          </a:xfrm>
          <a:prstGeom prst="rect">
            <a:avLst/>
          </a:prstGeom>
          <a:solidFill>
            <a:srgbClr val="F9D7CB">
              <a:alpha val="35999"/>
            </a:srgbClr>
          </a:solidFill>
          <a:ln w="9525">
            <a:noFill/>
            <a:miter lim="800000"/>
            <a:headEnd/>
            <a:tailEnd/>
          </a:ln>
        </p:spPr>
        <p:txBody>
          <a:bodyPr anchor="ctr"/>
          <a:lstStyle/>
          <a:p>
            <a:pPr algn="ctr" eaLnBrk="1" hangingPunct="1"/>
            <a:endParaRPr lang="en-US">
              <a:solidFill>
                <a:srgbClr val="FFFFFF"/>
              </a:solidFill>
              <a:latin typeface="Century Schoolbook" pitchFamily="18" charset="0"/>
              <a:ea typeface="华文仿宋"/>
              <a:cs typeface="华文仿宋"/>
              <a:sym typeface="Century Schoolbook" pitchFamily="18" charset="0"/>
            </a:endParaRPr>
          </a:p>
        </p:txBody>
      </p:sp>
      <p:sp>
        <p:nvSpPr>
          <p:cNvPr id="484356" name="Rectangle 13"/>
          <p:cNvSpPr>
            <a:spLocks noChangeArrowheads="1"/>
          </p:cNvSpPr>
          <p:nvPr/>
        </p:nvSpPr>
        <p:spPr bwMode="auto">
          <a:xfrm>
            <a:off x="990600" y="0"/>
            <a:ext cx="180975" cy="6858000"/>
          </a:xfrm>
          <a:prstGeom prst="rect">
            <a:avLst/>
          </a:prstGeom>
          <a:solidFill>
            <a:srgbClr val="F9D7CB">
              <a:alpha val="68999"/>
            </a:srgbClr>
          </a:solidFill>
          <a:ln w="9525">
            <a:noFill/>
            <a:miter lim="800000"/>
            <a:headEnd/>
            <a:tailEnd/>
          </a:ln>
        </p:spPr>
        <p:txBody>
          <a:bodyPr anchor="ctr"/>
          <a:lstStyle/>
          <a:p>
            <a:pPr algn="ctr" eaLnBrk="1" hangingPunct="1"/>
            <a:endParaRPr lang="en-US">
              <a:solidFill>
                <a:srgbClr val="FFFFFF"/>
              </a:solidFill>
              <a:latin typeface="Century Schoolbook" pitchFamily="18" charset="0"/>
              <a:ea typeface="华文仿宋"/>
              <a:cs typeface="华文仿宋"/>
              <a:sym typeface="Century Schoolbook" pitchFamily="18" charset="0"/>
            </a:endParaRPr>
          </a:p>
        </p:txBody>
      </p:sp>
      <p:sp>
        <p:nvSpPr>
          <p:cNvPr id="484357" name="Rectangle 18"/>
          <p:cNvSpPr>
            <a:spLocks noChangeArrowheads="1"/>
          </p:cNvSpPr>
          <p:nvPr/>
        </p:nvSpPr>
        <p:spPr bwMode="auto">
          <a:xfrm>
            <a:off x="1141413" y="0"/>
            <a:ext cx="230187" cy="6858000"/>
          </a:xfrm>
          <a:prstGeom prst="rect">
            <a:avLst/>
          </a:prstGeom>
          <a:solidFill>
            <a:srgbClr val="FCECE7">
              <a:alpha val="70000"/>
            </a:srgbClr>
          </a:solidFill>
          <a:ln w="9525">
            <a:noFill/>
            <a:miter lim="800000"/>
            <a:headEnd/>
            <a:tailEnd/>
          </a:ln>
        </p:spPr>
        <p:txBody>
          <a:bodyPr anchor="ctr"/>
          <a:lstStyle/>
          <a:p>
            <a:pPr algn="ctr" eaLnBrk="1" hangingPunct="1"/>
            <a:endParaRPr lang="en-US">
              <a:solidFill>
                <a:srgbClr val="FFFFFF"/>
              </a:solidFill>
              <a:latin typeface="Century Schoolbook" pitchFamily="18" charset="0"/>
              <a:ea typeface="华文仿宋"/>
              <a:cs typeface="华文仿宋"/>
              <a:sym typeface="Century Schoolbook" pitchFamily="18" charset="0"/>
            </a:endParaRPr>
          </a:p>
        </p:txBody>
      </p:sp>
      <p:sp>
        <p:nvSpPr>
          <p:cNvPr id="484358" name="Straight Connector 10"/>
          <p:cNvSpPr>
            <a:spLocks noChangeShapeType="1"/>
          </p:cNvSpPr>
          <p:nvPr/>
        </p:nvSpPr>
        <p:spPr bwMode="auto">
          <a:xfrm>
            <a:off x="106363" y="0"/>
            <a:ext cx="0" cy="6858000"/>
          </a:xfrm>
          <a:prstGeom prst="line">
            <a:avLst/>
          </a:prstGeom>
          <a:noFill/>
          <a:ln w="57150" cmpd="sng">
            <a:solidFill>
              <a:srgbClr val="F6BFA9">
                <a:alpha val="70000"/>
              </a:srgbClr>
            </a:solidFill>
            <a:round/>
            <a:headEnd/>
            <a:tailEnd/>
          </a:ln>
        </p:spPr>
        <p:txBody>
          <a:bodyPr/>
          <a:lstStyle/>
          <a:p>
            <a:endParaRPr lang="en-US"/>
          </a:p>
        </p:txBody>
      </p:sp>
      <p:sp>
        <p:nvSpPr>
          <p:cNvPr id="484359" name="Straight Connector 17"/>
          <p:cNvSpPr>
            <a:spLocks noChangeShapeType="1"/>
          </p:cNvSpPr>
          <p:nvPr/>
        </p:nvSpPr>
        <p:spPr bwMode="auto">
          <a:xfrm>
            <a:off x="914400" y="0"/>
            <a:ext cx="0" cy="6858000"/>
          </a:xfrm>
          <a:prstGeom prst="line">
            <a:avLst/>
          </a:prstGeom>
          <a:noFill/>
          <a:ln w="57150" cmpd="sng">
            <a:solidFill>
              <a:srgbClr val="FCECE7">
                <a:alpha val="81000"/>
              </a:srgbClr>
            </a:solidFill>
            <a:round/>
            <a:headEnd/>
            <a:tailEnd/>
          </a:ln>
        </p:spPr>
        <p:txBody>
          <a:bodyPr/>
          <a:lstStyle/>
          <a:p>
            <a:endParaRPr lang="en-US"/>
          </a:p>
        </p:txBody>
      </p:sp>
      <p:sp>
        <p:nvSpPr>
          <p:cNvPr id="484360" name="Straight Connector 19"/>
          <p:cNvSpPr>
            <a:spLocks noChangeShapeType="1"/>
          </p:cNvSpPr>
          <p:nvPr/>
        </p:nvSpPr>
        <p:spPr bwMode="auto">
          <a:xfrm>
            <a:off x="854075" y="0"/>
            <a:ext cx="0" cy="6858000"/>
          </a:xfrm>
          <a:prstGeom prst="line">
            <a:avLst/>
          </a:prstGeom>
          <a:noFill/>
          <a:ln w="57150" cmpd="sng">
            <a:solidFill>
              <a:srgbClr val="F6BFA9"/>
            </a:solidFill>
            <a:round/>
            <a:headEnd/>
            <a:tailEnd/>
          </a:ln>
        </p:spPr>
        <p:txBody>
          <a:bodyPr/>
          <a:lstStyle/>
          <a:p>
            <a:endParaRPr lang="en-US"/>
          </a:p>
        </p:txBody>
      </p:sp>
      <p:sp>
        <p:nvSpPr>
          <p:cNvPr id="484361" name="Straight Connector 15"/>
          <p:cNvSpPr>
            <a:spLocks noChangeShapeType="1"/>
          </p:cNvSpPr>
          <p:nvPr/>
        </p:nvSpPr>
        <p:spPr bwMode="auto">
          <a:xfrm>
            <a:off x="1727200" y="0"/>
            <a:ext cx="0" cy="6858000"/>
          </a:xfrm>
          <a:prstGeom prst="line">
            <a:avLst/>
          </a:prstGeom>
          <a:noFill/>
          <a:ln w="28575" cmpd="sng">
            <a:solidFill>
              <a:srgbClr val="F6BFA9">
                <a:alpha val="78999"/>
              </a:srgbClr>
            </a:solidFill>
            <a:round/>
            <a:headEnd/>
            <a:tailEnd/>
          </a:ln>
        </p:spPr>
        <p:txBody>
          <a:bodyPr/>
          <a:lstStyle/>
          <a:p>
            <a:endParaRPr lang="en-US"/>
          </a:p>
        </p:txBody>
      </p:sp>
      <p:sp>
        <p:nvSpPr>
          <p:cNvPr id="484362" name="Straight Connector 14"/>
          <p:cNvSpPr>
            <a:spLocks noChangeShapeType="1"/>
          </p:cNvSpPr>
          <p:nvPr/>
        </p:nvSpPr>
        <p:spPr bwMode="auto">
          <a:xfrm>
            <a:off x="1066800" y="0"/>
            <a:ext cx="0" cy="6858000"/>
          </a:xfrm>
          <a:prstGeom prst="line">
            <a:avLst/>
          </a:prstGeom>
          <a:noFill/>
          <a:ln w="9525" cmpd="sng">
            <a:solidFill>
              <a:srgbClr val="F6BFA9"/>
            </a:solidFill>
            <a:round/>
            <a:headEnd/>
            <a:tailEnd/>
          </a:ln>
        </p:spPr>
        <p:txBody>
          <a:bodyPr/>
          <a:lstStyle/>
          <a:p>
            <a:endParaRPr lang="en-US"/>
          </a:p>
        </p:txBody>
      </p:sp>
      <p:sp>
        <p:nvSpPr>
          <p:cNvPr id="484363" name="Straight Connector 21"/>
          <p:cNvSpPr>
            <a:spLocks noChangeShapeType="1"/>
          </p:cNvSpPr>
          <p:nvPr/>
        </p:nvSpPr>
        <p:spPr bwMode="auto">
          <a:xfrm>
            <a:off x="9113838" y="0"/>
            <a:ext cx="1587" cy="6858000"/>
          </a:xfrm>
          <a:prstGeom prst="line">
            <a:avLst/>
          </a:prstGeom>
          <a:noFill/>
          <a:ln w="57150" cmpd="thickThin">
            <a:solidFill>
              <a:srgbClr val="F6BFA9"/>
            </a:solidFill>
            <a:round/>
            <a:headEnd/>
            <a:tailEnd/>
          </a:ln>
        </p:spPr>
        <p:txBody>
          <a:bodyPr/>
          <a:lstStyle/>
          <a:p>
            <a:endParaRPr lang="en-US"/>
          </a:p>
        </p:txBody>
      </p:sp>
      <p:sp>
        <p:nvSpPr>
          <p:cNvPr id="484364" name="Rectangle 26"/>
          <p:cNvSpPr>
            <a:spLocks noChangeArrowheads="1"/>
          </p:cNvSpPr>
          <p:nvPr/>
        </p:nvSpPr>
        <p:spPr bwMode="auto">
          <a:xfrm>
            <a:off x="1219200" y="0"/>
            <a:ext cx="76200" cy="6858000"/>
          </a:xfrm>
          <a:prstGeom prst="rect">
            <a:avLst/>
          </a:prstGeom>
          <a:solidFill>
            <a:srgbClr val="F6BFA9">
              <a:alpha val="50000"/>
            </a:srgbClr>
          </a:solidFill>
          <a:ln w="9525">
            <a:noFill/>
            <a:miter lim="800000"/>
            <a:headEnd/>
            <a:tailEnd/>
          </a:ln>
        </p:spPr>
        <p:txBody>
          <a:bodyPr anchor="ctr"/>
          <a:lstStyle/>
          <a:p>
            <a:pPr algn="ctr" eaLnBrk="1" hangingPunct="1"/>
            <a:endParaRPr lang="en-US">
              <a:solidFill>
                <a:srgbClr val="FFFFFF"/>
              </a:solidFill>
              <a:latin typeface="Century Schoolbook" pitchFamily="18" charset="0"/>
              <a:ea typeface="华文仿宋"/>
              <a:cs typeface="华文仿宋"/>
              <a:sym typeface="Century Schoolbook" pitchFamily="18" charset="0"/>
            </a:endParaRPr>
          </a:p>
        </p:txBody>
      </p:sp>
      <p:sp>
        <p:nvSpPr>
          <p:cNvPr id="484365" name="Oval 20"/>
          <p:cNvSpPr>
            <a:spLocks noChangeArrowheads="1"/>
          </p:cNvSpPr>
          <p:nvPr/>
        </p:nvSpPr>
        <p:spPr bwMode="auto">
          <a:xfrm>
            <a:off x="609600" y="3429000"/>
            <a:ext cx="1295400" cy="1295400"/>
          </a:xfrm>
          <a:prstGeom prst="ellipse">
            <a:avLst/>
          </a:prstGeom>
          <a:solidFill>
            <a:schemeClr val="accent1"/>
          </a:solidFill>
          <a:ln w="9525">
            <a:noFill/>
            <a:round/>
            <a:headEnd/>
            <a:tailEnd/>
          </a:ln>
        </p:spPr>
        <p:txBody>
          <a:bodyPr anchor="ctr"/>
          <a:lstStyle/>
          <a:p>
            <a:pPr algn="ctr" eaLnBrk="1" hangingPunct="1"/>
            <a:endParaRPr lang="en-US">
              <a:solidFill>
                <a:srgbClr val="FFFFFF"/>
              </a:solidFill>
              <a:latin typeface="Century Schoolbook" pitchFamily="18" charset="0"/>
              <a:ea typeface="华文仿宋"/>
              <a:cs typeface="华文仿宋"/>
              <a:sym typeface="Century Schoolbook" pitchFamily="18" charset="0"/>
            </a:endParaRPr>
          </a:p>
        </p:txBody>
      </p:sp>
      <p:sp>
        <p:nvSpPr>
          <p:cNvPr id="484366" name="Oval 22"/>
          <p:cNvSpPr>
            <a:spLocks noChangeArrowheads="1"/>
          </p:cNvSpPr>
          <p:nvPr/>
        </p:nvSpPr>
        <p:spPr bwMode="auto">
          <a:xfrm>
            <a:off x="1309688" y="4867275"/>
            <a:ext cx="641350" cy="641350"/>
          </a:xfrm>
          <a:prstGeom prst="ellipse">
            <a:avLst/>
          </a:prstGeom>
          <a:solidFill>
            <a:schemeClr val="accent1"/>
          </a:solidFill>
          <a:ln w="9525">
            <a:noFill/>
            <a:round/>
            <a:headEnd/>
            <a:tailEnd/>
          </a:ln>
        </p:spPr>
        <p:txBody>
          <a:bodyPr anchor="ctr"/>
          <a:lstStyle/>
          <a:p>
            <a:pPr algn="ctr" eaLnBrk="1" hangingPunct="1"/>
            <a:endParaRPr lang="en-US">
              <a:solidFill>
                <a:srgbClr val="FFFFFF"/>
              </a:solidFill>
              <a:latin typeface="Century Schoolbook" pitchFamily="18" charset="0"/>
              <a:ea typeface="华文仿宋"/>
              <a:cs typeface="华文仿宋"/>
              <a:sym typeface="Century Schoolbook" pitchFamily="18" charset="0"/>
            </a:endParaRPr>
          </a:p>
        </p:txBody>
      </p:sp>
      <p:sp>
        <p:nvSpPr>
          <p:cNvPr id="484367" name="Oval 23"/>
          <p:cNvSpPr>
            <a:spLocks noChangeArrowheads="1"/>
          </p:cNvSpPr>
          <p:nvPr/>
        </p:nvSpPr>
        <p:spPr bwMode="auto">
          <a:xfrm>
            <a:off x="1090613" y="5500688"/>
            <a:ext cx="138112" cy="136525"/>
          </a:xfrm>
          <a:prstGeom prst="ellipse">
            <a:avLst/>
          </a:prstGeom>
          <a:solidFill>
            <a:schemeClr val="accent1"/>
          </a:solidFill>
          <a:ln w="9525">
            <a:noFill/>
            <a:round/>
            <a:headEnd/>
            <a:tailEnd/>
          </a:ln>
        </p:spPr>
        <p:txBody>
          <a:bodyPr anchor="ctr"/>
          <a:lstStyle/>
          <a:p>
            <a:pPr algn="ctr" eaLnBrk="1" hangingPunct="1"/>
            <a:endParaRPr lang="en-US">
              <a:solidFill>
                <a:srgbClr val="FFFFFF"/>
              </a:solidFill>
              <a:latin typeface="Century Schoolbook" pitchFamily="18" charset="0"/>
              <a:ea typeface="华文仿宋"/>
              <a:cs typeface="华文仿宋"/>
              <a:sym typeface="Century Schoolbook" pitchFamily="18" charset="0"/>
            </a:endParaRPr>
          </a:p>
        </p:txBody>
      </p:sp>
      <p:sp>
        <p:nvSpPr>
          <p:cNvPr id="484368" name="Oval 25"/>
          <p:cNvSpPr>
            <a:spLocks noChangeArrowheads="1"/>
          </p:cNvSpPr>
          <p:nvPr/>
        </p:nvSpPr>
        <p:spPr bwMode="auto">
          <a:xfrm>
            <a:off x="1663700" y="5788025"/>
            <a:ext cx="274638" cy="274638"/>
          </a:xfrm>
          <a:prstGeom prst="ellipse">
            <a:avLst/>
          </a:prstGeom>
          <a:solidFill>
            <a:schemeClr val="accent1"/>
          </a:solidFill>
          <a:ln w="9525">
            <a:noFill/>
            <a:round/>
            <a:headEnd/>
            <a:tailEnd/>
          </a:ln>
        </p:spPr>
        <p:txBody>
          <a:bodyPr anchor="ctr"/>
          <a:lstStyle/>
          <a:p>
            <a:pPr algn="ctr" eaLnBrk="1" hangingPunct="1"/>
            <a:endParaRPr lang="en-US">
              <a:solidFill>
                <a:srgbClr val="FFFFFF"/>
              </a:solidFill>
              <a:latin typeface="Century Schoolbook" pitchFamily="18" charset="0"/>
              <a:ea typeface="华文仿宋"/>
              <a:cs typeface="华文仿宋"/>
              <a:sym typeface="Century Schoolbook" pitchFamily="18" charset="0"/>
            </a:endParaRPr>
          </a:p>
        </p:txBody>
      </p:sp>
      <p:sp>
        <p:nvSpPr>
          <p:cNvPr id="484369" name="Oval 24"/>
          <p:cNvSpPr>
            <a:spLocks noChangeArrowheads="1"/>
          </p:cNvSpPr>
          <p:nvPr/>
        </p:nvSpPr>
        <p:spPr bwMode="auto">
          <a:xfrm>
            <a:off x="1905000" y="4495800"/>
            <a:ext cx="365125" cy="365125"/>
          </a:xfrm>
          <a:prstGeom prst="ellipse">
            <a:avLst/>
          </a:prstGeom>
          <a:solidFill>
            <a:schemeClr val="accent1"/>
          </a:solidFill>
          <a:ln w="9525">
            <a:noFill/>
            <a:round/>
            <a:headEnd/>
            <a:tailEnd/>
          </a:ln>
        </p:spPr>
        <p:txBody>
          <a:bodyPr anchor="ctr"/>
          <a:lstStyle/>
          <a:p>
            <a:pPr algn="ctr" eaLnBrk="1" hangingPunct="1"/>
            <a:endParaRPr lang="en-US">
              <a:solidFill>
                <a:srgbClr val="FFFFFF"/>
              </a:solidFill>
              <a:latin typeface="Century Schoolbook" pitchFamily="18" charset="0"/>
              <a:ea typeface="华文仿宋"/>
              <a:cs typeface="华文仿宋"/>
              <a:sym typeface="Century Schoolbook" pitchFamily="18" charset="0"/>
            </a:endParaRPr>
          </a:p>
        </p:txBody>
      </p:sp>
      <p:sp>
        <p:nvSpPr>
          <p:cNvPr id="484370" name="Title 1"/>
          <p:cNvSpPr>
            <a:spLocks noGrp="1" noChangeArrowheads="1"/>
          </p:cNvSpPr>
          <p:nvPr>
            <p:ph type="title" idx="4294967295"/>
          </p:nvPr>
        </p:nvSpPr>
        <p:spPr>
          <a:xfrm>
            <a:off x="1830388" y="838200"/>
            <a:ext cx="6627812" cy="2895600"/>
          </a:xfrm>
        </p:spPr>
        <p:txBody>
          <a:bodyPr/>
          <a:lstStyle/>
          <a:p>
            <a:pPr eaLnBrk="1" hangingPunct="1"/>
            <a:r>
              <a:rPr lang="en-US" altLang="zh-CN" sz="2400" b="1" i="1" dirty="0" smtClean="0">
                <a:ea typeface="SimSun" pitchFamily="2" charset="-122"/>
              </a:rPr>
              <a:t>CRIMINAL IDENTIFICATION IN COLOR SKIN IMAGES USING SKIN MARKS AND FUSION WITH INFERRED VEIN PATTERNS</a:t>
            </a:r>
            <a:endParaRPr lang="en-US" altLang="zh-CN" sz="2400" b="1" i="1" dirty="0">
              <a:ea typeface="SimSun" pitchFamily="2" charset="-122"/>
            </a:endParaRPr>
          </a:p>
        </p:txBody>
      </p:sp>
      <p:sp>
        <p:nvSpPr>
          <p:cNvPr id="484371" name="Subtitle 2"/>
          <p:cNvSpPr>
            <a:spLocks noGrp="1" noChangeArrowheads="1"/>
          </p:cNvSpPr>
          <p:nvPr>
            <p:ph type="subTitle" idx="4294967295"/>
          </p:nvPr>
        </p:nvSpPr>
        <p:spPr>
          <a:xfrm>
            <a:off x="2971800" y="4191000"/>
            <a:ext cx="6019800" cy="2184400"/>
          </a:xfrm>
        </p:spPr>
        <p:txBody>
          <a:bodyPr/>
          <a:lstStyle/>
          <a:p>
            <a:pPr marL="0" indent="0" eaLnBrk="1" hangingPunct="1">
              <a:buFont typeface="Wingdings" pitchFamily="2" charset="2"/>
              <a:buNone/>
            </a:pPr>
            <a:r>
              <a:rPr lang="en-US" altLang="zh-CN" sz="1800" b="1" u="sng" dirty="0">
                <a:solidFill>
                  <a:schemeClr val="tx2"/>
                </a:solidFill>
              </a:rPr>
              <a:t>Team </a:t>
            </a:r>
            <a:r>
              <a:rPr lang="en-US" altLang="zh-CN" sz="1800" b="1" dirty="0">
                <a:solidFill>
                  <a:schemeClr val="tx2"/>
                </a:solidFill>
              </a:rPr>
              <a:t>:</a:t>
            </a:r>
            <a:r>
              <a:rPr lang="en-US" altLang="zh-CN" sz="1600" b="1" dirty="0">
                <a:solidFill>
                  <a:schemeClr val="tx2"/>
                </a:solidFill>
              </a:rPr>
              <a:t> </a:t>
            </a:r>
            <a:r>
              <a:rPr lang="en-US" altLang="zh-CN" sz="700" b="1" dirty="0">
                <a:solidFill>
                  <a:schemeClr val="tx2"/>
                </a:solidFill>
              </a:rPr>
              <a:t>                                                                                              </a:t>
            </a:r>
            <a:r>
              <a:rPr lang="en-US" altLang="zh-CN" sz="1800" b="1" u="sng" dirty="0">
                <a:solidFill>
                  <a:schemeClr val="tx2"/>
                </a:solidFill>
              </a:rPr>
              <a:t>Project Mentor</a:t>
            </a:r>
            <a:r>
              <a:rPr lang="en-US" altLang="zh-CN" sz="1800" b="1" dirty="0">
                <a:solidFill>
                  <a:schemeClr val="tx2"/>
                </a:solidFill>
              </a:rPr>
              <a:t>:</a:t>
            </a:r>
          </a:p>
          <a:p>
            <a:pPr marL="0" indent="0" eaLnBrk="1" hangingPunct="1">
              <a:buFont typeface="Wingdings" pitchFamily="2" charset="2"/>
              <a:buNone/>
            </a:pPr>
            <a:r>
              <a:rPr lang="en-US" altLang="zh-CN" sz="1600" b="1" dirty="0" err="1" smtClean="0">
                <a:solidFill>
                  <a:schemeClr val="tx2"/>
                </a:solidFill>
              </a:rPr>
              <a:t>Hemanth</a:t>
            </a:r>
            <a:r>
              <a:rPr lang="en-US" altLang="zh-CN" sz="1600" b="1" dirty="0" smtClean="0">
                <a:solidFill>
                  <a:schemeClr val="tx2"/>
                </a:solidFill>
              </a:rPr>
              <a:t> </a:t>
            </a:r>
            <a:r>
              <a:rPr lang="en-US" altLang="zh-CN" sz="1600" b="1" dirty="0" err="1" smtClean="0">
                <a:solidFill>
                  <a:schemeClr val="tx2"/>
                </a:solidFill>
              </a:rPr>
              <a:t>kumar</a:t>
            </a:r>
            <a:r>
              <a:rPr lang="en-US" altLang="zh-CN" sz="1600" b="1" dirty="0" smtClean="0">
                <a:solidFill>
                  <a:schemeClr val="tx2"/>
                </a:solidFill>
              </a:rPr>
              <a:t> R                         </a:t>
            </a:r>
            <a:r>
              <a:rPr lang="en-US" altLang="zh-CN" sz="1600" b="1" dirty="0" err="1" smtClean="0">
                <a:solidFill>
                  <a:schemeClr val="tx2"/>
                </a:solidFill>
              </a:rPr>
              <a:t>Ms.Riya</a:t>
            </a:r>
            <a:r>
              <a:rPr lang="en-US" altLang="zh-CN" sz="1600" b="1" dirty="0" smtClean="0">
                <a:solidFill>
                  <a:schemeClr val="tx2"/>
                </a:solidFill>
              </a:rPr>
              <a:t> Roy </a:t>
            </a:r>
            <a:endParaRPr lang="en-US" altLang="zh-CN" sz="1600" b="1" dirty="0">
              <a:solidFill>
                <a:schemeClr val="tx2"/>
              </a:solidFill>
            </a:endParaRPr>
          </a:p>
          <a:p>
            <a:pPr marL="0" indent="0" eaLnBrk="1" hangingPunct="1">
              <a:buFont typeface="Wingdings" pitchFamily="2" charset="2"/>
              <a:buNone/>
            </a:pPr>
            <a:r>
              <a:rPr lang="en-US" altLang="zh-CN" sz="1600" b="1" dirty="0" err="1" smtClean="0">
                <a:solidFill>
                  <a:schemeClr val="tx2"/>
                </a:solidFill>
              </a:rPr>
              <a:t>Vignesh</a:t>
            </a:r>
            <a:r>
              <a:rPr lang="en-US" altLang="zh-CN" sz="1600" b="1" dirty="0" smtClean="0">
                <a:solidFill>
                  <a:schemeClr val="tx2"/>
                </a:solidFill>
              </a:rPr>
              <a:t> </a:t>
            </a:r>
            <a:r>
              <a:rPr lang="en-US" altLang="zh-CN" sz="1600" b="1" dirty="0" err="1" smtClean="0">
                <a:solidFill>
                  <a:schemeClr val="tx2"/>
                </a:solidFill>
              </a:rPr>
              <a:t>Yadav</a:t>
            </a:r>
            <a:r>
              <a:rPr lang="en-US" altLang="zh-CN" sz="1600" b="1" dirty="0" smtClean="0">
                <a:solidFill>
                  <a:schemeClr val="tx2"/>
                </a:solidFill>
              </a:rPr>
              <a:t> </a:t>
            </a:r>
            <a:endParaRPr lang="en-US" altLang="zh-CN" sz="1600" b="1" dirty="0">
              <a:solidFill>
                <a:schemeClr val="tx2"/>
              </a:solidFill>
            </a:endParaRPr>
          </a:p>
          <a:p>
            <a:pPr marL="0" indent="0" eaLnBrk="1" hangingPunct="1">
              <a:buFont typeface="Wingdings" pitchFamily="2" charset="2"/>
              <a:buNone/>
            </a:pPr>
            <a:r>
              <a:rPr lang="en-US" altLang="zh-CN" sz="1600" b="1" dirty="0" smtClean="0">
                <a:solidFill>
                  <a:schemeClr val="tx2"/>
                </a:solidFill>
              </a:rPr>
              <a:t>Mohammed Sarver</a:t>
            </a:r>
          </a:p>
          <a:p>
            <a:pPr marL="0" indent="0" eaLnBrk="1" hangingPunct="1">
              <a:buFont typeface="Wingdings" pitchFamily="2" charset="2"/>
              <a:buNone/>
            </a:pPr>
            <a:r>
              <a:rPr lang="en-US" altLang="zh-CN" sz="1600" b="1" dirty="0" err="1" smtClean="0">
                <a:solidFill>
                  <a:schemeClr val="tx2"/>
                </a:solidFill>
              </a:rPr>
              <a:t>Nagendra</a:t>
            </a:r>
            <a:r>
              <a:rPr lang="en-US" altLang="zh-CN" sz="1600" b="1" dirty="0" smtClean="0">
                <a:solidFill>
                  <a:schemeClr val="tx2"/>
                </a:solidFill>
              </a:rPr>
              <a:t> </a:t>
            </a:r>
            <a:r>
              <a:rPr lang="en-US" altLang="zh-CN" sz="1600" b="1" dirty="0" err="1" smtClean="0">
                <a:solidFill>
                  <a:schemeClr val="tx2"/>
                </a:solidFill>
              </a:rPr>
              <a:t>Babu</a:t>
            </a:r>
            <a:endParaRPr lang="en-US" altLang="zh-CN" sz="1600" b="1" dirty="0">
              <a:solidFill>
                <a:schemeClr val="tx2"/>
              </a:solidFill>
            </a:endParaRPr>
          </a:p>
        </p:txBody>
      </p:sp>
      <p:pic>
        <p:nvPicPr>
          <p:cNvPr id="484372" name="Picture 3" descr="download.png"/>
          <p:cNvPicPr>
            <a:picLocks noChangeAspect="1" noChangeArrowheads="1"/>
          </p:cNvPicPr>
          <p:nvPr/>
        </p:nvPicPr>
        <p:blipFill>
          <a:blip r:embed="rId2"/>
          <a:srcRect/>
          <a:stretch>
            <a:fillRect/>
          </a:stretch>
        </p:blipFill>
        <p:spPr bwMode="auto">
          <a:xfrm>
            <a:off x="6553200" y="0"/>
            <a:ext cx="1905000" cy="1600200"/>
          </a:xfrm>
          <a:prstGeom prst="rect">
            <a:avLst/>
          </a:prstGeom>
          <a:noFill/>
          <a:ln w="9525">
            <a:noFill/>
            <a:miter lim="800000"/>
            <a:headEnd/>
            <a:tailEnd/>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84370"/>
                                        </p:tgtEl>
                                        <p:attrNameLst>
                                          <p:attrName>style.visibility</p:attrName>
                                        </p:attrNameLst>
                                      </p:cBhvr>
                                      <p:to>
                                        <p:strVal val="visible"/>
                                      </p:to>
                                    </p:set>
                                    <p:animEffect transition="in" filter="fade">
                                      <p:cBhvr>
                                        <p:cTn id="7" dur="2000"/>
                                        <p:tgtEl>
                                          <p:spTgt spid="48437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84371">
                                            <p:txEl>
                                              <p:pRg st="0" end="0"/>
                                            </p:txEl>
                                          </p:spTgt>
                                        </p:tgtEl>
                                        <p:attrNameLst>
                                          <p:attrName>style.visibility</p:attrName>
                                        </p:attrNameLst>
                                      </p:cBhvr>
                                      <p:to>
                                        <p:strVal val="visible"/>
                                      </p:to>
                                    </p:set>
                                    <p:animEffect transition="in" filter="fade">
                                      <p:cBhvr>
                                        <p:cTn id="12" dur="2000"/>
                                        <p:tgtEl>
                                          <p:spTgt spid="484371">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84371">
                                            <p:txEl>
                                              <p:pRg st="1" end="1"/>
                                            </p:txEl>
                                          </p:spTgt>
                                        </p:tgtEl>
                                        <p:attrNameLst>
                                          <p:attrName>style.visibility</p:attrName>
                                        </p:attrNameLst>
                                      </p:cBhvr>
                                      <p:to>
                                        <p:strVal val="visible"/>
                                      </p:to>
                                    </p:set>
                                    <p:animEffect transition="in" filter="fade">
                                      <p:cBhvr>
                                        <p:cTn id="17" dur="2000"/>
                                        <p:tgtEl>
                                          <p:spTgt spid="484371">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84371">
                                            <p:txEl>
                                              <p:pRg st="2" end="2"/>
                                            </p:txEl>
                                          </p:spTgt>
                                        </p:tgtEl>
                                        <p:attrNameLst>
                                          <p:attrName>style.visibility</p:attrName>
                                        </p:attrNameLst>
                                      </p:cBhvr>
                                      <p:to>
                                        <p:strVal val="visible"/>
                                      </p:to>
                                    </p:set>
                                    <p:animEffect transition="in" filter="fade">
                                      <p:cBhvr>
                                        <p:cTn id="22" dur="2000"/>
                                        <p:tgtEl>
                                          <p:spTgt spid="484371">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84371">
                                            <p:txEl>
                                              <p:pRg st="3" end="3"/>
                                            </p:txEl>
                                          </p:spTgt>
                                        </p:tgtEl>
                                        <p:attrNameLst>
                                          <p:attrName>style.visibility</p:attrName>
                                        </p:attrNameLst>
                                      </p:cBhvr>
                                      <p:to>
                                        <p:strVal val="visible"/>
                                      </p:to>
                                    </p:set>
                                    <p:animEffect transition="in" filter="fade">
                                      <p:cBhvr>
                                        <p:cTn id="27" dur="2000"/>
                                        <p:tgtEl>
                                          <p:spTgt spid="484371">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84371">
                                            <p:txEl>
                                              <p:pRg st="4" end="4"/>
                                            </p:txEl>
                                          </p:spTgt>
                                        </p:tgtEl>
                                        <p:attrNameLst>
                                          <p:attrName>style.visibility</p:attrName>
                                        </p:attrNameLst>
                                      </p:cBhvr>
                                      <p:to>
                                        <p:strVal val="visible"/>
                                      </p:to>
                                    </p:set>
                                    <p:animEffect transition="in" filter="fade">
                                      <p:cBhvr>
                                        <p:cTn id="32" dur="2000"/>
                                        <p:tgtEl>
                                          <p:spTgt spid="48437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4370" grpId="0" bldLvl="0" autoUpdateAnimBg="0"/>
      <p:bldP spid="484371" grpId="0" build="p" autoUpdateAnimBg="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EXAMPLE</a:t>
            </a:r>
            <a:br>
              <a:rPr lang="en-US" dirty="0" smtClean="0"/>
            </a:br>
            <a:endParaRPr lang="en-US" dirty="0"/>
          </a:p>
        </p:txBody>
      </p:sp>
      <p:pic>
        <p:nvPicPr>
          <p:cNvPr id="4" name="Content Placeholder 3" descr="1_RGB.png"/>
          <p:cNvPicPr>
            <a:picLocks noGrp="1" noChangeAspect="1"/>
          </p:cNvPicPr>
          <p:nvPr>
            <p:ph idx="1"/>
          </p:nvPr>
        </p:nvPicPr>
        <p:blipFill>
          <a:blip r:embed="rId2"/>
          <a:stretch>
            <a:fillRect/>
          </a:stretch>
        </p:blipFill>
        <p:spPr>
          <a:xfrm>
            <a:off x="533400" y="1143000"/>
            <a:ext cx="8278213" cy="5211699"/>
          </a:xfr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
            </a:r>
            <a:br>
              <a:rPr lang="en-US" dirty="0"/>
            </a:br>
            <a:r>
              <a:rPr lang="en-US" dirty="0"/>
              <a:t> Image Normalization</a:t>
            </a:r>
          </a:p>
        </p:txBody>
      </p:sp>
      <p:sp>
        <p:nvSpPr>
          <p:cNvPr id="3" name="Content Placeholder 2"/>
          <p:cNvSpPr>
            <a:spLocks noGrp="1"/>
          </p:cNvSpPr>
          <p:nvPr>
            <p:ph idx="1"/>
          </p:nvPr>
        </p:nvSpPr>
        <p:spPr>
          <a:xfrm>
            <a:off x="457200" y="1600200"/>
            <a:ext cx="8229600" cy="4800600"/>
          </a:xfrm>
        </p:spPr>
        <p:txBody>
          <a:bodyPr>
            <a:normAutofit fontScale="77500" lnSpcReduction="20000"/>
          </a:bodyPr>
          <a:lstStyle/>
          <a:p>
            <a:r>
              <a:rPr lang="en-US" dirty="0" smtClean="0"/>
              <a:t>Image normalization is the process that changes the pixel intensity values.</a:t>
            </a:r>
          </a:p>
          <a:p>
            <a:endParaRPr lang="en-US" dirty="0"/>
          </a:p>
          <a:p>
            <a:r>
              <a:rPr lang="en-US" dirty="0"/>
              <a:t> Normalization is sometimes called contrast stretching or </a:t>
            </a:r>
            <a:r>
              <a:rPr lang="en-US" dirty="0" smtClean="0"/>
              <a:t>histogram stretching.</a:t>
            </a:r>
          </a:p>
          <a:p>
            <a:endParaRPr lang="en-US" dirty="0"/>
          </a:p>
          <a:p>
            <a:r>
              <a:rPr lang="en-US" dirty="0"/>
              <a:t> In more general fields of data processing, such as digital signal processing, it is referred to as dynamic range expansion</a:t>
            </a:r>
            <a:r>
              <a:rPr lang="en-US" dirty="0" smtClean="0"/>
              <a:t>.</a:t>
            </a:r>
          </a:p>
          <a:p>
            <a:endParaRPr lang="en-US" dirty="0"/>
          </a:p>
          <a:p>
            <a:r>
              <a:rPr lang="en-US" dirty="0"/>
              <a:t> The purpose of dynamic range expansion in the various applications is usually to bring the image, or </a:t>
            </a:r>
            <a:r>
              <a:rPr lang="en-US" u="sng" dirty="0"/>
              <a:t>other type of signal, into a range that is more familiar or normal to the senses</a:t>
            </a:r>
            <a:r>
              <a:rPr lang="en-US" dirty="0"/>
              <a:t>, hence the term </a:t>
            </a:r>
            <a:r>
              <a:rPr lang="en-US" dirty="0" smtClean="0"/>
              <a:t>normalization.</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
            </a:r>
            <a:br>
              <a:rPr lang="en-US" dirty="0"/>
            </a:br>
            <a:r>
              <a:rPr lang="en-US" dirty="0"/>
              <a:t> Histogram Analysis</a:t>
            </a:r>
          </a:p>
        </p:txBody>
      </p:sp>
      <p:sp>
        <p:nvSpPr>
          <p:cNvPr id="3" name="Content Placeholder 2"/>
          <p:cNvSpPr>
            <a:spLocks noGrp="1"/>
          </p:cNvSpPr>
          <p:nvPr>
            <p:ph idx="1"/>
          </p:nvPr>
        </p:nvSpPr>
        <p:spPr/>
        <p:txBody>
          <a:bodyPr>
            <a:normAutofit fontScale="70000" lnSpcReduction="20000"/>
          </a:bodyPr>
          <a:lstStyle/>
          <a:p>
            <a:endParaRPr lang="en-US" dirty="0"/>
          </a:p>
          <a:p>
            <a:r>
              <a:rPr lang="en-US" dirty="0"/>
              <a:t> </a:t>
            </a:r>
            <a:r>
              <a:rPr lang="en-US" u="sng" dirty="0" smtClean="0"/>
              <a:t>A histogram is an accurate representation of the distribution of numerical data.</a:t>
            </a:r>
          </a:p>
          <a:p>
            <a:endParaRPr lang="en-US" dirty="0"/>
          </a:p>
          <a:p>
            <a:r>
              <a:rPr lang="en-US" dirty="0"/>
              <a:t> </a:t>
            </a:r>
            <a:r>
              <a:rPr lang="en-US" dirty="0" smtClean="0"/>
              <a:t>It was </a:t>
            </a:r>
            <a:r>
              <a:rPr lang="en-US" dirty="0"/>
              <a:t>first introduced by Karl Pearson It is a kind of bar </a:t>
            </a:r>
            <a:r>
              <a:rPr lang="en-US" dirty="0" smtClean="0"/>
              <a:t>graph.</a:t>
            </a:r>
          </a:p>
          <a:p>
            <a:endParaRPr lang="en-US" dirty="0"/>
          </a:p>
          <a:p>
            <a:r>
              <a:rPr lang="en-US" dirty="0"/>
              <a:t> To construct a histogram, the first step is to "bin" the range of values—that is, divide the entire range of values into a series of intervals—and then count how many values fall into each </a:t>
            </a:r>
            <a:r>
              <a:rPr lang="en-US" dirty="0" smtClean="0"/>
              <a:t>interval.</a:t>
            </a:r>
          </a:p>
          <a:p>
            <a:r>
              <a:rPr lang="en-US" dirty="0"/>
              <a:t>The bins are usually specified as consecutive, non-overlapping intervals of a variable. </a:t>
            </a:r>
            <a:endParaRPr lang="en-US" dirty="0" smtClean="0"/>
          </a:p>
          <a:p>
            <a:r>
              <a:rPr lang="en-US" dirty="0" smtClean="0"/>
              <a:t>The </a:t>
            </a:r>
            <a:r>
              <a:rPr lang="en-US" dirty="0"/>
              <a:t>bins (intervals) must be adjacent, and are often (but are not required to be) of equal </a:t>
            </a:r>
            <a:r>
              <a:rPr lang="en-US" dirty="0" smtClean="0"/>
              <a:t>size.</a:t>
            </a:r>
            <a:endParaRPr lang="en-US" b="1" dirty="0" smtClean="0"/>
          </a:p>
          <a:p>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pic>
        <p:nvPicPr>
          <p:cNvPr id="6" name="Content Placeholder 5" descr="1_HISTO.png"/>
          <p:cNvPicPr>
            <a:picLocks noGrp="1" noChangeAspect="1"/>
          </p:cNvPicPr>
          <p:nvPr>
            <p:ph idx="1"/>
          </p:nvPr>
        </p:nvPicPr>
        <p:blipFill>
          <a:blip r:embed="rId2"/>
          <a:stretch>
            <a:fillRect/>
          </a:stretch>
        </p:blipFill>
        <p:spPr>
          <a:xfrm>
            <a:off x="1371600" y="1828800"/>
            <a:ext cx="5630041" cy="3593041"/>
          </a:xfr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FCM Fuzzy c-means</a:t>
            </a:r>
          </a:p>
        </p:txBody>
      </p:sp>
      <p:sp>
        <p:nvSpPr>
          <p:cNvPr id="3" name="Content Placeholder 2"/>
          <p:cNvSpPr>
            <a:spLocks noGrp="1"/>
          </p:cNvSpPr>
          <p:nvPr>
            <p:ph idx="1"/>
          </p:nvPr>
        </p:nvSpPr>
        <p:spPr/>
        <p:txBody>
          <a:bodyPr>
            <a:normAutofit fontScale="70000" lnSpcReduction="20000"/>
          </a:bodyPr>
          <a:lstStyle/>
          <a:p>
            <a:r>
              <a:rPr lang="en-US" u="sng" dirty="0"/>
              <a:t>Clustering of data is a method by which large sets of data are grouped into clusters of smaller sets of similar </a:t>
            </a:r>
            <a:r>
              <a:rPr lang="en-US" u="sng" dirty="0" smtClean="0"/>
              <a:t>data</a:t>
            </a:r>
            <a:r>
              <a:rPr lang="en-US" dirty="0" smtClean="0"/>
              <a:t>.</a:t>
            </a:r>
          </a:p>
          <a:p>
            <a:r>
              <a:rPr lang="en-US" u="sng" dirty="0"/>
              <a:t>Fuzzy c-means (FCM) clustering algorithm is one of the most commonly used unsupervised clustering technique in the field of medical imagin</a:t>
            </a:r>
            <a:r>
              <a:rPr lang="en-US" dirty="0"/>
              <a:t>g</a:t>
            </a:r>
            <a:r>
              <a:rPr lang="en-US" dirty="0" smtClean="0"/>
              <a:t>.</a:t>
            </a:r>
          </a:p>
          <a:p>
            <a:r>
              <a:rPr lang="en-US" dirty="0"/>
              <a:t>Medical image segmentation refers to the segmentation of known anatomic structures from medical images</a:t>
            </a:r>
            <a:r>
              <a:rPr lang="en-US" dirty="0" smtClean="0"/>
              <a:t>.</a:t>
            </a:r>
          </a:p>
          <a:p>
            <a:r>
              <a:rPr lang="en-US" dirty="0"/>
              <a:t>Fuzzy C-means (FCM) is a method of clustering which allows one piece of data to belong to two or more clusters</a:t>
            </a:r>
            <a:r>
              <a:rPr lang="en-US" dirty="0" smtClean="0"/>
              <a:t>.</a:t>
            </a:r>
          </a:p>
          <a:p>
            <a:r>
              <a:rPr lang="en-US" dirty="0"/>
              <a:t>Fuzzy logic is a multi-valued logic derived from fuzzy set theory</a:t>
            </a:r>
            <a:r>
              <a:rPr lang="en-US" dirty="0" smtClean="0"/>
              <a:t>.</a:t>
            </a:r>
          </a:p>
          <a:p>
            <a:r>
              <a:rPr lang="en-US" dirty="0"/>
              <a:t>FCM is popularly used for soft segmentations like brain tissue </a:t>
            </a:r>
            <a:r>
              <a:rPr lang="en-US" dirty="0" smtClean="0"/>
              <a:t>model.</a:t>
            </a:r>
          </a:p>
          <a:p>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Homomorphic filtering</a:t>
            </a:r>
          </a:p>
        </p:txBody>
      </p:sp>
      <p:sp>
        <p:nvSpPr>
          <p:cNvPr id="3" name="Content Placeholder 2"/>
          <p:cNvSpPr>
            <a:spLocks noGrp="1"/>
          </p:cNvSpPr>
          <p:nvPr>
            <p:ph idx="1"/>
          </p:nvPr>
        </p:nvSpPr>
        <p:spPr/>
        <p:txBody>
          <a:bodyPr>
            <a:normAutofit fontScale="92500"/>
          </a:bodyPr>
          <a:lstStyle/>
          <a:p>
            <a:r>
              <a:rPr lang="en-US" dirty="0"/>
              <a:t>Homomorphic filtering is a generalized technique for signal and image processing, involving a nonlinear mapping to a different domain in which linear filter techniques are applied, followed by mapping back to the original </a:t>
            </a:r>
            <a:r>
              <a:rPr lang="en-US" dirty="0" smtClean="0"/>
              <a:t>domain.</a:t>
            </a:r>
          </a:p>
          <a:p>
            <a:r>
              <a:rPr lang="en-US" dirty="0" smtClean="0"/>
              <a:t>It </a:t>
            </a:r>
            <a:r>
              <a:rPr lang="en-US" dirty="0"/>
              <a:t>simultaneously normalizes the brightness across an image and increases contrast</a:t>
            </a:r>
            <a:r>
              <a:rPr lang="en-US" dirty="0" smtClean="0"/>
              <a:t>.</a:t>
            </a:r>
          </a:p>
          <a:p>
            <a:r>
              <a:rPr lang="en-US" dirty="0"/>
              <a:t>Here homomorphic filtering is used to remove multiplicative </a:t>
            </a:r>
            <a:r>
              <a:rPr lang="en-US" dirty="0" smtClean="0"/>
              <a:t>noise.</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304800"/>
            <a:ext cx="8229600" cy="6096000"/>
          </a:xfrm>
        </p:spPr>
        <p:txBody>
          <a:bodyPr>
            <a:normAutofit fontScale="77500" lnSpcReduction="20000"/>
          </a:bodyPr>
          <a:lstStyle/>
          <a:p>
            <a:r>
              <a:rPr lang="en-US" dirty="0"/>
              <a:t>Since illumination and reflectance combine multiplicatively, the components are made additive </a:t>
            </a:r>
            <a:r>
              <a:rPr lang="en-US" u="sng" dirty="0"/>
              <a:t>by taking the logarithm of the image intensity, so that these multiplicative components of the image can be separated linearly in the frequency domain</a:t>
            </a:r>
            <a:r>
              <a:rPr lang="en-US" dirty="0"/>
              <a:t>. </a:t>
            </a:r>
            <a:endParaRPr lang="en-US" dirty="0" smtClean="0"/>
          </a:p>
          <a:p>
            <a:r>
              <a:rPr lang="en-US" smtClean="0"/>
              <a:t>Illumination variations can be thought of as a multiplicative noise, and can be reduced by filtering in the log domain.</a:t>
            </a:r>
          </a:p>
          <a:p>
            <a:r>
              <a:rPr lang="en-US" u="sng" smtClean="0"/>
              <a:t>To </a:t>
            </a:r>
            <a:r>
              <a:rPr lang="en-US" u="sng" dirty="0"/>
              <a:t>make the illumination of an image more even, the high-frequency components are increased and low-frequency components are decreased</a:t>
            </a:r>
            <a:r>
              <a:rPr lang="en-US" dirty="0"/>
              <a:t>, because the high-frequency components are assumed to represent mostly the reflectance in the scene (the amount of light reflected off the object in the scene), whereas the low-frequency components are assumed to represent mostly the illumination in the </a:t>
            </a:r>
            <a:r>
              <a:rPr lang="en-US" dirty="0" smtClean="0"/>
              <a:t>scene.</a:t>
            </a:r>
          </a:p>
          <a:p>
            <a:r>
              <a:rPr lang="en-US" u="sng" dirty="0"/>
              <a:t>That is, high-pass filtering is used to suppress low frequencies and amplify high frequencies, in the log-intensity domain.</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Gabor filter</a:t>
            </a:r>
          </a:p>
        </p:txBody>
      </p:sp>
      <p:sp>
        <p:nvSpPr>
          <p:cNvPr id="3" name="Content Placeholder 2"/>
          <p:cNvSpPr>
            <a:spLocks noGrp="1"/>
          </p:cNvSpPr>
          <p:nvPr>
            <p:ph idx="1"/>
          </p:nvPr>
        </p:nvSpPr>
        <p:spPr>
          <a:xfrm>
            <a:off x="457200" y="1676400"/>
            <a:ext cx="8229600" cy="4778408"/>
          </a:xfrm>
        </p:spPr>
        <p:txBody>
          <a:bodyPr>
            <a:normAutofit fontScale="92500" lnSpcReduction="20000"/>
          </a:bodyPr>
          <a:lstStyle/>
          <a:p>
            <a:r>
              <a:rPr lang="en-US" sz="2500" dirty="0" smtClean="0"/>
              <a:t>Gabor </a:t>
            </a:r>
            <a:r>
              <a:rPr lang="en-US" sz="2500" dirty="0"/>
              <a:t>filter, named after Dennis Gabor, is a linear filter used for texture analysis, which means that it </a:t>
            </a:r>
            <a:r>
              <a:rPr lang="en-US" sz="2500" u="sng" dirty="0"/>
              <a:t>basically analyses whether there are any specific frequency content in the image in specific directions </a:t>
            </a:r>
            <a:r>
              <a:rPr lang="en-US" sz="2500" dirty="0"/>
              <a:t>in a localized region around the point or region of </a:t>
            </a:r>
            <a:r>
              <a:rPr lang="en-US" sz="2500" dirty="0" smtClean="0"/>
              <a:t>analysis.</a:t>
            </a:r>
          </a:p>
          <a:p>
            <a:r>
              <a:rPr lang="en-US" sz="2500" dirty="0"/>
              <a:t>Frequency and orientation representations of Gabor filters are claimed by many contemporary vision scientists to be similar to those of the human visual system, though there is no empirical evidence and no functional rationale to support the idea</a:t>
            </a:r>
            <a:r>
              <a:rPr lang="en-US" sz="2500" dirty="0" smtClean="0"/>
              <a:t>.</a:t>
            </a:r>
          </a:p>
          <a:p>
            <a:r>
              <a:rPr lang="en-US" sz="2500" dirty="0"/>
              <a:t>They have been found to be </a:t>
            </a:r>
            <a:r>
              <a:rPr lang="en-US" sz="2500" u="sng" dirty="0"/>
              <a:t>particularly appropriate for texture representation and discrimination</a:t>
            </a:r>
            <a:r>
              <a:rPr lang="en-US" sz="2500" dirty="0"/>
              <a:t>. In the spatial domain, a 2D Gabor filter is a Gaussiankernel function modulated by a sinusoidalplane wave.</a:t>
            </a:r>
            <a:endParaRPr lang="en-US" sz="2500" dirty="0" smtClean="0"/>
          </a:p>
          <a:p>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Local binary patterns</a:t>
            </a:r>
            <a:endParaRPr lang="en-US" dirty="0"/>
          </a:p>
        </p:txBody>
      </p:sp>
      <p:sp>
        <p:nvSpPr>
          <p:cNvPr id="3" name="Content Placeholder 2"/>
          <p:cNvSpPr>
            <a:spLocks noGrp="1"/>
          </p:cNvSpPr>
          <p:nvPr>
            <p:ph idx="1"/>
          </p:nvPr>
        </p:nvSpPr>
        <p:spPr/>
        <p:txBody>
          <a:bodyPr>
            <a:normAutofit fontScale="77500" lnSpcReduction="20000"/>
          </a:bodyPr>
          <a:lstStyle/>
          <a:p>
            <a:r>
              <a:rPr lang="en-US" sz="2800" dirty="0" smtClean="0"/>
              <a:t>LBP </a:t>
            </a:r>
            <a:r>
              <a:rPr lang="en-US" sz="2800" dirty="0"/>
              <a:t>is a type of visual descriptor </a:t>
            </a:r>
            <a:r>
              <a:rPr lang="en-US" sz="2800" u="sng" dirty="0"/>
              <a:t>used for classification in computer </a:t>
            </a:r>
            <a:r>
              <a:rPr lang="en-US" sz="2800" u="sng" dirty="0" smtClean="0"/>
              <a:t>vision.</a:t>
            </a:r>
          </a:p>
          <a:p>
            <a:r>
              <a:rPr lang="en-US" sz="2800" dirty="0"/>
              <a:t>LBP is the particular case of the Texture Spectrum model proposed in </a:t>
            </a:r>
            <a:r>
              <a:rPr lang="en-US" sz="2800" dirty="0" smtClean="0"/>
              <a:t>1990.</a:t>
            </a:r>
          </a:p>
          <a:p>
            <a:r>
              <a:rPr lang="en-US" sz="2800" dirty="0"/>
              <a:t>It has since been found to be a powerful feature for texture classification; it has further been determined that when LBP is combined with the Histogram of oriented gradients(HOG) descriptor, it improves the detection performance considerably on some </a:t>
            </a:r>
            <a:r>
              <a:rPr lang="en-US" sz="2800" dirty="0" smtClean="0"/>
              <a:t>datasets.</a:t>
            </a:r>
          </a:p>
          <a:p>
            <a:r>
              <a:rPr lang="en-US" sz="2800" dirty="0"/>
              <a:t>A comparison of several improvements of the original LBP in the field of background subtraction was made in 2015 by Silva et al</a:t>
            </a:r>
            <a:r>
              <a:rPr lang="en-US" sz="2800" dirty="0" smtClean="0"/>
              <a:t>.</a:t>
            </a:r>
          </a:p>
          <a:p>
            <a:r>
              <a:rPr lang="en-US" sz="2800" dirty="0" smtClean="0"/>
              <a:t> A </a:t>
            </a:r>
            <a:r>
              <a:rPr lang="en-US" sz="2800" dirty="0"/>
              <a:t>full survey of the different versions of LBP can be found in Bouwmans et al</a:t>
            </a:r>
            <a:r>
              <a:rPr lang="en-US" sz="2800" dirty="0" smtClean="0"/>
              <a:t>.</a:t>
            </a:r>
          </a:p>
          <a:p>
            <a:endParaRPr lang="en-US" sz="2800" dirty="0"/>
          </a:p>
          <a:p>
            <a:endParaRPr lang="en-US" sz="2800" dirty="0" smtClean="0"/>
          </a:p>
          <a:p>
            <a:endParaRPr lang="en-US" sz="2800" dirty="0"/>
          </a:p>
          <a:p>
            <a:endParaRPr lang="en-US" sz="2800" dirty="0" smtClean="0"/>
          </a:p>
          <a:p>
            <a:endParaRPr lang="en-US" sz="2500" dirty="0" smtClean="0"/>
          </a:p>
          <a:p>
            <a:endParaRPr lang="en-US" sz="2500"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Adaptive Histogram Equalization</a:t>
            </a:r>
          </a:p>
        </p:txBody>
      </p:sp>
      <p:sp>
        <p:nvSpPr>
          <p:cNvPr id="3" name="Content Placeholder 2"/>
          <p:cNvSpPr>
            <a:spLocks noGrp="1"/>
          </p:cNvSpPr>
          <p:nvPr>
            <p:ph idx="1"/>
          </p:nvPr>
        </p:nvSpPr>
        <p:spPr/>
        <p:txBody>
          <a:bodyPr>
            <a:normAutofit fontScale="92500" lnSpcReduction="10000"/>
          </a:bodyPr>
          <a:lstStyle/>
          <a:p>
            <a:r>
              <a:rPr lang="en-US" sz="2400" dirty="0"/>
              <a:t>Adaptive histogram equalization (AHE) is a computer image processing technique used to improve contrast in </a:t>
            </a:r>
            <a:r>
              <a:rPr lang="en-US" sz="2400" dirty="0" smtClean="0"/>
              <a:t>images.</a:t>
            </a:r>
          </a:p>
          <a:p>
            <a:r>
              <a:rPr lang="en-US" sz="2400" dirty="0"/>
              <a:t>It differs from ordinary histogram equalization in the respect that the adaptive method computes several </a:t>
            </a:r>
            <a:r>
              <a:rPr lang="en-US" sz="2400" dirty="0" smtClean="0"/>
              <a:t>histograms,</a:t>
            </a:r>
            <a:r>
              <a:rPr lang="en-US" sz="2400" dirty="0"/>
              <a:t> each corresponding to a distinct section of the image, and uses them to redistribute the lightness values of the image. </a:t>
            </a:r>
            <a:endParaRPr lang="en-US" sz="2400" dirty="0" smtClean="0"/>
          </a:p>
          <a:p>
            <a:r>
              <a:rPr lang="en-US" sz="2400" dirty="0"/>
              <a:t>It is therefore suitable for improving the local contrast and enhancing the definitions of edges in each region of an image</a:t>
            </a:r>
            <a:r>
              <a:rPr lang="en-US" sz="2400" dirty="0" smtClean="0"/>
              <a:t>.</a:t>
            </a:r>
          </a:p>
          <a:p>
            <a:r>
              <a:rPr lang="en-US" sz="2400" dirty="0"/>
              <a:t>However, AHE has a tendency to overamplify noise in relatively homogeneous regions of an image</a:t>
            </a:r>
            <a:r>
              <a:rPr lang="en-US" sz="2400" dirty="0" smtClean="0"/>
              <a:t>.</a:t>
            </a:r>
          </a:p>
          <a:p>
            <a:endParaRPr lang="en-US" sz="2400" dirty="0" smtClean="0"/>
          </a:p>
          <a:p>
            <a:endParaRPr lang="en-US" sz="24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Contrast Limited AHE</a:t>
            </a:r>
          </a:p>
        </p:txBody>
      </p:sp>
      <p:sp>
        <p:nvSpPr>
          <p:cNvPr id="3" name="Content Placeholder 2"/>
          <p:cNvSpPr>
            <a:spLocks noGrp="1"/>
          </p:cNvSpPr>
          <p:nvPr>
            <p:ph idx="1"/>
          </p:nvPr>
        </p:nvSpPr>
        <p:spPr/>
        <p:txBody>
          <a:bodyPr>
            <a:normAutofit fontScale="92500"/>
          </a:bodyPr>
          <a:lstStyle/>
          <a:p>
            <a:r>
              <a:rPr lang="en-US" dirty="0"/>
              <a:t>Ordinary AHE tends to overamplify the contrast in near-constant regions of the image, since the histogram in such regions is highly concentrated</a:t>
            </a:r>
            <a:r>
              <a:rPr lang="en-US" dirty="0" smtClean="0"/>
              <a:t>.</a:t>
            </a:r>
          </a:p>
          <a:p>
            <a:r>
              <a:rPr lang="en-US" dirty="0" smtClean="0"/>
              <a:t> </a:t>
            </a:r>
            <a:r>
              <a:rPr lang="en-US" dirty="0"/>
              <a:t>As a result, AHE may cause noise to be amplified in near-constant regions</a:t>
            </a:r>
            <a:r>
              <a:rPr lang="en-US" dirty="0" smtClean="0"/>
              <a:t>.</a:t>
            </a:r>
          </a:p>
          <a:p>
            <a:r>
              <a:rPr lang="en-US" dirty="0" smtClean="0"/>
              <a:t> </a:t>
            </a:r>
            <a:r>
              <a:rPr lang="en-US" dirty="0"/>
              <a:t>Contrast Limited AHE (CLAHE) is a variant of adaptive histogram equalization in which the contrast amplification is limited, so as to reduce this problem of noise amplification</a:t>
            </a:r>
            <a:r>
              <a:rPr lang="en-US" dirty="0" smtClean="0"/>
              <a:t>.</a:t>
            </a: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715000"/>
          </a:xfrm>
        </p:spPr>
        <p:txBody>
          <a:bodyPr>
            <a:noAutofit/>
          </a:bodyPr>
          <a:lstStyle/>
          <a:p>
            <a:r>
              <a:rPr lang="en-US" sz="2000" dirty="0"/>
              <a:t>In CLAHE, the contrast amplification in the vicinity of a given pixel value is given by the slope of the transformation function. </a:t>
            </a:r>
            <a:endParaRPr lang="en-US" sz="2000" dirty="0" smtClean="0"/>
          </a:p>
          <a:p>
            <a:r>
              <a:rPr lang="en-US" sz="2000" dirty="0" smtClean="0"/>
              <a:t>This </a:t>
            </a:r>
            <a:r>
              <a:rPr lang="en-US" sz="2000" dirty="0"/>
              <a:t>is proportional to the slope of the neighbourhood cumulative distribution function (CDF) and therefore to the value of the histogram at that pixel value</a:t>
            </a:r>
            <a:r>
              <a:rPr lang="en-US" sz="2000" dirty="0" smtClean="0"/>
              <a:t>.</a:t>
            </a:r>
          </a:p>
          <a:p>
            <a:r>
              <a:rPr lang="en-US" sz="2000" dirty="0" smtClean="0"/>
              <a:t> </a:t>
            </a:r>
            <a:r>
              <a:rPr lang="en-US" sz="2000" dirty="0"/>
              <a:t>CLAHE limits the amplification by clipping the histogram at a predefined value before computing the CDF. </a:t>
            </a:r>
            <a:endParaRPr lang="en-US" sz="2000" dirty="0" smtClean="0"/>
          </a:p>
          <a:p>
            <a:r>
              <a:rPr lang="en-US" sz="2000" dirty="0" smtClean="0"/>
              <a:t>This </a:t>
            </a:r>
            <a:r>
              <a:rPr lang="en-US" sz="2000" dirty="0"/>
              <a:t>limits the slope of the CDF and therefore of the transformation function</a:t>
            </a:r>
            <a:r>
              <a:rPr lang="en-US" sz="2000" dirty="0" smtClean="0"/>
              <a:t>.</a:t>
            </a:r>
          </a:p>
          <a:p>
            <a:r>
              <a:rPr lang="en-US" sz="2000" dirty="0" smtClean="0"/>
              <a:t> </a:t>
            </a:r>
            <a:r>
              <a:rPr lang="en-US" sz="2000" dirty="0"/>
              <a:t>The value at which the histogram is clipped, the so-called clip limit, depends on the normalization of the histogram and thereby on the size of the neighbourhood region. </a:t>
            </a:r>
            <a:endParaRPr lang="en-US" sz="2000" dirty="0" smtClean="0"/>
          </a:p>
          <a:p>
            <a:r>
              <a:rPr lang="en-US" sz="2000" dirty="0" smtClean="0"/>
              <a:t>Common </a:t>
            </a:r>
            <a:r>
              <a:rPr lang="en-US" sz="2000" dirty="0"/>
              <a:t>values limit the resulting amplification to between 3 and 4. </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248400"/>
          </a:xfrm>
        </p:spPr>
        <p:txBody>
          <a:bodyPr>
            <a:normAutofit/>
          </a:bodyPr>
          <a:lstStyle/>
          <a:p>
            <a:r>
              <a:rPr lang="en-US" sz="2400" dirty="0" smtClean="0"/>
              <a:t>It is advantageous not to discard the part of the histogram that exceeds the clip limit but to redistribute it equally among all histogram bins. </a:t>
            </a:r>
          </a:p>
          <a:p>
            <a:r>
              <a:rPr lang="en-US" sz="2400" dirty="0" smtClean="0"/>
              <a:t>The redistribution will push some bins over the clip limit again (region shaded green in the figure), resulting in an effective clip limit that is larger than the prescribed limit and the exact value of which depends on the image. If this is undesirable, the redistribution procedure can be repeated recursively until the excess is negligible.</a:t>
            </a:r>
          </a:p>
          <a:p>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85378" name="Title 1"/>
          <p:cNvSpPr>
            <a:spLocks noGrp="1" noChangeArrowheads="1"/>
          </p:cNvSpPr>
          <p:nvPr>
            <p:ph type="title" idx="4294967295"/>
          </p:nvPr>
        </p:nvSpPr>
        <p:spPr>
          <a:xfrm>
            <a:off x="457200" y="304800"/>
            <a:ext cx="7467600" cy="1143000"/>
          </a:xfrm>
        </p:spPr>
        <p:txBody>
          <a:bodyPr/>
          <a:lstStyle/>
          <a:p>
            <a:pPr eaLnBrk="1" hangingPunct="1"/>
            <a:r>
              <a:rPr lang="en-US" altLang="zh-CN" b="1" u="sng">
                <a:ea typeface="SimSun" pitchFamily="2" charset="-122"/>
              </a:rPr>
              <a:t>Abstract</a:t>
            </a:r>
            <a:r>
              <a:rPr lang="en-US" altLang="zh-CN" b="1">
                <a:ea typeface="SimSun" pitchFamily="2" charset="-122"/>
              </a:rPr>
              <a:t> </a:t>
            </a:r>
            <a:r>
              <a:rPr lang="en-US" altLang="zh-CN">
                <a:ea typeface="SimSun" pitchFamily="2" charset="-122"/>
              </a:rPr>
              <a:t>:</a:t>
            </a:r>
            <a:endParaRPr lang="en-US" altLang="zh-CN" u="sng">
              <a:ea typeface="SimSun" pitchFamily="2" charset="-122"/>
            </a:endParaRPr>
          </a:p>
        </p:txBody>
      </p:sp>
      <p:sp>
        <p:nvSpPr>
          <p:cNvPr id="485379" name="Content Placeholder 2"/>
          <p:cNvSpPr>
            <a:spLocks noGrp="1" noChangeArrowheads="1"/>
          </p:cNvSpPr>
          <p:nvPr>
            <p:ph sz="quarter" idx="4294967295"/>
          </p:nvPr>
        </p:nvSpPr>
        <p:spPr>
          <a:xfrm>
            <a:off x="609600" y="1600200"/>
            <a:ext cx="8305800" cy="4873625"/>
          </a:xfrm>
        </p:spPr>
        <p:txBody>
          <a:bodyPr/>
          <a:lstStyle/>
          <a:p>
            <a:pPr algn="just" eaLnBrk="1" hangingPunct="1">
              <a:lnSpc>
                <a:spcPct val="150000"/>
              </a:lnSpc>
              <a:buFont typeface="Wingdings" pitchFamily="2" charset="2"/>
              <a:buChar char="Ø"/>
            </a:pPr>
            <a:r>
              <a:rPr lang="en-IN" altLang="en-US" sz="2000" b="1" dirty="0">
                <a:latin typeface="Times New Roman" pitchFamily="18" charset="0"/>
                <a:cs typeface="Times New Roman" pitchFamily="18" charset="0"/>
              </a:rPr>
              <a:t>Problem Statement </a:t>
            </a:r>
            <a:r>
              <a:rPr lang="en-IN" altLang="en-US" sz="2000" dirty="0">
                <a:latin typeface="Times New Roman" pitchFamily="18" charset="0"/>
                <a:cs typeface="Times New Roman" pitchFamily="18" charset="0"/>
              </a:rPr>
              <a:t>– </a:t>
            </a:r>
            <a:r>
              <a:rPr lang="en-IN" altLang="en-US" sz="2000" dirty="0" smtClean="0">
                <a:latin typeface="Times New Roman" pitchFamily="18" charset="0"/>
                <a:cs typeface="Times New Roman" pitchFamily="18" charset="0"/>
              </a:rPr>
              <a:t>Criminal Identification using skin marks and vein                         </a:t>
            </a:r>
          </a:p>
          <a:p>
            <a:pPr algn="just" eaLnBrk="1" hangingPunct="1">
              <a:lnSpc>
                <a:spcPct val="150000"/>
              </a:lnSpc>
              <a:buNone/>
            </a:pPr>
            <a:r>
              <a:rPr lang="en-IN" altLang="en-US" sz="2000" dirty="0" smtClean="0">
                <a:latin typeface="Times New Roman" pitchFamily="18" charset="0"/>
                <a:cs typeface="Times New Roman" pitchFamily="18" charset="0"/>
              </a:rPr>
              <a:t>                                           patterns</a:t>
            </a:r>
            <a:r>
              <a:rPr lang="en-US" altLang="en-US" sz="2000" dirty="0" smtClean="0"/>
              <a:t>: </a:t>
            </a:r>
            <a:endParaRPr lang="en-US" altLang="en-US" sz="1600" dirty="0"/>
          </a:p>
          <a:p>
            <a:pPr marL="0" indent="0" algn="just" eaLnBrk="1" hangingPunct="1">
              <a:lnSpc>
                <a:spcPct val="150000"/>
              </a:lnSpc>
              <a:buFont typeface="Wingdings" pitchFamily="2" charset="2"/>
              <a:buNone/>
            </a:pPr>
            <a:r>
              <a:rPr lang="en-US" altLang="en-US" sz="2000" dirty="0">
                <a:solidFill>
                  <a:srgbClr val="B95B22"/>
                </a:solidFill>
              </a:rPr>
              <a:t>                                      inaccurate, time consuming and burden </a:t>
            </a:r>
            <a:endParaRPr lang="en-IN" altLang="en-US" sz="2000" dirty="0">
              <a:solidFill>
                <a:srgbClr val="B95B22"/>
              </a:solidFill>
              <a:latin typeface="Times New Roman" pitchFamily="18" charset="0"/>
              <a:cs typeface="Times New Roman" pitchFamily="18" charset="0"/>
            </a:endParaRPr>
          </a:p>
          <a:p>
            <a:pPr algn="just" eaLnBrk="1" hangingPunct="1">
              <a:lnSpc>
                <a:spcPct val="150000"/>
              </a:lnSpc>
            </a:pPr>
            <a:endParaRPr lang="en-IN" altLang="en-US" sz="2000" b="1" dirty="0" smtClean="0">
              <a:latin typeface="Times New Roman" pitchFamily="18" charset="0"/>
              <a:cs typeface="Times New Roman" pitchFamily="18" charset="0"/>
            </a:endParaRPr>
          </a:p>
          <a:p>
            <a:pPr algn="just" eaLnBrk="1" hangingPunct="1">
              <a:lnSpc>
                <a:spcPct val="150000"/>
              </a:lnSpc>
              <a:buFont typeface="Wingdings" pitchFamily="2" charset="2"/>
              <a:buChar char="Ø"/>
            </a:pPr>
            <a:r>
              <a:rPr lang="en-IN" altLang="en-US" sz="2000" b="1" dirty="0" smtClean="0">
                <a:latin typeface="Times New Roman" pitchFamily="18" charset="0"/>
                <a:cs typeface="Times New Roman" pitchFamily="18" charset="0"/>
              </a:rPr>
              <a:t> Solution</a:t>
            </a:r>
            <a:r>
              <a:rPr lang="en-IN" altLang="en-US" sz="2000" dirty="0" smtClean="0">
                <a:latin typeface="Times New Roman" pitchFamily="18" charset="0"/>
                <a:cs typeface="Times New Roman" pitchFamily="18" charset="0"/>
              </a:rPr>
              <a:t>- </a:t>
            </a:r>
            <a:r>
              <a:rPr lang="en-IN" altLang="en-US" sz="2000" dirty="0">
                <a:latin typeface="Times New Roman" pitchFamily="18" charset="0"/>
                <a:cs typeface="Times New Roman" pitchFamily="18" charset="0"/>
              </a:rPr>
              <a:t>Various </a:t>
            </a:r>
            <a:r>
              <a:rPr lang="en-US" altLang="en-US" sz="2000" dirty="0">
                <a:latin typeface="Times New Roman" pitchFamily="18" charset="0"/>
                <a:cs typeface="Times New Roman" pitchFamily="18" charset="0"/>
              </a:rPr>
              <a:t>Algorithms, Image Processing techniques to enhance </a:t>
            </a:r>
            <a:r>
              <a:rPr lang="en-US" altLang="en-US" sz="2000" dirty="0" smtClean="0">
                <a:latin typeface="Times New Roman" pitchFamily="18" charset="0"/>
                <a:cs typeface="Times New Roman" pitchFamily="18" charset="0"/>
              </a:rPr>
              <a:t>a Skin image and the Vein pattern</a:t>
            </a:r>
            <a:endParaRPr lang="en-IN" altLang="en-US" sz="2000" dirty="0">
              <a:latin typeface="Times New Roman" pitchFamily="18" charset="0"/>
              <a:cs typeface="Times New Roman" pitchFamily="18" charset="0"/>
            </a:endParaRPr>
          </a:p>
          <a:p>
            <a:pPr algn="just" eaLnBrk="1" hangingPunct="1">
              <a:lnSpc>
                <a:spcPct val="150000"/>
              </a:lnSpc>
              <a:buFont typeface="Wingdings" pitchFamily="2" charset="2"/>
              <a:buChar char="Ø"/>
            </a:pPr>
            <a:r>
              <a:rPr lang="en-IN" altLang="en-US" sz="2000" b="1" dirty="0">
                <a:latin typeface="Times New Roman" pitchFamily="18" charset="0"/>
                <a:cs typeface="Times New Roman" pitchFamily="18" charset="0"/>
              </a:rPr>
              <a:t>Proposed Model </a:t>
            </a:r>
            <a:r>
              <a:rPr lang="en-IN" altLang="en-US" sz="2000" dirty="0">
                <a:latin typeface="Times New Roman" pitchFamily="18" charset="0"/>
                <a:cs typeface="Times New Roman" pitchFamily="18" charset="0"/>
              </a:rPr>
              <a:t>: </a:t>
            </a:r>
          </a:p>
          <a:p>
            <a:pPr algn="just" eaLnBrk="1" hangingPunct="1">
              <a:lnSpc>
                <a:spcPct val="150000"/>
              </a:lnSpc>
              <a:buFont typeface="Wingdings" pitchFamily="2" charset="2"/>
              <a:buChar char="Ø"/>
            </a:pPr>
            <a:r>
              <a:rPr lang="en-IN" altLang="en-US" sz="2000" b="1" dirty="0">
                <a:latin typeface="Times New Roman" pitchFamily="18" charset="0"/>
                <a:cs typeface="Times New Roman" pitchFamily="18" charset="0"/>
              </a:rPr>
              <a:t>Proposed System </a:t>
            </a:r>
            <a:r>
              <a:rPr lang="en-IN" altLang="en-US" sz="2000" b="1" dirty="0" smtClean="0">
                <a:latin typeface="Times New Roman" pitchFamily="18" charset="0"/>
                <a:cs typeface="Times New Roman" pitchFamily="18" charset="0"/>
              </a:rPr>
              <a:t>Advantages: </a:t>
            </a:r>
            <a:r>
              <a:rPr lang="en-IN" altLang="en-US" sz="2000" dirty="0" smtClean="0">
                <a:latin typeface="Times New Roman" pitchFamily="18" charset="0"/>
                <a:cs typeface="Times New Roman" pitchFamily="18" charset="0"/>
              </a:rPr>
              <a:t>Segmentation Accuracy is high , high accuracy in vein identification.</a:t>
            </a:r>
            <a:endParaRPr lang="en-IN" altLang="en-US" sz="2000" dirty="0">
              <a:latin typeface="Times New Roman" pitchFamily="18" charset="0"/>
              <a:cs typeface="Times New Roman"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85378"/>
                                        </p:tgtEl>
                                        <p:attrNameLst>
                                          <p:attrName>style.visibility</p:attrName>
                                        </p:attrNameLst>
                                      </p:cBhvr>
                                      <p:to>
                                        <p:strVal val="visible"/>
                                      </p:to>
                                    </p:set>
                                    <p:animEffect transition="in" filter="fade">
                                      <p:cBhvr>
                                        <p:cTn id="7" dur="2000"/>
                                        <p:tgtEl>
                                          <p:spTgt spid="4853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5378" grpId="0" bldLvl="0"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PROPOSED SYSTEM TECHNIQUES</a:t>
            </a:r>
            <a:endParaRPr lang="en-US" dirty="0"/>
          </a:p>
        </p:txBody>
      </p:sp>
      <p:sp>
        <p:nvSpPr>
          <p:cNvPr id="3" name="Content Placeholder 2"/>
          <p:cNvSpPr>
            <a:spLocks noGrp="1"/>
          </p:cNvSpPr>
          <p:nvPr>
            <p:ph idx="1"/>
          </p:nvPr>
        </p:nvSpPr>
        <p:spPr/>
        <p:txBody>
          <a:bodyPr/>
          <a:lstStyle/>
          <a:p>
            <a:r>
              <a:rPr lang="en-US" dirty="0" smtClean="0"/>
              <a:t>Skin Image Enhancement.</a:t>
            </a:r>
          </a:p>
          <a:p>
            <a:r>
              <a:rPr lang="en-US" dirty="0" smtClean="0"/>
              <a:t>Skin Segmentation.</a:t>
            </a:r>
          </a:p>
          <a:p>
            <a:r>
              <a:rPr lang="en-US" dirty="0" smtClean="0"/>
              <a:t>RPPVSM Detection.</a:t>
            </a:r>
          </a:p>
          <a:p>
            <a:r>
              <a:rPr lang="en-US" dirty="0" smtClean="0"/>
              <a:t>Vein pattern matching algorithm.</a:t>
            </a:r>
          </a:p>
          <a:p>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1_BDIA.png"/>
          <p:cNvPicPr>
            <a:picLocks noGrp="1" noChangeAspect="1"/>
          </p:cNvPicPr>
          <p:nvPr>
            <p:ph idx="1"/>
          </p:nvPr>
        </p:nvPicPr>
        <p:blipFill>
          <a:blip r:embed="rId2"/>
          <a:stretch>
            <a:fillRect/>
          </a:stretch>
        </p:blipFill>
        <p:spPr>
          <a:xfrm>
            <a:off x="381000" y="369143"/>
            <a:ext cx="8153399" cy="6220773"/>
          </a:xfr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pic>
        <p:nvPicPr>
          <p:cNvPr id="4" name="Content Placeholder 3" descr="IMG-20180306-WA0089.jpg"/>
          <p:cNvPicPr>
            <a:picLocks noGrp="1" noChangeAspect="1"/>
          </p:cNvPicPr>
          <p:nvPr>
            <p:ph idx="1"/>
          </p:nvPr>
        </p:nvPicPr>
        <p:blipFill>
          <a:blip r:embed="rId2"/>
          <a:stretch>
            <a:fillRect/>
          </a:stretch>
        </p:blipFill>
        <p:spPr>
          <a:xfrm>
            <a:off x="1143000" y="2035175"/>
            <a:ext cx="6858000" cy="4267200"/>
          </a:xfr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943600"/>
          </a:xfrm>
        </p:spPr>
        <p:txBody>
          <a:bodyPr>
            <a:normAutofit fontScale="85000" lnSpcReduction="10000"/>
          </a:bodyPr>
          <a:lstStyle/>
          <a:p>
            <a:pPr>
              <a:buFont typeface="Wingdings" pitchFamily="2" charset="2"/>
              <a:buChar char="Ø"/>
            </a:pPr>
            <a:r>
              <a:rPr lang="en-US" dirty="0" smtClean="0"/>
              <a:t>Channel Conversion RGB to </a:t>
            </a:r>
            <a:r>
              <a:rPr lang="en-US" dirty="0" err="1" smtClean="0"/>
              <a:t>Ycbcr</a:t>
            </a:r>
            <a:r>
              <a:rPr lang="en-US" dirty="0" smtClean="0"/>
              <a:t>.</a:t>
            </a:r>
          </a:p>
          <a:p>
            <a:pPr>
              <a:buFont typeface="Wingdings" pitchFamily="2" charset="2"/>
              <a:buChar char="Ø"/>
            </a:pPr>
            <a:r>
              <a:rPr lang="en-US" dirty="0" smtClean="0"/>
              <a:t>Image Normalization.</a:t>
            </a:r>
          </a:p>
          <a:p>
            <a:pPr>
              <a:buFont typeface="Wingdings" pitchFamily="2" charset="2"/>
              <a:buChar char="Ø"/>
            </a:pPr>
            <a:r>
              <a:rPr lang="en-US" dirty="0" smtClean="0"/>
              <a:t>Histogram Analysis.</a:t>
            </a:r>
          </a:p>
          <a:p>
            <a:pPr>
              <a:buFont typeface="Wingdings" pitchFamily="2" charset="2"/>
              <a:buChar char="Ø"/>
            </a:pPr>
            <a:r>
              <a:rPr lang="en-US" dirty="0" smtClean="0"/>
              <a:t>Fuzzy C Means (FCM)Segmentation Algorithm.</a:t>
            </a:r>
          </a:p>
          <a:p>
            <a:pPr>
              <a:buFont typeface="Wingdings" pitchFamily="2" charset="2"/>
              <a:buChar char="Ø"/>
            </a:pPr>
            <a:r>
              <a:rPr lang="en-US" dirty="0" smtClean="0"/>
              <a:t>Homomorphic Filtering (Preprocesssing).</a:t>
            </a:r>
          </a:p>
          <a:p>
            <a:pPr>
              <a:buFont typeface="Wingdings" pitchFamily="2" charset="2"/>
              <a:buChar char="Ø"/>
            </a:pPr>
            <a:r>
              <a:rPr lang="en-US" dirty="0" smtClean="0"/>
              <a:t>Multiscale Filtering And Thresholding(Candidate Extracting).</a:t>
            </a:r>
          </a:p>
          <a:p>
            <a:pPr>
              <a:buFont typeface="Wingdings" pitchFamily="2" charset="2"/>
              <a:buChar char="Ø"/>
            </a:pPr>
            <a:r>
              <a:rPr lang="en-US" dirty="0" smtClean="0"/>
              <a:t>Contrast Limited Adaptive Histogram Equalization (CLAHE)(Image Enhancement).</a:t>
            </a:r>
          </a:p>
          <a:p>
            <a:pPr>
              <a:buFont typeface="Wingdings" pitchFamily="2" charset="2"/>
              <a:buChar char="Ø"/>
            </a:pPr>
            <a:r>
              <a:rPr lang="en-US" dirty="0" smtClean="0"/>
              <a:t>Local Binary Pattern (LBP)(Feature Extraction).</a:t>
            </a:r>
          </a:p>
          <a:p>
            <a:pPr>
              <a:buFont typeface="Wingdings" pitchFamily="2" charset="2"/>
              <a:buChar char="Ø"/>
            </a:pPr>
            <a:r>
              <a:rPr lang="en-US" dirty="0" smtClean="0"/>
              <a:t>Gabor Filter (Vein Pattern Extraction).</a:t>
            </a:r>
          </a:p>
          <a:p>
            <a:pPr>
              <a:buFont typeface="Wingdings" pitchFamily="2" charset="2"/>
              <a:buChar char="Ø"/>
            </a:pPr>
            <a:r>
              <a:rPr lang="en-US" dirty="0" smtClean="0"/>
              <a:t>Shape Feature Extraction.</a:t>
            </a:r>
          </a:p>
          <a:p>
            <a:pPr>
              <a:buFont typeface="Wingdings" pitchFamily="2" charset="2"/>
              <a:buChar char="Ø"/>
            </a:pPr>
            <a:r>
              <a:rPr lang="en-US" dirty="0" smtClean="0"/>
              <a:t>MultiSVM(Classification).</a:t>
            </a:r>
          </a:p>
          <a:p>
            <a:pPr>
              <a:buFont typeface="Wingdings" pitchFamily="2" charset="2"/>
              <a:buChar char="Ø"/>
            </a:pPr>
            <a:endParaRPr lang="en-US" dirty="0" smtClean="0"/>
          </a:p>
          <a:p>
            <a:pPr>
              <a:buNone/>
            </a:pP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Channel conversion RGB,YcbCr </a:t>
            </a:r>
            <a:r>
              <a:rPr lang="en-US" dirty="0"/>
              <a:t/>
            </a:r>
            <a:br>
              <a:rPr lang="en-US" dirty="0"/>
            </a:br>
            <a:endParaRPr lang="en-US" dirty="0"/>
          </a:p>
        </p:txBody>
      </p:sp>
      <p:sp>
        <p:nvSpPr>
          <p:cNvPr id="3" name="Content Placeholder 2"/>
          <p:cNvSpPr>
            <a:spLocks noGrp="1"/>
          </p:cNvSpPr>
          <p:nvPr>
            <p:ph idx="1"/>
          </p:nvPr>
        </p:nvSpPr>
        <p:spPr/>
        <p:txBody>
          <a:bodyPr>
            <a:normAutofit fontScale="92500" lnSpcReduction="20000"/>
          </a:bodyPr>
          <a:lstStyle/>
          <a:p>
            <a:endParaRPr lang="en-US" dirty="0"/>
          </a:p>
          <a:p>
            <a:r>
              <a:rPr lang="en-US" sz="3600" dirty="0"/>
              <a:t> </a:t>
            </a:r>
            <a:r>
              <a:rPr lang="en-US" dirty="0"/>
              <a:t>The RGB image can be converted into Red channel, Green channel and Blue channel and YCbCr color space model. Luminance (Y) channel, Chrominance (Cb) channel and Chrominance (Cr) channel</a:t>
            </a:r>
            <a:r>
              <a:rPr lang="en-US" dirty="0" smtClean="0"/>
              <a:t>.</a:t>
            </a:r>
          </a:p>
          <a:p>
            <a:endParaRPr lang="en-US" dirty="0"/>
          </a:p>
          <a:p>
            <a:r>
              <a:rPr lang="en-US" dirty="0"/>
              <a:t> Real-time images and videos are stored in RGB color space, because it is based on the sensitivity of color detection cells in the human visual system.</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4525963"/>
          </a:xfrm>
        </p:spPr>
        <p:txBody>
          <a:bodyPr>
            <a:normAutofit/>
          </a:bodyPr>
          <a:lstStyle/>
          <a:p>
            <a:pPr>
              <a:buNone/>
            </a:pPr>
            <a:endParaRPr lang="en-US" dirty="0"/>
          </a:p>
          <a:p>
            <a:r>
              <a:rPr lang="en-US" dirty="0"/>
              <a:t> In digital image processing the YCbCr color space is often used in order to take advantage of the lower resolution capability of the human visual system for color with respect to luminosity. Thus, RGB to YCbCr conversion is widely used in image and video </a:t>
            </a:r>
            <a:r>
              <a:rPr lang="en-US" dirty="0" smtClean="0"/>
              <a:t>processing.</a:t>
            </a:r>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Verve">
  <a:themeElements>
    <a:clrScheme name="Verve">
      <a:dk1>
        <a:sysClr val="windowText" lastClr="000000"/>
      </a:dk1>
      <a:lt1>
        <a:sysClr val="window" lastClr="FFFFFF"/>
      </a:lt1>
      <a:dk2>
        <a:srgbClr val="666666"/>
      </a:dk2>
      <a:lt2>
        <a:srgbClr val="D2D2D2"/>
      </a:lt2>
      <a:accent1>
        <a:srgbClr val="FF388C"/>
      </a:accent1>
      <a:accent2>
        <a:srgbClr val="E40059"/>
      </a:accent2>
      <a:accent3>
        <a:srgbClr val="9C007F"/>
      </a:accent3>
      <a:accent4>
        <a:srgbClr val="68007F"/>
      </a:accent4>
      <a:accent5>
        <a:srgbClr val="005BD3"/>
      </a:accent5>
      <a:accent6>
        <a:srgbClr val="00349E"/>
      </a:accent6>
      <a:hlink>
        <a:srgbClr val="17BBFD"/>
      </a:hlink>
      <a:folHlink>
        <a:srgbClr val="FF79C2"/>
      </a:folHlink>
    </a:clrScheme>
    <a:fontScheme name="Ver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Verve">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0800" dist="38100" dir="14700000" algn="t" rotWithShape="0">
              <a:srgbClr val="000000">
                <a:alpha val="60000"/>
              </a:srgbClr>
            </a:outerShdw>
          </a:effectLst>
          <a:scene3d>
            <a:camera prst="orthographicFront" fov="0">
              <a:rot lat="0" lon="0" rev="0"/>
            </a:camera>
            <a:lightRig rig="contrasting" dir="t">
              <a:rot lat="0" lon="0" rev="3600000"/>
            </a:lightRig>
          </a:scene3d>
          <a:sp3d prstMaterial="plastic">
            <a:bevelT w="127000" h="38200" prst="relaxedInset"/>
            <a:contourClr>
              <a:schemeClr val="phClr"/>
            </a:contourClr>
          </a:sp3d>
        </a:effectStyle>
      </a:effectStyleLst>
      <a:bgFillStyleLst>
        <a:solidFill>
          <a:schemeClr val="phClr"/>
        </a:solidFill>
        <a:gradFill rotWithShape="1">
          <a:gsLst>
            <a:gs pos="0">
              <a:schemeClr val="phClr">
                <a:shade val="48000"/>
                <a:satMod val="230000"/>
              </a:schemeClr>
            </a:gs>
            <a:gs pos="60000">
              <a:schemeClr val="phClr">
                <a:shade val="92000"/>
                <a:satMod val="230000"/>
              </a:schemeClr>
            </a:gs>
            <a:gs pos="100000">
              <a:schemeClr val="phClr">
                <a:tint val="85000"/>
                <a:satMod val="400000"/>
              </a:schemeClr>
            </a:gs>
          </a:gsLst>
          <a:lin ang="5400000" scaled="0"/>
        </a:gradFill>
        <a:blipFill>
          <a:blip xmlns:r="http://schemas.openxmlformats.org/officeDocument/2006/relationships" r:embed="rId1">
            <a:duotone>
              <a:schemeClr val="phClr">
                <a:shade val="1200"/>
                <a:satMod val="150000"/>
              </a:schemeClr>
              <a:schemeClr val="phClr">
                <a:tint val="90000"/>
                <a:satMod val="150000"/>
              </a:schemeClr>
            </a:duotone>
          </a:blip>
          <a:tile tx="0" ty="0" sx="70000" sy="7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Verve</Template>
  <TotalTime>205</TotalTime>
  <Words>1438</Words>
  <Application>Microsoft Office PowerPoint</Application>
  <PresentationFormat>On-screen Show (4:3)</PresentationFormat>
  <Paragraphs>103</Paragraphs>
  <Slides>22</Slides>
  <Notes>0</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Verve</vt:lpstr>
      <vt:lpstr>CRIMINAL IDENTIFICATION IN COLOR SKIN IMAGES USING SKIN MARKS AND FUSION WITH INFERRED VEIN PATTERNS</vt:lpstr>
      <vt:lpstr>Slide 2</vt:lpstr>
      <vt:lpstr>Abstract :</vt:lpstr>
      <vt:lpstr>PROPOSED SYSTEM TECHNIQUES</vt:lpstr>
      <vt:lpstr>Slide 5</vt:lpstr>
      <vt:lpstr>EXAMPLE</vt:lpstr>
      <vt:lpstr>Slide 7</vt:lpstr>
      <vt:lpstr>Channel conversion RGB,YcbCr  </vt:lpstr>
      <vt:lpstr>Slide 9</vt:lpstr>
      <vt:lpstr>EXAMPLE </vt:lpstr>
      <vt:lpstr>  Image Normalization</vt:lpstr>
      <vt:lpstr>  Histogram Analysis</vt:lpstr>
      <vt:lpstr>EXAMPLE</vt:lpstr>
      <vt:lpstr>FCM Fuzzy c-means</vt:lpstr>
      <vt:lpstr>Homomorphic filtering</vt:lpstr>
      <vt:lpstr>Slide 16</vt:lpstr>
      <vt:lpstr>Gabor filter</vt:lpstr>
      <vt:lpstr>Local binary patterns</vt:lpstr>
      <vt:lpstr>Adaptive Histogram Equalization</vt:lpstr>
      <vt:lpstr>Contrast Limited AHE</vt:lpstr>
      <vt:lpstr>Slide 21</vt:lpstr>
      <vt:lpstr>Slide 22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PROPOSED SYSTEM TECHNIQUES</dc:title>
  <dc:creator>DELL LAPTOP</dc:creator>
  <cp:lastModifiedBy>DELL LAPTOP</cp:lastModifiedBy>
  <cp:revision>64</cp:revision>
  <dcterms:created xsi:type="dcterms:W3CDTF">2018-03-07T00:53:04Z</dcterms:created>
  <dcterms:modified xsi:type="dcterms:W3CDTF">2018-06-13T08:15:03Z</dcterms:modified>
</cp:coreProperties>
</file>