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3"/>
  </p:notesMasterIdLst>
  <p:sldIdLst>
    <p:sldId id="256" r:id="rId6"/>
    <p:sldId id="257" r:id="rId7"/>
    <p:sldId id="259" r:id="rId8"/>
    <p:sldId id="260" r:id="rId9"/>
    <p:sldId id="261" r:id="rId10"/>
    <p:sldId id="262" r:id="rId11"/>
    <p:sldId id="263" r:id="rId12"/>
    <p:sldId id="264" r:id="rId13"/>
    <p:sldId id="265" r:id="rId14"/>
    <p:sldId id="269" r:id="rId15"/>
    <p:sldId id="270" r:id="rId16"/>
    <p:sldId id="273" r:id="rId17"/>
    <p:sldId id="277" r:id="rId18"/>
    <p:sldId id="278" r:id="rId19"/>
    <p:sldId id="279" r:id="rId20"/>
    <p:sldId id="280" r:id="rId21"/>
    <p:sldId id="281" r:id="rId22"/>
    <p:sldId id="282" r:id="rId23"/>
    <p:sldId id="289" r:id="rId24"/>
    <p:sldId id="284" r:id="rId25"/>
    <p:sldId id="285" r:id="rId26"/>
    <p:sldId id="286" r:id="rId27"/>
    <p:sldId id="287" r:id="rId28"/>
    <p:sldId id="290" r:id="rId29"/>
    <p:sldId id="291" r:id="rId30"/>
    <p:sldId id="276"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42754A-198C-43A7-9D55-E17198DCC44C}">
          <p14:sldIdLst>
            <p14:sldId id="256"/>
            <p14:sldId id="257"/>
            <p14:sldId id="259"/>
            <p14:sldId id="260"/>
            <p14:sldId id="261"/>
            <p14:sldId id="262"/>
            <p14:sldId id="263"/>
            <p14:sldId id="264"/>
            <p14:sldId id="265"/>
            <p14:sldId id="269"/>
            <p14:sldId id="270"/>
            <p14:sldId id="273"/>
            <p14:sldId id="277"/>
            <p14:sldId id="278"/>
            <p14:sldId id="279"/>
            <p14:sldId id="280"/>
            <p14:sldId id="281"/>
            <p14:sldId id="282"/>
            <p14:sldId id="289"/>
            <p14:sldId id="284"/>
            <p14:sldId id="285"/>
            <p14:sldId id="286"/>
            <p14:sldId id="287"/>
            <p14:sldId id="290"/>
            <p14:sldId id="291"/>
            <p14:sldId id="276"/>
            <p14:sldId id="27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AD87D-D3D7-4B7C-AAE6-021B9762E3B1}" v="11" dt="2025-09-16T18:01:16.075"/>
    <p1510:client id="{2EB1B1CF-5695-BEC6-2B67-692304F6CA86}" v="282" dt="2025-09-17T10:20:26.779"/>
    <p1510:client id="{431555EB-9CA9-4A25-BB94-2C5C4F4280E6}" v="76" dt="2025-09-16T19:28:08.777"/>
    <p1510:client id="{B658AC09-CA58-4C95-AD00-5C140A6644A8}" v="148" dt="2025-09-16T17:40:55.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9279D-A9CB-4DD4-9236-4DBF0653E2FB}" type="datetimeFigureOut">
              <a:rPr lang="en-IN" smtClean="0"/>
              <a:t>18-09-2025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FC7D7-836C-42AE-AC9C-1E70CE782317}" type="slidenum">
              <a:rPr lang="en-IN" smtClean="0"/>
              <a:t>‹#›</a:t>
            </a:fld>
            <a:endParaRPr lang="en-IN"/>
          </a:p>
        </p:txBody>
      </p:sp>
    </p:spTree>
    <p:extLst>
      <p:ext uri="{BB962C8B-B14F-4D97-AF65-F5344CB8AC3E}">
        <p14:creationId xmlns:p14="http://schemas.microsoft.com/office/powerpoint/2010/main" val="358330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1FC7D7-836C-42AE-AC9C-1E70CE782317}" type="slidenum">
              <a:rPr lang="en-IN" smtClean="0"/>
              <a:t>1</a:t>
            </a:fld>
            <a:endParaRPr lang="en-IN"/>
          </a:p>
        </p:txBody>
      </p:sp>
    </p:spTree>
    <p:extLst>
      <p:ext uri="{BB962C8B-B14F-4D97-AF65-F5344CB8AC3E}">
        <p14:creationId xmlns:p14="http://schemas.microsoft.com/office/powerpoint/2010/main" val="276442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222685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307998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241050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4230815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200768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184F6F-7BA4-43C9-BC5B-A0790939B67C}"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56085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184F6F-7BA4-43C9-BC5B-A0790939B67C}"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2247821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184F6F-7BA4-43C9-BC5B-A0790939B67C}" type="datetimeFigureOut">
              <a:rPr lang="en-IN" smtClean="0"/>
              <a:t>18-09-2025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2134715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184F6F-7BA4-43C9-BC5B-A0790939B67C}" type="datetimeFigureOut">
              <a:rPr lang="en-IN" smtClean="0"/>
              <a:t>18-09-2025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1828322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84F6F-7BA4-43C9-BC5B-A0790939B67C}" type="datetimeFigureOut">
              <a:rPr lang="en-IN" smtClean="0"/>
              <a:t>18-09-2025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3753160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184F6F-7BA4-43C9-BC5B-A0790939B67C}"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99292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3994314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184F6F-7BA4-43C9-BC5B-A0790939B67C}"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3622380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2932317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t>‹#›</a:t>
            </a:fld>
            <a:endParaRPr lang="en-IN"/>
          </a:p>
        </p:txBody>
      </p:sp>
    </p:spTree>
    <p:extLst>
      <p:ext uri="{BB962C8B-B14F-4D97-AF65-F5344CB8AC3E}">
        <p14:creationId xmlns:p14="http://schemas.microsoft.com/office/powerpoint/2010/main" val="350205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E326CF-9B6B-4E5D-A477-760BF3ED0E5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368993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EE326CF-9B6B-4E5D-A477-760BF3ED0E51}"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68947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EE326CF-9B6B-4E5D-A477-760BF3ED0E51}" type="datetimeFigureOut">
              <a:rPr lang="en-IN" smtClean="0"/>
              <a:t>18-09-2025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293341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EE326CF-9B6B-4E5D-A477-760BF3ED0E51}" type="datetimeFigureOut">
              <a:rPr lang="en-IN" smtClean="0"/>
              <a:t>18-09-2025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299936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326CF-9B6B-4E5D-A477-760BF3ED0E51}" type="datetimeFigureOut">
              <a:rPr lang="en-IN" smtClean="0"/>
              <a:t>18-09-2025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276552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EE326CF-9B6B-4E5D-A477-760BF3ED0E51}"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200612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EE326CF-9B6B-4E5D-A477-760BF3ED0E51}"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DD747-1C65-42BD-A51C-85DA9324A336}" type="slidenum">
              <a:rPr lang="en-IN" smtClean="0"/>
              <a:t>‹#›</a:t>
            </a:fld>
            <a:endParaRPr lang="en-IN"/>
          </a:p>
        </p:txBody>
      </p:sp>
    </p:spTree>
    <p:extLst>
      <p:ext uri="{BB962C8B-B14F-4D97-AF65-F5344CB8AC3E}">
        <p14:creationId xmlns:p14="http://schemas.microsoft.com/office/powerpoint/2010/main" val="205914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EE326CF-9B6B-4E5D-A477-760BF3ED0E51}" type="datetimeFigureOut">
              <a:rPr lang="en-IN" smtClean="0"/>
              <a:t>18-09-2025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BDD747-1C65-42BD-A51C-85DA9324A336}" type="slidenum">
              <a:rPr lang="en-IN" smtClean="0"/>
              <a:t>‹#›</a:t>
            </a:fld>
            <a:endParaRPr lang="en-IN"/>
          </a:p>
        </p:txBody>
      </p:sp>
      <p:pic>
        <p:nvPicPr>
          <p:cNvPr id="9" name="Picture 8"/>
          <p:cNvPicPr>
            <a:picLocks noChangeAspect="1"/>
          </p:cNvPicPr>
          <p:nvPr userDrawn="1"/>
        </p:nvPicPr>
        <p:blipFill>
          <a:blip r:embed="rId13"/>
          <a:stretch>
            <a:fillRect/>
          </a:stretch>
        </p:blipFill>
        <p:spPr>
          <a:xfrm>
            <a:off x="71718" y="0"/>
            <a:ext cx="1999129" cy="663388"/>
          </a:xfrm>
          <a:prstGeom prst="rect">
            <a:avLst/>
          </a:prstGeom>
        </p:spPr>
      </p:pic>
      <p:pic>
        <p:nvPicPr>
          <p:cNvPr id="8" name="Picture 7"/>
          <p:cNvPicPr>
            <a:picLocks noChangeAspect="1"/>
          </p:cNvPicPr>
          <p:nvPr userDrawn="1"/>
        </p:nvPicPr>
        <p:blipFill>
          <a:blip r:embed="rId14"/>
          <a:stretch>
            <a:fillRect/>
          </a:stretch>
        </p:blipFill>
        <p:spPr>
          <a:xfrm>
            <a:off x="6115050" y="5677"/>
            <a:ext cx="3005170" cy="678854"/>
          </a:xfrm>
          <a:prstGeom prst="rect">
            <a:avLst/>
          </a:prstGeom>
        </p:spPr>
      </p:pic>
    </p:spTree>
    <p:extLst>
      <p:ext uri="{BB962C8B-B14F-4D97-AF65-F5344CB8AC3E}">
        <p14:creationId xmlns:p14="http://schemas.microsoft.com/office/powerpoint/2010/main" val="3478796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84F6F-7BA4-43C9-BC5B-A0790939B67C}" type="datetimeFigureOut">
              <a:rPr lang="en-IN" smtClean="0"/>
              <a:t>18-09-2025</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C371-0023-4DCE-9058-2A6FCE770A85}" type="slidenum">
              <a:rPr lang="en-IN" smtClean="0"/>
              <a:t>‹#›</a:t>
            </a:fld>
            <a:endParaRPr lang="en-IN"/>
          </a:p>
        </p:txBody>
      </p:sp>
    </p:spTree>
    <p:extLst>
      <p:ext uri="{BB962C8B-B14F-4D97-AF65-F5344CB8AC3E}">
        <p14:creationId xmlns:p14="http://schemas.microsoft.com/office/powerpoint/2010/main" val="2670532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12554"/>
            <a:ext cx="8382000" cy="2185214"/>
          </a:xfrm>
          <a:prstGeom prst="rect">
            <a:avLst/>
          </a:prstGeom>
          <a:noFill/>
          <a:ln>
            <a:noFill/>
          </a:ln>
        </p:spPr>
        <p:txBody>
          <a:bodyPr wrap="square" lIns="91440" tIns="45720" rIns="91440" bIns="45720" anchor="t">
            <a:spAutoFit/>
          </a:bodyPr>
          <a:lstStyle/>
          <a:p>
            <a:pPr algn="ctr"/>
            <a:r>
              <a:rPr lang="en-US" sz="4000" b="1" dirty="0">
                <a:ln w="22225">
                  <a:solidFill>
                    <a:schemeClr val="tx1">
                      <a:lumMod val="85000"/>
                      <a:lumOff val="15000"/>
                    </a:schemeClr>
                  </a:solidFill>
                  <a:prstDash val="solid"/>
                </a:ln>
                <a:solidFill>
                  <a:srgbClr val="0070C0"/>
                </a:solidFill>
                <a:latin typeface="Times New Roman"/>
                <a:ea typeface="Cambria"/>
                <a:cs typeface="Times New Roman"/>
              </a:rPr>
              <a:t>Major Project Phase - 2 </a:t>
            </a:r>
            <a:br>
              <a:rPr lang="en-US" sz="4000" b="1" dirty="0">
                <a:ln w="22225">
                  <a:solidFill>
                    <a:schemeClr val="tx1">
                      <a:lumMod val="85000"/>
                      <a:lumOff val="15000"/>
                    </a:schemeClr>
                  </a:solidFill>
                  <a:prstDash val="solid"/>
                </a:ln>
                <a:latin typeface="Times New Roman"/>
                <a:ea typeface="Cambria"/>
                <a:cs typeface="Times New Roman"/>
              </a:rPr>
            </a:br>
            <a:r>
              <a:rPr lang="en-US" sz="4000" b="1" dirty="0">
                <a:ln w="22225">
                  <a:solidFill>
                    <a:schemeClr val="tx1">
                      <a:lumMod val="85000"/>
                      <a:lumOff val="15000"/>
                    </a:schemeClr>
                  </a:solidFill>
                  <a:prstDash val="solid"/>
                </a:ln>
                <a:solidFill>
                  <a:srgbClr val="0070C0"/>
                </a:solidFill>
                <a:latin typeface="Times New Roman"/>
                <a:ea typeface="Cambria"/>
                <a:cs typeface="Times New Roman"/>
              </a:rPr>
              <a:t>Review - 1</a:t>
            </a:r>
          </a:p>
          <a:p>
            <a:pPr algn="ctr"/>
            <a:r>
              <a:rPr lang="en-GB" sz="2800" b="1" dirty="0">
                <a:solidFill>
                  <a:srgbClr val="2F4F4F"/>
                </a:solidFill>
                <a:latin typeface="Times New Roman"/>
                <a:cs typeface="Times New Roman"/>
              </a:rPr>
              <a:t>Federated Learning For Privacy Protected Cyber Threat Detection Across Distributed Systems.</a:t>
            </a:r>
            <a:endParaRPr lang="en-US" sz="2800" b="1" dirty="0">
              <a:ln w="22225">
                <a:solidFill>
                  <a:schemeClr val="tx1">
                    <a:lumMod val="85000"/>
                    <a:lumOff val="15000"/>
                  </a:schemeClr>
                </a:solidFill>
                <a:prstDash val="solid"/>
              </a:ln>
              <a:solidFill>
                <a:srgbClr val="0070C0"/>
              </a:solidFill>
              <a:latin typeface="Times New Roman"/>
              <a:ea typeface="Cambria" panose="02040503050406030204" pitchFamily="18" charset="0"/>
              <a:cs typeface="Times New Roman"/>
            </a:endParaRPr>
          </a:p>
        </p:txBody>
      </p:sp>
      <p:sp>
        <p:nvSpPr>
          <p:cNvPr id="3" name="TextBox 2">
            <a:extLst>
              <a:ext uri="{FF2B5EF4-FFF2-40B4-BE49-F238E27FC236}">
                <a16:creationId xmlns:a16="http://schemas.microsoft.com/office/drawing/2014/main" id="{151024F3-ACCE-AC17-C6A4-ED4964645B0C}"/>
              </a:ext>
            </a:extLst>
          </p:cNvPr>
          <p:cNvSpPr txBox="1"/>
          <p:nvPr/>
        </p:nvSpPr>
        <p:spPr>
          <a:xfrm>
            <a:off x="381000" y="3631751"/>
            <a:ext cx="4660492" cy="13234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2000" b="1">
                <a:solidFill>
                  <a:srgbClr val="2F4F4F"/>
                </a:solidFill>
                <a:latin typeface="Times New Roman" panose="02020603050405020304" pitchFamily="18" charset="0"/>
                <a:cs typeface="Times New Roman" panose="02020603050405020304" pitchFamily="18" charset="0"/>
              </a:rPr>
              <a:t>Harsha Jain H J</a:t>
            </a:r>
            <a:r>
              <a:rPr lang="en-GB" sz="2000">
                <a:solidFill>
                  <a:srgbClr val="2F4F4F"/>
                </a:solidFill>
                <a:latin typeface="Times New Roman" panose="02020603050405020304" pitchFamily="18" charset="0"/>
                <a:cs typeface="Times New Roman" panose="02020603050405020304" pitchFamily="18" charset="0"/>
              </a:rPr>
              <a:t> : 4AD22CI017</a:t>
            </a:r>
          </a:p>
          <a:p>
            <a:r>
              <a:rPr lang="en-GB" sz="2000" b="1">
                <a:solidFill>
                  <a:srgbClr val="2F4F4F"/>
                </a:solidFill>
                <a:latin typeface="Times New Roman" panose="02020603050405020304" pitchFamily="18" charset="0"/>
                <a:cs typeface="Times New Roman" panose="02020603050405020304" pitchFamily="18" charset="0"/>
              </a:rPr>
              <a:t>Hemanth Kumar C S</a:t>
            </a:r>
            <a:r>
              <a:rPr lang="en-GB" sz="2000">
                <a:solidFill>
                  <a:srgbClr val="2F4F4F"/>
                </a:solidFill>
                <a:latin typeface="Times New Roman" panose="02020603050405020304" pitchFamily="18" charset="0"/>
                <a:cs typeface="Times New Roman" panose="02020603050405020304" pitchFamily="18" charset="0"/>
              </a:rPr>
              <a:t> : 4AD22CI018</a:t>
            </a:r>
          </a:p>
          <a:p>
            <a:r>
              <a:rPr lang="en-GB" sz="2000" b="1">
                <a:solidFill>
                  <a:srgbClr val="2F4F4F"/>
                </a:solidFill>
                <a:latin typeface="Times New Roman" panose="02020603050405020304" pitchFamily="18" charset="0"/>
                <a:cs typeface="Times New Roman" panose="02020603050405020304" pitchFamily="18" charset="0"/>
              </a:rPr>
              <a:t>Mohith D L</a:t>
            </a:r>
            <a:r>
              <a:rPr lang="en-GB" sz="2000">
                <a:solidFill>
                  <a:srgbClr val="2F4F4F"/>
                </a:solidFill>
                <a:latin typeface="Times New Roman" panose="02020603050405020304" pitchFamily="18" charset="0"/>
                <a:cs typeface="Times New Roman" panose="02020603050405020304" pitchFamily="18" charset="0"/>
              </a:rPr>
              <a:t> : 4AD22CI030</a:t>
            </a:r>
          </a:p>
          <a:p>
            <a:r>
              <a:rPr lang="en-GB" sz="2000" b="1">
                <a:solidFill>
                  <a:srgbClr val="2F4F4F"/>
                </a:solidFill>
                <a:latin typeface="Times New Roman" panose="02020603050405020304" pitchFamily="18" charset="0"/>
                <a:cs typeface="Times New Roman" panose="02020603050405020304" pitchFamily="18" charset="0"/>
              </a:rPr>
              <a:t>Shreyash Umrao</a:t>
            </a:r>
            <a:r>
              <a:rPr lang="en-GB" sz="2000">
                <a:solidFill>
                  <a:srgbClr val="2F4F4F"/>
                </a:solidFill>
                <a:latin typeface="Times New Roman" panose="02020603050405020304" pitchFamily="18" charset="0"/>
                <a:cs typeface="Times New Roman" panose="02020603050405020304" pitchFamily="18" charset="0"/>
              </a:rPr>
              <a:t> : 4AD22CI049</a:t>
            </a:r>
          </a:p>
        </p:txBody>
      </p:sp>
      <p:sp>
        <p:nvSpPr>
          <p:cNvPr id="2" name="TextBox 1"/>
          <p:cNvSpPr txBox="1"/>
          <p:nvPr/>
        </p:nvSpPr>
        <p:spPr>
          <a:xfrm>
            <a:off x="5342849" y="4943685"/>
            <a:ext cx="3535859" cy="1477328"/>
          </a:xfrm>
          <a:prstGeom prst="rect">
            <a:avLst/>
          </a:prstGeom>
          <a:ln/>
        </p:spPr>
        <p:style>
          <a:lnRef idx="0">
            <a:schemeClr val="accent3"/>
          </a:lnRef>
          <a:fillRef idx="3">
            <a:schemeClr val="accent3"/>
          </a:fillRef>
          <a:effectRef idx="3">
            <a:schemeClr val="accent3"/>
          </a:effectRef>
          <a:fontRef idx="minor">
            <a:schemeClr val="lt1"/>
          </a:fontRef>
        </p:style>
        <p:txBody>
          <a:bodyPr wrap="square" lIns="91440" tIns="45720" rIns="91440" bIns="45720" rtlCol="0" anchor="t">
            <a:spAutoFit/>
          </a:bodyPr>
          <a:lstStyle/>
          <a:p>
            <a:pPr algn="ctr"/>
            <a:r>
              <a:rPr lang="en-US">
                <a:solidFill>
                  <a:schemeClr val="tx1"/>
                </a:solidFill>
                <a:latin typeface="Times New Roman"/>
                <a:ea typeface="Cambria"/>
                <a:cs typeface="Times New Roman"/>
              </a:rPr>
              <a:t>Under the guidance of </a:t>
            </a:r>
          </a:p>
          <a:p>
            <a:pPr algn="ctr"/>
            <a:r>
              <a:rPr lang="en-US">
                <a:solidFill>
                  <a:schemeClr val="tx1"/>
                </a:solidFill>
                <a:latin typeface="Times New Roman"/>
                <a:ea typeface="Cambria"/>
                <a:cs typeface="Times New Roman"/>
              </a:rPr>
              <a:t>Prof </a:t>
            </a:r>
            <a:r>
              <a:rPr lang="en-US" err="1">
                <a:solidFill>
                  <a:schemeClr val="tx1"/>
                </a:solidFill>
                <a:latin typeface="Times New Roman"/>
                <a:ea typeface="Cambria"/>
                <a:cs typeface="Times New Roman"/>
              </a:rPr>
              <a:t>Khateeja</a:t>
            </a:r>
            <a:r>
              <a:rPr lang="en-US">
                <a:solidFill>
                  <a:schemeClr val="tx1"/>
                </a:solidFill>
                <a:latin typeface="Times New Roman"/>
                <a:ea typeface="Cambria"/>
                <a:cs typeface="Times New Roman"/>
              </a:rPr>
              <a:t> Ambareen</a:t>
            </a:r>
          </a:p>
          <a:p>
            <a:pPr algn="ctr"/>
            <a:r>
              <a:rPr lang="en-US">
                <a:solidFill>
                  <a:schemeClr val="tx1"/>
                </a:solidFill>
                <a:latin typeface="Times New Roman"/>
                <a:ea typeface="Cambria"/>
                <a:cs typeface="Times New Roman"/>
              </a:rPr>
              <a:t>Assistant Professor</a:t>
            </a:r>
          </a:p>
          <a:p>
            <a:pPr algn="ctr"/>
            <a:r>
              <a:rPr lang="en-US">
                <a:solidFill>
                  <a:schemeClr val="tx1"/>
                </a:solidFill>
                <a:latin typeface="Times New Roman"/>
                <a:ea typeface="Cambria"/>
                <a:cs typeface="Times New Roman"/>
              </a:rPr>
              <a:t>Dept. of CSE-AI &amp; ML</a:t>
            </a:r>
          </a:p>
          <a:p>
            <a:pPr algn="ctr"/>
            <a:r>
              <a:rPr lang="en-US">
                <a:solidFill>
                  <a:schemeClr val="tx1"/>
                </a:solidFill>
                <a:latin typeface="Times New Roman"/>
                <a:ea typeface="Cambria"/>
                <a:cs typeface="Times New Roman"/>
              </a:rPr>
              <a:t>ATMECE, Mysuru</a:t>
            </a:r>
          </a:p>
        </p:txBody>
      </p:sp>
    </p:spTree>
    <p:extLst>
      <p:ext uri="{BB962C8B-B14F-4D97-AF65-F5344CB8AC3E}">
        <p14:creationId xmlns:p14="http://schemas.microsoft.com/office/powerpoint/2010/main" val="1794836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E91C4-45D9-2C9C-8BB1-1CC85B975250}"/>
              </a:ext>
            </a:extLst>
          </p:cNvPr>
          <p:cNvSpPr txBox="1"/>
          <p:nvPr/>
        </p:nvSpPr>
        <p:spPr>
          <a:xfrm>
            <a:off x="471947" y="1674650"/>
            <a:ext cx="8239433" cy="40626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conduction of the literature survey, we have defined the following core objectives:</a:t>
            </a:r>
          </a:p>
          <a:p>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To implement a CNN-based Federated Learning Model for DDoS Detection </a:t>
            </a:r>
          </a:p>
          <a:p>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Based on: Xia et al. (2022), </a:t>
            </a:r>
            <a:r>
              <a:rPr lang="en-US" sz="1400" dirty="0" err="1">
                <a:latin typeface="Times New Roman" panose="02020603050405020304" pitchFamily="18" charset="0"/>
                <a:cs typeface="Times New Roman" panose="02020603050405020304" pitchFamily="18" charset="0"/>
              </a:rPr>
              <a:t>Alhasawi</a:t>
            </a:r>
            <a:r>
              <a:rPr lang="en-US" sz="1400" dirty="0">
                <a:latin typeface="Times New Roman" panose="02020603050405020304" pitchFamily="18" charset="0"/>
                <a:cs typeface="Times New Roman" panose="02020603050405020304" pitchFamily="18" charset="0"/>
              </a:rPr>
              <a:t>&amp; Alghamdi (2024) -    To design and evaluate a lightweight CNN model in a Federated Learning environment  using the CICDDoS2019 dataset for binary and multi-class DDoS detection. </a:t>
            </a:r>
          </a:p>
          <a:p>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To Detect and Mitigate Data Poisoning in Federated DDoS Detection </a:t>
            </a:r>
          </a:p>
          <a:p>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Based on: </a:t>
            </a:r>
            <a:r>
              <a:rPr lang="en-US" sz="1400" dirty="0" err="1">
                <a:latin typeface="Times New Roman" panose="02020603050405020304" pitchFamily="18" charset="0"/>
                <a:cs typeface="Times New Roman" panose="02020603050405020304" pitchFamily="18" charset="0"/>
              </a:rPr>
              <a:t>Ferrag</a:t>
            </a:r>
            <a:r>
              <a:rPr lang="en-US" sz="1400" dirty="0">
                <a:latin typeface="Times New Roman" panose="02020603050405020304" pitchFamily="18" charset="0"/>
                <a:cs typeface="Times New Roman" panose="02020603050405020304" pitchFamily="18" charset="0"/>
              </a:rPr>
              <a:t> et al. (2021), </a:t>
            </a:r>
            <a:r>
              <a:rPr lang="en-US" sz="1400" dirty="0" err="1">
                <a:latin typeface="Times New Roman" panose="02020603050405020304" pitchFamily="18" charset="0"/>
                <a:cs typeface="Times New Roman" panose="02020603050405020304" pitchFamily="18" charset="0"/>
              </a:rPr>
              <a:t>Elhoseny</a:t>
            </a:r>
            <a:r>
              <a:rPr lang="en-US" sz="1400" dirty="0">
                <a:latin typeface="Times New Roman" panose="02020603050405020304" pitchFamily="18" charset="0"/>
                <a:cs typeface="Times New Roman" panose="02020603050405020304" pitchFamily="18" charset="0"/>
              </a:rPr>
              <a:t> et al. (2023), Xia et al. (2022) -   To simulate a basic data poisoning attack scenario in a Federated Learning setup for  DDoS detection and implement a basic outlier detection or validation mechanism to  reduce its impact on the global model</a:t>
            </a:r>
          </a:p>
          <a:p>
            <a:pPr algn="just"/>
            <a:endParaRPr lang="en-US" sz="1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To Build a Privacy-Preserving DDoS Detection Model Using Federated Learning </a:t>
            </a:r>
          </a:p>
          <a:p>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Based on: </a:t>
            </a:r>
            <a:r>
              <a:rPr lang="en-US" sz="1400" dirty="0" err="1">
                <a:latin typeface="Times New Roman" panose="02020603050405020304" pitchFamily="18" charset="0"/>
                <a:cs typeface="Times New Roman" panose="02020603050405020304" pitchFamily="18" charset="0"/>
              </a:rPr>
              <a:t>Alhasawi</a:t>
            </a:r>
            <a:r>
              <a:rPr lang="en-US" sz="1400" dirty="0">
                <a:latin typeface="Times New Roman" panose="02020603050405020304" pitchFamily="18" charset="0"/>
                <a:cs typeface="Times New Roman" panose="02020603050405020304" pitchFamily="18" charset="0"/>
              </a:rPr>
              <a:t> &amp; Alghamdi (2024), </a:t>
            </a:r>
            <a:r>
              <a:rPr lang="en-US" sz="1400" dirty="0" err="1">
                <a:latin typeface="Times New Roman" panose="02020603050405020304" pitchFamily="18" charset="0"/>
                <a:cs typeface="Times New Roman" panose="02020603050405020304" pitchFamily="18" charset="0"/>
              </a:rPr>
              <a:t>Mothukuri</a:t>
            </a:r>
            <a:r>
              <a:rPr lang="en-US" sz="1400" dirty="0">
                <a:latin typeface="Times New Roman" panose="02020603050405020304" pitchFamily="18" charset="0"/>
                <a:cs typeface="Times New Roman" panose="02020603050405020304" pitchFamily="18" charset="0"/>
              </a:rPr>
              <a:t> et al. (2021) To implement a Federated Learning-based DDoS detection model that ensures data  privacy by training locally on each client node without sharing raw data, and compare its performance to a centralized model. </a:t>
            </a:r>
          </a:p>
        </p:txBody>
      </p:sp>
      <p:sp>
        <p:nvSpPr>
          <p:cNvPr id="6" name="TextBox 5">
            <a:extLst>
              <a:ext uri="{FF2B5EF4-FFF2-40B4-BE49-F238E27FC236}">
                <a16:creationId xmlns:a16="http://schemas.microsoft.com/office/drawing/2014/main" id="{FC2C71E2-0674-C581-73FD-D80175E82254}"/>
              </a:ext>
            </a:extLst>
          </p:cNvPr>
          <p:cNvSpPr txBox="1"/>
          <p:nvPr/>
        </p:nvSpPr>
        <p:spPr>
          <a:xfrm>
            <a:off x="2990088" y="905256"/>
            <a:ext cx="2999232" cy="923330"/>
          </a:xfrm>
          <a:prstGeom prst="rect">
            <a:avLst/>
          </a:prstGeom>
          <a:noFill/>
        </p:spPr>
        <p:txBody>
          <a:bodyPr wrap="square" rtlCol="0">
            <a:spAutoFit/>
          </a:bodyPr>
          <a:lstStyle/>
          <a:p>
            <a:pPr algn="ctr"/>
            <a:r>
              <a:rPr lang="en-US" sz="3600">
                <a:latin typeface="Times New Roman" panose="02020603050405020304" pitchFamily="18" charset="0"/>
                <a:cs typeface="Times New Roman" panose="02020603050405020304" pitchFamily="18" charset="0"/>
              </a:rPr>
              <a:t>Objectives</a:t>
            </a:r>
          </a:p>
          <a:p>
            <a:pPr algn="ctr"/>
            <a:endParaRPr lang="en-IN"/>
          </a:p>
        </p:txBody>
      </p:sp>
    </p:spTree>
    <p:extLst>
      <p:ext uri="{BB962C8B-B14F-4D97-AF65-F5344CB8AC3E}">
        <p14:creationId xmlns:p14="http://schemas.microsoft.com/office/powerpoint/2010/main" val="391636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859F7D-DB05-52D6-5657-918E25E88FCE}"/>
              </a:ext>
            </a:extLst>
          </p:cNvPr>
          <p:cNvPicPr>
            <a:picLocks noChangeAspect="1"/>
          </p:cNvPicPr>
          <p:nvPr/>
        </p:nvPicPr>
        <p:blipFill>
          <a:blip r:embed="rId2">
            <a:extLst>
              <a:ext uri="{BEBA8EAE-BF5A-486C-A8C5-ECC9F3942E4B}">
                <a14:imgProps xmlns:a14="http://schemas.microsoft.com/office/drawing/2010/main">
                  <a14:imgLayer r:embed="rId3">
                    <a14:imgEffect>
                      <a14:saturation sat="65000"/>
                    </a14:imgEffect>
                    <a14:imgEffect>
                      <a14:brightnessContrast bright="25000" contrast="33000"/>
                    </a14:imgEffect>
                  </a14:imgLayer>
                </a14:imgProps>
              </a:ext>
            </a:extLst>
          </a:blip>
          <a:srcRect t="13375"/>
          <a:stretch/>
        </p:blipFill>
        <p:spPr>
          <a:xfrm>
            <a:off x="97770" y="2123446"/>
            <a:ext cx="8930171" cy="2997194"/>
          </a:xfrm>
          <a:prstGeom prst="rect">
            <a:avLst/>
          </a:prstGeom>
        </p:spPr>
      </p:pic>
      <p:sp>
        <p:nvSpPr>
          <p:cNvPr id="2" name="Title 1">
            <a:extLst>
              <a:ext uri="{FF2B5EF4-FFF2-40B4-BE49-F238E27FC236}">
                <a16:creationId xmlns:a16="http://schemas.microsoft.com/office/drawing/2014/main" id="{54EB565D-5DA8-892E-E7BA-34381323828B}"/>
              </a:ext>
            </a:extLst>
          </p:cNvPr>
          <p:cNvSpPr>
            <a:spLocks noGrp="1"/>
          </p:cNvSpPr>
          <p:nvPr>
            <p:ph type="title"/>
          </p:nvPr>
        </p:nvSpPr>
        <p:spPr>
          <a:xfrm>
            <a:off x="410508" y="526792"/>
            <a:ext cx="7886700" cy="619987"/>
          </a:xfrm>
        </p:spPr>
        <p:txBody>
          <a:bodyPr>
            <a:normAutofit/>
          </a:bodyPr>
          <a:lstStyle/>
          <a:p>
            <a:pPr algn="ctr"/>
            <a:r>
              <a:rPr lang="en-US" sz="3600">
                <a:latin typeface="Times New Roman" panose="02020603050405020304" pitchFamily="18" charset="0"/>
                <a:cs typeface="Times New Roman" panose="02020603050405020304" pitchFamily="18" charset="0"/>
              </a:rPr>
              <a:t>Proposed system</a:t>
            </a:r>
            <a:endParaRPr lang="en-IN"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114432-CB76-0CBF-7615-C925410DCE88}"/>
              </a:ext>
            </a:extLst>
          </p:cNvPr>
          <p:cNvSpPr>
            <a:spLocks noGrp="1"/>
          </p:cNvSpPr>
          <p:nvPr>
            <p:ph idx="1"/>
          </p:nvPr>
        </p:nvSpPr>
        <p:spPr>
          <a:xfrm>
            <a:off x="521207" y="1146779"/>
            <a:ext cx="8083296" cy="5546027"/>
          </a:xfrm>
        </p:spPr>
        <p:txBody>
          <a:bodyPr>
            <a:noAutofit/>
          </a:bodyPr>
          <a:lstStyle/>
          <a:p>
            <a:r>
              <a:rPr lang="en-US" sz="1600" dirty="0">
                <a:latin typeface="Times New Roman" panose="02020603050405020304" pitchFamily="18" charset="0"/>
                <a:cs typeface="Times New Roman" panose="02020603050405020304" pitchFamily="18" charset="0"/>
              </a:rPr>
              <a:t>A Decentralized FL framework for detecting DDoS attacks in distributed systems using Docker/Kubernetes-based node simulation.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Each node will train a local CNN model on its own traffic data, only model weights will be shared, ensuring data privacy.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Federated Averaging (</a:t>
            </a:r>
            <a:r>
              <a:rPr lang="en-US" sz="1600" dirty="0" err="1">
                <a:latin typeface="Times New Roman" panose="02020603050405020304" pitchFamily="18" charset="0"/>
                <a:cs typeface="Times New Roman" panose="02020603050405020304" pitchFamily="18" charset="0"/>
              </a:rPr>
              <a:t>FedAvg</a:t>
            </a:r>
            <a:r>
              <a:rPr lang="en-US" sz="1600" dirty="0">
                <a:latin typeface="Times New Roman" panose="02020603050405020304" pitchFamily="18" charset="0"/>
                <a:cs typeface="Times New Roman" panose="02020603050405020304" pitchFamily="18" charset="0"/>
              </a:rPr>
              <a:t>) + Multi-</a:t>
            </a:r>
            <a:r>
              <a:rPr lang="en-US" sz="1600" dirty="0" err="1">
                <a:latin typeface="Times New Roman" panose="02020603050405020304" pitchFamily="18" charset="0"/>
                <a:cs typeface="Times New Roman" panose="02020603050405020304" pitchFamily="18" charset="0"/>
              </a:rPr>
              <a:t>krum</a:t>
            </a:r>
            <a:r>
              <a:rPr lang="en-US" sz="1600" dirty="0">
                <a:latin typeface="Times New Roman" panose="02020603050405020304" pitchFamily="18" charset="0"/>
                <a:cs typeface="Times New Roman" panose="02020603050405020304" pitchFamily="18" charset="0"/>
              </a:rPr>
              <a:t> will be used to update the global model collaboratively without raw data exchange.</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Enables scalable, privacy-preserving DDoS detection with realistic simulations, no physical IoT devices required.</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807588-9058-AC46-8C84-F1512DE793C8}"/>
              </a:ext>
            </a:extLst>
          </p:cNvPr>
          <p:cNvSpPr txBox="1"/>
          <p:nvPr/>
        </p:nvSpPr>
        <p:spPr>
          <a:xfrm>
            <a:off x="4353858" y="4626864"/>
            <a:ext cx="4626864" cy="307777"/>
          </a:xfrm>
          <a:prstGeom prst="rect">
            <a:avLst/>
          </a:prstGeom>
          <a:noFill/>
        </p:spPr>
        <p:txBody>
          <a:bodyPr wrap="square" rtlCol="0">
            <a:spAutoFit/>
          </a:bodyPr>
          <a:lstStyle/>
          <a:p>
            <a:r>
              <a:rPr lang="en-IN" sz="1400"/>
              <a:t>Fig 2. CL v/s FL</a:t>
            </a:r>
          </a:p>
        </p:txBody>
      </p:sp>
    </p:spTree>
    <p:extLst>
      <p:ext uri="{BB962C8B-B14F-4D97-AF65-F5344CB8AC3E}">
        <p14:creationId xmlns:p14="http://schemas.microsoft.com/office/powerpoint/2010/main" val="419774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AAC194-F296-692E-8E25-EC3C27C3C524}"/>
              </a:ext>
            </a:extLst>
          </p:cNvPr>
          <p:cNvSpPr txBox="1"/>
          <p:nvPr/>
        </p:nvSpPr>
        <p:spPr>
          <a:xfrm>
            <a:off x="2286000" y="702302"/>
            <a:ext cx="4572000" cy="646331"/>
          </a:xfrm>
          <a:prstGeom prst="rect">
            <a:avLst/>
          </a:prstGeom>
          <a:noFill/>
        </p:spPr>
        <p:txBody>
          <a:bodyPr wrap="square">
            <a:spAutoFit/>
          </a:bodyPr>
          <a:lstStyle/>
          <a:p>
            <a:pPr algn="ctr"/>
            <a:r>
              <a:rPr lang="en-US" sz="3600">
                <a:latin typeface="Times New Roman" panose="02020603050405020304" pitchFamily="18" charset="0"/>
                <a:cs typeface="Times New Roman" panose="02020603050405020304" pitchFamily="18" charset="0"/>
              </a:rPr>
              <a:t>System Requirements</a:t>
            </a:r>
            <a:endParaRPr lang="en-IN" sz="3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0689220-18D8-7134-7CD2-50C5C0CF8798}"/>
              </a:ext>
            </a:extLst>
          </p:cNvPr>
          <p:cNvPicPr>
            <a:picLocks noChangeAspect="1"/>
          </p:cNvPicPr>
          <p:nvPr/>
        </p:nvPicPr>
        <p:blipFill>
          <a:blip r:embed="rId2"/>
          <a:stretch>
            <a:fillRect/>
          </a:stretch>
        </p:blipFill>
        <p:spPr>
          <a:xfrm>
            <a:off x="366412" y="2296768"/>
            <a:ext cx="4296375" cy="4020111"/>
          </a:xfrm>
          <a:prstGeom prst="rect">
            <a:avLst/>
          </a:prstGeom>
        </p:spPr>
      </p:pic>
      <p:pic>
        <p:nvPicPr>
          <p:cNvPr id="9" name="Picture 8">
            <a:extLst>
              <a:ext uri="{FF2B5EF4-FFF2-40B4-BE49-F238E27FC236}">
                <a16:creationId xmlns:a16="http://schemas.microsoft.com/office/drawing/2014/main" id="{B9DA14F2-3BEB-8040-ADBF-83CFEC47F5E3}"/>
              </a:ext>
            </a:extLst>
          </p:cNvPr>
          <p:cNvPicPr>
            <a:picLocks noChangeAspect="1"/>
          </p:cNvPicPr>
          <p:nvPr/>
        </p:nvPicPr>
        <p:blipFill>
          <a:blip r:embed="rId3"/>
          <a:stretch>
            <a:fillRect/>
          </a:stretch>
        </p:blipFill>
        <p:spPr>
          <a:xfrm>
            <a:off x="4709812" y="2349052"/>
            <a:ext cx="4296375" cy="2781688"/>
          </a:xfrm>
          <a:prstGeom prst="rect">
            <a:avLst/>
          </a:prstGeom>
        </p:spPr>
      </p:pic>
      <p:sp>
        <p:nvSpPr>
          <p:cNvPr id="10" name="TextBox 9">
            <a:extLst>
              <a:ext uri="{FF2B5EF4-FFF2-40B4-BE49-F238E27FC236}">
                <a16:creationId xmlns:a16="http://schemas.microsoft.com/office/drawing/2014/main" id="{70814687-445F-507E-7885-E40A026FF718}"/>
              </a:ext>
            </a:extLst>
          </p:cNvPr>
          <p:cNvSpPr txBox="1"/>
          <p:nvPr/>
        </p:nvSpPr>
        <p:spPr>
          <a:xfrm>
            <a:off x="587502" y="1855276"/>
            <a:ext cx="3396996" cy="400110"/>
          </a:xfrm>
          <a:prstGeom prst="rect">
            <a:avLst/>
          </a:prstGeom>
          <a:noFill/>
        </p:spPr>
        <p:txBody>
          <a:bodyPr wrap="square" rtlCol="0">
            <a:spAutoFit/>
          </a:bodyPr>
          <a:lstStyle/>
          <a:p>
            <a:pPr lvl="1"/>
            <a:r>
              <a:rPr lang="en-IN" sz="2000"/>
              <a:t>1. Software Requirements</a:t>
            </a:r>
          </a:p>
        </p:txBody>
      </p:sp>
      <p:sp>
        <p:nvSpPr>
          <p:cNvPr id="11" name="TextBox 10">
            <a:extLst>
              <a:ext uri="{FF2B5EF4-FFF2-40B4-BE49-F238E27FC236}">
                <a16:creationId xmlns:a16="http://schemas.microsoft.com/office/drawing/2014/main" id="{0FBC81EF-6292-4595-5CBC-9D439CC08EBF}"/>
              </a:ext>
            </a:extLst>
          </p:cNvPr>
          <p:cNvSpPr txBox="1"/>
          <p:nvPr/>
        </p:nvSpPr>
        <p:spPr>
          <a:xfrm>
            <a:off x="4951475" y="1855276"/>
            <a:ext cx="3813048" cy="400110"/>
          </a:xfrm>
          <a:prstGeom prst="rect">
            <a:avLst/>
          </a:prstGeom>
          <a:noFill/>
        </p:spPr>
        <p:txBody>
          <a:bodyPr wrap="square" rtlCol="0">
            <a:spAutoFit/>
          </a:bodyPr>
          <a:lstStyle/>
          <a:p>
            <a:pPr algn="ctr"/>
            <a:r>
              <a:rPr lang="en-IN" sz="2000"/>
              <a:t>2. Hardware Requirements</a:t>
            </a:r>
          </a:p>
        </p:txBody>
      </p:sp>
    </p:spTree>
    <p:extLst>
      <p:ext uri="{BB962C8B-B14F-4D97-AF65-F5344CB8AC3E}">
        <p14:creationId xmlns:p14="http://schemas.microsoft.com/office/powerpoint/2010/main" val="320206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DF8B-154A-8A1F-9721-5F6695B5CBF5}"/>
              </a:ext>
            </a:extLst>
          </p:cNvPr>
          <p:cNvSpPr>
            <a:spLocks noGrp="1"/>
          </p:cNvSpPr>
          <p:nvPr>
            <p:ph type="title"/>
          </p:nvPr>
        </p:nvSpPr>
        <p:spPr>
          <a:xfrm>
            <a:off x="-2379726" y="335408"/>
            <a:ext cx="7886700" cy="1325563"/>
          </a:xfrm>
        </p:spPr>
        <p:txBody>
          <a:bodyPr/>
          <a:lstStyle/>
          <a:p>
            <a:pPr algn="ctr"/>
            <a:r>
              <a:rPr lang="en-IN"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8BFA2126-F79C-E696-A1F8-E6E878D56910}"/>
              </a:ext>
            </a:extLst>
          </p:cNvPr>
          <p:cNvSpPr>
            <a:spLocks noGrp="1"/>
          </p:cNvSpPr>
          <p:nvPr>
            <p:ph idx="1"/>
          </p:nvPr>
        </p:nvSpPr>
        <p:spPr>
          <a:xfrm>
            <a:off x="191770" y="1253331"/>
            <a:ext cx="7886700" cy="4351338"/>
          </a:xfrm>
        </p:spPr>
        <p:txBody>
          <a:bodyPr/>
          <a:lstStyle/>
          <a:p>
            <a:pPr marL="0" indent="0">
              <a:buNone/>
            </a:pPr>
            <a:r>
              <a:rPr lang="en-IN" dirty="0">
                <a:latin typeface="Times New Roman" panose="02020603050405020304" pitchFamily="18" charset="0"/>
                <a:cs typeface="Times New Roman" panose="02020603050405020304" pitchFamily="18" charset="0"/>
              </a:rPr>
              <a:t>Model architecture</a:t>
            </a:r>
          </a:p>
        </p:txBody>
      </p:sp>
      <p:pic>
        <p:nvPicPr>
          <p:cNvPr id="5" name="Picture 4">
            <a:extLst>
              <a:ext uri="{FF2B5EF4-FFF2-40B4-BE49-F238E27FC236}">
                <a16:creationId xmlns:a16="http://schemas.microsoft.com/office/drawing/2014/main" id="{DD9FD130-2B27-26EA-86F9-3FE3DF3324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8105" y="0"/>
            <a:ext cx="6025896" cy="6858000"/>
          </a:xfrm>
          <a:prstGeom prst="rect">
            <a:avLst/>
          </a:prstGeom>
        </p:spPr>
      </p:pic>
    </p:spTree>
    <p:extLst>
      <p:ext uri="{BB962C8B-B14F-4D97-AF65-F5344CB8AC3E}">
        <p14:creationId xmlns:p14="http://schemas.microsoft.com/office/powerpoint/2010/main" val="226010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3936-2F8E-4E88-7E7A-AA478323FB1C}"/>
              </a:ext>
            </a:extLst>
          </p:cNvPr>
          <p:cNvSpPr>
            <a:spLocks noGrp="1"/>
          </p:cNvSpPr>
          <p:nvPr>
            <p:ph type="title"/>
          </p:nvPr>
        </p:nvSpPr>
        <p:spPr/>
        <p:txBody>
          <a:bodyPr>
            <a:normAutofit/>
          </a:bodyPr>
          <a:lstStyle/>
          <a:p>
            <a:r>
              <a:rPr lang="en-IN" sz="2400" b="1">
                <a:latin typeface="Times New Roman" panose="02020603050405020304" pitchFamily="18" charset="0"/>
                <a:cs typeface="Times New Roman" panose="02020603050405020304" pitchFamily="18" charset="0"/>
              </a:rPr>
              <a:t>Dataset overview:</a:t>
            </a:r>
          </a:p>
        </p:txBody>
      </p:sp>
      <p:sp>
        <p:nvSpPr>
          <p:cNvPr id="4" name="TextBox 3">
            <a:extLst>
              <a:ext uri="{FF2B5EF4-FFF2-40B4-BE49-F238E27FC236}">
                <a16:creationId xmlns:a16="http://schemas.microsoft.com/office/drawing/2014/main" id="{C9D096BD-1FE4-7A34-031D-517CD4950534}"/>
              </a:ext>
            </a:extLst>
          </p:cNvPr>
          <p:cNvSpPr txBox="1"/>
          <p:nvPr/>
        </p:nvSpPr>
        <p:spPr>
          <a:xfrm>
            <a:off x="628650" y="1184542"/>
            <a:ext cx="7886700" cy="1711366"/>
          </a:xfrm>
          <a:prstGeom prst="rect">
            <a:avLst/>
          </a:prstGeom>
          <a:noFill/>
        </p:spPr>
        <p:txBody>
          <a:bodyPr wrap="square" lIns="91440" tIns="45720" rIns="91440" bIns="45720" rtlCol="0" anchor="t">
            <a:spAutoFit/>
          </a:bodyPr>
          <a:lstStyle/>
          <a:p>
            <a:pPr>
              <a:lnSpc>
                <a:spcPct val="150000"/>
              </a:lnSpc>
            </a:pPr>
            <a:r>
              <a:rPr lang="en-IN" b="1" dirty="0">
                <a:latin typeface="Times New Roman" panose="02020603050405020304" pitchFamily="18" charset="0"/>
                <a:cs typeface="Times New Roman" panose="02020603050405020304" pitchFamily="18" charset="0"/>
              </a:rPr>
              <a:t>Source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CICDDOS2019</a:t>
            </a:r>
            <a:r>
              <a:rPr lang="en-IN" dirty="0">
                <a:latin typeface="Times New Roman" panose="02020603050405020304" pitchFamily="18" charset="0"/>
                <a:cs typeface="Times New Roman" panose="02020603050405020304" pitchFamily="18" charset="0"/>
              </a:rPr>
              <a:t> – [Canadian Institute of Cybersecurity (CIC)]</a:t>
            </a:r>
          </a:p>
          <a:p>
            <a:pPr>
              <a:lnSpc>
                <a:spcPct val="150000"/>
              </a:lnSpc>
            </a:pPr>
            <a:r>
              <a:rPr lang="en-IN" b="1" dirty="0">
                <a:latin typeface="Times New Roman" panose="02020603050405020304" pitchFamily="18" charset="0"/>
                <a:cs typeface="Times New Roman" panose="02020603050405020304" pitchFamily="18" charset="0"/>
              </a:rPr>
              <a:t>Original Samples: 50,006,249 </a:t>
            </a:r>
            <a:r>
              <a:rPr lang="en-IN" dirty="0">
                <a:latin typeface="Times New Roman" panose="02020603050405020304" pitchFamily="18" charset="0"/>
                <a:cs typeface="Times New Roman" panose="02020603050405020304" pitchFamily="18" charset="0"/>
              </a:rPr>
              <a:t>[file size: 23.9GB]</a:t>
            </a:r>
          </a:p>
          <a:p>
            <a:pPr>
              <a:lnSpc>
                <a:spcPct val="150000"/>
              </a:lnSpc>
            </a:pPr>
            <a:r>
              <a:rPr lang="en-IN" b="1" dirty="0">
                <a:latin typeface="Times New Roman" panose="02020603050405020304" pitchFamily="18" charset="0"/>
                <a:cs typeface="Times New Roman" panose="02020603050405020304" pitchFamily="18" charset="0"/>
              </a:rPr>
              <a:t>Features: 88 </a:t>
            </a:r>
            <a:r>
              <a:rPr lang="en-IN" dirty="0">
                <a:latin typeface="Times New Roman" panose="02020603050405020304" pitchFamily="18" charset="0"/>
                <a:cs typeface="Times New Roman" panose="02020603050405020304" pitchFamily="18" charset="0"/>
              </a:rPr>
              <a:t>network flow features.</a:t>
            </a:r>
          </a:p>
          <a:p>
            <a:pPr>
              <a:lnSpc>
                <a:spcPct val="150000"/>
              </a:lnSpc>
            </a:pPr>
            <a:r>
              <a:rPr lang="en-IN" b="1" dirty="0">
                <a:latin typeface="Times New Roman" panose="02020603050405020304" pitchFamily="18" charset="0"/>
                <a:cs typeface="Times New Roman" panose="02020603050405020304" pitchFamily="18" charset="0"/>
              </a:rPr>
              <a:t>Classes: 11 </a:t>
            </a:r>
            <a:r>
              <a:rPr lang="en-IN" dirty="0">
                <a:latin typeface="Times New Roman" panose="02020603050405020304" pitchFamily="18" charset="0"/>
                <a:cs typeface="Times New Roman" panose="02020603050405020304" pitchFamily="18" charset="0"/>
              </a:rPr>
              <a:t>different attack types [format: CSV]</a:t>
            </a:r>
            <a:endParaRPr lang="en-IN" b="1" dirty="0">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BF398C85-988E-B378-3723-7EEAC819BAD2}"/>
              </a:ext>
            </a:extLst>
          </p:cNvPr>
          <p:cNvGrpSpPr/>
          <p:nvPr/>
        </p:nvGrpSpPr>
        <p:grpSpPr>
          <a:xfrm>
            <a:off x="2328497" y="3088964"/>
            <a:ext cx="3717974" cy="2793639"/>
            <a:chOff x="2328497" y="3088964"/>
            <a:chExt cx="3717974" cy="2793639"/>
          </a:xfrm>
        </p:grpSpPr>
        <p:sp>
          <p:nvSpPr>
            <p:cNvPr id="5" name="Rectangle 4">
              <a:extLst>
                <a:ext uri="{FF2B5EF4-FFF2-40B4-BE49-F238E27FC236}">
                  <a16:creationId xmlns:a16="http://schemas.microsoft.com/office/drawing/2014/main" id="{6013E218-60BE-0493-D3BE-F17F61B854B9}"/>
                </a:ext>
              </a:extLst>
            </p:cNvPr>
            <p:cNvSpPr/>
            <p:nvPr/>
          </p:nvSpPr>
          <p:spPr>
            <a:xfrm>
              <a:off x="2365423" y="3088964"/>
              <a:ext cx="3106618" cy="409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AC00609-06CE-613E-4C56-E6352EE3020D}"/>
                </a:ext>
              </a:extLst>
            </p:cNvPr>
            <p:cNvSpPr txBox="1"/>
            <p:nvPr/>
          </p:nvSpPr>
          <p:spPr>
            <a:xfrm>
              <a:off x="2928133" y="3121223"/>
              <a:ext cx="268458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Original dataset (23.9GB)</a:t>
              </a:r>
            </a:p>
          </p:txBody>
        </p:sp>
        <p:sp>
          <p:nvSpPr>
            <p:cNvPr id="7" name="Rectangle 6">
              <a:extLst>
                <a:ext uri="{FF2B5EF4-FFF2-40B4-BE49-F238E27FC236}">
                  <a16:creationId xmlns:a16="http://schemas.microsoft.com/office/drawing/2014/main" id="{94F993D8-B9B2-4983-2DBD-E543AF9AEB76}"/>
                </a:ext>
              </a:extLst>
            </p:cNvPr>
            <p:cNvSpPr/>
            <p:nvPr/>
          </p:nvSpPr>
          <p:spPr>
            <a:xfrm>
              <a:off x="2365422" y="3702735"/>
              <a:ext cx="3106619" cy="409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0FDC576-3A83-4F1F-8D74-95681F792A1A}"/>
                </a:ext>
              </a:extLst>
            </p:cNvPr>
            <p:cNvSpPr/>
            <p:nvPr/>
          </p:nvSpPr>
          <p:spPr>
            <a:xfrm>
              <a:off x="2365420" y="4316507"/>
              <a:ext cx="3106619" cy="409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4CA458E-9B3D-71D5-7219-01449C060860}"/>
                </a:ext>
              </a:extLst>
            </p:cNvPr>
            <p:cNvSpPr/>
            <p:nvPr/>
          </p:nvSpPr>
          <p:spPr>
            <a:xfrm>
              <a:off x="2365420" y="4893602"/>
              <a:ext cx="3106620" cy="409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F2787E-8FC8-1D4A-BD12-3919F218CFC8}"/>
                </a:ext>
              </a:extLst>
            </p:cNvPr>
            <p:cNvSpPr/>
            <p:nvPr/>
          </p:nvSpPr>
          <p:spPr>
            <a:xfrm>
              <a:off x="2365420" y="5473003"/>
              <a:ext cx="3106620" cy="409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59C2462-54DF-F4E3-96CD-AABA012A9171}"/>
                </a:ext>
              </a:extLst>
            </p:cNvPr>
            <p:cNvSpPr txBox="1"/>
            <p:nvPr/>
          </p:nvSpPr>
          <p:spPr>
            <a:xfrm>
              <a:off x="2440451" y="3750704"/>
              <a:ext cx="3552093"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Sampled Dataset (2.24gb – 50K records</a:t>
              </a:r>
            </a:p>
          </p:txBody>
        </p:sp>
        <p:sp>
          <p:nvSpPr>
            <p:cNvPr id="12" name="TextBox 11">
              <a:extLst>
                <a:ext uri="{FF2B5EF4-FFF2-40B4-BE49-F238E27FC236}">
                  <a16:creationId xmlns:a16="http://schemas.microsoft.com/office/drawing/2014/main" id="{3CC1690B-E08B-B03C-89D7-36097B739081}"/>
                </a:ext>
              </a:extLst>
            </p:cNvPr>
            <p:cNvSpPr txBox="1"/>
            <p:nvPr/>
          </p:nvSpPr>
          <p:spPr>
            <a:xfrm>
              <a:off x="2494378" y="4349080"/>
              <a:ext cx="3552093" cy="307777"/>
            </a:xfrm>
            <a:prstGeom prst="rect">
              <a:avLst/>
            </a:prstGeom>
            <a:noFill/>
          </p:spPr>
          <p:txBody>
            <a:bodyPr wrap="square" lIns="91440" tIns="45720" rIns="91440" bIns="45720" rtlCol="0" anchor="t">
              <a:spAutoFit/>
            </a:bodyPr>
            <a:lstStyle/>
            <a:p>
              <a:r>
                <a:rPr lang="en-IN" sz="1400" dirty="0">
                  <a:latin typeface="Times New Roman"/>
                  <a:cs typeface="Times New Roman"/>
                </a:rPr>
                <a:t>Reduced features (88 </a:t>
              </a:r>
              <a:r>
                <a:rPr lang="en-IN" sz="1400" dirty="0">
                  <a:latin typeface="Times New Roman"/>
                  <a:cs typeface="Times New Roman"/>
                  <a:sym typeface="Wingdings" panose="05000000000000000000" pitchFamily="2" charset="2"/>
                </a:rPr>
                <a:t> 30 +2 features)</a:t>
              </a:r>
              <a:endParaRPr lang="en-IN" sz="1400" dirty="0">
                <a:latin typeface="Times New Roman"/>
                <a:cs typeface="Times New Roman"/>
              </a:endParaRPr>
            </a:p>
          </p:txBody>
        </p:sp>
        <p:sp>
          <p:nvSpPr>
            <p:cNvPr id="13" name="TextBox 12">
              <a:extLst>
                <a:ext uri="{FF2B5EF4-FFF2-40B4-BE49-F238E27FC236}">
                  <a16:creationId xmlns:a16="http://schemas.microsoft.com/office/drawing/2014/main" id="{B820A5C9-1732-6F2C-A4E0-BF3E589FEDAB}"/>
                </a:ext>
              </a:extLst>
            </p:cNvPr>
            <p:cNvSpPr txBox="1"/>
            <p:nvPr/>
          </p:nvSpPr>
          <p:spPr>
            <a:xfrm>
              <a:off x="2328497" y="4930278"/>
              <a:ext cx="3284221" cy="307777"/>
            </a:xfrm>
            <a:prstGeom prst="rect">
              <a:avLst/>
            </a:prstGeom>
            <a:noFill/>
          </p:spPr>
          <p:txBody>
            <a:bodyPr wrap="square" lIns="91440" tIns="45720" rIns="91440" bIns="45720" rtlCol="0" anchor="t">
              <a:spAutoFit/>
            </a:bodyPr>
            <a:lstStyle/>
            <a:p>
              <a:r>
                <a:rPr lang="en-IN" sz="1400">
                  <a:latin typeface="Times New Roman"/>
                  <a:cs typeface="Times New Roman"/>
                </a:rPr>
                <a:t>Balanced Dataset (25k benign + 25k attack</a:t>
              </a:r>
            </a:p>
          </p:txBody>
        </p:sp>
        <p:sp>
          <p:nvSpPr>
            <p:cNvPr id="14" name="TextBox 13">
              <a:extLst>
                <a:ext uri="{FF2B5EF4-FFF2-40B4-BE49-F238E27FC236}">
                  <a16:creationId xmlns:a16="http://schemas.microsoft.com/office/drawing/2014/main" id="{E1C534D7-7042-7B16-5A74-08CCB76A07C7}"/>
                </a:ext>
              </a:extLst>
            </p:cNvPr>
            <p:cNvSpPr txBox="1"/>
            <p:nvPr/>
          </p:nvSpPr>
          <p:spPr>
            <a:xfrm flipH="1">
              <a:off x="3021918" y="5495331"/>
              <a:ext cx="2590800" cy="307777"/>
            </a:xfrm>
            <a:prstGeom prst="rect">
              <a:avLst/>
            </a:prstGeom>
            <a:noFill/>
          </p:spPr>
          <p:txBody>
            <a:bodyPr wrap="square" rtlCol="0">
              <a:spAutoFit/>
            </a:bodyPr>
            <a:lstStyle/>
            <a:p>
              <a:r>
                <a:rPr lang="en-IN" sz="1400">
                  <a:latin typeface="Times New Roman" panose="02020603050405020304" pitchFamily="18" charset="0"/>
                  <a:cs typeface="Times New Roman" panose="02020603050405020304" pitchFamily="18" charset="0"/>
                </a:rPr>
                <a:t>Training-ready Dataset</a:t>
              </a:r>
            </a:p>
          </p:txBody>
        </p:sp>
        <p:cxnSp>
          <p:nvCxnSpPr>
            <p:cNvPr id="16" name="Straight Arrow Connector 15">
              <a:extLst>
                <a:ext uri="{FF2B5EF4-FFF2-40B4-BE49-F238E27FC236}">
                  <a16:creationId xmlns:a16="http://schemas.microsoft.com/office/drawing/2014/main" id="{0FC5FD38-242C-CC37-ACEA-841F879BD6E6}"/>
                </a:ext>
              </a:extLst>
            </p:cNvPr>
            <p:cNvCxnSpPr>
              <a:stCxn id="5" idx="2"/>
              <a:endCxn id="7" idx="0"/>
            </p:cNvCxnSpPr>
            <p:nvPr/>
          </p:nvCxnSpPr>
          <p:spPr>
            <a:xfrm>
              <a:off x="3918732" y="3498564"/>
              <a:ext cx="0" cy="20417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EAFC4C-6D9A-C007-99C5-CDBF89359AE8}"/>
                </a:ext>
              </a:extLst>
            </p:cNvPr>
            <p:cNvCxnSpPr/>
            <p:nvPr/>
          </p:nvCxnSpPr>
          <p:spPr>
            <a:xfrm>
              <a:off x="3922734" y="4112336"/>
              <a:ext cx="0" cy="20417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AFB6F2-A501-08A4-5269-435C653EF46D}"/>
                </a:ext>
              </a:extLst>
            </p:cNvPr>
            <p:cNvCxnSpPr/>
            <p:nvPr/>
          </p:nvCxnSpPr>
          <p:spPr>
            <a:xfrm>
              <a:off x="3918729" y="4726107"/>
              <a:ext cx="0" cy="20417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57D910-36F0-42BE-C0DB-F251C1A006AE}"/>
                </a:ext>
              </a:extLst>
            </p:cNvPr>
            <p:cNvCxnSpPr/>
            <p:nvPr/>
          </p:nvCxnSpPr>
          <p:spPr>
            <a:xfrm>
              <a:off x="3918729" y="5303202"/>
              <a:ext cx="0" cy="20417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C2D9AF35-0336-6EA2-85A2-D7DFBD3A8D8F}"/>
              </a:ext>
            </a:extLst>
          </p:cNvPr>
          <p:cNvSpPr txBox="1"/>
          <p:nvPr/>
        </p:nvSpPr>
        <p:spPr>
          <a:xfrm>
            <a:off x="457200" y="6146705"/>
            <a:ext cx="8394192" cy="463397"/>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Sample Selection</a:t>
            </a: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DrDoS_DNS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SYN </a:t>
            </a:r>
            <a:r>
              <a:rPr lang="en-IN" dirty="0">
                <a:latin typeface="Times New Roman" panose="02020603050405020304" pitchFamily="18" charset="0"/>
                <a:cs typeface="Times New Roman" panose="02020603050405020304" pitchFamily="18" charset="0"/>
              </a:rPr>
              <a:t>flood attacks, </a:t>
            </a:r>
            <a:r>
              <a:rPr lang="en-IN" b="1" dirty="0">
                <a:latin typeface="Times New Roman" panose="02020603050405020304" pitchFamily="18" charset="0"/>
                <a:cs typeface="Times New Roman" panose="02020603050405020304" pitchFamily="18" charset="0"/>
              </a:rPr>
              <a:t>TFTP</a:t>
            </a:r>
            <a:r>
              <a:rPr lang="en-IN" dirty="0">
                <a:latin typeface="Times New Roman" panose="02020603050405020304" pitchFamily="18" charset="0"/>
                <a:cs typeface="Times New Roman" panose="02020603050405020304" pitchFamily="18" charset="0"/>
              </a:rPr>
              <a:t> attacks, </a:t>
            </a:r>
            <a:r>
              <a:rPr lang="en-IN" b="1" dirty="0">
                <a:latin typeface="Times New Roman" panose="02020603050405020304" pitchFamily="18" charset="0"/>
                <a:cs typeface="Times New Roman" panose="02020603050405020304" pitchFamily="18" charset="0"/>
              </a:rPr>
              <a:t>UDP</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lag</a:t>
            </a:r>
            <a:r>
              <a:rPr lang="en-IN" dirty="0">
                <a:latin typeface="Times New Roman" panose="02020603050405020304" pitchFamily="18" charset="0"/>
                <a:cs typeface="Times New Roman" panose="02020603050405020304" pitchFamily="18" charset="0"/>
              </a:rPr>
              <a:t> attacks.</a:t>
            </a:r>
          </a:p>
        </p:txBody>
      </p:sp>
    </p:spTree>
    <p:extLst>
      <p:ext uri="{BB962C8B-B14F-4D97-AF65-F5344CB8AC3E}">
        <p14:creationId xmlns:p14="http://schemas.microsoft.com/office/powerpoint/2010/main" val="310001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BA2A-8336-3798-7F0E-8D0C1A5AEEBF}"/>
              </a:ext>
            </a:extLst>
          </p:cNvPr>
          <p:cNvSpPr>
            <a:spLocks noGrp="1"/>
          </p:cNvSpPr>
          <p:nvPr>
            <p:ph type="title"/>
          </p:nvPr>
        </p:nvSpPr>
        <p:spPr>
          <a:xfrm>
            <a:off x="213214" y="373032"/>
            <a:ext cx="7886700" cy="1325563"/>
          </a:xfrm>
        </p:spPr>
        <p:txBody>
          <a:bodyPr/>
          <a:lstStyle/>
          <a:p>
            <a:r>
              <a:rPr lang="en-IN" dirty="0">
                <a:latin typeface="Times New Roman" panose="02020603050405020304" pitchFamily="18" charset="0"/>
                <a:cs typeface="Times New Roman" panose="02020603050405020304" pitchFamily="18" charset="0"/>
              </a:rPr>
              <a:t>Cleaning and Feature engineering</a:t>
            </a:r>
          </a:p>
        </p:txBody>
      </p:sp>
      <p:sp>
        <p:nvSpPr>
          <p:cNvPr id="4" name="TextBox 3">
            <a:extLst>
              <a:ext uri="{FF2B5EF4-FFF2-40B4-BE49-F238E27FC236}">
                <a16:creationId xmlns:a16="http://schemas.microsoft.com/office/drawing/2014/main" id="{57065120-25D9-B7BD-1BF2-590249619580}"/>
              </a:ext>
            </a:extLst>
          </p:cNvPr>
          <p:cNvSpPr txBox="1"/>
          <p:nvPr/>
        </p:nvSpPr>
        <p:spPr>
          <a:xfrm>
            <a:off x="213214" y="1384394"/>
            <a:ext cx="5849816" cy="2120068"/>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dirty="0">
                <a:latin typeface="Times New Roman"/>
                <a:cs typeface="Times New Roman"/>
              </a:rPr>
              <a:t>Dropped fully empty rows, </a:t>
            </a:r>
          </a:p>
          <a:p>
            <a:pPr marL="285750" indent="-285750">
              <a:lnSpc>
                <a:spcPct val="150000"/>
              </a:lnSpc>
              <a:buFont typeface="Arial" panose="020B0604020202020204" pitchFamily="34" charset="0"/>
              <a:buChar char="•"/>
            </a:pPr>
            <a:r>
              <a:rPr lang="en-IN" dirty="0">
                <a:latin typeface="Times New Roman"/>
                <a:cs typeface="Times New Roman"/>
              </a:rPr>
              <a:t>Dropped infinities,</a:t>
            </a:r>
          </a:p>
          <a:p>
            <a:pPr marL="285750" indent="-285750">
              <a:lnSpc>
                <a:spcPct val="150000"/>
              </a:lnSpc>
              <a:buFont typeface="Arial" panose="020B0604020202020204" pitchFamily="34" charset="0"/>
              <a:buChar char="•"/>
            </a:pPr>
            <a:r>
              <a:rPr lang="en-IN" dirty="0">
                <a:latin typeface="Times New Roman"/>
                <a:cs typeface="Times New Roman"/>
              </a:rPr>
              <a:t>Dropped duplicate rows,</a:t>
            </a:r>
          </a:p>
          <a:p>
            <a:pPr marL="285750" indent="-285750">
              <a:lnSpc>
                <a:spcPct val="150000"/>
              </a:lnSpc>
              <a:buFont typeface="Arial"/>
              <a:buChar char="•"/>
            </a:pPr>
            <a:r>
              <a:rPr lang="en-IN" dirty="0">
                <a:latin typeface="Times New Roman"/>
                <a:cs typeface="Times New Roman"/>
              </a:rPr>
              <a:t>Dropped non-numerical rows.</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6AEE58-F660-A899-6D1B-768B00AA321D}"/>
              </a:ext>
            </a:extLst>
          </p:cNvPr>
          <p:cNvSpPr txBox="1"/>
          <p:nvPr/>
        </p:nvSpPr>
        <p:spPr>
          <a:xfrm>
            <a:off x="213214" y="3219795"/>
            <a:ext cx="6213231" cy="646331"/>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Feature Engineering:</a:t>
            </a:r>
          </a:p>
          <a:p>
            <a:r>
              <a:rPr lang="en-IN" b="1">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90F8698C-F717-584B-DFE9-8CA7C99925A1}"/>
              </a:ext>
            </a:extLst>
          </p:cNvPr>
          <p:cNvPicPr>
            <a:picLocks noChangeAspect="1"/>
          </p:cNvPicPr>
          <p:nvPr/>
        </p:nvPicPr>
        <p:blipFill>
          <a:blip r:embed="rId2"/>
          <a:stretch>
            <a:fillRect/>
          </a:stretch>
        </p:blipFill>
        <p:spPr>
          <a:xfrm>
            <a:off x="150935" y="3702683"/>
            <a:ext cx="6478466" cy="2988578"/>
          </a:xfrm>
          <a:prstGeom prst="rect">
            <a:avLst/>
          </a:prstGeom>
        </p:spPr>
      </p:pic>
      <p:sp>
        <p:nvSpPr>
          <p:cNvPr id="11" name="TextBox 10">
            <a:extLst>
              <a:ext uri="{FF2B5EF4-FFF2-40B4-BE49-F238E27FC236}">
                <a16:creationId xmlns:a16="http://schemas.microsoft.com/office/drawing/2014/main" id="{E5871422-F86F-9FF4-EC2F-2DD91BE0C2E4}"/>
              </a:ext>
            </a:extLst>
          </p:cNvPr>
          <p:cNvSpPr txBox="1"/>
          <p:nvPr/>
        </p:nvSpPr>
        <p:spPr>
          <a:xfrm>
            <a:off x="5474825" y="3198167"/>
            <a:ext cx="3514817" cy="461665"/>
          </a:xfrm>
          <a:prstGeom prst="rect">
            <a:avLst/>
          </a:prstGeom>
          <a:noFill/>
          <a:ln>
            <a:solidFill>
              <a:schemeClr val="tx1"/>
            </a:solidFill>
          </a:ln>
        </p:spPr>
        <p:txBody>
          <a:bodyPr wrap="square" rtlCol="0">
            <a:spAutoFit/>
          </a:bodyPr>
          <a:lstStyle/>
          <a:p>
            <a:r>
              <a:rPr lang="en-US" sz="1200" dirty="0">
                <a:latin typeface="Times New Roman" panose="02020603050405020304" pitchFamily="18" charset="0"/>
                <a:cs typeface="Times New Roman" panose="02020603050405020304" pitchFamily="18" charset="0"/>
              </a:rPr>
              <a:t>Flow duration values can be very large and skewed, log transformations reduces the variance.</a:t>
            </a:r>
            <a:endParaRPr lang="en-IN" sz="1200" dirty="0">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43B5C380-86F0-2927-09A3-1110A674A074}"/>
              </a:ext>
            </a:extLst>
          </p:cNvPr>
          <p:cNvCxnSpPr/>
          <p:nvPr/>
        </p:nvCxnSpPr>
        <p:spPr>
          <a:xfrm flipV="1">
            <a:off x="5218176" y="3659832"/>
            <a:ext cx="353568" cy="29037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3" name="TextBox 22">
            <a:extLst>
              <a:ext uri="{FF2B5EF4-FFF2-40B4-BE49-F238E27FC236}">
                <a16:creationId xmlns:a16="http://schemas.microsoft.com/office/drawing/2014/main" id="{BB951F4A-774D-D601-BE27-9530545F50D9}"/>
              </a:ext>
            </a:extLst>
          </p:cNvPr>
          <p:cNvSpPr txBox="1"/>
          <p:nvPr/>
        </p:nvSpPr>
        <p:spPr>
          <a:xfrm>
            <a:off x="4339445" y="4446221"/>
            <a:ext cx="2270760" cy="646331"/>
          </a:xfrm>
          <a:prstGeom prst="rect">
            <a:avLst/>
          </a:prstGeom>
          <a:noFill/>
          <a:ln>
            <a:solidFill>
              <a:schemeClr val="bg1">
                <a:lumMod val="95000"/>
              </a:schemeClr>
            </a:solidFill>
          </a:ln>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DDoS has highly skewed traffic </a:t>
            </a:r>
          </a:p>
          <a:p>
            <a:r>
              <a:rPr lang="en-US" sz="1200" dirty="0" err="1">
                <a:solidFill>
                  <a:schemeClr val="bg1"/>
                </a:solidFill>
                <a:latin typeface="Times New Roman" panose="02020603050405020304" pitchFamily="18" charset="0"/>
                <a:cs typeface="Times New Roman" panose="02020603050405020304" pitchFamily="18" charset="0"/>
              </a:rPr>
              <a:t>i.e</a:t>
            </a:r>
            <a:r>
              <a:rPr lang="en-US" sz="1200" dirty="0">
                <a:solidFill>
                  <a:schemeClr val="bg1"/>
                </a:solidFill>
                <a:latin typeface="Times New Roman" panose="02020603050405020304" pitchFamily="18" charset="0"/>
                <a:cs typeface="Times New Roman" panose="02020603050405020304" pitchFamily="18" charset="0"/>
              </a:rPr>
              <a:t> more </a:t>
            </a:r>
            <a:r>
              <a:rPr lang="en-US" sz="1200" dirty="0" err="1">
                <a:solidFill>
                  <a:schemeClr val="bg1"/>
                </a:solidFill>
                <a:latin typeface="Times New Roman" panose="02020603050405020304" pitchFamily="18" charset="0"/>
                <a:cs typeface="Times New Roman" panose="02020603050405020304" pitchFamily="18" charset="0"/>
              </a:rPr>
              <a:t>fwd</a:t>
            </a:r>
            <a:r>
              <a:rPr lang="en-US" sz="1200" dirty="0">
                <a:solidFill>
                  <a:schemeClr val="bg1"/>
                </a:solidFill>
                <a:latin typeface="Times New Roman" panose="02020603050405020304" pitchFamily="18" charset="0"/>
                <a:cs typeface="Times New Roman" panose="02020603050405020304" pitchFamily="18" charset="0"/>
              </a:rPr>
              <a:t> than </a:t>
            </a:r>
            <a:r>
              <a:rPr lang="en-US" sz="1200" dirty="0" err="1">
                <a:solidFill>
                  <a:schemeClr val="bg1"/>
                </a:solidFill>
                <a:latin typeface="Times New Roman" panose="02020603050405020304" pitchFamily="18" charset="0"/>
                <a:cs typeface="Times New Roman" panose="02020603050405020304" pitchFamily="18" charset="0"/>
              </a:rPr>
              <a:t>bwd</a:t>
            </a:r>
            <a:r>
              <a:rPr lang="en-US" sz="1200" dirty="0">
                <a:solidFill>
                  <a:schemeClr val="bg1"/>
                </a:solidFill>
                <a:latin typeface="Times New Roman" panose="02020603050405020304" pitchFamily="18" charset="0"/>
                <a:cs typeface="Times New Roman" panose="02020603050405020304" pitchFamily="18" charset="0"/>
              </a:rPr>
              <a:t> packets, </a:t>
            </a:r>
          </a:p>
          <a:p>
            <a:r>
              <a:rPr lang="en-US" sz="1200" dirty="0">
                <a:solidFill>
                  <a:schemeClr val="bg1"/>
                </a:solidFill>
                <a:latin typeface="Times New Roman" panose="02020603050405020304" pitchFamily="18" charset="0"/>
                <a:cs typeface="Times New Roman" panose="02020603050405020304" pitchFamily="18" charset="0"/>
              </a:rPr>
              <a:t>The ratios capture this imbalance.</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9B53660-B4C0-129E-A413-2E7645C0843A}"/>
              </a:ext>
            </a:extLst>
          </p:cNvPr>
          <p:cNvSpPr txBox="1"/>
          <p:nvPr/>
        </p:nvSpPr>
        <p:spPr>
          <a:xfrm>
            <a:off x="6691680" y="5196972"/>
            <a:ext cx="2452320" cy="646331"/>
          </a:xfrm>
          <a:prstGeom prst="rect">
            <a:avLst/>
          </a:prstGeom>
          <a:noFill/>
          <a:ln>
            <a:solidFill>
              <a:schemeClr val="tx1"/>
            </a:solidFill>
          </a:ln>
        </p:spPr>
        <p:txBody>
          <a:bodyPr wrap="square" rtlCol="0">
            <a:spAutoFit/>
          </a:bodyPr>
          <a:lstStyle/>
          <a:p>
            <a:r>
              <a:rPr lang="en-US" sz="1200">
                <a:latin typeface="Times New Roman" panose="02020603050405020304" pitchFamily="18" charset="0"/>
                <a:cs typeface="Times New Roman" panose="02020603050405020304" pitchFamily="18" charset="0"/>
              </a:rPr>
              <a:t>Measures </a:t>
            </a:r>
            <a:r>
              <a:rPr lang="en-US" sz="1200" err="1">
                <a:latin typeface="Times New Roman" panose="02020603050405020304" pitchFamily="18" charset="0"/>
                <a:cs typeface="Times New Roman" panose="02020603050405020304" pitchFamily="18" charset="0"/>
              </a:rPr>
              <a:t>variablilty</a:t>
            </a:r>
            <a:r>
              <a:rPr lang="en-US" sz="1200">
                <a:latin typeface="Times New Roman" panose="02020603050405020304" pitchFamily="18" charset="0"/>
                <a:cs typeface="Times New Roman" panose="02020603050405020304" pitchFamily="18" charset="0"/>
              </a:rPr>
              <a:t> in </a:t>
            </a:r>
            <a:r>
              <a:rPr lang="en-US" sz="1200" err="1">
                <a:latin typeface="Times New Roman" panose="02020603050405020304" pitchFamily="18" charset="0"/>
                <a:cs typeface="Times New Roman" panose="02020603050405020304" pitchFamily="18" charset="0"/>
              </a:rPr>
              <a:t>fwd</a:t>
            </a:r>
            <a:r>
              <a:rPr lang="en-US" sz="1200">
                <a:latin typeface="Times New Roman" panose="02020603050405020304" pitchFamily="18" charset="0"/>
                <a:cs typeface="Times New Roman" panose="02020603050405020304" pitchFamily="18" charset="0"/>
              </a:rPr>
              <a:t> packet size, attack traffic is uniform, but normal traffic has more variation.</a:t>
            </a:r>
            <a:endParaRPr lang="en-IN" sz="120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4BD8EA19-B47A-2E4D-05FE-D0544C93A87C}"/>
              </a:ext>
            </a:extLst>
          </p:cNvPr>
          <p:cNvCxnSpPr>
            <a:cxnSpLocks/>
          </p:cNvCxnSpPr>
          <p:nvPr/>
        </p:nvCxnSpPr>
        <p:spPr>
          <a:xfrm flipV="1">
            <a:off x="5447722" y="5646397"/>
            <a:ext cx="1181679" cy="324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8" name="TextBox 27">
            <a:extLst>
              <a:ext uri="{FF2B5EF4-FFF2-40B4-BE49-F238E27FC236}">
                <a16:creationId xmlns:a16="http://schemas.microsoft.com/office/drawing/2014/main" id="{E67D66B7-F62D-EF0E-BCC6-8CA440D4C310}"/>
              </a:ext>
            </a:extLst>
          </p:cNvPr>
          <p:cNvSpPr txBox="1"/>
          <p:nvPr/>
        </p:nvSpPr>
        <p:spPr>
          <a:xfrm>
            <a:off x="3769677" y="6254135"/>
            <a:ext cx="2890863" cy="461665"/>
          </a:xfrm>
          <a:prstGeom prst="rect">
            <a:avLst/>
          </a:prstGeom>
          <a:noFill/>
          <a:ln>
            <a:solidFill>
              <a:schemeClr val="bg1">
                <a:lumMod val="95000"/>
              </a:schemeClr>
            </a:solidFill>
          </a:ln>
        </p:spPr>
        <p:txBody>
          <a:bodyPr wrap="square" rtlCol="0">
            <a:spAutoFit/>
          </a:bodyPr>
          <a:lstStyle/>
          <a:p>
            <a:r>
              <a:rPr lang="en-US" sz="1200">
                <a:solidFill>
                  <a:schemeClr val="bg1"/>
                </a:solidFill>
                <a:latin typeface="Times New Roman" panose="02020603050405020304" pitchFamily="18" charset="0"/>
                <a:cs typeface="Times New Roman" panose="02020603050405020304" pitchFamily="18" charset="0"/>
              </a:rPr>
              <a:t>Packet rate is used to measure how many packets per unit of time.</a:t>
            </a:r>
            <a:endParaRPr lang="en-IN" sz="1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79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288F-4B0B-1EDD-E094-133CBE5C8347}"/>
              </a:ext>
            </a:extLst>
          </p:cNvPr>
          <p:cNvSpPr>
            <a:spLocks noGrp="1"/>
          </p:cNvSpPr>
          <p:nvPr>
            <p:ph type="title"/>
          </p:nvPr>
        </p:nvSpPr>
        <p:spPr>
          <a:xfrm>
            <a:off x="511419" y="520134"/>
            <a:ext cx="7886700" cy="1009652"/>
          </a:xfrm>
        </p:spPr>
        <p:txBody>
          <a:bodyPr/>
          <a:lstStyle/>
          <a:p>
            <a:r>
              <a:rPr lang="en-IN" dirty="0">
                <a:latin typeface="Times New Roman" panose="02020603050405020304" pitchFamily="18" charset="0"/>
                <a:cs typeface="Times New Roman" panose="02020603050405020304" pitchFamily="18" charset="0"/>
              </a:rPr>
              <a:t>Feature Selection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2821A6-061C-C903-70E6-C5E4DB608593}"/>
                  </a:ext>
                </a:extLst>
              </p:cNvPr>
              <p:cNvSpPr txBox="1"/>
              <p:nvPr/>
            </p:nvSpPr>
            <p:spPr>
              <a:xfrm>
                <a:off x="511419" y="1269571"/>
                <a:ext cx="7886700" cy="1997726"/>
              </a:xfrm>
              <a:prstGeom prst="rect">
                <a:avLst/>
              </a:prstGeom>
              <a:noFill/>
            </p:spPr>
            <p:txBody>
              <a:bodyPr wrap="square" rtlCol="0">
                <a:spAutoFit/>
              </a:bodyPr>
              <a:lstStyle/>
              <a:p>
                <a:pPr marL="342900" indent="-342900">
                  <a:buAutoNum type="arabicPeriod"/>
                </a:pPr>
                <a:r>
                  <a:rPr lang="en-IN" b="1" dirty="0">
                    <a:latin typeface="Times New Roman" panose="02020603050405020304" pitchFamily="18" charset="0"/>
                    <a:cs typeface="Times New Roman" panose="02020603050405020304" pitchFamily="18" charset="0"/>
                  </a:rPr>
                  <a:t>Numeric columns are considered except the labels (Label, </a:t>
                </a:r>
                <a:r>
                  <a:rPr lang="en-IN" b="1" dirty="0" err="1">
                    <a:latin typeface="Times New Roman" panose="02020603050405020304" pitchFamily="18" charset="0"/>
                    <a:cs typeface="Times New Roman" panose="02020603050405020304" pitchFamily="18" charset="0"/>
                  </a:rPr>
                  <a:t>Binary_Label</a:t>
                </a:r>
                <a:r>
                  <a:rPr lang="en-IN" b="1" dirty="0">
                    <a:latin typeface="Times New Roman" panose="02020603050405020304" pitchFamily="18" charset="0"/>
                    <a:cs typeface="Times New Roman" panose="02020603050405020304" pitchFamily="18" charset="0"/>
                  </a:rPr>
                  <a:t>)</a:t>
                </a:r>
              </a:p>
              <a:p>
                <a:pPr marL="342900" indent="-342900">
                  <a:buAutoNum type="arabicPeriod"/>
                </a:pPr>
                <a:r>
                  <a:rPr lang="en-IN" b="1" dirty="0">
                    <a:latin typeface="Times New Roman" panose="02020603050405020304" pitchFamily="18" charset="0"/>
                    <a:cs typeface="Times New Roman" panose="02020603050405020304" pitchFamily="18" charset="0"/>
                  </a:rPr>
                  <a:t>Variance Filter:</a:t>
                </a:r>
              </a:p>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cs typeface="Times New Roman" panose="02020603050405020304" pitchFamily="18" charset="0"/>
                        </a:rPr>
                        <m:t>𝑽𝒂𝒓</m:t>
                      </m:r>
                      <m:d>
                        <m:dPr>
                          <m:ctrlPr>
                            <a:rPr lang="en-US" b="1" i="1" dirty="0" smtClean="0">
                              <a:latin typeface="Cambria Math" panose="02040503050406030204" pitchFamily="18" charset="0"/>
                              <a:cs typeface="Times New Roman" panose="02020603050405020304" pitchFamily="18" charset="0"/>
                            </a:rPr>
                          </m:ctrlPr>
                        </m:dPr>
                        <m:e>
                          <m:r>
                            <a:rPr lang="en-US" b="1" i="1" dirty="0" smtClean="0">
                              <a:latin typeface="Cambria Math" panose="02040503050406030204" pitchFamily="18" charset="0"/>
                              <a:cs typeface="Times New Roman" panose="02020603050405020304" pitchFamily="18" charset="0"/>
                            </a:rPr>
                            <m:t>𝒙</m:t>
                          </m:r>
                        </m:e>
                      </m:d>
                      <m:r>
                        <a:rPr lang="en-US" b="1" i="1" dirty="0" smtClean="0">
                          <a:latin typeface="Cambria Math" panose="02040503050406030204" pitchFamily="18" charset="0"/>
                          <a:cs typeface="Times New Roman" panose="02020603050405020304" pitchFamily="18" charset="0"/>
                        </a:rPr>
                        <m:t>=</m:t>
                      </m:r>
                      <m:f>
                        <m:fPr>
                          <m:ctrlPr>
                            <a:rPr lang="en-IN" b="1" i="1" dirty="0" smtClean="0">
                              <a:latin typeface="Cambria Math" panose="02040503050406030204" pitchFamily="18" charset="0"/>
                              <a:cs typeface="Times New Roman" panose="02020603050405020304" pitchFamily="18" charset="0"/>
                            </a:rPr>
                          </m:ctrlPr>
                        </m:fPr>
                        <m:num>
                          <m:r>
                            <a:rPr lang="en-IN" b="1" i="1" dirty="0" smtClean="0">
                              <a:latin typeface="Cambria Math" panose="02040503050406030204" pitchFamily="18" charset="0"/>
                              <a:cs typeface="Times New Roman" panose="02020603050405020304" pitchFamily="18" charset="0"/>
                            </a:rPr>
                            <m:t>𝟏</m:t>
                          </m:r>
                        </m:num>
                        <m:den>
                          <m:r>
                            <a:rPr lang="en-IN" b="1" i="1" dirty="0" smtClean="0">
                              <a:latin typeface="Cambria Math" panose="02040503050406030204" pitchFamily="18" charset="0"/>
                              <a:cs typeface="Times New Roman" panose="02020603050405020304" pitchFamily="18" charset="0"/>
                            </a:rPr>
                            <m:t>𝒏</m:t>
                          </m:r>
                        </m:den>
                      </m:f>
                      <m:r>
                        <a:rPr lang="en-US" b="1" i="1" dirty="0" smtClean="0">
                          <a:latin typeface="Cambria Math" panose="02040503050406030204" pitchFamily="18" charset="0"/>
                          <a:ea typeface="Cambria Math" panose="02040503050406030204" pitchFamily="18" charset="0"/>
                          <a:cs typeface="Times New Roman" panose="02020603050405020304" pitchFamily="18" charset="0"/>
                        </a:rPr>
                        <m:t>𝚺</m:t>
                      </m:r>
                      <m:sSup>
                        <m:sSupPr>
                          <m:ctrlPr>
                            <a:rPr lang="en-US" b="1"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1" i="1" dirty="0">
                              <a:latin typeface="Cambria Math" panose="02040503050406030204" pitchFamily="18" charset="0"/>
                              <a:cs typeface="Times New Roman" panose="02020603050405020304" pitchFamily="18" charset="0"/>
                            </a:rPr>
                            <m:t>[</m:t>
                          </m:r>
                          <m:d>
                            <m:dPr>
                              <m:ctrlPr>
                                <a:rPr lang="en-US" b="1" i="1" dirty="0">
                                  <a:latin typeface="Cambria Math" panose="02040503050406030204" pitchFamily="18" charset="0"/>
                                  <a:cs typeface="Times New Roman" panose="02020603050405020304" pitchFamily="18" charset="0"/>
                                </a:rPr>
                              </m:ctrlPr>
                            </m:dPr>
                            <m:e>
                              <m:r>
                                <a:rPr lang="en-US" b="1" i="1" dirty="0">
                                  <a:latin typeface="Cambria Math" panose="02040503050406030204" pitchFamily="18" charset="0"/>
                                  <a:cs typeface="Times New Roman" panose="02020603050405020304" pitchFamily="18" charset="0"/>
                                </a:rPr>
                                <m:t>𝑿</m:t>
                              </m:r>
                              <m:r>
                                <a:rPr lang="en-US" b="1" i="1" dirty="0">
                                  <a:latin typeface="Cambria Math" panose="02040503050406030204" pitchFamily="18" charset="0"/>
                                  <a:cs typeface="Times New Roman" panose="02020603050405020304" pitchFamily="18" charset="0"/>
                                </a:rPr>
                                <m:t> − </m:t>
                              </m:r>
                              <m:r>
                                <a:rPr lang="en-US" b="1" i="1" dirty="0">
                                  <a:latin typeface="Cambria Math" panose="02040503050406030204" pitchFamily="18" charset="0"/>
                                  <a:ea typeface="Cambria Math" panose="02040503050406030204" pitchFamily="18" charset="0"/>
                                  <a:cs typeface="Times New Roman" panose="02020603050405020304" pitchFamily="18" charset="0"/>
                                </a:rPr>
                                <m:t>𝝁</m:t>
                              </m:r>
                            </m:e>
                          </m:d>
                          <m:r>
                            <a:rPr lang="en-US" b="1" i="1" dirty="0"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b="1" i="1" dirty="0" smtClean="0">
                              <a:latin typeface="Cambria Math" panose="02040503050406030204" pitchFamily="18" charset="0"/>
                              <a:ea typeface="Cambria Math" panose="02040503050406030204" pitchFamily="18" charset="0"/>
                              <a:cs typeface="Times New Roman" panose="02020603050405020304" pitchFamily="18" charset="0"/>
                            </a:rPr>
                            <m:t>𝟐</m:t>
                          </m:r>
                        </m:sup>
                      </m:sSup>
                    </m:oMath>
                  </m:oMathPara>
                </a14:m>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compute variance for each candidate feature:</a:t>
                </a:r>
              </a:p>
              <a:p>
                <a:pPr algn="ctr"/>
                <a:r>
                  <a:rPr lang="en-IN" b="1" dirty="0">
                    <a:latin typeface="Times New Roman" panose="02020603050405020304" pitchFamily="18" charset="0"/>
                    <a:cs typeface="Times New Roman" panose="02020603050405020304" pitchFamily="18" charset="0"/>
                  </a:rPr>
                  <a:t>if variance &lt;= 0.001 </a:t>
                </a:r>
                <a:r>
                  <a:rPr lang="en-IN" b="1" dirty="0">
                    <a:latin typeface="Times New Roman" panose="02020603050405020304" pitchFamily="18" charset="0"/>
                    <a:cs typeface="Times New Roman" panose="02020603050405020304" pitchFamily="18" charset="0"/>
                    <a:sym typeface="Wingdings" panose="05000000000000000000" pitchFamily="2" charset="2"/>
                  </a:rPr>
                  <a:t> drop</a:t>
                </a:r>
              </a:p>
            </p:txBody>
          </p:sp>
        </mc:Choice>
        <mc:Fallback xmlns="">
          <p:sp>
            <p:nvSpPr>
              <p:cNvPr id="5" name="TextBox 4">
                <a:extLst>
                  <a:ext uri="{FF2B5EF4-FFF2-40B4-BE49-F238E27FC236}">
                    <a16:creationId xmlns:a16="http://schemas.microsoft.com/office/drawing/2014/main" id="{D72821A6-061C-C903-70E6-C5E4DB608593}"/>
                  </a:ext>
                </a:extLst>
              </p:cNvPr>
              <p:cNvSpPr txBox="1">
                <a:spLocks noRot="1" noChangeAspect="1" noMove="1" noResize="1" noEditPoints="1" noAdjustHandles="1" noChangeArrowheads="1" noChangeShapeType="1" noTextEdit="1"/>
              </p:cNvSpPr>
              <p:nvPr/>
            </p:nvSpPr>
            <p:spPr>
              <a:xfrm>
                <a:off x="511419" y="1269571"/>
                <a:ext cx="7886700" cy="1997726"/>
              </a:xfrm>
              <a:prstGeom prst="rect">
                <a:avLst/>
              </a:prstGeom>
              <a:blipFill>
                <a:blip r:embed="rId2"/>
                <a:stretch>
                  <a:fillRect l="-696" t="-1524" b="-3963"/>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DDFAD6AA-029D-DF65-D909-DDC4BDAA5C56}"/>
              </a:ext>
            </a:extLst>
          </p:cNvPr>
          <p:cNvSpPr txBox="1"/>
          <p:nvPr/>
        </p:nvSpPr>
        <p:spPr>
          <a:xfrm>
            <a:off x="511419" y="3143162"/>
            <a:ext cx="8206153" cy="873572"/>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Low variance  = feature does not change across samples (almost constant)</a:t>
            </a:r>
          </a:p>
          <a:p>
            <a:pPr algn="just">
              <a:lnSpc>
                <a:spcPct val="150000"/>
              </a:lnSpc>
            </a:pPr>
            <a:r>
              <a:rPr lang="en-IN" dirty="0">
                <a:latin typeface="Times New Roman" panose="02020603050405020304" pitchFamily="18" charset="0"/>
                <a:cs typeface="Times New Roman" panose="02020603050405020304" pitchFamily="18" charset="0"/>
              </a:rPr>
              <a:t>Such features wont help the model separate normal v/s attack traffic hence we drop it.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16C357-59CA-7D99-33BC-01210BAB7EF9}"/>
                  </a:ext>
                </a:extLst>
              </p:cNvPr>
              <p:cNvSpPr txBox="1"/>
              <p:nvPr/>
            </p:nvSpPr>
            <p:spPr>
              <a:xfrm>
                <a:off x="511419" y="3959979"/>
                <a:ext cx="8206153" cy="2573782"/>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3. Correlation filter: </a:t>
                </a:r>
                <a:r>
                  <a:rPr lang="en-IN" dirty="0">
                    <a:latin typeface="Times New Roman" panose="02020603050405020304" pitchFamily="18" charset="0"/>
                    <a:cs typeface="Times New Roman" panose="02020603050405020304" pitchFamily="18" charset="0"/>
                  </a:rPr>
                  <a:t>We rank remaining Features by correlation with target</a:t>
                </a:r>
              </a:p>
              <a:p>
                <a:pPr>
                  <a:lnSpc>
                    <a:spcPct val="150000"/>
                  </a:lnSpc>
                </a:pPr>
                <a:r>
                  <a:rPr lang="en-IN" dirty="0">
                    <a:latin typeface="Times New Roman" panose="02020603050405020304" pitchFamily="18" charset="0"/>
                    <a:cs typeface="Times New Roman" panose="02020603050405020304" pitchFamily="18" charset="0"/>
                  </a:rPr>
                  <a:t>Pearson Correlation of each target with target </a:t>
                </a:r>
                <a:r>
                  <a:rPr lang="en-IN" dirty="0" err="1">
                    <a:latin typeface="Times New Roman" panose="02020603050405020304" pitchFamily="18" charset="0"/>
                    <a:cs typeface="Times New Roman" panose="02020603050405020304" pitchFamily="18" charset="0"/>
                  </a:rPr>
                  <a:t>Binary_label</a:t>
                </a:r>
                <a:r>
                  <a:rPr lang="en-IN" dirty="0">
                    <a:latin typeface="Times New Roman" panose="02020603050405020304" pitchFamily="18" charset="0"/>
                    <a:cs typeface="Times New Roman" panose="02020603050405020304" pitchFamily="18" charset="0"/>
                  </a:rPr>
                  <a:t>:</a:t>
                </a:r>
              </a:p>
              <a:p>
                <a:pPr algn="ctr">
                  <a:lnSpc>
                    <a:spcPct val="150000"/>
                  </a:lnSpc>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ea typeface="Cambria Math" panose="02040503050406030204" pitchFamily="18" charset="0"/>
                          <a:cs typeface="Times New Roman" panose="02020603050405020304" pitchFamily="18" charset="0"/>
                        </a:rPr>
                        <m:t>𝒄𝒐𝒓𝒓</m:t>
                      </m:r>
                      <m:d>
                        <m:dPr>
                          <m:ctrlPr>
                            <a:rPr lang="en-US" b="1" i="1">
                              <a:latin typeface="Cambria Math" panose="02040503050406030204" pitchFamily="18" charset="0"/>
                              <a:ea typeface="Cambria Math" panose="02040503050406030204" pitchFamily="18" charset="0"/>
                              <a:cs typeface="Times New Roman" panose="02020603050405020304" pitchFamily="18" charset="0"/>
                            </a:rPr>
                          </m:ctrlPr>
                        </m:dPr>
                        <m:e>
                          <m:r>
                            <a:rPr lang="en-US" b="1" i="1">
                              <a:latin typeface="Cambria Math" panose="02040503050406030204" pitchFamily="18" charset="0"/>
                              <a:ea typeface="Cambria Math" panose="02040503050406030204" pitchFamily="18" charset="0"/>
                              <a:cs typeface="Times New Roman" panose="02020603050405020304" pitchFamily="18" charset="0"/>
                            </a:rPr>
                            <m:t>𝑿</m:t>
                          </m:r>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𝒀</m:t>
                          </m:r>
                        </m:e>
                      </m:d>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𝒄𝒐𝒗</m:t>
                      </m:r>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𝑿</m:t>
                      </m:r>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𝒀</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ea typeface="Cambria Math" panose="02040503050406030204" pitchFamily="18" charset="0"/>
                              <a:cs typeface="Times New Roman" panose="02020603050405020304" pitchFamily="18" charset="0"/>
                            </a:rPr>
                            <m:t>𝝈</m:t>
                          </m:r>
                        </m:e>
                        <m:sub>
                          <m:r>
                            <a:rPr lang="en-US" b="1" i="1" smtClean="0">
                              <a:latin typeface="Cambria Math" panose="02040503050406030204" pitchFamily="18" charset="0"/>
                              <a:ea typeface="Cambria Math" panose="02040503050406030204" pitchFamily="18" charset="0"/>
                              <a:cs typeface="Times New Roman" panose="02020603050405020304" pitchFamily="18" charset="0"/>
                            </a:rPr>
                            <m:t>𝒙</m:t>
                          </m:r>
                        </m:sub>
                      </m:sSub>
                      <m:sSub>
                        <m:sSubPr>
                          <m:ctrlPr>
                            <a:rPr lang="en-US"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ea typeface="Cambria Math" panose="02040503050406030204" pitchFamily="18" charset="0"/>
                              <a:cs typeface="Times New Roman" panose="02020603050405020304" pitchFamily="18" charset="0"/>
                            </a:rPr>
                            <m:t>𝝈</m:t>
                          </m:r>
                        </m:e>
                        <m:sub>
                          <m:r>
                            <a:rPr lang="en-US" b="1" i="1" smtClean="0">
                              <a:latin typeface="Cambria Math" panose="02040503050406030204" pitchFamily="18" charset="0"/>
                              <a:ea typeface="Cambria Math" panose="02040503050406030204" pitchFamily="18" charset="0"/>
                              <a:cs typeface="Times New Roman" panose="02020603050405020304" pitchFamily="18" charset="0"/>
                            </a:rPr>
                            <m:t>𝒚</m:t>
                          </m:r>
                        </m:sub>
                      </m:sSub>
                    </m:oMath>
                  </m:oMathPara>
                </a14:m>
                <a:endParaRPr lang="en-IN" dirty="0">
                  <a:latin typeface="Times New Roman" panose="02020603050405020304" pitchFamily="18" charset="0"/>
                  <a:cs typeface="Times New Roman" panose="02020603050405020304" pitchFamily="18" charset="0"/>
                </a:endParaRPr>
              </a:p>
              <a:p>
                <a:pPr algn="ctr">
                  <a:lnSpc>
                    <a:spcPct val="150000"/>
                  </a:lnSpc>
                </a:pPr>
                <a:r>
                  <a:rPr lang="en-IN" dirty="0">
                    <a:latin typeface="Times New Roman" panose="02020603050405020304" pitchFamily="18" charset="0"/>
                    <a:cs typeface="Times New Roman" panose="02020603050405020304" pitchFamily="18" charset="0"/>
                  </a:rPr>
                  <a:t>We picked the top </a:t>
                </a:r>
                <a:r>
                  <a:rPr lang="en-IN" dirty="0" err="1">
                    <a:latin typeface="Times New Roman" panose="02020603050405020304" pitchFamily="18" charset="0"/>
                    <a:cs typeface="Times New Roman" panose="02020603050405020304" pitchFamily="18" charset="0"/>
                  </a:rPr>
                  <a:t>max_features</a:t>
                </a:r>
                <a:r>
                  <a:rPr lang="en-IN" dirty="0">
                    <a:latin typeface="Times New Roman" panose="02020603050405020304" pitchFamily="18" charset="0"/>
                    <a:cs typeface="Times New Roman" panose="02020603050405020304" pitchFamily="18" charset="0"/>
                  </a:rPr>
                  <a:t> (30) ,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the most correlated features.</a:t>
                </a:r>
              </a:p>
              <a:p>
                <a:pPr algn="ctr">
                  <a:lnSpc>
                    <a:spcPct val="150000"/>
                  </a:lnSpc>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𝜌</m:t>
                      </m:r>
                      <m:r>
                        <a:rPr lang="en-IN" i="1" smtClean="0">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𝑚𝑜𝑟𝑒</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𝑙𝑖𝑘𝑒𝑙𝑦</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𝐴𝑇𝑇𝐴𝐶𝐾</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𝜌</m:t>
                      </m:r>
                      <m:r>
                        <a:rPr lang="en-IN" i="1">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𝐵𝑒𝑛𝑖𝑔𝑛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𝜌</m:t>
                      </m:r>
                      <m:r>
                        <a:rPr lang="en-IN"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dirty="0">
                  <a:latin typeface="Times New Roman" panose="02020603050405020304" pitchFamily="18" charset="0"/>
                  <a:cs typeface="Times New Roman" panose="02020603050405020304" pitchFamily="18" charset="0"/>
                </a:endParaRPr>
              </a:p>
              <a:p>
                <a:pPr algn="ctr">
                  <a:lnSpc>
                    <a:spcPct val="150000"/>
                  </a:lnSpc>
                </a:pPr>
                <a:endParaRPr lang="en-IN"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516C357-59CA-7D99-33BC-01210BAB7EF9}"/>
                  </a:ext>
                </a:extLst>
              </p:cNvPr>
              <p:cNvSpPr txBox="1">
                <a:spLocks noRot="1" noChangeAspect="1" noMove="1" noResize="1" noEditPoints="1" noAdjustHandles="1" noChangeArrowheads="1" noChangeShapeType="1" noTextEdit="1"/>
              </p:cNvSpPr>
              <p:nvPr/>
            </p:nvSpPr>
            <p:spPr>
              <a:xfrm>
                <a:off x="511419" y="3959979"/>
                <a:ext cx="8206153" cy="2573782"/>
              </a:xfrm>
              <a:prstGeom prst="rect">
                <a:avLst/>
              </a:prstGeom>
              <a:blipFill>
                <a:blip r:embed="rId3"/>
                <a:stretch>
                  <a:fillRect l="-669"/>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82F09428-11E4-A933-B487-DE6BD26DE4FA}"/>
              </a:ext>
            </a:extLst>
          </p:cNvPr>
          <p:cNvSpPr txBox="1"/>
          <p:nvPr/>
        </p:nvSpPr>
        <p:spPr>
          <a:xfrm>
            <a:off x="511419" y="6024930"/>
            <a:ext cx="8412662"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4. Reattaching labels:</a:t>
            </a:r>
            <a:r>
              <a:rPr lang="en-IN" dirty="0">
                <a:latin typeface="Times New Roman" panose="02020603050405020304" pitchFamily="18" charset="0"/>
                <a:cs typeface="Times New Roman" panose="02020603050405020304" pitchFamily="18" charset="0"/>
              </a:rPr>
              <a:t> We add back the labels(Label, </a:t>
            </a:r>
            <a:r>
              <a:rPr lang="en-IN" dirty="0" err="1">
                <a:latin typeface="Times New Roman" panose="02020603050405020304" pitchFamily="18" charset="0"/>
                <a:cs typeface="Times New Roman" panose="02020603050405020304" pitchFamily="18" charset="0"/>
              </a:rPr>
              <a:t>Binary_Label</a:t>
            </a:r>
            <a:r>
              <a:rPr lang="en-IN" dirty="0">
                <a:latin typeface="Times New Roman" panose="02020603050405020304" pitchFamily="18" charset="0"/>
                <a:cs typeface="Times New Roman" panose="02020603050405020304" pitchFamily="18" charset="0"/>
              </a:rPr>
              <a:t>) and save the features.</a:t>
            </a:r>
          </a:p>
        </p:txBody>
      </p:sp>
    </p:spTree>
    <p:extLst>
      <p:ext uri="{BB962C8B-B14F-4D97-AF65-F5344CB8AC3E}">
        <p14:creationId xmlns:p14="http://schemas.microsoft.com/office/powerpoint/2010/main" val="242478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461A-FB00-5F40-0243-DBC424DE8AB4}"/>
              </a:ext>
            </a:extLst>
          </p:cNvPr>
          <p:cNvSpPr>
            <a:spLocks noGrp="1"/>
          </p:cNvSpPr>
          <p:nvPr>
            <p:ph type="title"/>
          </p:nvPr>
        </p:nvSpPr>
        <p:spPr>
          <a:xfrm>
            <a:off x="403198" y="334544"/>
            <a:ext cx="8249132" cy="1009652"/>
          </a:xfrm>
        </p:spPr>
        <p:txBody>
          <a:bodyPr>
            <a:normAutofit/>
          </a:bodyPr>
          <a:lstStyle/>
          <a:p>
            <a:pPr algn="ctr"/>
            <a:r>
              <a:rPr lang="en-IN" sz="3000" dirty="0">
                <a:latin typeface="Times New Roman" panose="02020603050405020304" pitchFamily="18" charset="0"/>
                <a:cs typeface="Times New Roman" panose="02020603050405020304" pitchFamily="18" charset="0"/>
              </a:rPr>
              <a:t>Normalization And Balanced Dataset Creation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F13E80-E399-E0B2-7D27-A9A3452CBEC5}"/>
                  </a:ext>
                </a:extLst>
              </p:cNvPr>
              <p:cNvSpPr txBox="1"/>
              <p:nvPr/>
            </p:nvSpPr>
            <p:spPr>
              <a:xfrm>
                <a:off x="185343" y="1024048"/>
                <a:ext cx="8684843" cy="3519297"/>
              </a:xfrm>
              <a:prstGeom prst="rect">
                <a:avLst/>
              </a:prstGeom>
              <a:noFill/>
            </p:spPr>
            <p:txBody>
              <a:bodyPr wrap="square" rtlCol="0">
                <a:spAutoFit/>
              </a:bodyPr>
              <a:lstStyle/>
              <a:p>
                <a:pPr>
                  <a:spcBef>
                    <a:spcPts val="1000"/>
                  </a:spcBef>
                </a:pPr>
                <a:r>
                  <a:rPr lang="en-IN" sz="1600" b="1" dirty="0">
                    <a:latin typeface="Times New Roman" panose="02020603050405020304" pitchFamily="18" charset="0"/>
                    <a:cs typeface="Times New Roman" panose="02020603050405020304" pitchFamily="18" charset="0"/>
                  </a:rPr>
                  <a:t>Normalization:</a:t>
                </a:r>
              </a:p>
              <a:p>
                <a:pPr>
                  <a:spcBef>
                    <a:spcPts val="1000"/>
                  </a:spcBef>
                </a:pPr>
                <a:r>
                  <a:rPr lang="en-IN" sz="1600" dirty="0">
                    <a:latin typeface="Times New Roman" panose="02020603050405020304" pitchFamily="18" charset="0"/>
                    <a:cs typeface="Times New Roman" panose="02020603050405020304" pitchFamily="18" charset="0"/>
                  </a:rPr>
                  <a:t>Columns like ‘</a:t>
                </a:r>
                <a:r>
                  <a:rPr lang="en-IN" sz="1600" b="1" dirty="0" err="1">
                    <a:latin typeface="Times New Roman" panose="02020603050405020304" pitchFamily="18" charset="0"/>
                    <a:cs typeface="Times New Roman" panose="02020603050405020304" pitchFamily="18" charset="0"/>
                  </a:rPr>
                  <a:t>flow</a:t>
                </a:r>
                <a:r>
                  <a:rPr lang="en-IN" sz="1600" dirty="0" err="1">
                    <a:latin typeface="Times New Roman" panose="02020603050405020304" pitchFamily="18" charset="0"/>
                    <a:cs typeface="Times New Roman" panose="02020603050405020304" pitchFamily="18" charset="0"/>
                  </a:rPr>
                  <a:t>_</a:t>
                </a:r>
                <a:r>
                  <a:rPr lang="en-IN" sz="1600" b="1" dirty="0" err="1">
                    <a:latin typeface="Times New Roman" panose="02020603050405020304" pitchFamily="18" charset="0"/>
                    <a:cs typeface="Times New Roman" panose="02020603050405020304" pitchFamily="18" charset="0"/>
                  </a:rPr>
                  <a:t>duration</a:t>
                </a:r>
                <a:r>
                  <a:rPr lang="en-IN" sz="1600" dirty="0">
                    <a:latin typeface="Times New Roman" panose="02020603050405020304" pitchFamily="18" charset="0"/>
                    <a:cs typeface="Times New Roman" panose="02020603050405020304" pitchFamily="18" charset="0"/>
                  </a:rPr>
                  <a:t>’ has values in millions whereas ‘</a:t>
                </a:r>
                <a:r>
                  <a:rPr lang="en-IN" sz="1600" b="1" dirty="0" err="1">
                    <a:latin typeface="Times New Roman" panose="02020603050405020304" pitchFamily="18" charset="0"/>
                    <a:cs typeface="Times New Roman" panose="02020603050405020304" pitchFamily="18" charset="0"/>
                  </a:rPr>
                  <a:t>Packet</a:t>
                </a:r>
                <a:r>
                  <a:rPr lang="en-IN" sz="1600" dirty="0" err="1">
                    <a:latin typeface="Times New Roman" panose="02020603050405020304" pitchFamily="18" charset="0"/>
                    <a:cs typeface="Times New Roman" panose="02020603050405020304" pitchFamily="18" charset="0"/>
                  </a:rPr>
                  <a:t>_</a:t>
                </a:r>
                <a:r>
                  <a:rPr lang="en-IN" sz="1600" b="1" dirty="0" err="1">
                    <a:latin typeface="Times New Roman" panose="02020603050405020304" pitchFamily="18" charset="0"/>
                    <a:cs typeface="Times New Roman" panose="02020603050405020304" pitchFamily="18" charset="0"/>
                  </a:rPr>
                  <a:t>length</a:t>
                </a:r>
                <a:r>
                  <a:rPr lang="en-IN" sz="1600" dirty="0">
                    <a:latin typeface="Times New Roman" panose="02020603050405020304" pitchFamily="18" charset="0"/>
                    <a:cs typeface="Times New Roman" panose="02020603050405020304" pitchFamily="18" charset="0"/>
                  </a:rPr>
                  <a:t>’ has values in hundreds.</a:t>
                </a:r>
              </a:p>
              <a:p>
                <a:pPr>
                  <a:spcBef>
                    <a:spcPts val="1000"/>
                  </a:spcBef>
                </a:pPr>
                <a:r>
                  <a:rPr lang="en-IN" sz="1600" dirty="0">
                    <a:latin typeface="Times New Roman" panose="02020603050405020304" pitchFamily="18" charset="0"/>
                    <a:cs typeface="Times New Roman" panose="02020603050405020304" pitchFamily="18" charset="0"/>
                  </a:rPr>
                  <a:t>Would lead to biasing so we used </a:t>
                </a:r>
                <a:r>
                  <a:rPr lang="en-IN" sz="1600" b="1" dirty="0" err="1">
                    <a:latin typeface="Times New Roman" panose="02020603050405020304" pitchFamily="18" charset="0"/>
                    <a:cs typeface="Times New Roman" panose="02020603050405020304" pitchFamily="18" charset="0"/>
                  </a:rPr>
                  <a:t>StandardScaler</a:t>
                </a:r>
                <a:r>
                  <a:rPr lang="en-IN" sz="1600" dirty="0">
                    <a:latin typeface="Times New Roman" panose="02020603050405020304" pitchFamily="18" charset="0"/>
                    <a:cs typeface="Times New Roman" panose="02020603050405020304" pitchFamily="18" charset="0"/>
                  </a:rPr>
                  <a:t> for normalization of values:</a:t>
                </a:r>
              </a:p>
              <a:p>
                <a:pPr algn="ctr">
                  <a:spcBef>
                    <a:spcPts val="1000"/>
                  </a:spcBef>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cs typeface="Times New Roman" panose="02020603050405020304" pitchFamily="18" charset="0"/>
                            </a:rPr>
                          </m:ctrlPr>
                        </m:sSubPr>
                        <m:e>
                          <m:r>
                            <a:rPr lang="en-US" sz="1600" b="1" i="1" dirty="0" smtClean="0">
                              <a:latin typeface="Cambria Math" panose="02040503050406030204" pitchFamily="18" charset="0"/>
                              <a:cs typeface="Times New Roman" panose="02020603050405020304" pitchFamily="18" charset="0"/>
                            </a:rPr>
                            <m:t>𝒛</m:t>
                          </m:r>
                        </m:e>
                        <m:sub>
                          <m:r>
                            <a:rPr lang="en-US" sz="1600" b="1" i="1" dirty="0" smtClean="0">
                              <a:latin typeface="Cambria Math" panose="02040503050406030204" pitchFamily="18" charset="0"/>
                              <a:cs typeface="Times New Roman" panose="02020603050405020304" pitchFamily="18" charset="0"/>
                            </a:rPr>
                            <m:t>𝒊𝒋</m:t>
                          </m:r>
                        </m:sub>
                      </m:sSub>
                      <m:r>
                        <a:rPr lang="en-US" sz="1600" b="1" i="1" dirty="0" smtClean="0">
                          <a:latin typeface="Cambria Math" panose="02040503050406030204" pitchFamily="18" charset="0"/>
                          <a:cs typeface="Times New Roman" panose="02020603050405020304" pitchFamily="18" charset="0"/>
                        </a:rPr>
                        <m:t>=</m:t>
                      </m:r>
                      <m:sSub>
                        <m:sSubPr>
                          <m:ctrlPr>
                            <a:rPr lang="en-US" sz="1600" b="1" i="1" dirty="0" smtClean="0">
                              <a:latin typeface="Cambria Math" panose="02040503050406030204" pitchFamily="18" charset="0"/>
                              <a:cs typeface="Times New Roman" panose="02020603050405020304" pitchFamily="18" charset="0"/>
                            </a:rPr>
                          </m:ctrlPr>
                        </m:sSubPr>
                        <m:e>
                          <m:r>
                            <a:rPr lang="en-US" sz="1600" b="1" i="1" dirty="0" smtClean="0">
                              <a:latin typeface="Cambria Math" panose="02040503050406030204" pitchFamily="18" charset="0"/>
                              <a:cs typeface="Times New Roman" panose="02020603050405020304" pitchFamily="18" charset="0"/>
                            </a:rPr>
                            <m:t>𝒙</m:t>
                          </m:r>
                        </m:e>
                        <m:sub>
                          <m:r>
                            <a:rPr lang="en-US" sz="1600" b="1" i="1" dirty="0" smtClean="0">
                              <a:latin typeface="Cambria Math" panose="02040503050406030204" pitchFamily="18" charset="0"/>
                              <a:cs typeface="Times New Roman" panose="02020603050405020304" pitchFamily="18" charset="0"/>
                            </a:rPr>
                            <m:t>𝒊𝒋</m:t>
                          </m:r>
                        </m:sub>
                      </m:sSub>
                      <m:r>
                        <a:rPr lang="en-US" sz="1600" b="1" i="1" dirty="0" smtClean="0">
                          <a:latin typeface="Cambria Math" panose="02040503050406030204" pitchFamily="18" charset="0"/>
                          <a:cs typeface="Times New Roman" panose="02020603050405020304" pitchFamily="18" charset="0"/>
                        </a:rPr>
                        <m:t> −</m:t>
                      </m:r>
                      <m:f>
                        <m:fPr>
                          <m:ctrlPr>
                            <a:rPr lang="en-US" sz="1600" b="1" i="1" dirty="0" smtClean="0">
                              <a:latin typeface="Cambria Math" panose="02040503050406030204" pitchFamily="18" charset="0"/>
                              <a:cs typeface="Times New Roman" panose="02020603050405020304" pitchFamily="18" charset="0"/>
                            </a:rPr>
                          </m:ctrlPr>
                        </m:fPr>
                        <m:num>
                          <m:sSub>
                            <m:sSubPr>
                              <m:ctrlPr>
                                <a:rPr lang="en-US" sz="1600" b="1" i="1" dirty="0" smtClean="0">
                                  <a:latin typeface="Cambria Math" panose="02040503050406030204" pitchFamily="18" charset="0"/>
                                  <a:cs typeface="Times New Roman" panose="02020603050405020304" pitchFamily="18" charset="0"/>
                                </a:rPr>
                              </m:ctrlPr>
                            </m:sSubPr>
                            <m:e>
                              <m:r>
                                <a:rPr lang="en-US" sz="1600" b="1" i="1" dirty="0" smtClean="0">
                                  <a:latin typeface="Cambria Math" panose="02040503050406030204" pitchFamily="18" charset="0"/>
                                  <a:ea typeface="Cambria Math" panose="02040503050406030204" pitchFamily="18" charset="0"/>
                                  <a:cs typeface="Times New Roman" panose="02020603050405020304" pitchFamily="18" charset="0"/>
                                </a:rPr>
                                <m:t>𝝁</m:t>
                              </m:r>
                            </m:e>
                            <m:sub>
                              <m:r>
                                <a:rPr lang="en-US" sz="1600" b="1" i="1" dirty="0" smtClean="0">
                                  <a:latin typeface="Cambria Math" panose="02040503050406030204" pitchFamily="18" charset="0"/>
                                  <a:cs typeface="Times New Roman" panose="02020603050405020304" pitchFamily="18" charset="0"/>
                                </a:rPr>
                                <m:t>𝒋</m:t>
                              </m:r>
                            </m:sub>
                          </m:sSub>
                        </m:num>
                        <m:den>
                          <m:sSub>
                            <m:sSubPr>
                              <m:ctrlPr>
                                <a:rPr lang="en-US" sz="1600" b="1" i="1" dirty="0" smtClean="0">
                                  <a:latin typeface="Cambria Math" panose="02040503050406030204" pitchFamily="18" charset="0"/>
                                  <a:cs typeface="Times New Roman" panose="02020603050405020304" pitchFamily="18" charset="0"/>
                                </a:rPr>
                              </m:ctrlPr>
                            </m:sSubPr>
                            <m:e>
                              <m:r>
                                <a:rPr lang="en-US" sz="1600" b="1" i="1" dirty="0" smtClean="0">
                                  <a:latin typeface="Cambria Math" panose="02040503050406030204" pitchFamily="18" charset="0"/>
                                  <a:ea typeface="Cambria Math" panose="02040503050406030204" pitchFamily="18" charset="0"/>
                                  <a:cs typeface="Times New Roman" panose="02020603050405020304" pitchFamily="18" charset="0"/>
                                </a:rPr>
                                <m:t>𝝈</m:t>
                              </m:r>
                            </m:e>
                            <m:sub>
                              <m:r>
                                <a:rPr lang="en-US" sz="1600" b="1" i="1" dirty="0" smtClean="0">
                                  <a:latin typeface="Cambria Math" panose="02040503050406030204" pitchFamily="18" charset="0"/>
                                  <a:cs typeface="Times New Roman" panose="02020603050405020304" pitchFamily="18" charset="0"/>
                                </a:rPr>
                                <m:t>𝒋</m:t>
                              </m:r>
                            </m:sub>
                          </m:sSub>
                        </m:den>
                      </m:f>
                    </m:oMath>
                  </m:oMathPara>
                </a14:m>
                <a:endParaRPr lang="en-IN" sz="1600" b="1" dirty="0">
                  <a:latin typeface="Times New Roman" panose="02020603050405020304" pitchFamily="18" charset="0"/>
                  <a:cs typeface="Times New Roman" panose="02020603050405020304" pitchFamily="18" charset="0"/>
                </a:endParaRPr>
              </a:p>
              <a:p>
                <a:pPr>
                  <a:spcBef>
                    <a:spcPts val="1000"/>
                  </a:spcBef>
                </a:pPr>
                <a:r>
                  <a:rPr lang="en-IN" sz="1600" b="1" dirty="0">
                    <a:latin typeface="Times New Roman" panose="02020603050405020304" pitchFamily="18" charset="0"/>
                    <a:cs typeface="Times New Roman" panose="02020603050405020304" pitchFamily="18" charset="0"/>
                  </a:rPr>
                  <a:t>Where: </a:t>
                </a:r>
                <a:endParaRPr lang="en-GB" sz="1600" b="1" i="1"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1600" i="1">
                            <a:latin typeface="Cambria Math" panose="02040503050406030204" pitchFamily="18" charset="0"/>
                          </a:rPr>
                        </m:ctrlPr>
                      </m:sSubPr>
                      <m:e>
                        <m:r>
                          <a:rPr lang="en-IN" sz="1600" b="0" i="1">
                            <a:latin typeface="Cambria Math" panose="02040503050406030204" pitchFamily="18" charset="0"/>
                          </a:rPr>
                          <m:t>𝑥</m:t>
                        </m:r>
                      </m:e>
                      <m:sub>
                        <m:r>
                          <a:rPr lang="en-IN" sz="1600" b="0" i="1">
                            <a:latin typeface="Cambria Math" panose="02040503050406030204" pitchFamily="18" charset="0"/>
                          </a:rPr>
                          <m:t>𝑖𝑗</m:t>
                        </m:r>
                      </m:sub>
                    </m:sSub>
                    <m:r>
                      <a:rPr lang="en-IN" sz="1600" b="0" i="1" smtClean="0">
                        <a:latin typeface="Cambria Math" panose="02040503050406030204" pitchFamily="18" charset="0"/>
                      </a:rPr>
                      <m:t> </m:t>
                    </m:r>
                  </m:oMath>
                </a14:m>
                <a:r>
                  <a:rPr lang="en-IN" sz="1600" dirty="0">
                    <a:latin typeface="Times New Roman" panose="02020603050405020304" pitchFamily="18" charset="0"/>
                    <a:cs typeface="Times New Roman" panose="02020603050405020304" pitchFamily="18" charset="0"/>
                  </a:rPr>
                  <a:t>= value of feature j for sample I</a:t>
                </a:r>
              </a:p>
              <a:p>
                <a14:m>
                  <m:oMath xmlns:m="http://schemas.openxmlformats.org/officeDocument/2006/math">
                    <m:sSub>
                      <m:sSubPr>
                        <m:ctrlPr>
                          <a:rPr lang="en-IN" sz="1600" i="1">
                            <a:latin typeface="Cambria Math" panose="02040503050406030204" pitchFamily="18" charset="0"/>
                          </a:rPr>
                        </m:ctrlPr>
                      </m:sSubPr>
                      <m:e>
                        <m:r>
                          <a:rPr lang="el-GR" sz="1600" b="0" i="1">
                            <a:latin typeface="Cambria Math" panose="02040503050406030204" pitchFamily="18" charset="0"/>
                            <a:ea typeface="Cambria Math" panose="02040503050406030204" pitchFamily="18" charset="0"/>
                          </a:rPr>
                          <m:t>𝜇</m:t>
                        </m:r>
                      </m:e>
                      <m:sub>
                        <m:r>
                          <a:rPr lang="en-IN" sz="1600" b="0" i="1">
                            <a:latin typeface="Cambria Math" panose="02040503050406030204" pitchFamily="18" charset="0"/>
                          </a:rPr>
                          <m:t>𝑗</m:t>
                        </m:r>
                      </m:sub>
                    </m:sSub>
                    <m:r>
                      <a:rPr lang="en-IN" sz="1600" b="0" i="1" smtClean="0">
                        <a:latin typeface="Cambria Math" panose="02040503050406030204" pitchFamily="18" charset="0"/>
                      </a:rPr>
                      <m:t> </m:t>
                    </m:r>
                  </m:oMath>
                </a14:m>
                <a:r>
                  <a:rPr lang="en-IN" sz="1600" dirty="0">
                    <a:latin typeface="Times New Roman" panose="02020603050405020304" pitchFamily="18" charset="0"/>
                    <a:cs typeface="Times New Roman" panose="02020603050405020304" pitchFamily="18" charset="0"/>
                  </a:rPr>
                  <a:t>= mean of feature j </a:t>
                </a:r>
              </a:p>
              <a:p>
                <a14:m>
                  <m:oMath xmlns:m="http://schemas.openxmlformats.org/officeDocument/2006/math">
                    <m:sSub>
                      <m:sSubPr>
                        <m:ctrlPr>
                          <a:rPr lang="en-IN" sz="1600" i="1">
                            <a:latin typeface="Cambria Math" panose="02040503050406030204" pitchFamily="18" charset="0"/>
                          </a:rPr>
                        </m:ctrlPr>
                      </m:sSubPr>
                      <m:e>
                        <m:r>
                          <a:rPr lang="en-IN" sz="1600" b="0" i="1">
                            <a:latin typeface="Cambria Math" panose="02040503050406030204" pitchFamily="18" charset="0"/>
                            <a:ea typeface="Cambria Math" panose="02040503050406030204" pitchFamily="18" charset="0"/>
                          </a:rPr>
                          <m:t>𝜎</m:t>
                        </m:r>
                      </m:e>
                      <m:sub>
                        <m:r>
                          <a:rPr lang="en-IN" sz="1600" b="0" i="1">
                            <a:latin typeface="Cambria Math" panose="02040503050406030204" pitchFamily="18" charset="0"/>
                          </a:rPr>
                          <m:t>𝑗</m:t>
                        </m:r>
                      </m:sub>
                    </m:sSub>
                  </m:oMath>
                </a14:m>
                <a:r>
                  <a:rPr lang="en-IN" sz="1600" dirty="0">
                    <a:latin typeface="Times New Roman" panose="02020603050405020304" pitchFamily="18" charset="0"/>
                    <a:cs typeface="Times New Roman" panose="02020603050405020304" pitchFamily="18" charset="0"/>
                  </a:rPr>
                  <a:t> = standard deviation of feature j</a:t>
                </a:r>
              </a:p>
              <a:p>
                <a:pPr>
                  <a:spcBef>
                    <a:spcPts val="1000"/>
                  </a:spcBef>
                </a:pPr>
                <a:r>
                  <a:rPr lang="en-IN" sz="1600" b="1" dirty="0">
                    <a:latin typeface="Times New Roman" panose="02020603050405020304" pitchFamily="18" charset="0"/>
                    <a:cs typeface="Times New Roman" panose="02020603050405020304" pitchFamily="18" charset="0"/>
                  </a:rPr>
                  <a:t>Balanced dataset creation:</a:t>
                </a:r>
              </a:p>
              <a:p>
                <a:pPr>
                  <a:spcBef>
                    <a:spcPts val="1000"/>
                  </a:spcBef>
                </a:pPr>
                <a:r>
                  <a:rPr lang="en-IN" sz="1600" dirty="0">
                    <a:latin typeface="Times New Roman" panose="02020603050405020304" pitchFamily="18" charset="0"/>
                    <a:cs typeface="Times New Roman" panose="02020603050405020304" pitchFamily="18" charset="0"/>
                  </a:rPr>
                  <a:t>Attacks used: ['</a:t>
                </a:r>
                <a:r>
                  <a:rPr lang="en-IN" sz="1600" dirty="0" err="1">
                    <a:latin typeface="Times New Roman" panose="02020603050405020304" pitchFamily="18" charset="0"/>
                    <a:cs typeface="Times New Roman" panose="02020603050405020304" pitchFamily="18" charset="0"/>
                  </a:rPr>
                  <a:t>DrDoS_DNS</a:t>
                </a:r>
                <a:r>
                  <a:rPr lang="en-IN" sz="1600" dirty="0">
                    <a:latin typeface="Times New Roman" panose="02020603050405020304" pitchFamily="18" charset="0"/>
                    <a:cs typeface="Times New Roman" panose="02020603050405020304" pitchFamily="18" charset="0"/>
                  </a:rPr>
                  <a:t>', 'Syn', 'TFTP', '</a:t>
                </a:r>
                <a:r>
                  <a:rPr lang="en-IN" sz="1600" dirty="0" err="1">
                    <a:latin typeface="Times New Roman" panose="02020603050405020304" pitchFamily="18" charset="0"/>
                    <a:cs typeface="Times New Roman" panose="02020603050405020304" pitchFamily="18" charset="0"/>
                  </a:rPr>
                  <a:t>UDPLag</a:t>
                </a:r>
                <a:r>
                  <a:rPr lang="en-IN" sz="1600" dirty="0">
                    <a:latin typeface="Times New Roman" panose="02020603050405020304" pitchFamily="18"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4FF13E80-E399-E0B2-7D27-A9A3452CBEC5}"/>
                  </a:ext>
                </a:extLst>
              </p:cNvPr>
              <p:cNvSpPr txBox="1">
                <a:spLocks noRot="1" noChangeAspect="1" noMove="1" noResize="1" noEditPoints="1" noAdjustHandles="1" noChangeArrowheads="1" noChangeShapeType="1" noTextEdit="1"/>
              </p:cNvSpPr>
              <p:nvPr/>
            </p:nvSpPr>
            <p:spPr>
              <a:xfrm>
                <a:off x="185343" y="1024048"/>
                <a:ext cx="8684843" cy="3519297"/>
              </a:xfrm>
              <a:prstGeom prst="rect">
                <a:avLst/>
              </a:prstGeom>
              <a:blipFill>
                <a:blip r:embed="rId2"/>
                <a:stretch>
                  <a:fillRect l="-351" t="-520" b="-1213"/>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C2595FFF-6909-5E5B-352C-31EE20CB3ADC}"/>
              </a:ext>
            </a:extLst>
          </p:cNvPr>
          <p:cNvGraphicFramePr>
            <a:graphicFrameLocks noGrp="1"/>
          </p:cNvGraphicFramePr>
          <p:nvPr>
            <p:extLst>
              <p:ext uri="{D42A27DB-BD31-4B8C-83A1-F6EECF244321}">
                <p14:modId xmlns:p14="http://schemas.microsoft.com/office/powerpoint/2010/main" val="1291464454"/>
              </p:ext>
            </p:extLst>
          </p:nvPr>
        </p:nvGraphicFramePr>
        <p:xfrm>
          <a:off x="273814" y="4543345"/>
          <a:ext cx="5523796" cy="2215660"/>
        </p:xfrm>
        <a:graphic>
          <a:graphicData uri="http://schemas.openxmlformats.org/drawingml/2006/table">
            <a:tbl>
              <a:tblPr bandRow="1">
                <a:tableStyleId>{5C22544A-7EE6-4342-B048-85BDC9FD1C3A}</a:tableStyleId>
              </a:tblPr>
              <a:tblGrid>
                <a:gridCol w="2761898">
                  <a:extLst>
                    <a:ext uri="{9D8B030D-6E8A-4147-A177-3AD203B41FA5}">
                      <a16:colId xmlns:a16="http://schemas.microsoft.com/office/drawing/2014/main" val="3857669003"/>
                    </a:ext>
                  </a:extLst>
                </a:gridCol>
                <a:gridCol w="2761898">
                  <a:extLst>
                    <a:ext uri="{9D8B030D-6E8A-4147-A177-3AD203B41FA5}">
                      <a16:colId xmlns:a16="http://schemas.microsoft.com/office/drawing/2014/main" val="2214057435"/>
                    </a:ext>
                  </a:extLst>
                </a:gridCol>
              </a:tblGrid>
              <a:tr h="306060">
                <a:tc>
                  <a:txBody>
                    <a:bodyPr/>
                    <a:lstStyle/>
                    <a:p>
                      <a:pPr algn="ctr"/>
                      <a:r>
                        <a:rPr lang="en-IN"/>
                        <a:t>Each attack</a:t>
                      </a:r>
                    </a:p>
                  </a:txBody>
                  <a:tcPr/>
                </a:tc>
                <a:tc>
                  <a:txBody>
                    <a:bodyPr/>
                    <a:lstStyle/>
                    <a:p>
                      <a:pPr algn="ctr"/>
                      <a:r>
                        <a:rPr lang="en-IN" dirty="0"/>
                        <a:t>6250 rows</a:t>
                      </a:r>
                    </a:p>
                  </a:txBody>
                  <a:tcPr/>
                </a:tc>
                <a:extLst>
                  <a:ext uri="{0D108BD9-81ED-4DB2-BD59-A6C34878D82A}">
                    <a16:rowId xmlns:a16="http://schemas.microsoft.com/office/drawing/2014/main" val="1904092613"/>
                  </a:ext>
                </a:extLst>
              </a:tr>
              <a:tr h="381920">
                <a:tc>
                  <a:txBody>
                    <a:bodyPr/>
                    <a:lstStyle/>
                    <a:p>
                      <a:pPr algn="ctr"/>
                      <a:r>
                        <a:rPr lang="en-IN"/>
                        <a:t>Total attack rows</a:t>
                      </a:r>
                    </a:p>
                  </a:txBody>
                  <a:tcPr/>
                </a:tc>
                <a:tc>
                  <a:txBody>
                    <a:bodyPr/>
                    <a:lstStyle/>
                    <a:p>
                      <a:pPr algn="ctr"/>
                      <a:r>
                        <a:rPr lang="en-IN" dirty="0"/>
                        <a:t>25000</a:t>
                      </a:r>
                    </a:p>
                  </a:txBody>
                  <a:tcPr/>
                </a:tc>
                <a:extLst>
                  <a:ext uri="{0D108BD9-81ED-4DB2-BD59-A6C34878D82A}">
                    <a16:rowId xmlns:a16="http://schemas.microsoft.com/office/drawing/2014/main" val="1580898353"/>
                  </a:ext>
                </a:extLst>
              </a:tr>
              <a:tr h="381920">
                <a:tc>
                  <a:txBody>
                    <a:bodyPr/>
                    <a:lstStyle/>
                    <a:p>
                      <a:pPr algn="ctr"/>
                      <a:r>
                        <a:rPr lang="en-IN"/>
                        <a:t>Benign Rows</a:t>
                      </a:r>
                    </a:p>
                  </a:txBody>
                  <a:tcPr/>
                </a:tc>
                <a:tc>
                  <a:txBody>
                    <a:bodyPr/>
                    <a:lstStyle/>
                    <a:p>
                      <a:pPr algn="ctr"/>
                      <a:r>
                        <a:rPr lang="en-IN" dirty="0"/>
                        <a:t>25000</a:t>
                      </a:r>
                    </a:p>
                  </a:txBody>
                  <a:tcPr/>
                </a:tc>
                <a:extLst>
                  <a:ext uri="{0D108BD9-81ED-4DB2-BD59-A6C34878D82A}">
                    <a16:rowId xmlns:a16="http://schemas.microsoft.com/office/drawing/2014/main" val="1114794230"/>
                  </a:ext>
                </a:extLst>
              </a:tr>
              <a:tr h="381920">
                <a:tc>
                  <a:txBody>
                    <a:bodyPr/>
                    <a:lstStyle/>
                    <a:p>
                      <a:pPr algn="ctr"/>
                      <a:r>
                        <a:rPr lang="en-IN"/>
                        <a:t>Dataset </a:t>
                      </a:r>
                    </a:p>
                  </a:txBody>
                  <a:tcPr/>
                </a:tc>
                <a:tc>
                  <a:txBody>
                    <a:bodyPr/>
                    <a:lstStyle/>
                    <a:p>
                      <a:pPr algn="ctr"/>
                      <a:r>
                        <a:rPr lang="en-IN" dirty="0"/>
                        <a:t>25k+25k = ~50k</a:t>
                      </a:r>
                    </a:p>
                  </a:txBody>
                  <a:tcPr/>
                </a:tc>
                <a:extLst>
                  <a:ext uri="{0D108BD9-81ED-4DB2-BD59-A6C34878D82A}">
                    <a16:rowId xmlns:a16="http://schemas.microsoft.com/office/drawing/2014/main" val="4092746747"/>
                  </a:ext>
                </a:extLst>
              </a:tr>
              <a:tr h="381920">
                <a:tc>
                  <a:txBody>
                    <a:bodyPr/>
                    <a:lstStyle/>
                    <a:p>
                      <a:pPr algn="ctr"/>
                      <a:r>
                        <a:rPr lang="en-IN"/>
                        <a:t>Target features</a:t>
                      </a:r>
                    </a:p>
                  </a:txBody>
                  <a:tcPr/>
                </a:tc>
                <a:tc>
                  <a:txBody>
                    <a:bodyPr/>
                    <a:lstStyle/>
                    <a:p>
                      <a:pPr algn="ctr"/>
                      <a:r>
                        <a:rPr lang="en-IN" dirty="0"/>
                        <a:t>30</a:t>
                      </a:r>
                    </a:p>
                  </a:txBody>
                  <a:tcPr/>
                </a:tc>
                <a:extLst>
                  <a:ext uri="{0D108BD9-81ED-4DB2-BD59-A6C34878D82A}">
                    <a16:rowId xmlns:a16="http://schemas.microsoft.com/office/drawing/2014/main" val="2672722837"/>
                  </a:ext>
                </a:extLst>
              </a:tr>
              <a:tr h="381920">
                <a:tc>
                  <a:txBody>
                    <a:bodyPr/>
                    <a:lstStyle/>
                    <a:p>
                      <a:pPr algn="ctr"/>
                      <a:r>
                        <a:rPr lang="en-IN"/>
                        <a:t>Number of clients</a:t>
                      </a:r>
                    </a:p>
                  </a:txBody>
                  <a:tcPr/>
                </a:tc>
                <a:tc>
                  <a:txBody>
                    <a:bodyPr/>
                    <a:lstStyle/>
                    <a:p>
                      <a:pPr algn="ctr"/>
                      <a:r>
                        <a:rPr lang="en-IN" dirty="0"/>
                        <a:t>4</a:t>
                      </a:r>
                    </a:p>
                  </a:txBody>
                  <a:tcPr/>
                </a:tc>
                <a:extLst>
                  <a:ext uri="{0D108BD9-81ED-4DB2-BD59-A6C34878D82A}">
                    <a16:rowId xmlns:a16="http://schemas.microsoft.com/office/drawing/2014/main" val="2617014024"/>
                  </a:ext>
                </a:extLst>
              </a:tr>
            </a:tbl>
          </a:graphicData>
        </a:graphic>
      </p:graphicFrame>
      <p:graphicFrame>
        <p:nvGraphicFramePr>
          <p:cNvPr id="3" name="Table 2">
            <a:extLst>
              <a:ext uri="{FF2B5EF4-FFF2-40B4-BE49-F238E27FC236}">
                <a16:creationId xmlns:a16="http://schemas.microsoft.com/office/drawing/2014/main" id="{2820B678-7FB6-C0E0-C30E-B9B748866D58}"/>
              </a:ext>
            </a:extLst>
          </p:cNvPr>
          <p:cNvGraphicFramePr>
            <a:graphicFrameLocks noGrp="1"/>
          </p:cNvGraphicFramePr>
          <p:nvPr>
            <p:extLst>
              <p:ext uri="{D42A27DB-BD31-4B8C-83A1-F6EECF244321}">
                <p14:modId xmlns:p14="http://schemas.microsoft.com/office/powerpoint/2010/main" val="3317043484"/>
              </p:ext>
            </p:extLst>
          </p:nvPr>
        </p:nvGraphicFramePr>
        <p:xfrm>
          <a:off x="5910657" y="4543345"/>
          <a:ext cx="3048000" cy="2215660"/>
        </p:xfrm>
        <a:graphic>
          <a:graphicData uri="http://schemas.openxmlformats.org/drawingml/2006/table">
            <a:tbl>
              <a:tblPr bandRow="1">
                <a:tableStyleId>{5C22544A-7EE6-4342-B048-85BDC9FD1C3A}</a:tableStyleId>
              </a:tblPr>
              <a:tblGrid>
                <a:gridCol w="1524000">
                  <a:extLst>
                    <a:ext uri="{9D8B030D-6E8A-4147-A177-3AD203B41FA5}">
                      <a16:colId xmlns:a16="http://schemas.microsoft.com/office/drawing/2014/main" val="2146490318"/>
                    </a:ext>
                  </a:extLst>
                </a:gridCol>
                <a:gridCol w="1524000">
                  <a:extLst>
                    <a:ext uri="{9D8B030D-6E8A-4147-A177-3AD203B41FA5}">
                      <a16:colId xmlns:a16="http://schemas.microsoft.com/office/drawing/2014/main" val="4139532475"/>
                    </a:ext>
                  </a:extLst>
                </a:gridCol>
              </a:tblGrid>
              <a:tr h="443132">
                <a:tc>
                  <a:txBody>
                    <a:bodyPr/>
                    <a:lstStyle/>
                    <a:p>
                      <a:r>
                        <a:rPr lang="en-US" dirty="0"/>
                        <a:t>Client 0</a:t>
                      </a:r>
                      <a:endParaRPr lang="en-IN" dirty="0"/>
                    </a:p>
                  </a:txBody>
                  <a:tcPr/>
                </a:tc>
                <a:tc>
                  <a:txBody>
                    <a:bodyPr/>
                    <a:lstStyle/>
                    <a:p>
                      <a:r>
                        <a:rPr lang="en-US" dirty="0"/>
                        <a:t>12500 samples</a:t>
                      </a:r>
                      <a:endParaRPr lang="en-IN" dirty="0"/>
                    </a:p>
                  </a:txBody>
                  <a:tcPr/>
                </a:tc>
                <a:extLst>
                  <a:ext uri="{0D108BD9-81ED-4DB2-BD59-A6C34878D82A}">
                    <a16:rowId xmlns:a16="http://schemas.microsoft.com/office/drawing/2014/main" val="1381766139"/>
                  </a:ext>
                </a:extLst>
              </a:tr>
              <a:tr h="443132">
                <a:tc>
                  <a:txBody>
                    <a:bodyPr/>
                    <a:lstStyle/>
                    <a:p>
                      <a:r>
                        <a:rPr lang="en-US" dirty="0"/>
                        <a:t>Client 1</a:t>
                      </a:r>
                      <a:endParaRPr lang="en-IN" dirty="0"/>
                    </a:p>
                  </a:txBody>
                  <a:tcPr/>
                </a:tc>
                <a:tc>
                  <a:txBody>
                    <a:bodyPr/>
                    <a:lstStyle/>
                    <a:p>
                      <a:r>
                        <a:rPr lang="en-US" dirty="0"/>
                        <a:t>12500 samples</a:t>
                      </a:r>
                      <a:endParaRPr lang="en-IN" dirty="0"/>
                    </a:p>
                  </a:txBody>
                  <a:tcPr/>
                </a:tc>
                <a:extLst>
                  <a:ext uri="{0D108BD9-81ED-4DB2-BD59-A6C34878D82A}">
                    <a16:rowId xmlns:a16="http://schemas.microsoft.com/office/drawing/2014/main" val="3899174716"/>
                  </a:ext>
                </a:extLst>
              </a:tr>
              <a:tr h="443132">
                <a:tc>
                  <a:txBody>
                    <a:bodyPr/>
                    <a:lstStyle/>
                    <a:p>
                      <a:r>
                        <a:rPr lang="en-US"/>
                        <a:t>Client 2</a:t>
                      </a:r>
                      <a:endParaRPr lang="en-IN"/>
                    </a:p>
                  </a:txBody>
                  <a:tcPr/>
                </a:tc>
                <a:tc>
                  <a:txBody>
                    <a:bodyPr/>
                    <a:lstStyle/>
                    <a:p>
                      <a:r>
                        <a:rPr lang="en-US" dirty="0"/>
                        <a:t>12500 samples</a:t>
                      </a:r>
                      <a:endParaRPr lang="en-IN" dirty="0"/>
                    </a:p>
                  </a:txBody>
                  <a:tcPr/>
                </a:tc>
                <a:extLst>
                  <a:ext uri="{0D108BD9-81ED-4DB2-BD59-A6C34878D82A}">
                    <a16:rowId xmlns:a16="http://schemas.microsoft.com/office/drawing/2014/main" val="3771119700"/>
                  </a:ext>
                </a:extLst>
              </a:tr>
              <a:tr h="443132">
                <a:tc>
                  <a:txBody>
                    <a:bodyPr/>
                    <a:lstStyle/>
                    <a:p>
                      <a:r>
                        <a:rPr lang="en-US"/>
                        <a:t>Client 3</a:t>
                      </a:r>
                      <a:endParaRPr lang="en-IN"/>
                    </a:p>
                  </a:txBody>
                  <a:tcPr/>
                </a:tc>
                <a:tc>
                  <a:txBody>
                    <a:bodyPr/>
                    <a:lstStyle/>
                    <a:p>
                      <a:r>
                        <a:rPr lang="en-US"/>
                        <a:t>12500 samples</a:t>
                      </a:r>
                      <a:endParaRPr lang="en-IN"/>
                    </a:p>
                  </a:txBody>
                  <a:tcPr/>
                </a:tc>
                <a:extLst>
                  <a:ext uri="{0D108BD9-81ED-4DB2-BD59-A6C34878D82A}">
                    <a16:rowId xmlns:a16="http://schemas.microsoft.com/office/drawing/2014/main" val="1099591607"/>
                  </a:ext>
                </a:extLst>
              </a:tr>
              <a:tr h="443132">
                <a:tc>
                  <a:txBody>
                    <a:bodyPr/>
                    <a:lstStyle/>
                    <a:p>
                      <a:r>
                        <a:rPr lang="en-US"/>
                        <a:t>Test set</a:t>
                      </a:r>
                      <a:endParaRPr lang="en-IN"/>
                    </a:p>
                  </a:txBody>
                  <a:tcPr/>
                </a:tc>
                <a:tc>
                  <a:txBody>
                    <a:bodyPr/>
                    <a:lstStyle/>
                    <a:p>
                      <a:r>
                        <a:rPr lang="en-US" dirty="0"/>
                        <a:t>10000 samples</a:t>
                      </a:r>
                      <a:endParaRPr lang="en-IN" dirty="0"/>
                    </a:p>
                  </a:txBody>
                  <a:tcPr/>
                </a:tc>
                <a:extLst>
                  <a:ext uri="{0D108BD9-81ED-4DB2-BD59-A6C34878D82A}">
                    <a16:rowId xmlns:a16="http://schemas.microsoft.com/office/drawing/2014/main" val="537871760"/>
                  </a:ext>
                </a:extLst>
              </a:tr>
            </a:tbl>
          </a:graphicData>
        </a:graphic>
      </p:graphicFrame>
    </p:spTree>
    <p:extLst>
      <p:ext uri="{BB962C8B-B14F-4D97-AF65-F5344CB8AC3E}">
        <p14:creationId xmlns:p14="http://schemas.microsoft.com/office/powerpoint/2010/main" val="233676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F590-5A90-35D6-F978-CC643E3646C2}"/>
              </a:ext>
            </a:extLst>
          </p:cNvPr>
          <p:cNvSpPr>
            <a:spLocks noGrp="1"/>
          </p:cNvSpPr>
          <p:nvPr>
            <p:ph type="title"/>
          </p:nvPr>
        </p:nvSpPr>
        <p:spPr>
          <a:xfrm>
            <a:off x="523143" y="692761"/>
            <a:ext cx="7886700" cy="596778"/>
          </a:xfrm>
        </p:spPr>
        <p:txBody>
          <a:bodyPr>
            <a:normAutofit/>
          </a:bodyPr>
          <a:lstStyle/>
          <a:p>
            <a:r>
              <a:rPr lang="en-US" sz="2800" b="1" u="sng" dirty="0">
                <a:latin typeface="Times New Roman" panose="02020603050405020304" pitchFamily="18" charset="0"/>
                <a:cs typeface="Times New Roman" panose="02020603050405020304" pitchFamily="18" charset="0"/>
              </a:rPr>
              <a:t>Benign Collection</a:t>
            </a:r>
            <a:endParaRPr lang="en-IN" sz="28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4E9FD3-8290-5718-9528-93C362F273B5}"/>
              </a:ext>
            </a:extLst>
          </p:cNvPr>
          <p:cNvSpPr txBox="1"/>
          <p:nvPr/>
        </p:nvSpPr>
        <p:spPr>
          <a:xfrm>
            <a:off x="523143" y="1239986"/>
            <a:ext cx="6869723"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First the benign data is spread across multiple files hence,</a:t>
            </a:r>
          </a:p>
          <a:p>
            <a:r>
              <a:rPr lang="en-IN" dirty="0">
                <a:latin typeface="Times New Roman" panose="02020603050405020304" pitchFamily="18" charset="0"/>
                <a:cs typeface="Times New Roman" panose="02020603050405020304" pitchFamily="18" charset="0"/>
              </a:rPr>
              <a:t>Chunks of 10,000 rows consider to avoid memory issues,</a:t>
            </a:r>
          </a:p>
          <a:p>
            <a:r>
              <a:rPr lang="en-IN" dirty="0">
                <a:latin typeface="Times New Roman" panose="02020603050405020304" pitchFamily="18" charset="0"/>
                <a:cs typeface="Times New Roman" panose="02020603050405020304" pitchFamily="18" charset="0"/>
              </a:rPr>
              <a:t>	in each chunk </a:t>
            </a:r>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rPr>
              <a:t> columns are stripped of whitespace</a:t>
            </a:r>
          </a:p>
          <a:p>
            <a:r>
              <a:rPr lang="en-IN" dirty="0">
                <a:latin typeface="Times New Roman" panose="02020603050405020304" pitchFamily="18" charset="0"/>
                <a:cs typeface="Times New Roman" panose="02020603050405020304" pitchFamily="18" charset="0"/>
              </a:rPr>
              <a:t>	in rows </a:t>
            </a:r>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rPr>
              <a:t> Label = ‘Benign’</a:t>
            </a:r>
          </a:p>
          <a:p>
            <a:r>
              <a:rPr lang="en-IN" dirty="0">
                <a:latin typeface="Times New Roman" panose="02020603050405020304" pitchFamily="18" charset="0"/>
                <a:cs typeface="Times New Roman" panose="02020603050405020304" pitchFamily="18" charset="0"/>
              </a:rPr>
              <a:t>We collect until there are 5000 rows per file or till 25,000 target is hit.</a:t>
            </a:r>
          </a:p>
          <a:p>
            <a:r>
              <a:rPr lang="en-IN" dirty="0">
                <a:latin typeface="Times New Roman" panose="02020603050405020304" pitchFamily="18" charset="0"/>
                <a:cs typeface="Times New Roman" panose="02020603050405020304" pitchFamily="18" charset="0"/>
              </a:rPr>
              <a:t>New column </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err="1">
                <a:latin typeface="Times New Roman" panose="02020603050405020304" pitchFamily="18" charset="0"/>
                <a:cs typeface="Times New Roman" panose="02020603050405020304" pitchFamily="18" charset="0"/>
                <a:sym typeface="Wingdings" panose="05000000000000000000" pitchFamily="2" charset="2"/>
              </a:rPr>
              <a:t>Binary_label</a:t>
            </a:r>
            <a:r>
              <a:rPr lang="en-IN" dirty="0">
                <a:latin typeface="Times New Roman" panose="02020603050405020304" pitchFamily="18" charset="0"/>
                <a:cs typeface="Times New Roman" panose="02020603050405020304" pitchFamily="18" charset="0"/>
                <a:sym typeface="Wingdings" panose="05000000000000000000" pitchFamily="2" charset="2"/>
              </a:rPr>
              <a:t> = 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Result = ~25,000 benign rows collected from different sources.</a:t>
            </a:r>
          </a:p>
        </p:txBody>
      </p:sp>
      <p:sp>
        <p:nvSpPr>
          <p:cNvPr id="5" name="Title 1">
            <a:extLst>
              <a:ext uri="{FF2B5EF4-FFF2-40B4-BE49-F238E27FC236}">
                <a16:creationId xmlns:a16="http://schemas.microsoft.com/office/drawing/2014/main" id="{E616D927-8F87-AD54-BAD9-C923A3CF3E77}"/>
              </a:ext>
            </a:extLst>
          </p:cNvPr>
          <p:cNvSpPr txBox="1">
            <a:spLocks/>
          </p:cNvSpPr>
          <p:nvPr/>
        </p:nvSpPr>
        <p:spPr>
          <a:xfrm>
            <a:off x="523143" y="3346938"/>
            <a:ext cx="7886700" cy="59677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800" b="1" u="sng" dirty="0">
                <a:latin typeface="Times New Roman" panose="02020603050405020304" pitchFamily="18" charset="0"/>
                <a:cs typeface="Times New Roman" panose="02020603050405020304" pitchFamily="18" charset="0"/>
              </a:rPr>
              <a:t>Attack Sampling</a:t>
            </a:r>
            <a:endParaRPr lang="en-IN" sz="28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E0BDCD0-F99F-9576-31D3-7A41C6E37970}"/>
              </a:ext>
            </a:extLst>
          </p:cNvPr>
          <p:cNvSpPr txBox="1"/>
          <p:nvPr/>
        </p:nvSpPr>
        <p:spPr>
          <a:xfrm>
            <a:off x="633045" y="3943716"/>
            <a:ext cx="769034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First, we remove accidental benign rows</a:t>
            </a:r>
          </a:p>
          <a:p>
            <a:r>
              <a:rPr lang="en-US" dirty="0">
                <a:latin typeface="Times New Roman" panose="02020603050405020304" pitchFamily="18" charset="0"/>
                <a:cs typeface="Times New Roman" panose="02020603050405020304" pitchFamily="18" charset="0"/>
              </a:rPr>
              <a:t>	if rows &gt; 6250 then we randomly select 6250 with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 = 42</a:t>
            </a:r>
          </a:p>
          <a:p>
            <a:r>
              <a:rPr lang="en-IN" dirty="0">
                <a:latin typeface="Times New Roman" panose="02020603050405020304" pitchFamily="18" charset="0"/>
                <a:cs typeface="Times New Roman" panose="02020603050405020304" pitchFamily="18" charset="0"/>
              </a:rPr>
              <a:t>New column </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err="1">
                <a:latin typeface="Times New Roman" panose="02020603050405020304" pitchFamily="18" charset="0"/>
                <a:cs typeface="Times New Roman" panose="02020603050405020304" pitchFamily="18" charset="0"/>
                <a:sym typeface="Wingdings" panose="05000000000000000000" pitchFamily="2" charset="2"/>
              </a:rPr>
              <a:t>Binary_label</a:t>
            </a:r>
            <a:r>
              <a:rPr lang="en-IN" dirty="0">
                <a:latin typeface="Times New Roman" panose="02020603050405020304" pitchFamily="18" charset="0"/>
                <a:cs typeface="Times New Roman" panose="02020603050405020304" pitchFamily="18" charset="0"/>
                <a:sym typeface="Wingdings" panose="05000000000000000000" pitchFamily="2" charset="2"/>
              </a:rPr>
              <a:t> = 1</a:t>
            </a:r>
          </a:p>
          <a:p>
            <a:r>
              <a:rPr lang="en-IN" dirty="0">
                <a:latin typeface="Times New Roman" panose="02020603050405020304" pitchFamily="18" charset="0"/>
                <a:cs typeface="Times New Roman" panose="02020603050405020304" pitchFamily="18" charset="0"/>
              </a:rPr>
              <a:t>Result = ~25,000 attack rows total.</a:t>
            </a:r>
          </a:p>
        </p:txBody>
      </p:sp>
      <p:sp>
        <p:nvSpPr>
          <p:cNvPr id="7" name="Title 1">
            <a:extLst>
              <a:ext uri="{FF2B5EF4-FFF2-40B4-BE49-F238E27FC236}">
                <a16:creationId xmlns:a16="http://schemas.microsoft.com/office/drawing/2014/main" id="{11194C34-07C8-E76F-20C5-CAE7A9EB2BA8}"/>
              </a:ext>
            </a:extLst>
          </p:cNvPr>
          <p:cNvSpPr txBox="1">
            <a:spLocks/>
          </p:cNvSpPr>
          <p:nvPr/>
        </p:nvSpPr>
        <p:spPr>
          <a:xfrm>
            <a:off x="534865" y="5175738"/>
            <a:ext cx="7886700" cy="59677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800" b="1" u="sng" dirty="0">
                <a:latin typeface="Times New Roman" panose="02020603050405020304" pitchFamily="18" charset="0"/>
                <a:cs typeface="Times New Roman" panose="02020603050405020304" pitchFamily="18" charset="0"/>
              </a:rPr>
              <a:t>Combining: </a:t>
            </a:r>
            <a:endParaRPr lang="en-IN" sz="2800" b="1" u="sng"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8D4BEDD6-E433-F2EB-CDC2-2827FCAC749E}"/>
              </a:ext>
            </a:extLst>
          </p:cNvPr>
          <p:cNvSpPr txBox="1">
            <a:spLocks/>
          </p:cNvSpPr>
          <p:nvPr/>
        </p:nvSpPr>
        <p:spPr>
          <a:xfrm>
            <a:off x="523143" y="5702726"/>
            <a:ext cx="7886700" cy="59677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Concatenate Benign + Attack </a:t>
            </a:r>
            <a:r>
              <a:rPr lang="en-US" sz="1800" dirty="0" err="1">
                <a:latin typeface="Times New Roman" panose="02020603050405020304" pitchFamily="18" charset="0"/>
                <a:cs typeface="Times New Roman" panose="02020603050405020304" pitchFamily="18" charset="0"/>
              </a:rPr>
              <a:t>Dataframes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988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6464FE-1223-F809-9EA5-731A64330C7B}"/>
              </a:ext>
            </a:extLst>
          </p:cNvPr>
          <p:cNvSpPr txBox="1"/>
          <p:nvPr/>
        </p:nvSpPr>
        <p:spPr>
          <a:xfrm>
            <a:off x="429768" y="1033272"/>
            <a:ext cx="425196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Sequential Model: </a:t>
            </a:r>
          </a:p>
        </p:txBody>
      </p:sp>
      <p:sp>
        <p:nvSpPr>
          <p:cNvPr id="3" name="TextBox 2">
            <a:extLst>
              <a:ext uri="{FF2B5EF4-FFF2-40B4-BE49-F238E27FC236}">
                <a16:creationId xmlns:a16="http://schemas.microsoft.com/office/drawing/2014/main" id="{FD2610E9-5969-9F8F-8F08-9E0A77870A17}"/>
              </a:ext>
            </a:extLst>
          </p:cNvPr>
          <p:cNvSpPr txBox="1"/>
          <p:nvPr/>
        </p:nvSpPr>
        <p:spPr>
          <a:xfrm>
            <a:off x="530352" y="1560231"/>
            <a:ext cx="647395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data: csv(CICDDoS2019 dataset)</a:t>
            </a:r>
          </a:p>
          <a:p>
            <a:r>
              <a:rPr lang="en-IN" dirty="0">
                <a:latin typeface="Times New Roman" panose="02020603050405020304" pitchFamily="18" charset="0"/>
                <a:cs typeface="Times New Roman" panose="02020603050405020304" pitchFamily="18" charset="0"/>
              </a:rPr>
              <a:t>Each Row: one network flow.</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Example:  Row 1 → [f1, f2, f3, ..., </a:t>
            </a:r>
            <a:r>
              <a:rPr lang="en-IN" dirty="0" err="1">
                <a:latin typeface="Times New Roman" panose="02020603050405020304" pitchFamily="18" charset="0"/>
                <a:cs typeface="Times New Roman" panose="02020603050405020304" pitchFamily="18" charset="0"/>
              </a:rPr>
              <a:t>fN</a:t>
            </a:r>
            <a:r>
              <a:rPr lang="en-IN" dirty="0">
                <a:latin typeface="Times New Roman" panose="02020603050405020304" pitchFamily="18" charset="0"/>
                <a:cs typeface="Times New Roman" panose="02020603050405020304" pitchFamily="18" charset="0"/>
              </a:rPr>
              <a:t>]  → Label = Attack/Benign</a:t>
            </a:r>
          </a:p>
          <a:p>
            <a:r>
              <a:rPr lang="en-IN" dirty="0">
                <a:latin typeface="Times New Roman" panose="02020603050405020304" pitchFamily="18" charset="0"/>
                <a:cs typeface="Times New Roman" panose="02020603050405020304" pitchFamily="18" charset="0"/>
              </a:rPr>
              <a:t>		.	.	</a:t>
            </a:r>
          </a:p>
          <a:p>
            <a:r>
              <a:rPr lang="en-IN" dirty="0">
                <a:latin typeface="Times New Roman" panose="02020603050405020304" pitchFamily="18" charset="0"/>
                <a:cs typeface="Times New Roman" panose="02020603050405020304" pitchFamily="18" charset="0"/>
              </a:rPr>
              <a:t>		.	.			</a:t>
            </a:r>
          </a:p>
        </p:txBody>
      </p:sp>
      <p:sp>
        <p:nvSpPr>
          <p:cNvPr id="5" name="TextBox 4">
            <a:extLst>
              <a:ext uri="{FF2B5EF4-FFF2-40B4-BE49-F238E27FC236}">
                <a16:creationId xmlns:a16="http://schemas.microsoft.com/office/drawing/2014/main" id="{F8BEE6BC-8B54-B132-1F4D-B9C91365A293}"/>
              </a:ext>
            </a:extLst>
          </p:cNvPr>
          <p:cNvSpPr txBox="1"/>
          <p:nvPr/>
        </p:nvSpPr>
        <p:spPr>
          <a:xfrm>
            <a:off x="530352" y="3483522"/>
            <a:ext cx="8302752"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are using CNN for DDoS detection as they are very good at detecting local patterns in a row of features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F37809-4D8E-1BE7-1C90-6AF57F57D5BD}"/>
              </a:ext>
            </a:extLst>
          </p:cNvPr>
          <p:cNvSpPr txBox="1"/>
          <p:nvPr/>
        </p:nvSpPr>
        <p:spPr>
          <a:xfrm>
            <a:off x="530352" y="4339299"/>
            <a:ext cx="661257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we have 30 + 2 = 32 features, original row: </a:t>
            </a:r>
            <a:r>
              <a:rPr lang="en-US" b="1" dirty="0">
                <a:latin typeface="Times New Roman" panose="02020603050405020304" pitchFamily="18" charset="0"/>
                <a:cs typeface="Times New Roman" panose="02020603050405020304" pitchFamily="18" charset="0"/>
              </a:rPr>
              <a:t>shape = (30, ) </a:t>
            </a:r>
          </a:p>
          <a:p>
            <a:r>
              <a:rPr lang="en-US" dirty="0">
                <a:latin typeface="Times New Roman" panose="02020603050405020304" pitchFamily="18" charset="0"/>
                <a:cs typeface="Times New Roman" panose="02020603050405020304" pitchFamily="18" charset="0"/>
              </a:rPr>
              <a:t>     CNN input: </a:t>
            </a:r>
            <a:r>
              <a:rPr lang="en-US" b="1" dirty="0">
                <a:latin typeface="Times New Roman" panose="02020603050405020304" pitchFamily="18" charset="0"/>
                <a:cs typeface="Times New Roman" panose="02020603050405020304" pitchFamily="18" charset="0"/>
              </a:rPr>
              <a:t>shape = (30, 1)  </a:t>
            </a:r>
            <a:r>
              <a:rPr lang="en-US" dirty="0">
                <a:latin typeface="Times New Roman" panose="02020603050405020304" pitchFamily="18" charset="0"/>
                <a:cs typeface="Times New Roman" panose="02020603050405020304" pitchFamily="18" charset="0"/>
              </a:rPr>
              <a:t>here 1 defines our 1D CNN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Kernel Size of </a:t>
            </a:r>
            <a:r>
              <a:rPr lang="en-IN" b="1"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is considered.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[f1,f2,f3] </a:t>
            </a:r>
            <a:r>
              <a:rPr lang="en-IN" dirty="0">
                <a:latin typeface="Times New Roman" panose="02020603050405020304" pitchFamily="18" charset="0"/>
                <a:cs typeface="Times New Roman" panose="02020603050405020304" pitchFamily="18" charset="0"/>
                <a:sym typeface="Wingdings" panose="05000000000000000000" pitchFamily="2" charset="2"/>
              </a:rPr>
              <a:t> o1=v1… output row = [v1,v2,v3,v4….</a:t>
            </a:r>
            <a:r>
              <a:rPr lang="en-IN" dirty="0" err="1">
                <a:latin typeface="Times New Roman" panose="02020603050405020304" pitchFamily="18" charset="0"/>
                <a:cs typeface="Times New Roman" panose="02020603050405020304" pitchFamily="18" charset="0"/>
                <a:sym typeface="Wingdings" panose="05000000000000000000" pitchFamily="2" charset="2"/>
              </a:rPr>
              <a:t>vn</a:t>
            </a:r>
            <a:r>
              <a:rPr lang="en-IN"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19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24619" y="961932"/>
            <a:ext cx="8894762" cy="5429249"/>
          </a:xfrm>
        </p:spPr>
        <p:txBody>
          <a:bodyPr vert="horz" lIns="91440" tIns="45720" rIns="91440" bIns="45720" rtlCol="0" anchor="t">
            <a:noAutofit/>
          </a:bodyPr>
          <a:lstStyle/>
          <a:p>
            <a:pPr algn="ctr">
              <a:buNone/>
            </a:pPr>
            <a:r>
              <a:rPr lang="en-US" altLang="en-US" sz="3200" b="1" dirty="0">
                <a:latin typeface="Times New Roman"/>
                <a:ea typeface="Cambria"/>
                <a:cs typeface="Times New Roman"/>
              </a:rPr>
              <a:t>Contents</a:t>
            </a:r>
            <a:endParaRPr lang="en-US" altLang="en-US" sz="2400" dirty="0">
              <a:latin typeface="Times New Roman"/>
              <a:ea typeface="Cambria"/>
              <a:cs typeface="Times New Roman"/>
            </a:endParaRPr>
          </a:p>
          <a:p>
            <a:pPr algn="ctr">
              <a:buNone/>
            </a:pPr>
            <a:endParaRPr lang="en-US" alt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Introduction (overview)</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Existing System</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Literature survey</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Objectives</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Proposed system</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System requirements and specification</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Implementation </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Results</a:t>
            </a:r>
          </a:p>
          <a:p>
            <a:pPr marL="457200" indent="-457200">
              <a:buFont typeface="+mj-lt"/>
              <a:buAutoNum type="arabicPeriod"/>
            </a:pPr>
            <a:r>
              <a:rPr lang="en-US" altLang="en-US" sz="2400" dirty="0">
                <a:latin typeface="Times New Roman" panose="02020603050405020304" pitchFamily="18" charset="0"/>
                <a:ea typeface="Cambria" panose="02040503050406030204" pitchFamily="18" charset="0"/>
                <a:cs typeface="Times New Roman" panose="02020603050405020304" pitchFamily="18" charset="0"/>
              </a:rPr>
              <a:t>References</a:t>
            </a:r>
          </a:p>
          <a:p>
            <a:pPr marL="457200" indent="-457200">
              <a:buFont typeface="+mj-lt"/>
              <a:buAutoNum type="arabicPeriod"/>
            </a:pPr>
            <a:endParaRPr lang="en-US" alt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64508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6AF3F1-858F-FB97-70CC-F0ED897C9837}"/>
              </a:ext>
            </a:extLst>
          </p:cNvPr>
          <p:cNvGraphicFramePr>
            <a:graphicFrameLocks noGrp="1"/>
          </p:cNvGraphicFramePr>
          <p:nvPr>
            <p:extLst>
              <p:ext uri="{D42A27DB-BD31-4B8C-83A1-F6EECF244321}">
                <p14:modId xmlns:p14="http://schemas.microsoft.com/office/powerpoint/2010/main" val="386681571"/>
              </p:ext>
            </p:extLst>
          </p:nvPr>
        </p:nvGraphicFramePr>
        <p:xfrm>
          <a:off x="1423416" y="745236"/>
          <a:ext cx="5663184" cy="5349240"/>
        </p:xfrm>
        <a:graphic>
          <a:graphicData uri="http://schemas.openxmlformats.org/drawingml/2006/table">
            <a:tbl>
              <a:tblPr firstRow="1" bandRow="1">
                <a:tableStyleId>{5C22544A-7EE6-4342-B048-85BDC9FD1C3A}</a:tableStyleId>
              </a:tblPr>
              <a:tblGrid>
                <a:gridCol w="2124456">
                  <a:extLst>
                    <a:ext uri="{9D8B030D-6E8A-4147-A177-3AD203B41FA5}">
                      <a16:colId xmlns:a16="http://schemas.microsoft.com/office/drawing/2014/main" val="759704142"/>
                    </a:ext>
                  </a:extLst>
                </a:gridCol>
                <a:gridCol w="1828800">
                  <a:extLst>
                    <a:ext uri="{9D8B030D-6E8A-4147-A177-3AD203B41FA5}">
                      <a16:colId xmlns:a16="http://schemas.microsoft.com/office/drawing/2014/main" val="1432612750"/>
                    </a:ext>
                  </a:extLst>
                </a:gridCol>
                <a:gridCol w="1709928">
                  <a:extLst>
                    <a:ext uri="{9D8B030D-6E8A-4147-A177-3AD203B41FA5}">
                      <a16:colId xmlns:a16="http://schemas.microsoft.com/office/drawing/2014/main" val="1273711971"/>
                    </a:ext>
                  </a:extLst>
                </a:gridCol>
              </a:tblGrid>
              <a:tr h="245952">
                <a:tc>
                  <a:txBody>
                    <a:bodyPr/>
                    <a:lstStyle/>
                    <a:p>
                      <a:pPr algn="ctr"/>
                      <a:r>
                        <a:rPr lang="en-IN" dirty="0"/>
                        <a:t>Layers</a:t>
                      </a:r>
                    </a:p>
                  </a:txBody>
                  <a:tcPr/>
                </a:tc>
                <a:tc>
                  <a:txBody>
                    <a:bodyPr/>
                    <a:lstStyle/>
                    <a:p>
                      <a:pPr algn="ctr"/>
                      <a:r>
                        <a:rPr lang="en-IN" dirty="0"/>
                        <a:t>Output Shape</a:t>
                      </a:r>
                    </a:p>
                  </a:txBody>
                  <a:tcPr/>
                </a:tc>
                <a:tc>
                  <a:txBody>
                    <a:bodyPr/>
                    <a:lstStyle/>
                    <a:p>
                      <a:pPr algn="ctr"/>
                      <a:r>
                        <a:rPr lang="en-IN" dirty="0"/>
                        <a:t>Parameters</a:t>
                      </a:r>
                    </a:p>
                  </a:txBody>
                  <a:tcPr/>
                </a:tc>
                <a:extLst>
                  <a:ext uri="{0D108BD9-81ED-4DB2-BD59-A6C34878D82A}">
                    <a16:rowId xmlns:a16="http://schemas.microsoft.com/office/drawing/2014/main" val="2118975294"/>
                  </a:ext>
                </a:extLst>
              </a:tr>
              <a:tr h="245952">
                <a:tc>
                  <a:txBody>
                    <a:bodyPr/>
                    <a:lstStyle/>
                    <a:p>
                      <a:pPr algn="ctr"/>
                      <a:r>
                        <a:rPr lang="en-IN" dirty="0"/>
                        <a:t>Conv1D</a:t>
                      </a:r>
                    </a:p>
                  </a:txBody>
                  <a:tcPr/>
                </a:tc>
                <a:tc>
                  <a:txBody>
                    <a:bodyPr/>
                    <a:lstStyle/>
                    <a:p>
                      <a:pPr algn="ctr"/>
                      <a:r>
                        <a:rPr lang="en-IN" dirty="0"/>
                        <a:t>(28,64)</a:t>
                      </a:r>
                    </a:p>
                  </a:txBody>
                  <a:tcPr/>
                </a:tc>
                <a:tc>
                  <a:txBody>
                    <a:bodyPr/>
                    <a:lstStyle/>
                    <a:p>
                      <a:pPr algn="ctr"/>
                      <a:r>
                        <a:rPr lang="en-IN" dirty="0"/>
                        <a:t>256</a:t>
                      </a:r>
                    </a:p>
                  </a:txBody>
                  <a:tcPr/>
                </a:tc>
                <a:extLst>
                  <a:ext uri="{0D108BD9-81ED-4DB2-BD59-A6C34878D82A}">
                    <a16:rowId xmlns:a16="http://schemas.microsoft.com/office/drawing/2014/main" val="1380301815"/>
                  </a:ext>
                </a:extLst>
              </a:tr>
              <a:tr h="245952">
                <a:tc>
                  <a:txBody>
                    <a:bodyPr/>
                    <a:lstStyle/>
                    <a:p>
                      <a:pPr algn="ctr"/>
                      <a:r>
                        <a:rPr lang="en-IN" dirty="0"/>
                        <a:t>Batch normalization</a:t>
                      </a:r>
                    </a:p>
                  </a:txBody>
                  <a:tcPr/>
                </a:tc>
                <a:tc>
                  <a:txBody>
                    <a:bodyPr/>
                    <a:lstStyle/>
                    <a:p>
                      <a:pPr algn="ctr"/>
                      <a:r>
                        <a:rPr lang="en-IN" dirty="0"/>
                        <a:t>(28,64)</a:t>
                      </a:r>
                    </a:p>
                  </a:txBody>
                  <a:tcPr/>
                </a:tc>
                <a:tc>
                  <a:txBody>
                    <a:bodyPr/>
                    <a:lstStyle/>
                    <a:p>
                      <a:pPr algn="ctr"/>
                      <a:r>
                        <a:rPr lang="en-IN" dirty="0"/>
                        <a:t>256</a:t>
                      </a:r>
                    </a:p>
                  </a:txBody>
                  <a:tcPr/>
                </a:tc>
                <a:extLst>
                  <a:ext uri="{0D108BD9-81ED-4DB2-BD59-A6C34878D82A}">
                    <a16:rowId xmlns:a16="http://schemas.microsoft.com/office/drawing/2014/main" val="1217545513"/>
                  </a:ext>
                </a:extLst>
              </a:tr>
              <a:tr h="245952">
                <a:tc>
                  <a:txBody>
                    <a:bodyPr/>
                    <a:lstStyle/>
                    <a:p>
                      <a:pPr algn="ctr"/>
                      <a:r>
                        <a:rPr lang="en-IN" dirty="0"/>
                        <a:t>Activation</a:t>
                      </a:r>
                    </a:p>
                  </a:txBody>
                  <a:tcPr/>
                </a:tc>
                <a:tc>
                  <a:txBody>
                    <a:bodyPr/>
                    <a:lstStyle/>
                    <a:p>
                      <a:pPr algn="ctr"/>
                      <a:r>
                        <a:rPr lang="en-IN" dirty="0"/>
                        <a:t>(28,64)</a:t>
                      </a:r>
                    </a:p>
                  </a:txBody>
                  <a:tcPr/>
                </a:tc>
                <a:tc>
                  <a:txBody>
                    <a:bodyPr/>
                    <a:lstStyle/>
                    <a:p>
                      <a:pPr algn="ctr"/>
                      <a:r>
                        <a:rPr lang="en-IN" dirty="0"/>
                        <a:t>0</a:t>
                      </a:r>
                    </a:p>
                  </a:txBody>
                  <a:tcPr/>
                </a:tc>
                <a:extLst>
                  <a:ext uri="{0D108BD9-81ED-4DB2-BD59-A6C34878D82A}">
                    <a16:rowId xmlns:a16="http://schemas.microsoft.com/office/drawing/2014/main" val="1258655413"/>
                  </a:ext>
                </a:extLst>
              </a:tr>
              <a:tr h="245952">
                <a:tc>
                  <a:txBody>
                    <a:bodyPr/>
                    <a:lstStyle/>
                    <a:p>
                      <a:pPr algn="ctr"/>
                      <a:r>
                        <a:rPr lang="en-IN" dirty="0"/>
                        <a:t>Conv1D_1</a:t>
                      </a:r>
                    </a:p>
                  </a:txBody>
                  <a:tcPr/>
                </a:tc>
                <a:tc>
                  <a:txBody>
                    <a:bodyPr/>
                    <a:lstStyle/>
                    <a:p>
                      <a:pPr algn="ctr"/>
                      <a:r>
                        <a:rPr lang="en-IN" dirty="0"/>
                        <a:t>(26,128)</a:t>
                      </a:r>
                    </a:p>
                  </a:txBody>
                  <a:tcPr/>
                </a:tc>
                <a:tc>
                  <a:txBody>
                    <a:bodyPr/>
                    <a:lstStyle/>
                    <a:p>
                      <a:pPr algn="ctr"/>
                      <a:r>
                        <a:rPr lang="en-IN" dirty="0"/>
                        <a:t>24704</a:t>
                      </a:r>
                    </a:p>
                  </a:txBody>
                  <a:tcPr/>
                </a:tc>
                <a:extLst>
                  <a:ext uri="{0D108BD9-81ED-4DB2-BD59-A6C34878D82A}">
                    <a16:rowId xmlns:a16="http://schemas.microsoft.com/office/drawing/2014/main" val="2400160218"/>
                  </a:ext>
                </a:extLst>
              </a:tr>
              <a:tr h="245952">
                <a:tc>
                  <a:txBody>
                    <a:bodyPr/>
                    <a:lstStyle/>
                    <a:p>
                      <a:pPr algn="ctr"/>
                      <a:r>
                        <a:rPr lang="en-IN" dirty="0"/>
                        <a:t>Batch Normalization_1</a:t>
                      </a:r>
                    </a:p>
                  </a:txBody>
                  <a:tcPr/>
                </a:tc>
                <a:tc>
                  <a:txBody>
                    <a:bodyPr/>
                    <a:lstStyle/>
                    <a:p>
                      <a:pPr algn="ctr"/>
                      <a:r>
                        <a:rPr lang="en-IN" dirty="0"/>
                        <a:t>(26,128)</a:t>
                      </a:r>
                    </a:p>
                  </a:txBody>
                  <a:tcPr/>
                </a:tc>
                <a:tc>
                  <a:txBody>
                    <a:bodyPr/>
                    <a:lstStyle/>
                    <a:p>
                      <a:pPr algn="ctr"/>
                      <a:r>
                        <a:rPr lang="en-IN" dirty="0"/>
                        <a:t>512</a:t>
                      </a:r>
                    </a:p>
                  </a:txBody>
                  <a:tcPr/>
                </a:tc>
                <a:extLst>
                  <a:ext uri="{0D108BD9-81ED-4DB2-BD59-A6C34878D82A}">
                    <a16:rowId xmlns:a16="http://schemas.microsoft.com/office/drawing/2014/main" val="1728315875"/>
                  </a:ext>
                </a:extLst>
              </a:tr>
              <a:tr h="245952">
                <a:tc>
                  <a:txBody>
                    <a:bodyPr/>
                    <a:lstStyle/>
                    <a:p>
                      <a:pPr algn="ctr"/>
                      <a:r>
                        <a:rPr lang="en-IN" dirty="0"/>
                        <a:t>Activation_1</a:t>
                      </a:r>
                    </a:p>
                  </a:txBody>
                  <a:tcPr/>
                </a:tc>
                <a:tc>
                  <a:txBody>
                    <a:bodyPr/>
                    <a:lstStyle/>
                    <a:p>
                      <a:pPr algn="ctr"/>
                      <a:r>
                        <a:rPr lang="en-IN" dirty="0"/>
                        <a:t>(26,128)</a:t>
                      </a:r>
                    </a:p>
                  </a:txBody>
                  <a:tcPr/>
                </a:tc>
                <a:tc>
                  <a:txBody>
                    <a:bodyPr/>
                    <a:lstStyle/>
                    <a:p>
                      <a:pPr algn="ctr"/>
                      <a:r>
                        <a:rPr lang="en-IN" dirty="0"/>
                        <a:t>0</a:t>
                      </a:r>
                    </a:p>
                  </a:txBody>
                  <a:tcPr/>
                </a:tc>
                <a:extLst>
                  <a:ext uri="{0D108BD9-81ED-4DB2-BD59-A6C34878D82A}">
                    <a16:rowId xmlns:a16="http://schemas.microsoft.com/office/drawing/2014/main" val="253861397"/>
                  </a:ext>
                </a:extLst>
              </a:tr>
              <a:tr h="245952">
                <a:tc>
                  <a:txBody>
                    <a:bodyPr/>
                    <a:lstStyle/>
                    <a:p>
                      <a:pPr algn="ctr"/>
                      <a:r>
                        <a:rPr lang="en-IN" dirty="0"/>
                        <a:t>Max Pooling1D</a:t>
                      </a:r>
                    </a:p>
                  </a:txBody>
                  <a:tcPr/>
                </a:tc>
                <a:tc>
                  <a:txBody>
                    <a:bodyPr/>
                    <a:lstStyle/>
                    <a:p>
                      <a:pPr algn="ctr"/>
                      <a:r>
                        <a:rPr lang="en-IN" dirty="0"/>
                        <a:t>(13,128)</a:t>
                      </a:r>
                    </a:p>
                  </a:txBody>
                  <a:tcPr/>
                </a:tc>
                <a:tc>
                  <a:txBody>
                    <a:bodyPr/>
                    <a:lstStyle/>
                    <a:p>
                      <a:pPr algn="ctr"/>
                      <a:r>
                        <a:rPr lang="en-IN" dirty="0"/>
                        <a:t>0</a:t>
                      </a:r>
                    </a:p>
                  </a:txBody>
                  <a:tcPr/>
                </a:tc>
                <a:extLst>
                  <a:ext uri="{0D108BD9-81ED-4DB2-BD59-A6C34878D82A}">
                    <a16:rowId xmlns:a16="http://schemas.microsoft.com/office/drawing/2014/main" val="2398949275"/>
                  </a:ext>
                </a:extLst>
              </a:tr>
              <a:tr h="245952">
                <a:tc>
                  <a:txBody>
                    <a:bodyPr/>
                    <a:lstStyle/>
                    <a:p>
                      <a:pPr algn="ctr"/>
                      <a:r>
                        <a:rPr lang="en-IN" dirty="0"/>
                        <a:t>Conv1D_2</a:t>
                      </a:r>
                    </a:p>
                  </a:txBody>
                  <a:tcPr/>
                </a:tc>
                <a:tc>
                  <a:txBody>
                    <a:bodyPr/>
                    <a:lstStyle/>
                    <a:p>
                      <a:pPr algn="ctr"/>
                      <a:r>
                        <a:rPr lang="en-IN" dirty="0"/>
                        <a:t>(11,256)</a:t>
                      </a:r>
                    </a:p>
                  </a:txBody>
                  <a:tcPr/>
                </a:tc>
                <a:tc>
                  <a:txBody>
                    <a:bodyPr/>
                    <a:lstStyle/>
                    <a:p>
                      <a:pPr algn="ctr"/>
                      <a:r>
                        <a:rPr lang="en-IN" dirty="0"/>
                        <a:t>98560</a:t>
                      </a:r>
                    </a:p>
                  </a:txBody>
                  <a:tcPr/>
                </a:tc>
                <a:extLst>
                  <a:ext uri="{0D108BD9-81ED-4DB2-BD59-A6C34878D82A}">
                    <a16:rowId xmlns:a16="http://schemas.microsoft.com/office/drawing/2014/main" val="1025076110"/>
                  </a:ext>
                </a:extLst>
              </a:tr>
              <a:tr h="245952">
                <a:tc>
                  <a:txBody>
                    <a:bodyPr/>
                    <a:lstStyle/>
                    <a:p>
                      <a:pPr algn="ctr"/>
                      <a:r>
                        <a:rPr lang="en-IN" dirty="0"/>
                        <a:t>Batch Normalization_2</a:t>
                      </a:r>
                    </a:p>
                  </a:txBody>
                  <a:tcPr/>
                </a:tc>
                <a:tc>
                  <a:txBody>
                    <a:bodyPr/>
                    <a:lstStyle/>
                    <a:p>
                      <a:pPr algn="ctr"/>
                      <a:r>
                        <a:rPr lang="en-IN" dirty="0"/>
                        <a:t>(11,256)</a:t>
                      </a:r>
                    </a:p>
                  </a:txBody>
                  <a:tcPr/>
                </a:tc>
                <a:tc>
                  <a:txBody>
                    <a:bodyPr/>
                    <a:lstStyle/>
                    <a:p>
                      <a:pPr algn="ctr"/>
                      <a:r>
                        <a:rPr lang="en-IN" dirty="0"/>
                        <a:t>1024</a:t>
                      </a:r>
                    </a:p>
                  </a:txBody>
                  <a:tcPr/>
                </a:tc>
                <a:extLst>
                  <a:ext uri="{0D108BD9-81ED-4DB2-BD59-A6C34878D82A}">
                    <a16:rowId xmlns:a16="http://schemas.microsoft.com/office/drawing/2014/main" val="2791085503"/>
                  </a:ext>
                </a:extLst>
              </a:tr>
              <a:tr h="245952">
                <a:tc>
                  <a:txBody>
                    <a:bodyPr/>
                    <a:lstStyle/>
                    <a:p>
                      <a:pPr algn="ctr"/>
                      <a:r>
                        <a:rPr lang="en-IN" dirty="0"/>
                        <a:t>Activation_2</a:t>
                      </a:r>
                    </a:p>
                  </a:txBody>
                  <a:tcPr/>
                </a:tc>
                <a:tc>
                  <a:txBody>
                    <a:bodyPr/>
                    <a:lstStyle/>
                    <a:p>
                      <a:pPr algn="ctr"/>
                      <a:r>
                        <a:rPr lang="en-IN" dirty="0"/>
                        <a:t>(11,256)</a:t>
                      </a:r>
                    </a:p>
                  </a:txBody>
                  <a:tcPr/>
                </a:tc>
                <a:tc>
                  <a:txBody>
                    <a:bodyPr/>
                    <a:lstStyle/>
                    <a:p>
                      <a:pPr algn="ctr"/>
                      <a:r>
                        <a:rPr lang="en-IN" dirty="0"/>
                        <a:t>0</a:t>
                      </a:r>
                    </a:p>
                  </a:txBody>
                  <a:tcPr/>
                </a:tc>
                <a:extLst>
                  <a:ext uri="{0D108BD9-81ED-4DB2-BD59-A6C34878D82A}">
                    <a16:rowId xmlns:a16="http://schemas.microsoft.com/office/drawing/2014/main" val="1632489547"/>
                  </a:ext>
                </a:extLst>
              </a:tr>
              <a:tr h="245952">
                <a:tc>
                  <a:txBody>
                    <a:bodyPr/>
                    <a:lstStyle/>
                    <a:p>
                      <a:pPr algn="ctr"/>
                      <a:r>
                        <a:rPr lang="en-IN" dirty="0"/>
                        <a:t>Global Average Pooling1D</a:t>
                      </a:r>
                    </a:p>
                  </a:txBody>
                  <a:tcPr/>
                </a:tc>
                <a:tc>
                  <a:txBody>
                    <a:bodyPr/>
                    <a:lstStyle/>
                    <a:p>
                      <a:pPr algn="ctr"/>
                      <a:r>
                        <a:rPr lang="en-IN" dirty="0"/>
                        <a:t>(256)</a:t>
                      </a:r>
                    </a:p>
                  </a:txBody>
                  <a:tcPr/>
                </a:tc>
                <a:tc>
                  <a:txBody>
                    <a:bodyPr/>
                    <a:lstStyle/>
                    <a:p>
                      <a:pPr algn="ctr"/>
                      <a:r>
                        <a:rPr lang="en-IN" dirty="0"/>
                        <a:t>0</a:t>
                      </a:r>
                    </a:p>
                  </a:txBody>
                  <a:tcPr/>
                </a:tc>
                <a:extLst>
                  <a:ext uri="{0D108BD9-81ED-4DB2-BD59-A6C34878D82A}">
                    <a16:rowId xmlns:a16="http://schemas.microsoft.com/office/drawing/2014/main" val="2823660232"/>
                  </a:ext>
                </a:extLst>
              </a:tr>
              <a:tr h="245952">
                <a:tc>
                  <a:txBody>
                    <a:bodyPr/>
                    <a:lstStyle/>
                    <a:p>
                      <a:pPr algn="ctr"/>
                      <a:r>
                        <a:rPr lang="en-IN" dirty="0"/>
                        <a:t>Dropout</a:t>
                      </a:r>
                    </a:p>
                  </a:txBody>
                  <a:tcPr/>
                </a:tc>
                <a:tc>
                  <a:txBody>
                    <a:bodyPr/>
                    <a:lstStyle/>
                    <a:p>
                      <a:pPr algn="ctr"/>
                      <a:r>
                        <a:rPr lang="en-IN" dirty="0"/>
                        <a:t>(256)</a:t>
                      </a:r>
                    </a:p>
                  </a:txBody>
                  <a:tcPr/>
                </a:tc>
                <a:tc>
                  <a:txBody>
                    <a:bodyPr/>
                    <a:lstStyle/>
                    <a:p>
                      <a:pPr algn="ctr"/>
                      <a:r>
                        <a:rPr lang="en-IN" dirty="0"/>
                        <a:t>0</a:t>
                      </a:r>
                    </a:p>
                  </a:txBody>
                  <a:tcPr/>
                </a:tc>
                <a:extLst>
                  <a:ext uri="{0D108BD9-81ED-4DB2-BD59-A6C34878D82A}">
                    <a16:rowId xmlns:a16="http://schemas.microsoft.com/office/drawing/2014/main" val="3996474789"/>
                  </a:ext>
                </a:extLst>
              </a:tr>
              <a:tr h="245952">
                <a:tc>
                  <a:txBody>
                    <a:bodyPr/>
                    <a:lstStyle/>
                    <a:p>
                      <a:pPr algn="ctr"/>
                      <a:r>
                        <a:rPr lang="en-IN" dirty="0"/>
                        <a:t>Dense</a:t>
                      </a:r>
                    </a:p>
                  </a:txBody>
                  <a:tcPr/>
                </a:tc>
                <a:tc>
                  <a:txBody>
                    <a:bodyPr/>
                    <a:lstStyle/>
                    <a:p>
                      <a:pPr algn="ctr"/>
                      <a:r>
                        <a:rPr lang="en-IN" dirty="0"/>
                        <a:t>(128)</a:t>
                      </a:r>
                    </a:p>
                  </a:txBody>
                  <a:tcPr/>
                </a:tc>
                <a:tc>
                  <a:txBody>
                    <a:bodyPr/>
                    <a:lstStyle/>
                    <a:p>
                      <a:pPr algn="ctr"/>
                      <a:r>
                        <a:rPr lang="en-IN" dirty="0"/>
                        <a:t>32896</a:t>
                      </a:r>
                    </a:p>
                  </a:txBody>
                  <a:tcPr/>
                </a:tc>
                <a:extLst>
                  <a:ext uri="{0D108BD9-81ED-4DB2-BD59-A6C34878D82A}">
                    <a16:rowId xmlns:a16="http://schemas.microsoft.com/office/drawing/2014/main" val="976793435"/>
                  </a:ext>
                </a:extLst>
              </a:tr>
              <a:tr h="245952">
                <a:tc>
                  <a:txBody>
                    <a:bodyPr/>
                    <a:lstStyle/>
                    <a:p>
                      <a:pPr algn="ctr"/>
                      <a:r>
                        <a:rPr lang="en-IN" dirty="0"/>
                        <a:t>Batch Normalization_3</a:t>
                      </a:r>
                    </a:p>
                  </a:txBody>
                  <a:tcPr/>
                </a:tc>
                <a:tc>
                  <a:txBody>
                    <a:bodyPr/>
                    <a:lstStyle/>
                    <a:p>
                      <a:pPr algn="ctr"/>
                      <a:r>
                        <a:rPr lang="en-IN" dirty="0"/>
                        <a:t>(128)</a:t>
                      </a:r>
                    </a:p>
                  </a:txBody>
                  <a:tcPr/>
                </a:tc>
                <a:tc>
                  <a:txBody>
                    <a:bodyPr/>
                    <a:lstStyle/>
                    <a:p>
                      <a:pPr algn="ctr"/>
                      <a:r>
                        <a:rPr lang="en-IN" dirty="0"/>
                        <a:t>512</a:t>
                      </a:r>
                    </a:p>
                  </a:txBody>
                  <a:tcPr/>
                </a:tc>
                <a:extLst>
                  <a:ext uri="{0D108BD9-81ED-4DB2-BD59-A6C34878D82A}">
                    <a16:rowId xmlns:a16="http://schemas.microsoft.com/office/drawing/2014/main" val="1229001216"/>
                  </a:ext>
                </a:extLst>
              </a:tr>
              <a:tr h="245952">
                <a:tc>
                  <a:txBody>
                    <a:bodyPr/>
                    <a:lstStyle/>
                    <a:p>
                      <a:pPr algn="ctr"/>
                      <a:r>
                        <a:rPr lang="en-IN" dirty="0"/>
                        <a:t>Activation_3</a:t>
                      </a:r>
                    </a:p>
                  </a:txBody>
                  <a:tcPr/>
                </a:tc>
                <a:tc>
                  <a:txBody>
                    <a:bodyPr/>
                    <a:lstStyle/>
                    <a:p>
                      <a:pPr algn="ctr"/>
                      <a:r>
                        <a:rPr lang="en-IN" dirty="0"/>
                        <a:t>(128)</a:t>
                      </a:r>
                    </a:p>
                  </a:txBody>
                  <a:tcPr/>
                </a:tc>
                <a:tc>
                  <a:txBody>
                    <a:bodyPr/>
                    <a:lstStyle/>
                    <a:p>
                      <a:pPr algn="ctr"/>
                      <a:r>
                        <a:rPr lang="en-IN" dirty="0"/>
                        <a:t>0</a:t>
                      </a:r>
                    </a:p>
                  </a:txBody>
                  <a:tcPr/>
                </a:tc>
                <a:extLst>
                  <a:ext uri="{0D108BD9-81ED-4DB2-BD59-A6C34878D82A}">
                    <a16:rowId xmlns:a16="http://schemas.microsoft.com/office/drawing/2014/main" val="3805998887"/>
                  </a:ext>
                </a:extLst>
              </a:tr>
              <a:tr h="245952">
                <a:tc>
                  <a:txBody>
                    <a:bodyPr/>
                    <a:lstStyle/>
                    <a:p>
                      <a:pPr algn="ctr"/>
                      <a:r>
                        <a:rPr lang="en-IN" dirty="0"/>
                        <a:t>Dropout_1</a:t>
                      </a:r>
                    </a:p>
                  </a:txBody>
                  <a:tcPr/>
                </a:tc>
                <a:tc>
                  <a:txBody>
                    <a:bodyPr/>
                    <a:lstStyle/>
                    <a:p>
                      <a:pPr algn="ctr"/>
                      <a:r>
                        <a:rPr lang="en-IN" dirty="0"/>
                        <a:t>(128)</a:t>
                      </a:r>
                    </a:p>
                  </a:txBody>
                  <a:tcPr/>
                </a:tc>
                <a:tc>
                  <a:txBody>
                    <a:bodyPr/>
                    <a:lstStyle/>
                    <a:p>
                      <a:pPr algn="ctr"/>
                      <a:r>
                        <a:rPr lang="en-IN" dirty="0"/>
                        <a:t>0</a:t>
                      </a:r>
                    </a:p>
                  </a:txBody>
                  <a:tcPr/>
                </a:tc>
                <a:extLst>
                  <a:ext uri="{0D108BD9-81ED-4DB2-BD59-A6C34878D82A}">
                    <a16:rowId xmlns:a16="http://schemas.microsoft.com/office/drawing/2014/main" val="1638804799"/>
                  </a:ext>
                </a:extLst>
              </a:tr>
              <a:tr h="245952">
                <a:tc>
                  <a:txBody>
                    <a:bodyPr/>
                    <a:lstStyle/>
                    <a:p>
                      <a:pPr algn="ctr"/>
                      <a:r>
                        <a:rPr lang="en-IN" dirty="0"/>
                        <a:t>Dense_1</a:t>
                      </a:r>
                    </a:p>
                  </a:txBody>
                  <a:tcPr/>
                </a:tc>
                <a:tc>
                  <a:txBody>
                    <a:bodyPr/>
                    <a:lstStyle/>
                    <a:p>
                      <a:pPr algn="ctr"/>
                      <a:r>
                        <a:rPr lang="en-IN" dirty="0"/>
                        <a:t>(1)</a:t>
                      </a:r>
                    </a:p>
                  </a:txBody>
                  <a:tcPr/>
                </a:tc>
                <a:tc>
                  <a:txBody>
                    <a:bodyPr/>
                    <a:lstStyle/>
                    <a:p>
                      <a:pPr algn="ctr"/>
                      <a:r>
                        <a:rPr lang="en-IN" dirty="0"/>
                        <a:t>129</a:t>
                      </a:r>
                    </a:p>
                  </a:txBody>
                  <a:tcPr/>
                </a:tc>
                <a:extLst>
                  <a:ext uri="{0D108BD9-81ED-4DB2-BD59-A6C34878D82A}">
                    <a16:rowId xmlns:a16="http://schemas.microsoft.com/office/drawing/2014/main" val="1086023932"/>
                  </a:ext>
                </a:extLst>
              </a:tr>
            </a:tbl>
          </a:graphicData>
        </a:graphic>
      </p:graphicFrame>
      <p:sp>
        <p:nvSpPr>
          <p:cNvPr id="6" name="TextBox 5">
            <a:extLst>
              <a:ext uri="{FF2B5EF4-FFF2-40B4-BE49-F238E27FC236}">
                <a16:creationId xmlns:a16="http://schemas.microsoft.com/office/drawing/2014/main" id="{47A6ECCF-BF8C-89B6-3CE7-811DE428262D}"/>
              </a:ext>
            </a:extLst>
          </p:cNvPr>
          <p:cNvSpPr txBox="1"/>
          <p:nvPr/>
        </p:nvSpPr>
        <p:spPr>
          <a:xfrm>
            <a:off x="1423416" y="6119336"/>
            <a:ext cx="4343400" cy="73866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Total parameters: </a:t>
            </a:r>
            <a:r>
              <a:rPr lang="en-IN" sz="1400" dirty="0">
                <a:highlight>
                  <a:srgbClr val="FFFF00"/>
                </a:highlight>
                <a:latin typeface="Times New Roman" panose="02020603050405020304" pitchFamily="18" charset="0"/>
                <a:cs typeface="Times New Roman" panose="02020603050405020304" pitchFamily="18" charset="0"/>
              </a:rPr>
              <a:t>158</a:t>
            </a:r>
          </a:p>
          <a:p>
            <a:r>
              <a:rPr lang="en-IN" sz="1400" dirty="0">
                <a:latin typeface="Times New Roman" panose="02020603050405020304" pitchFamily="18" charset="0"/>
                <a:cs typeface="Times New Roman" panose="02020603050405020304" pitchFamily="18" charset="0"/>
              </a:rPr>
              <a:t>Trainable parameters: </a:t>
            </a:r>
            <a:r>
              <a:rPr lang="en-IN" sz="1400" dirty="0">
                <a:highlight>
                  <a:srgbClr val="FFFF00"/>
                </a:highlight>
                <a:latin typeface="Times New Roman" panose="02020603050405020304" pitchFamily="18" charset="0"/>
                <a:cs typeface="Times New Roman" panose="02020603050405020304" pitchFamily="18" charset="0"/>
              </a:rPr>
              <a:t>157,697</a:t>
            </a:r>
          </a:p>
          <a:p>
            <a:r>
              <a:rPr lang="en-IN" sz="1400" dirty="0">
                <a:latin typeface="Times New Roman" panose="02020603050405020304" pitchFamily="18" charset="0"/>
                <a:cs typeface="Times New Roman" panose="02020603050405020304" pitchFamily="18" charset="0"/>
              </a:rPr>
              <a:t>Non-Trainable parameters</a:t>
            </a:r>
            <a:r>
              <a:rPr lang="en-IN" sz="1400" dirty="0">
                <a:highlight>
                  <a:srgbClr val="FFFF00"/>
                </a:highlight>
                <a:latin typeface="Times New Roman" panose="02020603050405020304" pitchFamily="18" charset="0"/>
                <a:cs typeface="Times New Roman" panose="02020603050405020304" pitchFamily="18" charset="0"/>
              </a:rPr>
              <a:t>: 1,152</a:t>
            </a:r>
          </a:p>
        </p:txBody>
      </p:sp>
    </p:spTree>
    <p:extLst>
      <p:ext uri="{BB962C8B-B14F-4D97-AF65-F5344CB8AC3E}">
        <p14:creationId xmlns:p14="http://schemas.microsoft.com/office/powerpoint/2010/main" val="250912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CD48-68A7-32FC-8714-E404A7475F2F}"/>
              </a:ext>
            </a:extLst>
          </p:cNvPr>
          <p:cNvSpPr>
            <a:spLocks noGrp="1"/>
          </p:cNvSpPr>
          <p:nvPr>
            <p:ph type="title"/>
          </p:nvPr>
        </p:nvSpPr>
        <p:spPr>
          <a:xfrm>
            <a:off x="454914" y="461261"/>
            <a:ext cx="7886700" cy="1325563"/>
          </a:xfrm>
        </p:spPr>
        <p:txBody>
          <a:bodyPr/>
          <a:lstStyle/>
          <a:p>
            <a:r>
              <a:rPr lang="en-US" dirty="0"/>
              <a:t>Results: </a:t>
            </a:r>
            <a:endParaRPr lang="en-IN" dirty="0"/>
          </a:p>
        </p:txBody>
      </p:sp>
      <p:pic>
        <p:nvPicPr>
          <p:cNvPr id="9" name="Picture 8">
            <a:extLst>
              <a:ext uri="{FF2B5EF4-FFF2-40B4-BE49-F238E27FC236}">
                <a16:creationId xmlns:a16="http://schemas.microsoft.com/office/drawing/2014/main" id="{FFF5CAB7-CDC9-642B-6F3B-0B143BFC7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9" y="1521581"/>
            <a:ext cx="4548949" cy="3468376"/>
          </a:xfrm>
          <a:prstGeom prst="rect">
            <a:avLst/>
          </a:prstGeom>
        </p:spPr>
      </p:pic>
      <p:pic>
        <p:nvPicPr>
          <p:cNvPr id="11" name="Picture 10">
            <a:extLst>
              <a:ext uri="{FF2B5EF4-FFF2-40B4-BE49-F238E27FC236}">
                <a16:creationId xmlns:a16="http://schemas.microsoft.com/office/drawing/2014/main" id="{681CDAC6-87A8-F662-DD00-2BCEDA063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777" y="3336989"/>
            <a:ext cx="4478223" cy="3468376"/>
          </a:xfrm>
          <a:prstGeom prst="rect">
            <a:avLst/>
          </a:prstGeom>
        </p:spPr>
      </p:pic>
    </p:spTree>
    <p:extLst>
      <p:ext uri="{BB962C8B-B14F-4D97-AF65-F5344CB8AC3E}">
        <p14:creationId xmlns:p14="http://schemas.microsoft.com/office/powerpoint/2010/main" val="1154143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935C-7D71-973C-4DCF-F38213295C3A}"/>
              </a:ext>
            </a:extLst>
          </p:cNvPr>
          <p:cNvSpPr>
            <a:spLocks noGrp="1"/>
          </p:cNvSpPr>
          <p:nvPr>
            <p:ph type="title"/>
          </p:nvPr>
        </p:nvSpPr>
        <p:spPr>
          <a:xfrm>
            <a:off x="628650" y="688292"/>
            <a:ext cx="7886700" cy="646332"/>
          </a:xfrm>
        </p:spPr>
        <p:txBody>
          <a:bodyPr>
            <a:normAutofit/>
          </a:bodyPr>
          <a:lstStyle/>
          <a:p>
            <a:pPr algn="ctr">
              <a:lnSpc>
                <a:spcPct val="100000"/>
              </a:lnSpc>
            </a:pPr>
            <a:r>
              <a:rPr lang="en-US" sz="3600" b="1" dirty="0">
                <a:latin typeface="Times New Roman" panose="02020603050405020304" pitchFamily="18" charset="0"/>
                <a:cs typeface="Times New Roman" panose="02020603050405020304" pitchFamily="18" charset="0"/>
              </a:rPr>
              <a:t>Global server- Aggregation</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80D859-3535-E0AF-FCC5-92918A5B0448}"/>
              </a:ext>
            </a:extLst>
          </p:cNvPr>
          <p:cNvSpPr txBox="1"/>
          <p:nvPr/>
        </p:nvSpPr>
        <p:spPr>
          <a:xfrm>
            <a:off x="628650" y="1512277"/>
            <a:ext cx="7976088" cy="646331"/>
          </a:xfrm>
          <a:prstGeom prst="rect">
            <a:avLst/>
          </a:prstGeom>
          <a:noFill/>
        </p:spPr>
        <p:txBody>
          <a:bodyPr wrap="square" lIns="91440" tIns="45720" rIns="91440" bIns="45720" rtlCol="0" anchor="t">
            <a:spAutoFit/>
          </a:bodyPr>
          <a:lstStyle/>
          <a:p>
            <a:pPr algn="just"/>
            <a:r>
              <a:rPr lang="en-US" dirty="0">
                <a:latin typeface="Times New Roman"/>
                <a:cs typeface="Times New Roman"/>
              </a:rPr>
              <a:t>The Flower Server coordinates with the training rounds and aggregates client updates using </a:t>
            </a:r>
            <a:r>
              <a:rPr lang="en-US" b="1" dirty="0">
                <a:latin typeface="Times New Roman"/>
                <a:cs typeface="Times New Roman"/>
              </a:rPr>
              <a:t>Fed-Avg</a:t>
            </a:r>
            <a:r>
              <a:rPr lang="en-US" dirty="0">
                <a:latin typeface="Times New Roman"/>
                <a:cs typeface="Times New Roman"/>
              </a:rPr>
              <a:t> with  </a:t>
            </a:r>
            <a:r>
              <a:rPr lang="en-US" b="1" dirty="0">
                <a:latin typeface="Times New Roman"/>
                <a:cs typeface="Times New Roman"/>
              </a:rPr>
              <a:t>Multi-Krum </a:t>
            </a:r>
            <a:r>
              <a:rPr lang="en-US" dirty="0">
                <a:latin typeface="Times New Roman"/>
                <a:cs typeface="Times New Roman"/>
              </a:rPr>
              <a:t>for data-poisoning prevention.</a:t>
            </a:r>
            <a:endParaRPr lang="en-IN" dirty="0">
              <a:latin typeface="Times New Roman"/>
              <a:cs typeface="Times New Roman"/>
            </a:endParaRPr>
          </a:p>
        </p:txBody>
      </p:sp>
      <p:sp>
        <p:nvSpPr>
          <p:cNvPr id="3" name="TextBox 2">
            <a:extLst>
              <a:ext uri="{FF2B5EF4-FFF2-40B4-BE49-F238E27FC236}">
                <a16:creationId xmlns:a16="http://schemas.microsoft.com/office/drawing/2014/main" id="{EAC618F0-2C90-EB33-8016-FFA5B26EF6C9}"/>
              </a:ext>
            </a:extLst>
          </p:cNvPr>
          <p:cNvSpPr txBox="1"/>
          <p:nvPr/>
        </p:nvSpPr>
        <p:spPr>
          <a:xfrm>
            <a:off x="630091" y="2423416"/>
            <a:ext cx="56997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panose="02020603050405020304" pitchFamily="18" charset="0"/>
                <a:ea typeface="Calibri"/>
                <a:cs typeface="Times" panose="02020603050405020304" pitchFamily="18" charset="0"/>
              </a:rPr>
              <a:t>Flower architecture</a:t>
            </a:r>
          </a:p>
          <a:p>
            <a:endParaRPr lang="en-US" dirty="0">
              <a:ea typeface="Calibri"/>
              <a:cs typeface="Calibri"/>
            </a:endParaRPr>
          </a:p>
          <a:p>
            <a:endParaRPr lang="en-US" dirty="0">
              <a:ea typeface="Calibri"/>
              <a:cs typeface="Calibri"/>
            </a:endParaRPr>
          </a:p>
        </p:txBody>
      </p:sp>
      <p:pic>
        <p:nvPicPr>
          <p:cNvPr id="4" name="Picture 3" descr="A diagram of a software project&#10;&#10;AI-generated content may be incorrect.">
            <a:extLst>
              <a:ext uri="{FF2B5EF4-FFF2-40B4-BE49-F238E27FC236}">
                <a16:creationId xmlns:a16="http://schemas.microsoft.com/office/drawing/2014/main" id="{FC46D481-7B52-F267-3F20-720FCE05F0A6}"/>
              </a:ext>
            </a:extLst>
          </p:cNvPr>
          <p:cNvPicPr>
            <a:picLocks noChangeAspect="1"/>
          </p:cNvPicPr>
          <p:nvPr/>
        </p:nvPicPr>
        <p:blipFill>
          <a:blip r:embed="rId2"/>
          <a:stretch>
            <a:fillRect/>
          </a:stretch>
        </p:blipFill>
        <p:spPr>
          <a:xfrm>
            <a:off x="3155736" y="2423416"/>
            <a:ext cx="4958732" cy="3778138"/>
          </a:xfrm>
          <a:prstGeom prst="rect">
            <a:avLst/>
          </a:prstGeom>
        </p:spPr>
      </p:pic>
      <p:sp>
        <p:nvSpPr>
          <p:cNvPr id="6" name="TextBox 5">
            <a:extLst>
              <a:ext uri="{FF2B5EF4-FFF2-40B4-BE49-F238E27FC236}">
                <a16:creationId xmlns:a16="http://schemas.microsoft.com/office/drawing/2014/main" id="{F7FE2842-9FB8-C8CB-AAB0-C5EF3F38A903}"/>
              </a:ext>
            </a:extLst>
          </p:cNvPr>
          <p:cNvSpPr txBox="1"/>
          <p:nvPr/>
        </p:nvSpPr>
        <p:spPr>
          <a:xfrm>
            <a:off x="4637529" y="6201554"/>
            <a:ext cx="33846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Calibri"/>
                <a:cs typeface="Calibri"/>
              </a:rPr>
              <a:t>Source: flower framework</a:t>
            </a:r>
          </a:p>
        </p:txBody>
      </p:sp>
    </p:spTree>
    <p:extLst>
      <p:ext uri="{BB962C8B-B14F-4D97-AF65-F5344CB8AC3E}">
        <p14:creationId xmlns:p14="http://schemas.microsoft.com/office/powerpoint/2010/main" val="2651740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206E-9F52-A394-BCC1-89FCA89F51DC}"/>
              </a:ext>
            </a:extLst>
          </p:cNvPr>
          <p:cNvSpPr>
            <a:spLocks noGrp="1"/>
          </p:cNvSpPr>
          <p:nvPr>
            <p:ph type="title"/>
          </p:nvPr>
        </p:nvSpPr>
        <p:spPr/>
        <p:txBody>
          <a:bodyPr/>
          <a:lstStyle/>
          <a:p>
            <a:r>
              <a:rPr lang="en-US" dirty="0">
                <a:latin typeface="Times" panose="02020603050405020304" pitchFamily="18" charset="0"/>
                <a:ea typeface="Calibri Light"/>
                <a:cs typeface="Times" panose="02020603050405020304" pitchFamily="18" charset="0"/>
              </a:rPr>
              <a:t>Aggregation – </a:t>
            </a:r>
            <a:r>
              <a:rPr lang="en-US" dirty="0" err="1">
                <a:latin typeface="Times" panose="02020603050405020304" pitchFamily="18" charset="0"/>
                <a:ea typeface="Calibri Light"/>
                <a:cs typeface="Times" panose="02020603050405020304" pitchFamily="18" charset="0"/>
              </a:rPr>
              <a:t>FedAvg</a:t>
            </a:r>
            <a:r>
              <a:rPr lang="en-US" dirty="0">
                <a:latin typeface="Times" panose="02020603050405020304" pitchFamily="18" charset="0"/>
                <a:ea typeface="Calibri Light"/>
                <a:cs typeface="Times" panose="02020603050405020304" pitchFamily="18" charset="0"/>
              </a:rPr>
              <a:t> and Multi-Krum</a:t>
            </a:r>
            <a:endParaRPr lang="en-US"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136FB5-5B06-F156-7E32-328DF6ABAD45}"/>
                  </a:ext>
                </a:extLst>
              </p:cNvPr>
              <p:cNvSpPr>
                <a:spLocks noGrp="1"/>
              </p:cNvSpPr>
              <p:nvPr>
                <p:ph idx="1"/>
              </p:nvPr>
            </p:nvSpPr>
            <p:spPr>
              <a:xfrm>
                <a:off x="487680" y="1898777"/>
                <a:ext cx="8363712" cy="4351338"/>
              </a:xfrm>
            </p:spPr>
            <p:txBody>
              <a:bodyPr vert="horz" lIns="91440" tIns="45720" rIns="91440" bIns="45720" rtlCol="0" anchor="t">
                <a:normAutofit/>
              </a:bodyPr>
              <a:lstStyle/>
              <a:p>
                <a:r>
                  <a:rPr lang="en-US" dirty="0">
                    <a:latin typeface="Times New Roman" panose="02020603050405020304" pitchFamily="18" charset="0"/>
                    <a:ea typeface="Calibri" panose="020F0502020204030204"/>
                    <a:cs typeface="Times New Roman" panose="02020603050405020304" pitchFamily="18" charset="0"/>
                  </a:rPr>
                  <a:t>Server sends global weights w(t) to all clients.</a:t>
                </a:r>
              </a:p>
              <a:p>
                <a:r>
                  <a:rPr lang="en-US" dirty="0">
                    <a:latin typeface="Times New Roman" panose="02020603050405020304" pitchFamily="18" charset="0"/>
                    <a:ea typeface="Calibri" panose="020F0502020204030204"/>
                    <a:cs typeface="Times New Roman" panose="02020603050405020304" pitchFamily="18" charset="0"/>
                  </a:rPr>
                  <a:t>Each client trains locally on its own DDOS dataset (</a:t>
                </a:r>
                <a:r>
                  <a:rPr lang="en-US" dirty="0" err="1">
                    <a:latin typeface="Times New Roman" panose="02020603050405020304" pitchFamily="18" charset="0"/>
                    <a:ea typeface="Calibri" panose="020F0502020204030204"/>
                    <a:cs typeface="Times New Roman" panose="02020603050405020304" pitchFamily="18" charset="0"/>
                  </a:rPr>
                  <a:t>DrDos_Dns</a:t>
                </a:r>
                <a:r>
                  <a:rPr lang="en-US" dirty="0">
                    <a:latin typeface="Times New Roman" panose="02020603050405020304" pitchFamily="18" charset="0"/>
                    <a:ea typeface="Calibri" panose="020F0502020204030204"/>
                    <a:cs typeface="Times New Roman" panose="02020603050405020304" pitchFamily="18" charset="0"/>
                  </a:rPr>
                  <a:t>, SYN, TFTP, </a:t>
                </a:r>
                <a:r>
                  <a:rPr lang="en-US" dirty="0" err="1">
                    <a:latin typeface="Times New Roman" panose="02020603050405020304" pitchFamily="18" charset="0"/>
                    <a:ea typeface="Calibri" panose="020F0502020204030204"/>
                    <a:cs typeface="Times New Roman" panose="02020603050405020304" pitchFamily="18" charset="0"/>
                  </a:rPr>
                  <a:t>UDP_lag</a:t>
                </a:r>
                <a:r>
                  <a:rPr lang="en-US" dirty="0">
                    <a:latin typeface="Times New Roman" panose="02020603050405020304" pitchFamily="18" charset="0"/>
                    <a:ea typeface="Calibri" panose="020F0502020204030204"/>
                    <a:cs typeface="Times New Roman" panose="02020603050405020304" pitchFamily="18" charset="0"/>
                  </a:rPr>
                  <a:t>)</a:t>
                </a:r>
              </a:p>
              <a:p>
                <a:pPr marL="0" indent="0">
                  <a:buNone/>
                </a:pPr>
                <a:r>
                  <a:rPr lang="en-US" dirty="0">
                    <a:latin typeface="Times New Roman" panose="02020603050405020304" pitchFamily="18" charset="0"/>
                    <a:ea typeface="Calibri" panose="020F0502020204030204"/>
                    <a:cs typeface="Times New Roman" panose="02020603050405020304" pitchFamily="18" charset="0"/>
                  </a:rPr>
                  <a:t>  -After E epochs each client gets updated with weights "</a:t>
                </a:r>
                <a:r>
                  <a:rPr lang="en-US" dirty="0" err="1">
                    <a:latin typeface="Times New Roman" panose="02020603050405020304" pitchFamily="18" charset="0"/>
                    <a:ea typeface="Calibri" panose="020F0502020204030204"/>
                    <a:cs typeface="Times New Roman" panose="02020603050405020304" pitchFamily="18" charset="0"/>
                  </a:rPr>
                  <a:t>w_i</a:t>
                </a:r>
                <a:r>
                  <a:rPr lang="en-US" dirty="0">
                    <a:latin typeface="Times New Roman" panose="02020603050405020304" pitchFamily="18" charset="0"/>
                    <a:ea typeface="Calibri" panose="020F0502020204030204"/>
                    <a:cs typeface="Times New Roman" panose="02020603050405020304" pitchFamily="18" charset="0"/>
                  </a:rPr>
                  <a:t>"</a:t>
                </a:r>
              </a:p>
              <a:p>
                <a:pPr marL="0" indent="0">
                  <a:buNone/>
                </a:pPr>
                <a:r>
                  <a:rPr lang="en-US" dirty="0">
                    <a:latin typeface="Times New Roman" panose="02020603050405020304" pitchFamily="18" charset="0"/>
                    <a:ea typeface="Calibri" panose="020F0502020204030204"/>
                    <a:cs typeface="Times New Roman" panose="02020603050405020304" pitchFamily="18" charset="0"/>
                  </a:rPr>
                  <a:t>-Client updates are sent back to the server →</a:t>
                </a:r>
                <a:endParaRPr lang="en-US" i="1"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cs typeface="Calibri" panose="020F0502020204030204"/>
                        </a:rPr>
                        <m:t>Δ</m:t>
                      </m:r>
                      <m:sSub>
                        <m:sSubPr>
                          <m:ctrlPr>
                            <a:rPr lang="en-US" b="0" i="1" smtClean="0">
                              <a:latin typeface="Cambria Math" panose="02040503050406030204" pitchFamily="18" charset="0"/>
                              <a:ea typeface="Cambria Math" panose="02040503050406030204" pitchFamily="18" charset="0"/>
                              <a:cs typeface="Calibri" panose="020F0502020204030204"/>
                            </a:rPr>
                          </m:ctrlPr>
                        </m:sSubPr>
                        <m:e>
                          <m:r>
                            <a:rPr lang="en-US" b="0" i="1" smtClean="0">
                              <a:latin typeface="Cambria Math" panose="02040503050406030204" pitchFamily="18" charset="0"/>
                              <a:ea typeface="Cambria Math" panose="02040503050406030204" pitchFamily="18" charset="0"/>
                              <a:cs typeface="Calibri" panose="020F0502020204030204"/>
                            </a:rPr>
                            <m:t>𝑤</m:t>
                          </m:r>
                        </m:e>
                        <m:sub>
                          <m:r>
                            <a:rPr lang="en-US" b="0" i="1" smtClean="0">
                              <a:latin typeface="Cambria Math" panose="02040503050406030204" pitchFamily="18" charset="0"/>
                              <a:ea typeface="Cambria Math" panose="02040503050406030204" pitchFamily="18" charset="0"/>
                              <a:cs typeface="Calibri" panose="020F0502020204030204"/>
                            </a:rPr>
                            <m:t>𝑖</m:t>
                          </m:r>
                        </m:sub>
                      </m:sSub>
                      <m:r>
                        <a:rPr lang="en-US" b="0" i="1" smtClean="0">
                          <a:latin typeface="Cambria Math" panose="02040503050406030204" pitchFamily="18" charset="0"/>
                          <a:ea typeface="Cambria Math" panose="02040503050406030204" pitchFamily="18" charset="0"/>
                          <a:cs typeface="Calibri" panose="020F0502020204030204"/>
                        </a:rPr>
                        <m:t>=</m:t>
                      </m:r>
                      <m:sSub>
                        <m:sSubPr>
                          <m:ctrlPr>
                            <a:rPr lang="en-US" b="0" i="1" smtClean="0">
                              <a:latin typeface="Cambria Math" panose="02040503050406030204" pitchFamily="18" charset="0"/>
                              <a:ea typeface="Cambria Math" panose="02040503050406030204" pitchFamily="18" charset="0"/>
                              <a:cs typeface="Calibri" panose="020F0502020204030204"/>
                            </a:rPr>
                          </m:ctrlPr>
                        </m:sSubPr>
                        <m:e>
                          <m:r>
                            <a:rPr lang="en-US" b="0" i="1" smtClean="0">
                              <a:latin typeface="Cambria Math" panose="02040503050406030204" pitchFamily="18" charset="0"/>
                              <a:ea typeface="Cambria Math" panose="02040503050406030204" pitchFamily="18" charset="0"/>
                              <a:cs typeface="Calibri" panose="020F0502020204030204"/>
                            </a:rPr>
                            <m:t>𝑤</m:t>
                          </m:r>
                        </m:e>
                        <m:sub>
                          <m:r>
                            <a:rPr lang="en-US" b="0" i="1" smtClean="0">
                              <a:latin typeface="Cambria Math" panose="02040503050406030204" pitchFamily="18" charset="0"/>
                              <a:ea typeface="Cambria Math" panose="02040503050406030204" pitchFamily="18" charset="0"/>
                              <a:cs typeface="Calibri" panose="020F0502020204030204"/>
                            </a:rPr>
                            <m:t>𝑖</m:t>
                          </m:r>
                        </m:sub>
                      </m:sSub>
                      <m:r>
                        <a:rPr lang="en-US" b="0" i="1" smtClean="0">
                          <a:latin typeface="Cambria Math" panose="02040503050406030204" pitchFamily="18" charset="0"/>
                          <a:ea typeface="Cambria Math" panose="02040503050406030204" pitchFamily="18" charset="0"/>
                          <a:cs typeface="Calibri" panose="020F0502020204030204"/>
                        </a:rPr>
                        <m:t>−</m:t>
                      </m:r>
                      <m:r>
                        <a:rPr lang="en-US" b="0" i="1" smtClean="0">
                          <a:latin typeface="Cambria Math" panose="02040503050406030204" pitchFamily="18" charset="0"/>
                          <a:ea typeface="Cambria Math" panose="02040503050406030204" pitchFamily="18" charset="0"/>
                          <a:cs typeface="Calibri" panose="020F0502020204030204"/>
                        </a:rPr>
                        <m:t>𝑤</m:t>
                      </m:r>
                      <m:r>
                        <a:rPr lang="en-US" b="0" i="1" smtClean="0">
                          <a:latin typeface="Cambria Math" panose="02040503050406030204" pitchFamily="18" charset="0"/>
                          <a:ea typeface="Cambria Math" panose="02040503050406030204" pitchFamily="18" charset="0"/>
                          <a:cs typeface="Calibri" panose="020F0502020204030204"/>
                        </a:rPr>
                        <m:t>(</m:t>
                      </m:r>
                      <m:r>
                        <a:rPr lang="en-US" b="0" i="1" smtClean="0">
                          <a:latin typeface="Cambria Math" panose="02040503050406030204" pitchFamily="18" charset="0"/>
                          <a:ea typeface="Cambria Math" panose="02040503050406030204" pitchFamily="18" charset="0"/>
                          <a:cs typeface="Calibri" panose="020F0502020204030204"/>
                        </a:rPr>
                        <m:t>𝑡</m:t>
                      </m:r>
                      <m:r>
                        <a:rPr lang="en-US" b="0" i="1" smtClean="0">
                          <a:latin typeface="Cambria Math" panose="02040503050406030204" pitchFamily="18" charset="0"/>
                          <a:ea typeface="Cambria Math" panose="02040503050406030204" pitchFamily="18" charset="0"/>
                          <a:cs typeface="Calibri" panose="020F0502020204030204"/>
                        </a:rPr>
                        <m:t>)</m:t>
                      </m:r>
                    </m:oMath>
                  </m:oMathPara>
                </a14:m>
                <a:endParaRPr lang="en-US" dirty="0">
                  <a:latin typeface="Times New Roman" panose="02020603050405020304" pitchFamily="18" charset="0"/>
                  <a:ea typeface="Calibri" panose="020F0502020204030204"/>
                  <a:cs typeface="Times New Roman" panose="02020603050405020304" pitchFamily="18" charset="0"/>
                </a:endParaRPr>
              </a:p>
              <a:p>
                <a:pPr marL="0" indent="0">
                  <a:buNone/>
                </a:pPr>
                <a:r>
                  <a:rPr lang="en-US" sz="2400" b="1" dirty="0">
                    <a:latin typeface="Times New Roman" panose="02020603050405020304" pitchFamily="18" charset="0"/>
                    <a:ea typeface="Calibri" panose="020F0502020204030204"/>
                    <a:cs typeface="Times New Roman" panose="02020603050405020304" pitchFamily="18" charset="0"/>
                  </a:rPr>
                  <a:t>Federated averaging--</a:t>
                </a:r>
              </a:p>
              <a:p>
                <a:pPr marL="0" indent="0">
                  <a:buNone/>
                </a:pPr>
                <a:r>
                  <a:rPr lang="en-US" dirty="0">
                    <a:latin typeface="Times New Roman" panose="02020603050405020304" pitchFamily="18" charset="0"/>
                    <a:ea typeface="Calibri" panose="020F0502020204030204"/>
                    <a:cs typeface="Times New Roman" panose="02020603050405020304" pitchFamily="18" charset="0"/>
                  </a:rPr>
                  <a:t>Server aggregation = </a:t>
                </a:r>
              </a:p>
              <a:p>
                <a:pPr marL="0" indent="0" algn="ctr">
                  <a:buNone/>
                </a:pPr>
                <a14:m>
                  <m:oMath xmlns:m="http://schemas.openxmlformats.org/officeDocument/2006/math">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r>
                      <m:rPr>
                        <m:sty m:val="p"/>
                      </m:rPr>
                      <a:rPr lang="el-GR" i="1" smtClean="0">
                        <a:latin typeface="Cambria Math" panose="02040503050406030204" pitchFamily="18" charset="0"/>
                        <a:ea typeface="Cambria Math" panose="02040503050406030204" pitchFamily="18" charset="0"/>
                      </a:rPr>
                      <m:t>Σ</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m:t>
                                </m:r>
                              </m:sub>
                            </m:sSub>
                          </m:num>
                          <m:den>
                            <m:r>
                              <a:rPr lang="en-US" b="0" i="1" smtClean="0">
                                <a:latin typeface="Cambria Math" panose="02040503050406030204" pitchFamily="18" charset="0"/>
                                <a:ea typeface="Cambria Math" panose="02040503050406030204" pitchFamily="18" charset="0"/>
                              </a:rPr>
                              <m:t>𝑁</m:t>
                            </m:r>
                          </m:den>
                        </m:f>
                      </m:e>
                    </m:d>
                    <m:r>
                      <a:rPr lang="en-US" b="0" i="1" smtClean="0">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A136FB5-5B06-F156-7E32-328DF6ABAD45}"/>
                  </a:ext>
                </a:extLst>
              </p:cNvPr>
              <p:cNvSpPr>
                <a:spLocks noGrp="1" noRot="1" noChangeAspect="1" noMove="1" noResize="1" noEditPoints="1" noAdjustHandles="1" noChangeArrowheads="1" noChangeShapeType="1" noTextEdit="1"/>
              </p:cNvSpPr>
              <p:nvPr>
                <p:ph idx="1"/>
              </p:nvPr>
            </p:nvSpPr>
            <p:spPr>
              <a:xfrm>
                <a:off x="487680" y="1898777"/>
                <a:ext cx="8363712" cy="4351338"/>
              </a:xfrm>
              <a:blipFill>
                <a:blip r:embed="rId2"/>
                <a:stretch>
                  <a:fillRect l="-1093" t="-15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215092-1311-02B8-0FF6-3A99EC5F0237}"/>
                  </a:ext>
                </a:extLst>
              </p:cNvPr>
              <p:cNvSpPr txBox="1"/>
              <p:nvPr/>
            </p:nvSpPr>
            <p:spPr>
              <a:xfrm>
                <a:off x="628650" y="5346111"/>
                <a:ext cx="5894070" cy="1511889"/>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𝑤</m:t>
                    </m:r>
                    <m:r>
                      <a:rPr lang="en-US" sz="1400" i="1" smtClean="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𝑡</m:t>
                    </m:r>
                    <m:r>
                      <a:rPr lang="en-US" sz="1400" i="1" smtClean="0">
                        <a:latin typeface="Cambria Math" panose="02040503050406030204" pitchFamily="18" charset="0"/>
                        <a:ea typeface="Cambria Math" panose="02040503050406030204" pitchFamily="18" charset="0"/>
                      </a:rPr>
                      <m:t>+1)=  </m:t>
                    </m:r>
                  </m:oMath>
                </a14:m>
                <a:r>
                  <a:rPr lang="en-US" sz="1400" dirty="0"/>
                  <a:t>new global weights after this round.</a:t>
                </a:r>
              </a:p>
              <a:p>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 </m:t>
                    </m:r>
                  </m:oMath>
                </a14:m>
                <a:r>
                  <a:rPr lang="en-US" sz="1400" dirty="0"/>
                  <a:t>= local model weights from client </a:t>
                </a:r>
                <a:r>
                  <a:rPr lang="en-US" sz="1400" dirty="0" err="1"/>
                  <a:t>i</a:t>
                </a:r>
                <a:r>
                  <a:rPr lang="en-US" sz="1400" dirty="0"/>
                  <a:t>.</a:t>
                </a:r>
              </a:p>
              <a:p>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𝑛</m:t>
                        </m:r>
                      </m:e>
                      <m:sub>
                        <m:r>
                          <a:rPr lang="en-US" sz="1400" i="1">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 </m:t>
                    </m:r>
                  </m:oMath>
                </a14:m>
                <a:r>
                  <a:rPr lang="en-US" sz="1400" dirty="0"/>
                  <a:t>= number of training samples on client </a:t>
                </a:r>
                <a:r>
                  <a:rPr lang="en-US" sz="1400" dirty="0" err="1"/>
                  <a:t>i</a:t>
                </a:r>
                <a:r>
                  <a:rPr lang="en-US" sz="1400" dirty="0"/>
                  <a:t>.</a:t>
                </a:r>
              </a:p>
              <a:p>
                <a:r>
                  <a:rPr lang="en-US" sz="1400" dirty="0"/>
                  <a:t>N =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Σ</m:t>
                    </m:r>
                    <m:r>
                      <a:rPr lang="en-US" sz="1400" i="1">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𝑛</m:t>
                        </m:r>
                      </m:e>
                      <m:sub>
                        <m:r>
                          <a:rPr lang="en-US" sz="1400" i="1">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oMath>
                </a14:m>
                <a:r>
                  <a:rPr lang="en-US" sz="1400" dirty="0"/>
                  <a:t> total samples across all participating clients.</a:t>
                </a:r>
              </a:p>
              <a:p>
                <a14:m>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𝑛</m:t>
                            </m:r>
                          </m:e>
                          <m:sub>
                            <m:r>
                              <a:rPr lang="en-US" sz="1400" i="1">
                                <a:latin typeface="Cambria Math" panose="02040503050406030204" pitchFamily="18" charset="0"/>
                                <a:ea typeface="Cambria Math" panose="02040503050406030204" pitchFamily="18" charset="0"/>
                              </a:rPr>
                              <m:t>𝑖</m:t>
                            </m:r>
                          </m:sub>
                        </m:sSub>
                      </m:num>
                      <m:den>
                        <m:r>
                          <a:rPr lang="en-US" sz="1400" i="1">
                            <a:latin typeface="Cambria Math" panose="02040503050406030204" pitchFamily="18" charset="0"/>
                            <a:ea typeface="Cambria Math" panose="02040503050406030204" pitchFamily="18" charset="0"/>
                          </a:rPr>
                          <m:t>𝑁</m:t>
                        </m:r>
                      </m:den>
                    </m:f>
                    <m:r>
                      <a:rPr lang="en-US" sz="1400" i="1">
                        <a:latin typeface="Cambria Math" panose="02040503050406030204" pitchFamily="18" charset="0"/>
                        <a:ea typeface="Cambria Math" panose="02040503050406030204" pitchFamily="18" charset="0"/>
                      </a:rPr>
                      <m:t> </m:t>
                    </m:r>
                  </m:oMath>
                </a14:m>
                <a:r>
                  <a:rPr lang="en-US" sz="1400" dirty="0"/>
                  <a:t>= client's weight contribution.</a:t>
                </a:r>
              </a:p>
              <a:p>
                <a:endParaRPr lang="en-IN" sz="1400" dirty="0"/>
              </a:p>
            </p:txBody>
          </p:sp>
        </mc:Choice>
        <mc:Fallback xmlns="">
          <p:sp>
            <p:nvSpPr>
              <p:cNvPr id="10" name="TextBox 9">
                <a:extLst>
                  <a:ext uri="{FF2B5EF4-FFF2-40B4-BE49-F238E27FC236}">
                    <a16:creationId xmlns:a16="http://schemas.microsoft.com/office/drawing/2014/main" id="{ED215092-1311-02B8-0FF6-3A99EC5F0237}"/>
                  </a:ext>
                </a:extLst>
              </p:cNvPr>
              <p:cNvSpPr txBox="1">
                <a:spLocks noRot="1" noChangeAspect="1" noMove="1" noResize="1" noEditPoints="1" noAdjustHandles="1" noChangeArrowheads="1" noChangeShapeType="1" noTextEdit="1"/>
              </p:cNvSpPr>
              <p:nvPr/>
            </p:nvSpPr>
            <p:spPr>
              <a:xfrm>
                <a:off x="628650" y="5346111"/>
                <a:ext cx="5894070" cy="1511889"/>
              </a:xfrm>
              <a:prstGeom prst="rect">
                <a:avLst/>
              </a:prstGeom>
              <a:blipFill>
                <a:blip r:embed="rId3"/>
                <a:stretch>
                  <a:fillRect l="-310" t="-806"/>
                </a:stretch>
              </a:blipFill>
            </p:spPr>
            <p:txBody>
              <a:bodyPr/>
              <a:lstStyle/>
              <a:p>
                <a:r>
                  <a:rPr lang="en-IN">
                    <a:noFill/>
                  </a:rPr>
                  <a:t> </a:t>
                </a:r>
              </a:p>
            </p:txBody>
          </p:sp>
        </mc:Fallback>
      </mc:AlternateContent>
    </p:spTree>
    <p:extLst>
      <p:ext uri="{BB962C8B-B14F-4D97-AF65-F5344CB8AC3E}">
        <p14:creationId xmlns:p14="http://schemas.microsoft.com/office/powerpoint/2010/main" val="102325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CCC6-BC09-7B3C-4BD8-8EAEAB597566}"/>
              </a:ext>
            </a:extLst>
          </p:cNvPr>
          <p:cNvSpPr>
            <a:spLocks noGrp="1"/>
          </p:cNvSpPr>
          <p:nvPr>
            <p:ph type="title"/>
          </p:nvPr>
        </p:nvSpPr>
        <p:spPr>
          <a:xfrm>
            <a:off x="628650" y="429134"/>
            <a:ext cx="7886700" cy="1325563"/>
          </a:xfrm>
        </p:spPr>
        <p:txBody>
          <a:bodyPr/>
          <a:lstStyle/>
          <a:p>
            <a:r>
              <a:rPr lang="en-US" dirty="0">
                <a:latin typeface="Times New Roman" panose="02020603050405020304" pitchFamily="18" charset="0"/>
                <a:cs typeface="Times New Roman" panose="02020603050405020304" pitchFamily="18" charset="0"/>
              </a:rPr>
              <a:t>Multi-Krum</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7499923-F1EC-BE73-9F75-8D7FD5C3D66A}"/>
                  </a:ext>
                </a:extLst>
              </p:cNvPr>
              <p:cNvSpPr txBox="1"/>
              <p:nvPr/>
            </p:nvSpPr>
            <p:spPr>
              <a:xfrm>
                <a:off x="536448" y="1560576"/>
                <a:ext cx="7978902" cy="566013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While Fed-Avg is a </a:t>
                </a:r>
                <a:r>
                  <a:rPr lang="en-US" b="1" dirty="0">
                    <a:latin typeface="Times New Roman" panose="02020603050405020304" pitchFamily="18" charset="0"/>
                    <a:cs typeface="Times New Roman" panose="02020603050405020304" pitchFamily="18" charset="0"/>
                  </a:rPr>
                  <a:t>weighted average of all client updates</a:t>
                </a:r>
                <a:r>
                  <a:rPr lang="en-US" dirty="0">
                    <a:latin typeface="Times New Roman" panose="02020603050405020304" pitchFamily="18" charset="0"/>
                    <a:cs typeface="Times New Roman" panose="02020603050405020304" pitchFamily="18" charset="0"/>
                  </a:rPr>
                  <a:t>, Multi-Krum is a much more </a:t>
                </a:r>
                <a:r>
                  <a:rPr lang="en-US" b="1" dirty="0">
                    <a:latin typeface="Times New Roman" panose="02020603050405020304" pitchFamily="18" charset="0"/>
                    <a:cs typeface="Times New Roman" panose="02020603050405020304" pitchFamily="18" charset="0"/>
                  </a:rPr>
                  <a:t>robust aggregation,</a:t>
                </a:r>
                <a:r>
                  <a:rPr lang="en-US" dirty="0">
                    <a:latin typeface="Times New Roman" panose="02020603050405020304" pitchFamily="18" charset="0"/>
                    <a:cs typeface="Times New Roman" panose="02020603050405020304" pitchFamily="18" charset="0"/>
                  </a:rPr>
                  <a:t> it selects only the </a:t>
                </a:r>
                <a:r>
                  <a:rPr lang="en-US" i="1" dirty="0">
                    <a:latin typeface="Times New Roman" panose="02020603050405020304" pitchFamily="18" charset="0"/>
                    <a:cs typeface="Times New Roman" panose="02020603050405020304" pitchFamily="18" charset="0"/>
                  </a:rPr>
                  <a:t>most consistent</a:t>
                </a:r>
                <a:r>
                  <a:rPr lang="en-US" dirty="0">
                    <a:latin typeface="Times New Roman" panose="02020603050405020304" pitchFamily="18" charset="0"/>
                    <a:cs typeface="Times New Roman" panose="02020603050405020304" pitchFamily="18" charset="0"/>
                  </a:rPr>
                  <a:t> client updates and ignores outliers (possible poisoned)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Computes Euclidean distance to every other update.</a:t>
                </a:r>
              </a:p>
              <a:p>
                <a:pPr lvl="5"/>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𝑑</m:t>
                        </m:r>
                      </m:e>
                      <m:sub>
                        <m:r>
                          <a:rPr lang="en-US" b="0" i="1" smtClean="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cs typeface="Times New Roman" panose="02020603050405020304" pitchFamily="18" charset="0"/>
                      </a:rPr>
                      <m:t>= </m:t>
                    </m:r>
                    <m:sSup>
                      <m:sSup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𝑤</m:t>
                            </m:r>
                          </m:e>
                          <m:sub>
                            <m:r>
                              <a:rPr lang="en-US"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𝑤</m:t>
                            </m:r>
                          </m:e>
                          <m:sub>
                            <m:r>
                              <a:rPr lang="en-US" i="1">
                                <a:latin typeface="Cambria Math" panose="02040503050406030204" pitchFamily="18" charset="0"/>
                                <a:ea typeface="Cambria Math" panose="02040503050406030204" pitchFamily="18" charset="0"/>
                                <a:cs typeface="Times New Roman" panose="02020603050405020304" pitchFamily="18" charset="0"/>
                              </a:rPr>
                              <m:t>𝑗</m:t>
                            </m:r>
                            <m:r>
                              <a:rPr lang="en-US" i="1">
                                <a:latin typeface="Cambria Math" panose="02040503050406030204" pitchFamily="18" charset="0"/>
                                <a:ea typeface="Cambria Math" panose="02040503050406030204" pitchFamily="18" charset="0"/>
                                <a:cs typeface="Times New Roman" panose="02020603050405020304" pitchFamily="18" charset="0"/>
                              </a:rPr>
                              <m:t> </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For each client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computes a score: sum of the distances to its closest (n-f-2) neighbors.</a:t>
                </a:r>
              </a:p>
              <a:p>
                <a:r>
                  <a:rPr lang="en-US" dirty="0">
                    <a:latin typeface="Times New Roman" panose="02020603050405020304" pitchFamily="18" charset="0"/>
                    <a:cs typeface="Times New Roman" panose="02020603050405020304" pitchFamily="18" charset="0"/>
                  </a:rPr>
                  <a:t>	· n = number of clients</a:t>
                </a:r>
              </a:p>
              <a:p>
                <a:r>
                  <a:rPr lang="en-US" dirty="0">
                    <a:latin typeface="Times New Roman" panose="02020603050405020304" pitchFamily="18" charset="0"/>
                    <a:cs typeface="Times New Roman" panose="02020603050405020304" pitchFamily="18" charset="0"/>
                  </a:rPr>
                  <a:t>	· f = assumed number of malicious clients.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pPr marL="342900" indent="-342900">
                  <a:buAutoNum type="arabicPeriod" startAt="3"/>
                </a:pPr>
                <a:r>
                  <a:rPr lang="en-US" dirty="0">
                    <a:latin typeface="Times New Roman" panose="02020603050405020304" pitchFamily="18" charset="0"/>
                    <a:cs typeface="Times New Roman" panose="02020603050405020304" pitchFamily="18" charset="0"/>
                  </a:rPr>
                  <a:t>Select the m clients with lowest scores (they are most "central" /consistent).</a:t>
                </a:r>
              </a:p>
              <a:p>
                <a:pPr marL="342900" indent="-342900">
                  <a:buAutoNum type="arabicPeriod" startAt="3"/>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Aggregate only those selected updates.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E7499923-F1EC-BE73-9F75-8D7FD5C3D66A}"/>
                  </a:ext>
                </a:extLst>
              </p:cNvPr>
              <p:cNvSpPr txBox="1">
                <a:spLocks noRot="1" noChangeAspect="1" noMove="1" noResize="1" noEditPoints="1" noAdjustHandles="1" noChangeArrowheads="1" noChangeShapeType="1" noTextEdit="1"/>
              </p:cNvSpPr>
              <p:nvPr/>
            </p:nvSpPr>
            <p:spPr>
              <a:xfrm>
                <a:off x="536448" y="1560576"/>
                <a:ext cx="7978902" cy="5660139"/>
              </a:xfrm>
              <a:prstGeom prst="rect">
                <a:avLst/>
              </a:prstGeom>
              <a:blipFill>
                <a:blip r:embed="rId2"/>
                <a:stretch>
                  <a:fillRect l="-611" t="-538"/>
                </a:stretch>
              </a:blipFill>
            </p:spPr>
            <p:txBody>
              <a:bodyPr/>
              <a:lstStyle/>
              <a:p>
                <a:r>
                  <a:rPr lang="en-IN">
                    <a:noFill/>
                  </a:rPr>
                  <a:t> </a:t>
                </a:r>
              </a:p>
            </p:txBody>
          </p:sp>
        </mc:Fallback>
      </mc:AlternateContent>
    </p:spTree>
    <p:extLst>
      <p:ext uri="{BB962C8B-B14F-4D97-AF65-F5344CB8AC3E}">
        <p14:creationId xmlns:p14="http://schemas.microsoft.com/office/powerpoint/2010/main" val="279465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05068-5D2F-5AC5-675B-3034349A22E6}"/>
              </a:ext>
            </a:extLst>
          </p:cNvPr>
          <p:cNvSpPr txBox="1"/>
          <p:nvPr/>
        </p:nvSpPr>
        <p:spPr>
          <a:xfrm>
            <a:off x="493776" y="1271015"/>
            <a:ext cx="8156448" cy="489364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Work to be done: </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1.Integrate the pre-trained federated learning model into victim containers for real-time DDoS detection.  </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2.Run attacker and victim containers across multiple machines to simulate a decentralized network.  </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3.Test simultaneous multi-vector attacks on the same or multiple victims.  </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4.Automate traffic logging and feature extraction for analysis.  </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5.Create a dashboard to monitor attacks, CPU/memory usage, and detection results.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73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DD25-57F3-4019-639F-63F7831C229C}"/>
              </a:ext>
            </a:extLst>
          </p:cNvPr>
          <p:cNvSpPr>
            <a:spLocks noGrp="1"/>
          </p:cNvSpPr>
          <p:nvPr>
            <p:ph type="title"/>
          </p:nvPr>
        </p:nvSpPr>
        <p:spPr/>
        <p:txBody>
          <a:bodyPr>
            <a:normAutofit/>
          </a:bodyPr>
          <a:lstStyle/>
          <a:p>
            <a:pPr algn="ctr"/>
            <a:r>
              <a:rPr lang="en-US" sz="3600">
                <a:latin typeface="Times New Roman" panose="02020603050405020304" pitchFamily="18" charset="0"/>
                <a:cs typeface="Times New Roman" panose="02020603050405020304" pitchFamily="18" charset="0"/>
              </a:rPr>
              <a:t>References</a:t>
            </a:r>
            <a:endParaRPr lang="en-IN" sz="36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1DC639-EC87-43A6-23F0-49CE7836CCA4}"/>
              </a:ext>
            </a:extLst>
          </p:cNvPr>
          <p:cNvSpPr txBox="1"/>
          <p:nvPr/>
        </p:nvSpPr>
        <p:spPr>
          <a:xfrm>
            <a:off x="393192" y="1572768"/>
            <a:ext cx="8458200" cy="4278094"/>
          </a:xfrm>
          <a:prstGeom prst="rect">
            <a:avLst/>
          </a:prstGeom>
          <a:noFill/>
        </p:spPr>
        <p:txBody>
          <a:bodyPr wrap="square" rtlCol="0">
            <a:spAutoFit/>
          </a:bodyPr>
          <a:lstStyle/>
          <a:p>
            <a:r>
              <a:rPr lang="en-IN" sz="1600"/>
              <a:t>1. </a:t>
            </a:r>
            <a:r>
              <a:rPr lang="en-IN" sz="1600" err="1"/>
              <a:t>Alhasawi</a:t>
            </a:r>
            <a:r>
              <a:rPr lang="en-IN" sz="1600"/>
              <a:t>, Y. and Alghamdi, S., 2024. Federated learning for decentralized DDoS attack detection </a:t>
            </a:r>
          </a:p>
          <a:p>
            <a:r>
              <a:rPr lang="en-IN" sz="1600"/>
              <a:t>in IoT networks. IEEE Access, 12, pp.42357-42368. DOI: 10.1109/ACCESS.2024.3378727 </a:t>
            </a:r>
          </a:p>
          <a:p>
            <a:r>
              <a:rPr lang="en-IN" sz="1600"/>
              <a:t> </a:t>
            </a:r>
          </a:p>
          <a:p>
            <a:r>
              <a:rPr lang="en-IN" sz="1600"/>
              <a:t>2. Li, J., Tong, X., Liu, J. and Cheng, L., 2023. An efficient federated learning system for network </a:t>
            </a:r>
          </a:p>
          <a:p>
            <a:r>
              <a:rPr lang="en-IN" sz="1600"/>
              <a:t>intrusion detection. IEEE Systems Journal, 17(2), pp.2455-2464. DOI: 10.1109/JSYST.2023.3236995 </a:t>
            </a:r>
          </a:p>
          <a:p>
            <a:endParaRPr lang="en-IN" sz="1600"/>
          </a:p>
          <a:p>
            <a:r>
              <a:rPr lang="en-IN" sz="1600"/>
              <a:t>3. </a:t>
            </a:r>
            <a:r>
              <a:rPr lang="en-IN" sz="1600" err="1"/>
              <a:t>Ferrag</a:t>
            </a:r>
            <a:r>
              <a:rPr lang="en-IN" sz="1600"/>
              <a:t>, M.A., </a:t>
            </a:r>
            <a:r>
              <a:rPr lang="en-IN" sz="1600" err="1"/>
              <a:t>Friha</a:t>
            </a:r>
            <a:r>
              <a:rPr lang="en-IN" sz="1600"/>
              <a:t>, O., Maglaras, L., Janicke, H. and Shu, L., 2021. Federated deep learning for </a:t>
            </a:r>
          </a:p>
          <a:p>
            <a:r>
              <a:rPr lang="en-IN" sz="1600"/>
              <a:t>cyber security in the internet of things: Concepts, applications, and experimental analysis. </a:t>
            </a:r>
            <a:r>
              <a:rPr lang="en-IN" sz="1600" err="1"/>
              <a:t>IEEe</a:t>
            </a:r>
            <a:r>
              <a:rPr lang="en-IN" sz="1600"/>
              <a:t> </a:t>
            </a:r>
          </a:p>
          <a:p>
            <a:r>
              <a:rPr lang="en-IN" sz="1600"/>
              <a:t>Access, 9, pp.138509-138542. DOI:  10.1109/ACCESS.2021.3118642 </a:t>
            </a:r>
          </a:p>
          <a:p>
            <a:endParaRPr lang="en-IN" sz="1600"/>
          </a:p>
          <a:p>
            <a:r>
              <a:rPr lang="en-IN" sz="1600"/>
              <a:t>4. </a:t>
            </a:r>
            <a:r>
              <a:rPr lang="en-IN" sz="1600" err="1"/>
              <a:t>Lv</a:t>
            </a:r>
            <a:r>
              <a:rPr lang="en-IN" sz="1600"/>
              <a:t>, D., Cheng, X., Zhang, J., Zhang, W., Zhao, W. and Xu, H., 2022, March. </a:t>
            </a:r>
            <a:r>
              <a:rPr lang="en-IN" sz="1600" err="1"/>
              <a:t>Ddos</a:t>
            </a:r>
            <a:r>
              <a:rPr lang="en-IN" sz="1600"/>
              <a:t> attack detection </a:t>
            </a:r>
          </a:p>
          <a:p>
            <a:r>
              <a:rPr lang="en-IN" sz="1600"/>
              <a:t>based on </a:t>
            </a:r>
            <a:r>
              <a:rPr lang="en-IN" sz="1600" err="1"/>
              <a:t>cnn</a:t>
            </a:r>
            <a:r>
              <a:rPr lang="en-IN" sz="1600"/>
              <a:t> and federated learning. In 2021 Ninth International Conference on Advanced Cloud and Big Data (CBD) (pp. 236-241). IEEE.  DOI: 10.1109/CBD54617.2021.00048   </a:t>
            </a:r>
          </a:p>
          <a:p>
            <a:endParaRPr lang="en-IN" sz="1600"/>
          </a:p>
          <a:p>
            <a:r>
              <a:rPr lang="en-IN" sz="1600"/>
              <a:t>5. Ghimire, B. and Rawat, D.B., 2022. Recent advances on federated learning for cybersecurity and </a:t>
            </a:r>
          </a:p>
          <a:p>
            <a:r>
              <a:rPr lang="en-IN" sz="1600"/>
              <a:t>cybersecurity for federated learning for internet of things. IEEE Internet of Things Journal, 9(11), </a:t>
            </a:r>
          </a:p>
          <a:p>
            <a:r>
              <a:rPr lang="en-IN" sz="1600"/>
              <a:t>pp.8229-8249. DOI: 10.1109/JIOT.2022.3150363 </a:t>
            </a:r>
          </a:p>
        </p:txBody>
      </p:sp>
    </p:spTree>
    <p:extLst>
      <p:ext uri="{BB962C8B-B14F-4D97-AF65-F5344CB8AC3E}">
        <p14:creationId xmlns:p14="http://schemas.microsoft.com/office/powerpoint/2010/main" val="367624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54A-0C0F-F959-BBBE-5D7049CC6E19}"/>
              </a:ext>
            </a:extLst>
          </p:cNvPr>
          <p:cNvSpPr>
            <a:spLocks noGrp="1"/>
          </p:cNvSpPr>
          <p:nvPr>
            <p:ph type="title"/>
          </p:nvPr>
        </p:nvSpPr>
        <p:spPr>
          <a:xfrm>
            <a:off x="2969514" y="2468246"/>
            <a:ext cx="7886700" cy="1325563"/>
          </a:xfrm>
        </p:spPr>
        <p:txBody>
          <a:bodyPr>
            <a:normAutofit/>
          </a:bodyPr>
          <a:lstStyle/>
          <a:p>
            <a:r>
              <a:rPr lang="en-US" sz="4400"/>
              <a:t>Thank You</a:t>
            </a:r>
            <a:endParaRPr lang="en-IN" sz="4400"/>
          </a:p>
        </p:txBody>
      </p:sp>
    </p:spTree>
    <p:extLst>
      <p:ext uri="{BB962C8B-B14F-4D97-AF65-F5344CB8AC3E}">
        <p14:creationId xmlns:p14="http://schemas.microsoft.com/office/powerpoint/2010/main" val="1917128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1E5C-7AEC-E247-B75E-56A764832E50}"/>
              </a:ext>
            </a:extLst>
          </p:cNvPr>
          <p:cNvSpPr>
            <a:spLocks noGrp="1"/>
          </p:cNvSpPr>
          <p:nvPr>
            <p:ph type="title"/>
          </p:nvPr>
        </p:nvSpPr>
        <p:spPr>
          <a:xfrm>
            <a:off x="468931" y="480590"/>
            <a:ext cx="7886700" cy="719118"/>
          </a:xfrm>
        </p:spPr>
        <p:txBody>
          <a:bodyPr>
            <a:normAutofit/>
          </a:bodyPr>
          <a:lstStyle/>
          <a:p>
            <a:pPr algn="ctr"/>
            <a:r>
              <a:rPr lang="en-US" altLang="en-US" sz="3600">
                <a:latin typeface="Times New Roman" panose="02020603050405020304" pitchFamily="18" charset="0"/>
                <a:ea typeface="Cambria" panose="02040503050406030204" pitchFamily="18" charset="0"/>
                <a:cs typeface="Times New Roman" panose="02020603050405020304" pitchFamily="18" charset="0"/>
              </a:rPr>
              <a:t>Introduction</a:t>
            </a:r>
            <a:endParaRPr lang="en-IN" sz="36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7CC2610-757B-711A-D34B-59E12116DEC4}"/>
              </a:ext>
            </a:extLst>
          </p:cNvPr>
          <p:cNvSpPr txBox="1"/>
          <p:nvPr/>
        </p:nvSpPr>
        <p:spPr>
          <a:xfrm>
            <a:off x="215838" y="1120676"/>
            <a:ext cx="8392886" cy="2308324"/>
          </a:xfrm>
          <a:prstGeom prst="rect">
            <a:avLst/>
          </a:prstGeom>
          <a:noFill/>
        </p:spPr>
        <p:txBody>
          <a:bodyPr wrap="square" rtlCol="0">
            <a:spAutoFit/>
          </a:bodyPr>
          <a:lstStyle/>
          <a:p>
            <a:pPr algn="l">
              <a:buNone/>
            </a:pPr>
            <a:r>
              <a:rPr lang="en-US" b="1" i="0">
                <a:effectLst/>
                <a:latin typeface="Montserrat" panose="020F0502020204030204" pitchFamily="2" charset="0"/>
              </a:rPr>
              <a:t>What are DDoS Attacks?</a:t>
            </a:r>
          </a:p>
          <a:p>
            <a:pPr algn="l">
              <a:buNone/>
            </a:pPr>
            <a:r>
              <a:rPr lang="en-US" b="1" i="0">
                <a:effectLst/>
                <a:latin typeface="Montserrat" panose="020F0502020204030204" pitchFamily="2" charset="0"/>
              </a:rPr>
              <a:t>Distributed Denial of Service</a:t>
            </a:r>
            <a:r>
              <a:rPr lang="en-US" b="0" i="0">
                <a:effectLst/>
                <a:latin typeface="Montserrat" panose="020F0502020204030204" pitchFamily="2" charset="0"/>
              </a:rPr>
              <a:t> </a:t>
            </a:r>
            <a:r>
              <a:rPr lang="en-US" b="0" i="0">
                <a:effectLst/>
                <a:latin typeface="Times New Roman" panose="02020603050405020304" pitchFamily="18" charset="0"/>
                <a:cs typeface="Times New Roman" panose="02020603050405020304" pitchFamily="18" charset="0"/>
              </a:rPr>
              <a:t>attacks are among the most dangerous types of network-based attacks</a:t>
            </a:r>
          </a:p>
          <a:p>
            <a:pPr algn="l">
              <a:buNone/>
            </a:pPr>
            <a:endParaRPr lang="en-US" b="0" i="0">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 Overwhelming target systems with traffic</a:t>
            </a:r>
          </a:p>
          <a:p>
            <a:pPr lvl="1">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 Multiple compromised computer systems</a:t>
            </a:r>
          </a:p>
          <a:p>
            <a:pPr lvl="1">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 Renders services unavailable to legitimate users</a:t>
            </a:r>
          </a:p>
          <a:p>
            <a:pPr marL="285750" indent="-285750">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339276-9AB1-AC70-2F19-0EB4A0DC7398}"/>
              </a:ext>
            </a:extLst>
          </p:cNvPr>
          <p:cNvSpPr txBox="1"/>
          <p:nvPr/>
        </p:nvSpPr>
        <p:spPr>
          <a:xfrm>
            <a:off x="215838" y="3273767"/>
            <a:ext cx="4992624" cy="1754326"/>
          </a:xfrm>
          <a:prstGeom prst="rect">
            <a:avLst/>
          </a:prstGeom>
          <a:noFill/>
        </p:spPr>
        <p:txBody>
          <a:bodyPr wrap="square" rtlCol="0">
            <a:spAutoFit/>
          </a:bodyPr>
          <a:lstStyle/>
          <a:p>
            <a:pPr algn="l">
              <a:buNone/>
            </a:pPr>
            <a:r>
              <a:rPr lang="en-US" b="1" i="0">
                <a:effectLst/>
                <a:latin typeface="Montserrat" panose="020F0502020204030204" pitchFamily="2" charset="0"/>
              </a:rPr>
              <a:t>Traditional Detection Models</a:t>
            </a:r>
          </a:p>
          <a:p>
            <a:pPr algn="l">
              <a:buNone/>
            </a:pPr>
            <a:r>
              <a:rPr lang="en-US" b="0" i="0">
                <a:effectLst/>
                <a:latin typeface="Times New Roman" panose="02020603050405020304" pitchFamily="18" charset="0"/>
                <a:cs typeface="Times New Roman" panose="02020603050405020304" pitchFamily="18" charset="0"/>
              </a:rPr>
              <a:t>Centralized machine learning approaches:</a:t>
            </a:r>
            <a:endParaRPr lang="en-US">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Data collected and processed at a central location</a:t>
            </a:r>
          </a:p>
          <a:p>
            <a:pPr marL="285750" indent="-285750" algn="l">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Single model trained on aggregated network data</a:t>
            </a:r>
          </a:p>
          <a:p>
            <a:pPr marL="285750" indent="-285750" algn="l">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Requires raw data transmission across network</a:t>
            </a:r>
          </a:p>
          <a:p>
            <a:endParaRPr lang="en-IN"/>
          </a:p>
        </p:txBody>
      </p:sp>
      <p:sp>
        <p:nvSpPr>
          <p:cNvPr id="4" name="TextBox 3">
            <a:extLst>
              <a:ext uri="{FF2B5EF4-FFF2-40B4-BE49-F238E27FC236}">
                <a16:creationId xmlns:a16="http://schemas.microsoft.com/office/drawing/2014/main" id="{8E404145-7273-4CF9-BB13-B0C76478C562}"/>
              </a:ext>
            </a:extLst>
          </p:cNvPr>
          <p:cNvSpPr txBox="1"/>
          <p:nvPr/>
        </p:nvSpPr>
        <p:spPr>
          <a:xfrm>
            <a:off x="230626" y="5028093"/>
            <a:ext cx="4977836" cy="1477328"/>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Limitations- </a:t>
            </a: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High privacy risks</a:t>
            </a: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Increased latency</a:t>
            </a: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Scaling difficulties</a:t>
            </a: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Communication overhead</a:t>
            </a:r>
          </a:p>
        </p:txBody>
      </p:sp>
      <p:pic>
        <p:nvPicPr>
          <p:cNvPr id="9" name="Picture 8">
            <a:extLst>
              <a:ext uri="{FF2B5EF4-FFF2-40B4-BE49-F238E27FC236}">
                <a16:creationId xmlns:a16="http://schemas.microsoft.com/office/drawing/2014/main" id="{E49C416A-2AF2-FC3D-9EEF-A053B6765CFE}"/>
              </a:ext>
            </a:extLst>
          </p:cNvPr>
          <p:cNvPicPr>
            <a:picLocks noChangeAspect="1"/>
          </p:cNvPicPr>
          <p:nvPr/>
        </p:nvPicPr>
        <p:blipFill>
          <a:blip r:embed="rId2"/>
          <a:stretch>
            <a:fillRect/>
          </a:stretch>
        </p:blipFill>
        <p:spPr>
          <a:xfrm>
            <a:off x="5339080" y="3020102"/>
            <a:ext cx="3429000" cy="3429000"/>
          </a:xfrm>
          <a:prstGeom prst="rect">
            <a:avLst/>
          </a:prstGeom>
        </p:spPr>
      </p:pic>
      <p:sp>
        <p:nvSpPr>
          <p:cNvPr id="13" name="Rectangle 12">
            <a:extLst>
              <a:ext uri="{FF2B5EF4-FFF2-40B4-BE49-F238E27FC236}">
                <a16:creationId xmlns:a16="http://schemas.microsoft.com/office/drawing/2014/main" id="{F790DBC2-13C7-4C08-A45E-BC4CFD049BBD}"/>
              </a:ext>
            </a:extLst>
          </p:cNvPr>
          <p:cNvSpPr/>
          <p:nvPr/>
        </p:nvSpPr>
        <p:spPr>
          <a:xfrm>
            <a:off x="5943600" y="5721470"/>
            <a:ext cx="483870" cy="2781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D521C18-295A-6A27-53BB-1F5EF6514974}"/>
              </a:ext>
            </a:extLst>
          </p:cNvPr>
          <p:cNvSpPr/>
          <p:nvPr/>
        </p:nvSpPr>
        <p:spPr>
          <a:xfrm>
            <a:off x="6811645" y="5721470"/>
            <a:ext cx="483870" cy="2781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838F3AB-2362-26F2-B028-F5D5903D2218}"/>
              </a:ext>
            </a:extLst>
          </p:cNvPr>
          <p:cNvSpPr/>
          <p:nvPr/>
        </p:nvSpPr>
        <p:spPr>
          <a:xfrm>
            <a:off x="7670419" y="5721411"/>
            <a:ext cx="483870" cy="2781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85AAEE3-A0B6-8429-9A94-5C2A18A4B9A6}"/>
              </a:ext>
            </a:extLst>
          </p:cNvPr>
          <p:cNvSpPr txBox="1"/>
          <p:nvPr/>
        </p:nvSpPr>
        <p:spPr>
          <a:xfrm>
            <a:off x="5378704" y="6449102"/>
            <a:ext cx="3534670" cy="276999"/>
          </a:xfrm>
          <a:prstGeom prst="rect">
            <a:avLst/>
          </a:prstGeom>
          <a:noFill/>
        </p:spPr>
        <p:txBody>
          <a:bodyPr wrap="square" rtlCol="0">
            <a:spAutoFit/>
          </a:bodyPr>
          <a:lstStyle/>
          <a:p>
            <a:r>
              <a:rPr lang="en-US" sz="1200"/>
              <a:t>Fig 1. a centralized approach to cyber threat detection</a:t>
            </a:r>
            <a:endParaRPr lang="en-IN" sz="1200"/>
          </a:p>
        </p:txBody>
      </p:sp>
      <p:cxnSp>
        <p:nvCxnSpPr>
          <p:cNvPr id="18" name="Straight Arrow Connector 17">
            <a:extLst>
              <a:ext uri="{FF2B5EF4-FFF2-40B4-BE49-F238E27FC236}">
                <a16:creationId xmlns:a16="http://schemas.microsoft.com/office/drawing/2014/main" id="{D17BB511-8D35-16EA-F519-7BBCB7DD4A21}"/>
              </a:ext>
            </a:extLst>
          </p:cNvPr>
          <p:cNvCxnSpPr/>
          <p:nvPr/>
        </p:nvCxnSpPr>
        <p:spPr>
          <a:xfrm>
            <a:off x="3962400" y="3429000"/>
            <a:ext cx="1246062" cy="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150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359A-3077-E7E5-C42E-4A7F7513F13C}"/>
              </a:ext>
            </a:extLst>
          </p:cNvPr>
          <p:cNvSpPr>
            <a:spLocks noGrp="1"/>
          </p:cNvSpPr>
          <p:nvPr>
            <p:ph type="title"/>
          </p:nvPr>
        </p:nvSpPr>
        <p:spPr>
          <a:xfrm>
            <a:off x="628650" y="410846"/>
            <a:ext cx="7886700" cy="1325563"/>
          </a:xfrm>
        </p:spPr>
        <p:txBody>
          <a:bodyPr>
            <a:normAutofit/>
          </a:bodyPr>
          <a:lstStyle/>
          <a:p>
            <a:pPr algn="ctr"/>
            <a:r>
              <a:rPr lang="en-IN" sz="360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16DD447B-EFBA-7374-19F8-0EF1E8E68C55}"/>
              </a:ext>
            </a:extLst>
          </p:cNvPr>
          <p:cNvSpPr txBox="1"/>
          <p:nvPr/>
        </p:nvSpPr>
        <p:spPr>
          <a:xfrm>
            <a:off x="201168" y="1617537"/>
            <a:ext cx="8741664" cy="3200876"/>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Federated learning for privacy protected cyber threat detection across distributed systems.</a:t>
            </a: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DDoS attacks pose ongoing threats to the security and stability of distributed systems. Traditional centralized detection methods struggle with issues related to privacy, scalability, and resilience. While Federated Learning offers a decentralized approach, existing FL-based DDoS detection systems often lack lightweight and high-performance architectures like CNNs, making them less suitable for distributed environments. Additionally, they remain highly susceptible to data poisoning attacks, where malicious clients compromise model integrity by feeding in corrupted data.</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20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51D4-8BB4-6A35-6104-268285EF3202}"/>
              </a:ext>
            </a:extLst>
          </p:cNvPr>
          <p:cNvSpPr>
            <a:spLocks noGrp="1"/>
          </p:cNvSpPr>
          <p:nvPr>
            <p:ph type="title"/>
          </p:nvPr>
        </p:nvSpPr>
        <p:spPr>
          <a:xfrm>
            <a:off x="628650" y="436943"/>
            <a:ext cx="7886700" cy="1325563"/>
          </a:xfrm>
        </p:spPr>
        <p:txBody>
          <a:bodyPr>
            <a:normAutofit/>
          </a:bodyPr>
          <a:lstStyle/>
          <a:p>
            <a:pPr algn="ctr"/>
            <a:r>
              <a:rPr lang="en-IN" sz="3600">
                <a:latin typeface="Times New Roman" panose="02020603050405020304" pitchFamily="18" charset="0"/>
                <a:cs typeface="Times New Roman" panose="02020603050405020304" pitchFamily="18" charset="0"/>
              </a:rPr>
              <a:t>Literature Survey</a:t>
            </a:r>
          </a:p>
        </p:txBody>
      </p:sp>
      <p:sp>
        <p:nvSpPr>
          <p:cNvPr id="4" name="TextBox 3">
            <a:extLst>
              <a:ext uri="{FF2B5EF4-FFF2-40B4-BE49-F238E27FC236}">
                <a16:creationId xmlns:a16="http://schemas.microsoft.com/office/drawing/2014/main" id="{57F646B1-3032-18A8-CCAB-CC59EB5FDDF4}"/>
              </a:ext>
            </a:extLst>
          </p:cNvPr>
          <p:cNvSpPr txBox="1"/>
          <p:nvPr/>
        </p:nvSpPr>
        <p:spPr>
          <a:xfrm>
            <a:off x="278892" y="1762506"/>
            <a:ext cx="8586216" cy="4955203"/>
          </a:xfrm>
          <a:prstGeom prst="rect">
            <a:avLst/>
          </a:prstGeom>
          <a:noFill/>
        </p:spPr>
        <p:txBody>
          <a:bodyPr wrap="square" rtlCol="0">
            <a:spAutoFit/>
          </a:bodyPr>
          <a:lstStyle/>
          <a:p>
            <a:r>
              <a:rPr lang="en-US"/>
              <a:t>[1</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Federated Learning for Decentralized DDoS Attack Detection in IoT Networks </a:t>
            </a:r>
          </a:p>
          <a:p>
            <a:pPr algn="ctr"/>
            <a:r>
              <a:rPr lang="en-US" i="1" err="1">
                <a:latin typeface="Times New Roman" panose="02020603050405020304" pitchFamily="18" charset="0"/>
                <a:cs typeface="Times New Roman" panose="02020603050405020304" pitchFamily="18" charset="0"/>
              </a:rPr>
              <a:t>Alhasawi</a:t>
            </a:r>
            <a:r>
              <a:rPr lang="en-US" i="1">
                <a:latin typeface="Times New Roman" panose="02020603050405020304" pitchFamily="18" charset="0"/>
                <a:cs typeface="Times New Roman" panose="02020603050405020304" pitchFamily="18" charset="0"/>
              </a:rPr>
              <a:t>, Y., &amp; Alghamdi, S. (2024). Federated Learning for Decentralized DDoS    </a:t>
            </a:r>
          </a:p>
          <a:p>
            <a:r>
              <a:rPr lang="en-US" i="1">
                <a:latin typeface="Times New Roman" panose="02020603050405020304" pitchFamily="18" charset="0"/>
                <a:cs typeface="Times New Roman" panose="02020603050405020304" pitchFamily="18" charset="0"/>
              </a:rPr>
              <a:t>      Attack Detection in IoT Networks. IEEE Access, 12, Article 3378727</a:t>
            </a:r>
            <a:r>
              <a:rPr lang="en-US" i="1"/>
              <a:t>.</a:t>
            </a:r>
          </a:p>
          <a:p>
            <a:pPr algn="ctr"/>
            <a:endParaRPr lang="en-US"/>
          </a:p>
          <a:p>
            <a:pPr algn="just"/>
            <a:r>
              <a:rPr lang="en-US">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This paper addresses the growing threat of (DDoS) attacks in Internet of Things (IoT) networks by proposing a decentralized detection framework based on Federated Learning.</a:t>
            </a: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It Proposes a decentralized FL framework to detect DDoS attacks in IoT without sharing raw data.</a:t>
            </a: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Uses CNNs trained locally on IoT devices with the CICIDS2017 dataset to maintain data privacy.</a:t>
            </a: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Applies </a:t>
            </a:r>
            <a:r>
              <a:rPr lang="en-US" sz="1600" b="1" i="1">
                <a:latin typeface="Times New Roman" panose="02020603050405020304" pitchFamily="18" charset="0"/>
                <a:cs typeface="Times New Roman" panose="02020603050405020304" pitchFamily="18" charset="0"/>
              </a:rPr>
              <a:t>homomorphic</a:t>
            </a:r>
            <a:r>
              <a:rPr lang="en-US" sz="1600" i="1">
                <a:latin typeface="Times New Roman" panose="02020603050405020304" pitchFamily="18" charset="0"/>
                <a:cs typeface="Times New Roman" panose="02020603050405020304" pitchFamily="18" charset="0"/>
              </a:rPr>
              <a:t> </a:t>
            </a:r>
            <a:r>
              <a:rPr lang="en-US" sz="1600" b="1" i="1">
                <a:latin typeface="Times New Roman" panose="02020603050405020304" pitchFamily="18" charset="0"/>
                <a:cs typeface="Times New Roman" panose="02020603050405020304" pitchFamily="18" charset="0"/>
              </a:rPr>
              <a:t>encryption</a:t>
            </a:r>
            <a:r>
              <a:rPr lang="en-US" sz="1600" i="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and </a:t>
            </a:r>
            <a:r>
              <a:rPr lang="en-US" sz="1600" b="1" i="1">
                <a:latin typeface="Times New Roman" panose="02020603050405020304" pitchFamily="18" charset="0"/>
                <a:cs typeface="Times New Roman" panose="02020603050405020304" pitchFamily="18" charset="0"/>
              </a:rPr>
              <a:t>differential</a:t>
            </a:r>
            <a:r>
              <a:rPr lang="en-US" sz="1600" i="1">
                <a:latin typeface="Times New Roman" panose="02020603050405020304" pitchFamily="18" charset="0"/>
                <a:cs typeface="Times New Roman" panose="02020603050405020304" pitchFamily="18" charset="0"/>
              </a:rPr>
              <a:t> </a:t>
            </a:r>
            <a:r>
              <a:rPr lang="en-US" sz="1600" b="1" i="1">
                <a:latin typeface="Times New Roman" panose="02020603050405020304" pitchFamily="18" charset="0"/>
                <a:cs typeface="Times New Roman" panose="02020603050405020304" pitchFamily="18" charset="0"/>
              </a:rPr>
              <a:t>privacy</a:t>
            </a:r>
            <a:r>
              <a:rPr lang="en-US" sz="1600" i="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for secure model updates.</a:t>
            </a: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Achieves </a:t>
            </a:r>
            <a:r>
              <a:rPr lang="en-US" sz="1600" b="1">
                <a:latin typeface="Times New Roman" panose="02020603050405020304" pitchFamily="18" charset="0"/>
                <a:cs typeface="Times New Roman" panose="02020603050405020304" pitchFamily="18" charset="0"/>
              </a:rPr>
              <a:t>98.72</a:t>
            </a:r>
            <a:r>
              <a:rPr lang="en-US" sz="1600">
                <a:latin typeface="Times New Roman" panose="02020603050405020304" pitchFamily="18" charset="0"/>
                <a:cs typeface="Times New Roman" panose="02020603050405020304" pitchFamily="18" charset="0"/>
              </a:rPr>
              <a:t>% accuracy, with low communication overhead and strong scalability.</a:t>
            </a: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Tackles challenges of non-IID data and device heterogeneity while ensuring consistent performance.</a:t>
            </a:r>
          </a:p>
          <a:p>
            <a:pPr algn="just"/>
            <a:endParaRPr lang="en-US" sz="1600">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02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AF41D-24AA-65BB-87CF-ED46712F6ABD}"/>
              </a:ext>
            </a:extLst>
          </p:cNvPr>
          <p:cNvSpPr txBox="1"/>
          <p:nvPr/>
        </p:nvSpPr>
        <p:spPr>
          <a:xfrm>
            <a:off x="304800" y="1246163"/>
            <a:ext cx="8534400" cy="4924425"/>
          </a:xfrm>
          <a:prstGeom prst="rect">
            <a:avLst/>
          </a:prstGeom>
          <a:noFill/>
        </p:spPr>
        <p:txBody>
          <a:bodyPr wrap="square" rtlCol="0">
            <a:spAutoFit/>
          </a:bodyPr>
          <a:lstStyle/>
          <a:p>
            <a:r>
              <a:rPr lang="en-US"/>
              <a:t>[2] </a:t>
            </a:r>
            <a:r>
              <a:rPr lang="en-US" b="1">
                <a:latin typeface="Times New Roman" panose="02020603050405020304" pitchFamily="18" charset="0"/>
                <a:cs typeface="Times New Roman" panose="02020603050405020304" pitchFamily="18" charset="0"/>
              </a:rPr>
              <a:t>An Efficient Federated Learning System for Network Intrusion Detection  </a:t>
            </a:r>
          </a:p>
          <a:p>
            <a:r>
              <a:rPr lang="en-US" i="1">
                <a:latin typeface="Times New Roman" panose="02020603050405020304" pitchFamily="18" charset="0"/>
                <a:cs typeface="Times New Roman" panose="02020603050405020304" pitchFamily="18" charset="0"/>
              </a:rPr>
              <a:t>Li, J., Tong, X., Liu, J., &amp; Cheng, L. (2023). An Efficient Federated Learning System for Network Intrusion Detection. IEEE Systems Journal, 17(2), 2455–2464.</a:t>
            </a:r>
          </a:p>
          <a:p>
            <a:pPr algn="ctr"/>
            <a:endParaRPr lang="en-US" i="1"/>
          </a:p>
          <a:p>
            <a:r>
              <a:rPr lang="en-US"/>
              <a:t>	</a:t>
            </a:r>
            <a:r>
              <a:rPr lang="en-US" sz="1600">
                <a:latin typeface="Times New Roman" panose="02020603050405020304" pitchFamily="18" charset="0"/>
                <a:cs typeface="Times New Roman" panose="02020603050405020304" pitchFamily="18" charset="0"/>
              </a:rPr>
              <a:t>This paper introduces a dynamic weighted aggregation federated learning (DAFL) system aimed at enhancing network intrusion detection while preserving data privacy across distributed environments. </a:t>
            </a:r>
          </a:p>
          <a:p>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Proposes DAFL, a Federated Learning system with dynamic filtering and adaptive weighting of local models.</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Enhances intrusion detection by prioritizing reliable updates for global model aggregation.</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Achieves high detection accuracy with reduced communication overhead.</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Ensures data privacy in distributed environments without compromising performance.</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Proven to be scalable and practical for real-world cybersecurity applications through experimental validation.</a:t>
            </a:r>
          </a:p>
        </p:txBody>
      </p:sp>
    </p:spTree>
    <p:extLst>
      <p:ext uri="{BB962C8B-B14F-4D97-AF65-F5344CB8AC3E}">
        <p14:creationId xmlns:p14="http://schemas.microsoft.com/office/powerpoint/2010/main" val="755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CC5CA-2A20-6049-9486-28E54B2EBFBE}"/>
              </a:ext>
            </a:extLst>
          </p:cNvPr>
          <p:cNvSpPr txBox="1"/>
          <p:nvPr/>
        </p:nvSpPr>
        <p:spPr>
          <a:xfrm>
            <a:off x="408432" y="1156359"/>
            <a:ext cx="8327136" cy="4770537"/>
          </a:xfrm>
          <a:prstGeom prst="rect">
            <a:avLst/>
          </a:prstGeom>
          <a:noFill/>
        </p:spPr>
        <p:txBody>
          <a:bodyPr wrap="square" rtlCol="0">
            <a:spAutoFit/>
          </a:bodyPr>
          <a:lstStyle/>
          <a:p>
            <a:r>
              <a:rPr lang="en-IN"/>
              <a:t>[3] </a:t>
            </a:r>
            <a:r>
              <a:rPr lang="en-US" b="1"/>
              <a:t>Federated Deep Learning for Cyber Security in the Internet of Things: Concepts, Applications, and Experimental Analysis</a:t>
            </a:r>
          </a:p>
          <a:p>
            <a:r>
              <a:rPr lang="en-US"/>
              <a:t> </a:t>
            </a:r>
            <a:r>
              <a:rPr lang="en-US" i="1" err="1">
                <a:latin typeface="Times New Roman" panose="02020603050405020304" pitchFamily="18" charset="0"/>
                <a:cs typeface="Times New Roman" panose="02020603050405020304" pitchFamily="18" charset="0"/>
              </a:rPr>
              <a:t>Ferrag</a:t>
            </a:r>
            <a:r>
              <a:rPr lang="en-US" i="1">
                <a:latin typeface="Times New Roman" panose="02020603050405020304" pitchFamily="18" charset="0"/>
                <a:cs typeface="Times New Roman" panose="02020603050405020304" pitchFamily="18" charset="0"/>
              </a:rPr>
              <a:t>, M. A., </a:t>
            </a:r>
            <a:r>
              <a:rPr lang="en-US" i="1" err="1">
                <a:latin typeface="Times New Roman" panose="02020603050405020304" pitchFamily="18" charset="0"/>
                <a:cs typeface="Times New Roman" panose="02020603050405020304" pitchFamily="18" charset="0"/>
              </a:rPr>
              <a:t>Friha</a:t>
            </a:r>
            <a:r>
              <a:rPr lang="en-US" i="1">
                <a:latin typeface="Times New Roman" panose="02020603050405020304" pitchFamily="18" charset="0"/>
                <a:cs typeface="Times New Roman" panose="02020603050405020304" pitchFamily="18" charset="0"/>
              </a:rPr>
              <a:t>, O., Maglaras, L., Janicke, H., &amp; Shu, L. (2021). Federated Deep Learning for Cyber Security in the Internet of Things: Concepts, Applications, and Experimental Analysis. IEEE Access, 9, 138509–138542. </a:t>
            </a:r>
          </a:p>
          <a:p>
            <a:pPr algn="ctr"/>
            <a:endParaRPr lang="en-US" i="1">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This study explores the integration of Federated Deep Learning techniques into Internet of Things (IoT) environments to enhance cybersecurity while preserving data privacy. </a:t>
            </a:r>
            <a:endParaRPr lang="en-US" sz="1600" i="1">
              <a:latin typeface="Times New Roman" panose="02020603050405020304" pitchFamily="18" charset="0"/>
              <a:cs typeface="Times New Roman" panose="02020603050405020304" pitchFamily="18" charset="0"/>
            </a:endParaRPr>
          </a:p>
          <a:p>
            <a:pPr algn="ctr"/>
            <a:endParaRPr lang="en-US" sz="1600" i="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Introduces Federated Deep Learning to secure IoT networks while preserving data privacy.</a:t>
            </a:r>
          </a:p>
          <a:p>
            <a:pPr marL="285750" indent="-285750">
              <a:buFont typeface="Arial" panose="020B0604020202020204" pitchFamily="34" charset="0"/>
              <a:buChar char="•"/>
            </a:pPr>
            <a:endParaRPr lang="en-IN"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Enables collaborative learning on local IoT data using RNN, CNN, and DNN models.</a:t>
            </a:r>
          </a:p>
          <a:p>
            <a:pPr marL="285750" indent="-285750">
              <a:buFont typeface="Arial" panose="020B0604020202020204" pitchFamily="34" charset="0"/>
              <a:buChar char="•"/>
            </a:pPr>
            <a:endParaRPr lang="en-IN"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Shows superior performance over traditional centralized ML in detecting cyber threats.</a:t>
            </a:r>
          </a:p>
          <a:p>
            <a:pPr marL="285750" indent="-285750">
              <a:buFont typeface="Arial" panose="020B0604020202020204" pitchFamily="34" charset="0"/>
              <a:buChar char="•"/>
            </a:pPr>
            <a:endParaRPr lang="en-IN"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Explores integration with blockchain and intrusion/malware detection systems.</a:t>
            </a:r>
          </a:p>
          <a:p>
            <a:pPr marL="285750" indent="-285750">
              <a:buFont typeface="Arial" panose="020B0604020202020204" pitchFamily="34" charset="0"/>
              <a:buChar char="•"/>
            </a:pPr>
            <a:endParaRPr lang="en-IN"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Demonstrates strong potential for privacy-aware, scalable, and adaptive IoT security</a:t>
            </a:r>
            <a:r>
              <a:rPr lang="en-I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530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ADB6A-BA6A-5B0F-97DB-101A40D8BA56}"/>
              </a:ext>
            </a:extLst>
          </p:cNvPr>
          <p:cNvSpPr txBox="1"/>
          <p:nvPr/>
        </p:nvSpPr>
        <p:spPr>
          <a:xfrm>
            <a:off x="374904" y="1296197"/>
            <a:ext cx="8394192" cy="4708981"/>
          </a:xfrm>
          <a:prstGeom prst="rect">
            <a:avLst/>
          </a:prstGeom>
          <a:noFill/>
        </p:spPr>
        <p:txBody>
          <a:bodyPr wrap="square" rtlCol="0">
            <a:spAutoFit/>
          </a:bodyPr>
          <a:lstStyle/>
          <a:p>
            <a:r>
              <a:rPr lang="en-IN"/>
              <a:t>[4] </a:t>
            </a:r>
            <a:r>
              <a:rPr lang="en-US" b="1">
                <a:latin typeface="Times New Roman" panose="02020603050405020304" pitchFamily="18" charset="0"/>
                <a:cs typeface="Times New Roman" panose="02020603050405020304" pitchFamily="18" charset="0"/>
              </a:rPr>
              <a:t>DDoS Attack Detection Based on CNN and Federated Learning Xia, L., Liu, Y., &amp; Duan, C. (2022).</a:t>
            </a:r>
          </a:p>
          <a:p>
            <a:r>
              <a:rPr lang="en-US">
                <a:latin typeface="Times New Roman" panose="02020603050405020304" pitchFamily="18" charset="0"/>
                <a:cs typeface="Times New Roman" panose="02020603050405020304" pitchFamily="18" charset="0"/>
              </a:rPr>
              <a:t>DDoS Attack Detection Based on CNN and Federated Learning. Procedia Computer Science, 199, 470–477.</a:t>
            </a:r>
          </a:p>
          <a:p>
            <a:pPr algn="ct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This paper presents a novel approach to Distributed Denial-of-Service (DDoS) attack detection by integrating Convolutional Neural Networks (CNN) with Federated Learning (FL) to enhance detection accuracy while preserving data privacy.</a:t>
            </a:r>
          </a:p>
          <a:p>
            <a:pPr algn="ct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Proposes a CNN-based model integrated with Federated Learning to detect DDoS attacks.</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Eliminates centralized data sharing, ensuring privacy-preserving detection.</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Uses the CICDDoS2019 dataset to validate the model’s effectiveness.</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Achieves high accuracy, low communication overhead, and strong system adaptability.</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Demonstrates a scalable and secure solution for modern network infrastructures.</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06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36958A-20E4-5897-E7F4-A8172ACED137}"/>
              </a:ext>
            </a:extLst>
          </p:cNvPr>
          <p:cNvSpPr txBox="1"/>
          <p:nvPr/>
        </p:nvSpPr>
        <p:spPr>
          <a:xfrm>
            <a:off x="429768" y="1069848"/>
            <a:ext cx="8284464" cy="5447645"/>
          </a:xfrm>
          <a:prstGeom prst="rect">
            <a:avLst/>
          </a:prstGeom>
          <a:noFill/>
        </p:spPr>
        <p:txBody>
          <a:bodyPr wrap="square" rtlCol="0">
            <a:spAutoFit/>
          </a:bodyPr>
          <a:lstStyle/>
          <a:p>
            <a:r>
              <a:rPr lang="en-IN"/>
              <a:t>[5]</a:t>
            </a:r>
            <a:r>
              <a:rPr lang="en-IN"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Recent Advances on Federated Learning for Cybersecurity and Cybersecurity for Federated Learning for Internet of Things</a:t>
            </a:r>
          </a:p>
          <a:p>
            <a:r>
              <a:rPr lang="en-IN" sz="1800" i="1"/>
              <a:t>Ghimire, B. and Rawat, D.B., 2022 </a:t>
            </a:r>
            <a:r>
              <a:rPr lang="en-IN" sz="1800"/>
              <a:t>.</a:t>
            </a:r>
            <a:r>
              <a:rPr lang="en-US" i="1">
                <a:latin typeface="Times New Roman" panose="02020603050405020304" pitchFamily="18" charset="0"/>
                <a:cs typeface="Times New Roman" panose="02020603050405020304" pitchFamily="18" charset="0"/>
              </a:rPr>
              <a:t>Recent Advances on Federated Learning for Cybersecurity and Cybersecurity for Federated Learning for Internet of Things. IEEE Internet of Things Journal, 10(10), 8617–8637.</a:t>
            </a:r>
          </a:p>
          <a:p>
            <a:pPr algn="ctr"/>
            <a:endParaRPr lang="en-US" i="1">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This comprehensive survey delves into the dual role of Federated Learning (FL) in enhancing cybersecurity and being secured itself within Internet of Things (IoT) environments. </a:t>
            </a:r>
          </a:p>
          <a:p>
            <a:endParaRPr lang="en-US" sz="1600" i="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 comprehensive survey on using Federated Learning (FL) both to enhance cybersecurity and secure FL systems in IoT.</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Covers FL applications in malware detection, anomaly detection, and intrusion prevention.</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Identifies FL vulnerabilities like poisoning and inference attacks, and proposes defense mechanisms (e.g., secure aggregation, differential privacy, adversarial training).</a:t>
            </a:r>
          </a:p>
          <a:p>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Provides a threat taxonomy and explores challenges like data heterogeneity, communication efficiency, and device trust.</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Acts as a research roadmap for building secure, scalable FL-based IoT cybersecurity systems.</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925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D3F9EF61A60049BAFF133E05C9E85D" ma:contentTypeVersion="8" ma:contentTypeDescription="Create a new document." ma:contentTypeScope="" ma:versionID="26b27960fcbdc745f8f0cb56c4949ebc">
  <xsd:schema xmlns:xsd="http://www.w3.org/2001/XMLSchema" xmlns:xs="http://www.w3.org/2001/XMLSchema" xmlns:p="http://schemas.microsoft.com/office/2006/metadata/properties" xmlns:ns2="8c0d2376-7cc1-4fcb-86ee-a7ac6eca7267" targetNamespace="http://schemas.microsoft.com/office/2006/metadata/properties" ma:root="true" ma:fieldsID="27711fd0fcd2cc0203e3c8ed1112b1e4" ns2:_="">
    <xsd:import namespace="8c0d2376-7cc1-4fcb-86ee-a7ac6eca726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d2376-7cc1-4fcb-86ee-a7ac6eca7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8B77FB-EC26-4431-954A-6EA47D31C7B4}">
  <ds:schemaRefs>
    <ds:schemaRef ds:uri="http://schemas.microsoft.com/sharepoint/v3/contenttype/forms"/>
  </ds:schemaRefs>
</ds:datastoreItem>
</file>

<file path=customXml/itemProps2.xml><?xml version="1.0" encoding="utf-8"?>
<ds:datastoreItem xmlns:ds="http://schemas.openxmlformats.org/officeDocument/2006/customXml" ds:itemID="{C48D1516-36B0-44A7-8215-39E9EDCC15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B46D6C-B677-4B2D-A347-5DFF0BFC01AB}">
  <ds:schemaRefs>
    <ds:schemaRef ds:uri="8c0d2376-7cc1-4fcb-86ee-a7ac6eca726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862</TotalTime>
  <Words>2875</Words>
  <Application>Microsoft Office PowerPoint</Application>
  <PresentationFormat>On-screen Show (4:3)</PresentationFormat>
  <Paragraphs>374</Paragraphs>
  <Slides>27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Cambria Math</vt:lpstr>
      <vt:lpstr>Montserrat</vt:lpstr>
      <vt:lpstr>Times</vt:lpstr>
      <vt:lpstr>Times New Roman</vt:lpstr>
      <vt:lpstr>Office Theme</vt:lpstr>
      <vt:lpstr>Custom Design</vt:lpstr>
      <vt:lpstr>PowerPoint Presentation</vt:lpstr>
      <vt:lpstr>PowerPoint Presentation</vt:lpstr>
      <vt:lpstr>Introduction</vt:lpstr>
      <vt:lpstr>Problem Statement</vt:lpstr>
      <vt:lpstr>Literature Survey</vt:lpstr>
      <vt:lpstr>PowerPoint Presentation</vt:lpstr>
      <vt:lpstr>PowerPoint Presentation</vt:lpstr>
      <vt:lpstr>PowerPoint Presentation</vt:lpstr>
      <vt:lpstr>PowerPoint Presentation</vt:lpstr>
      <vt:lpstr>PowerPoint Presentation</vt:lpstr>
      <vt:lpstr>Proposed system</vt:lpstr>
      <vt:lpstr>PowerPoint Presentation</vt:lpstr>
      <vt:lpstr>Implementation</vt:lpstr>
      <vt:lpstr>Dataset overview:</vt:lpstr>
      <vt:lpstr>Cleaning and Feature engineering</vt:lpstr>
      <vt:lpstr>Feature Selection</vt:lpstr>
      <vt:lpstr>Normalization And Balanced Dataset Creation</vt:lpstr>
      <vt:lpstr>Benign Collection</vt:lpstr>
      <vt:lpstr>PowerPoint Presentation</vt:lpstr>
      <vt:lpstr>PowerPoint Presentation</vt:lpstr>
      <vt:lpstr>Results: </vt:lpstr>
      <vt:lpstr>Global server- Aggregation</vt:lpstr>
      <vt:lpstr>Aggregation – FedAvg and Multi-Krum</vt:lpstr>
      <vt:lpstr>Multi-Krum</vt:lpstr>
      <vt:lpstr>PowerPoint Presentation</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dc:creator>
  <cp:lastModifiedBy>Hemanth Kumar C S</cp:lastModifiedBy>
  <cp:revision>73</cp:revision>
  <dcterms:created xsi:type="dcterms:W3CDTF">2023-11-27T05:29:55Z</dcterms:created>
  <dcterms:modified xsi:type="dcterms:W3CDTF">2025-09-18T09:41:57Z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0x010100ACD3F9EF61A60049BAFF133E05C9E85D</vt:lpwstr>
  </property>
</Properties>
</file>