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8" r:id="rId1"/>
  </p:sldMasterIdLst>
  <p:sldIdLst>
    <p:sldId id="256" r:id="rId2"/>
    <p:sldId id="257" r:id="rId3"/>
    <p:sldId id="258" r:id="rId4"/>
    <p:sldId id="265" r:id="rId5"/>
    <p:sldId id="260" r:id="rId6"/>
    <p:sldId id="263" r:id="rId7"/>
    <p:sldId id="266"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260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49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30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76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10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59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511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05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1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858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316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36881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dirty="0">
                <a:latin typeface="Times New Roman" panose="02020603050405020304" pitchFamily="18" charset="0"/>
                <a:cs typeface="Times New Roman" panose="02020603050405020304" pitchFamily="18" charset="0"/>
              </a:rPr>
              <a:t>Stock market analysis</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49413" y="4114800"/>
            <a:ext cx="3747135" cy="1748556"/>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Hemanth Kumar LV</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1BO23MC014</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809650"/>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GB" sz="2400" dirty="0">
                <a:latin typeface="Times New Roman" panose="02020603050405020304" pitchFamily="18" charset="0"/>
                <a:cs typeface="Times New Roman" panose="02020603050405020304" pitchFamily="18" charset="0"/>
              </a:rPr>
              <a:t>This study explores the dynamics of stock market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focusing on the identification of key trends, market drivers, and predictive </a:t>
            </a:r>
            <a:r>
              <a:rPr lang="en-GB" sz="2400" dirty="0" err="1">
                <a:latin typeface="Times New Roman" panose="02020603050405020304" pitchFamily="18" charset="0"/>
                <a:cs typeface="Times New Roman" panose="02020603050405020304" pitchFamily="18" charset="0"/>
              </a:rPr>
              <a:t>modeling</a:t>
            </a:r>
            <a:r>
              <a:rPr lang="en-GB" sz="2400" dirty="0">
                <a:latin typeface="Times New Roman" panose="02020603050405020304" pitchFamily="18" charset="0"/>
                <a:cs typeface="Times New Roman" panose="02020603050405020304" pitchFamily="18" charset="0"/>
              </a:rPr>
              <a:t> techniques. By examining historical data from major stock indices, the research highlights the role of macroeconomic indicators, investor sentiment, and geopolitical events in influencing stock prices. Statistical tools, such as time series analysis and machine learning algorithms, are employed to predict short-term and long-term market movements. The findings suggest that while traditional financial indicators remain essential, newer machine learning models, incorporating sentiment analysis from social media and news sources, significantly improve prediction accuracy. This research offers insights into effective strategies for investors and emphasizes the growing importance of data-driven decision-making in modern financial markets.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85000" lnSpcReduction="10000"/>
          </a:bodyPr>
          <a:lstStyle/>
          <a:p>
            <a:pPr marL="0" indent="0" algn="just">
              <a:buNone/>
            </a:pPr>
            <a:r>
              <a:rPr lang="en-GB" sz="2600" dirty="0">
                <a:latin typeface="Times New Roman" panose="02020603050405020304" pitchFamily="18" charset="0"/>
                <a:cs typeface="Times New Roman" panose="02020603050405020304" pitchFamily="18" charset="0"/>
              </a:rPr>
              <a:t>The stock market is influenced by a wide range of factors, including macroeconomic conditions, company performance, investor sentiment, and external events such as geopolitical crises. Despite significant advancements in financial </a:t>
            </a:r>
            <a:r>
              <a:rPr lang="en-GB" sz="2600" dirty="0" err="1">
                <a:latin typeface="Times New Roman" panose="02020603050405020304" pitchFamily="18" charset="0"/>
                <a:cs typeface="Times New Roman" panose="02020603050405020304" pitchFamily="18" charset="0"/>
              </a:rPr>
              <a:t>modeling</a:t>
            </a:r>
            <a:r>
              <a:rPr lang="en-GB" sz="2600" dirty="0">
                <a:latin typeface="Times New Roman" panose="02020603050405020304" pitchFamily="18" charset="0"/>
                <a:cs typeface="Times New Roman" panose="02020603050405020304" pitchFamily="18" charset="0"/>
              </a:rPr>
              <a:t> and data analysis, predicting stock price movements remains a complex and highly uncertain task. Traditional analysis techniques, such as fundamental and technical analysis, often fail to account for the volatile and multifaceted nature of modern financial markets. Moreover, the rise of alternative data sources, such as social media, news sentiment, and economic indicators, has added complexity to stock market prediction models.</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804519"/>
            <a:ext cx="10140454" cy="443070"/>
          </a:xfrm>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50677"/>
          </a:xfrm>
          <a:prstGeom prst="rect">
            <a:avLst/>
          </a:prstGeom>
        </p:spPr>
        <p:txBody>
          <a:bodyPr vert="horz" wrap="square" lIns="0" tIns="12065" rIns="0" bIns="0" rtlCol="0">
            <a:spAutoFit/>
          </a:bodyPr>
          <a:lstStyle/>
          <a:p>
            <a:endParaRPr lang="en-GB" sz="1600" b="1" dirty="0"/>
          </a:p>
          <a:p>
            <a:endParaRPr lang="en-GB" sz="1600" b="1" dirty="0"/>
          </a:p>
          <a:p>
            <a:r>
              <a:rPr lang="en-GB" b="1" dirty="0">
                <a:latin typeface="Times New Roman" panose="02020603050405020304" pitchFamily="18" charset="0"/>
                <a:cs typeface="Times New Roman" panose="02020603050405020304" pitchFamily="18" charset="0"/>
              </a:rPr>
              <a:t>Integration of Traditional and Alternative Data Sources:</a:t>
            </a: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While traditional financial indicators, such as company earnings reports, P/E ratios, and economic factors (GDP, inflation, interest rates), remain crucial, the solution incorporates </a:t>
            </a:r>
            <a:r>
              <a:rPr lang="en-GB" b="1" dirty="0">
                <a:latin typeface="Times New Roman" panose="02020603050405020304" pitchFamily="18" charset="0"/>
                <a:cs typeface="Times New Roman" panose="02020603050405020304" pitchFamily="18" charset="0"/>
              </a:rPr>
              <a:t>alternative data sources</a:t>
            </a:r>
            <a:r>
              <a:rPr lang="en-GB" dirty="0">
                <a:latin typeface="Times New Roman" panose="02020603050405020304" pitchFamily="18" charset="0"/>
                <a:cs typeface="Times New Roman" panose="02020603050405020304" pitchFamily="18" charset="0"/>
              </a:rPr>
              <a:t> such as </a:t>
            </a:r>
            <a:r>
              <a:rPr lang="en-GB" b="1" dirty="0">
                <a:latin typeface="Times New Roman" panose="02020603050405020304" pitchFamily="18" charset="0"/>
                <a:cs typeface="Times New Roman" panose="02020603050405020304" pitchFamily="18" charset="0"/>
              </a:rPr>
              <a:t>social media sentiment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news articles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geopolitical event tracking</a:t>
            </a:r>
            <a:r>
              <a:rPr lang="en-GB" dirty="0">
                <a:latin typeface="Times New Roman" panose="02020603050405020304" pitchFamily="18" charset="0"/>
                <a:cs typeface="Times New Roman" panose="02020603050405020304" pitchFamily="18" charset="0"/>
              </a:rPr>
              <a:t>. These unstructured data points can provide real-time insights into market sentiment and broader socio-political influences.</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By applying </a:t>
            </a:r>
            <a:r>
              <a:rPr lang="en-GB" b="1" dirty="0">
                <a:latin typeface="Times New Roman" panose="02020603050405020304" pitchFamily="18" charset="0"/>
                <a:cs typeface="Times New Roman" panose="02020603050405020304" pitchFamily="18" charset="0"/>
              </a:rPr>
              <a:t>natural language processing (NLP)</a:t>
            </a:r>
            <a:r>
              <a:rPr lang="en-GB" dirty="0">
                <a:latin typeface="Times New Roman" panose="02020603050405020304" pitchFamily="18" charset="0"/>
                <a:cs typeface="Times New Roman" panose="02020603050405020304" pitchFamily="18" charset="0"/>
              </a:rPr>
              <a:t> techniques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social media and news feeds, the solution can detect shifts in investor sentiment and emerging trends that could drive stock price movements.</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D59E-6CD8-7779-6A06-3ECF234023B6}"/>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314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TotalTime>
  <Words>392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Gill Sans MT</vt:lpstr>
      <vt:lpstr>Times New Roman</vt:lpstr>
      <vt:lpstr>Trebuchet MS</vt:lpstr>
      <vt:lpstr>Wingdings</vt:lpstr>
      <vt:lpstr>Gallery</vt:lpstr>
      <vt:lpstr>Stock market analysis</vt:lpstr>
      <vt:lpstr>PowerPoint Presentation</vt:lpstr>
      <vt:lpstr>PowerPoint Presentation</vt:lpstr>
      <vt:lpstr>Problem Statement</vt:lpstr>
      <vt:lpstr>Proposed 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Hemanth Kumar L.V.</cp:lastModifiedBy>
  <cp:revision>13</cp:revision>
  <dcterms:created xsi:type="dcterms:W3CDTF">2025-01-28T12:55:32Z</dcterms:created>
  <dcterms:modified xsi:type="dcterms:W3CDTF">2025-02-04T07:27:38Z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