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0" r:id="rId2"/>
    <p:sldId id="311" r:id="rId3"/>
    <p:sldId id="313" r:id="rId4"/>
    <p:sldId id="352" r:id="rId5"/>
    <p:sldId id="351" r:id="rId6"/>
    <p:sldId id="336" r:id="rId7"/>
    <p:sldId id="350" r:id="rId8"/>
    <p:sldId id="319" r:id="rId9"/>
    <p:sldId id="335" r:id="rId10"/>
    <p:sldId id="295" r:id="rId11"/>
    <p:sldId id="329" r:id="rId12"/>
    <p:sldId id="337" r:id="rId13"/>
    <p:sldId id="338" r:id="rId14"/>
    <p:sldId id="325" r:id="rId15"/>
    <p:sldId id="330" r:id="rId16"/>
    <p:sldId id="331" r:id="rId17"/>
    <p:sldId id="326" r:id="rId18"/>
    <p:sldId id="332" r:id="rId19"/>
    <p:sldId id="333" r:id="rId20"/>
    <p:sldId id="348" r:id="rId21"/>
    <p:sldId id="327" r:id="rId22"/>
    <p:sldId id="340" r:id="rId23"/>
    <p:sldId id="341" r:id="rId24"/>
    <p:sldId id="342" r:id="rId25"/>
    <p:sldId id="343" r:id="rId26"/>
    <p:sldId id="344" r:id="rId27"/>
    <p:sldId id="346" r:id="rId28"/>
    <p:sldId id="347" r:id="rId29"/>
    <p:sldId id="32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F55"/>
    <a:srgbClr val="E1DCB3"/>
    <a:srgbClr val="B9965A"/>
    <a:srgbClr val="F4F0ED"/>
    <a:srgbClr val="8E6D48"/>
    <a:srgbClr val="F3EFEC"/>
    <a:srgbClr val="F2EEEB"/>
    <a:srgbClr val="F2EDEA"/>
    <a:srgbClr val="FCF8F7"/>
    <a:srgbClr val="FD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718" autoAdjust="0"/>
  </p:normalViewPr>
  <p:slideViewPr>
    <p:cSldViewPr snapToGrid="0">
      <p:cViewPr varScale="1">
        <p:scale>
          <a:sx n="151" d="100"/>
          <a:sy n="151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8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86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15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8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2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5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2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6406611" flipH="1">
            <a:off x="5042189" y="-578221"/>
            <a:ext cx="8416635" cy="61722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9BF6B4E-7D7C-4935-8DC9-E8B646C8204D}"/>
              </a:ext>
            </a:extLst>
          </p:cNvPr>
          <p:cNvSpPr/>
          <p:nvPr/>
        </p:nvSpPr>
        <p:spPr>
          <a:xfrm>
            <a:off x="771525" y="1257300"/>
            <a:ext cx="2521627" cy="4829175"/>
          </a:xfrm>
          <a:prstGeom prst="rect">
            <a:avLst/>
          </a:prstGeom>
          <a:noFill/>
          <a:ln w="28575">
            <a:solidFill>
              <a:srgbClr val="E1D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1EE91C0-57D6-4987-9239-933FECE21D77}"/>
              </a:ext>
            </a:extLst>
          </p:cNvPr>
          <p:cNvSpPr/>
          <p:nvPr/>
        </p:nvSpPr>
        <p:spPr>
          <a:xfrm>
            <a:off x="1590392" y="2766541"/>
            <a:ext cx="5540721" cy="1810693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34593" y="2802061"/>
            <a:ext cx="606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B9965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endParaRPr lang="en-US" altLang="zh-CN" sz="3600" dirty="0" smtClean="0">
              <a:solidFill>
                <a:srgbClr val="B9965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3600" dirty="0">
              <a:solidFill>
                <a:srgbClr val="B9965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52293" y="3879222"/>
            <a:ext cx="2588566" cy="495752"/>
            <a:chOff x="5885610" y="4438773"/>
            <a:chExt cx="3249344" cy="622301"/>
          </a:xfrm>
        </p:grpSpPr>
        <p:sp>
          <p:nvSpPr>
            <p:cNvPr id="20" name="椭圆 19"/>
            <p:cNvSpPr/>
            <p:nvPr/>
          </p:nvSpPr>
          <p:spPr>
            <a:xfrm>
              <a:off x="8512653" y="4438773"/>
              <a:ext cx="622301" cy="622301"/>
            </a:xfrm>
            <a:prstGeom prst="ellipse">
              <a:avLst/>
            </a:prstGeom>
            <a:solidFill>
              <a:srgbClr val="8E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8E6D48"/>
                </a:solidFill>
              </a:endParaRPr>
            </a:p>
          </p:txBody>
        </p:sp>
        <p:sp>
          <p:nvSpPr>
            <p:cNvPr id="21" name="Freeform 90"/>
            <p:cNvSpPr>
              <a:spLocks noEditPoints="1"/>
            </p:cNvSpPr>
            <p:nvPr/>
          </p:nvSpPr>
          <p:spPr bwMode="auto">
            <a:xfrm>
              <a:off x="8741097" y="4587691"/>
              <a:ext cx="203511" cy="325219"/>
            </a:xfrm>
            <a:custGeom>
              <a:avLst/>
              <a:gdLst>
                <a:gd name="T0" fmla="*/ 102 w 102"/>
                <a:gd name="T1" fmla="*/ 92 h 163"/>
                <a:gd name="T2" fmla="*/ 0 w 102"/>
                <a:gd name="T3" fmla="*/ 0 h 163"/>
                <a:gd name="T4" fmla="*/ 0 w 102"/>
                <a:gd name="T5" fmla="*/ 0 h 163"/>
                <a:gd name="T6" fmla="*/ 0 w 102"/>
                <a:gd name="T7" fmla="*/ 137 h 163"/>
                <a:gd name="T8" fmla="*/ 36 w 102"/>
                <a:gd name="T9" fmla="*/ 114 h 163"/>
                <a:gd name="T10" fmla="*/ 57 w 102"/>
                <a:gd name="T11" fmla="*/ 163 h 163"/>
                <a:gd name="T12" fmla="*/ 83 w 102"/>
                <a:gd name="T13" fmla="*/ 152 h 163"/>
                <a:gd name="T14" fmla="*/ 61 w 102"/>
                <a:gd name="T15" fmla="*/ 102 h 163"/>
                <a:gd name="T16" fmla="*/ 102 w 102"/>
                <a:gd name="T17" fmla="*/ 92 h 163"/>
                <a:gd name="T18" fmla="*/ 41 w 102"/>
                <a:gd name="T19" fmla="*/ 93 h 163"/>
                <a:gd name="T20" fmla="*/ 28 w 102"/>
                <a:gd name="T21" fmla="*/ 102 h 163"/>
                <a:gd name="T22" fmla="*/ 14 w 102"/>
                <a:gd name="T23" fmla="*/ 111 h 163"/>
                <a:gd name="T24" fmla="*/ 14 w 102"/>
                <a:gd name="T25" fmla="*/ 30 h 163"/>
                <a:gd name="T26" fmla="*/ 74 w 102"/>
                <a:gd name="T27" fmla="*/ 85 h 163"/>
                <a:gd name="T28" fmla="*/ 57 w 102"/>
                <a:gd name="T29" fmla="*/ 89 h 163"/>
                <a:gd name="T30" fmla="*/ 41 w 102"/>
                <a:gd name="T31" fmla="*/ 9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3">
                  <a:moveTo>
                    <a:pt x="102" y="9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37"/>
                  </a:lnTo>
                  <a:lnTo>
                    <a:pt x="36" y="114"/>
                  </a:lnTo>
                  <a:lnTo>
                    <a:pt x="57" y="163"/>
                  </a:lnTo>
                  <a:lnTo>
                    <a:pt x="83" y="152"/>
                  </a:lnTo>
                  <a:lnTo>
                    <a:pt x="61" y="102"/>
                  </a:lnTo>
                  <a:lnTo>
                    <a:pt x="102" y="92"/>
                  </a:lnTo>
                  <a:close/>
                  <a:moveTo>
                    <a:pt x="41" y="93"/>
                  </a:moveTo>
                  <a:lnTo>
                    <a:pt x="28" y="102"/>
                  </a:lnTo>
                  <a:lnTo>
                    <a:pt x="14" y="111"/>
                  </a:lnTo>
                  <a:lnTo>
                    <a:pt x="14" y="30"/>
                  </a:lnTo>
                  <a:lnTo>
                    <a:pt x="74" y="85"/>
                  </a:lnTo>
                  <a:lnTo>
                    <a:pt x="57" y="89"/>
                  </a:lnTo>
                  <a:lnTo>
                    <a:pt x="41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100">
                <a:solidFill>
                  <a:srgbClr val="8E6D48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761291" y="4438773"/>
              <a:ext cx="622301" cy="622301"/>
            </a:xfrm>
            <a:prstGeom prst="ellipse">
              <a:avLst/>
            </a:prstGeom>
            <a:solidFill>
              <a:srgbClr val="8E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8E6D48"/>
                </a:solidFill>
              </a:endParaRPr>
            </a:p>
          </p:txBody>
        </p:sp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6909831" y="4612254"/>
              <a:ext cx="325219" cy="275338"/>
            </a:xfrm>
            <a:custGeom>
              <a:avLst/>
              <a:gdLst>
                <a:gd name="T0" fmla="*/ 262 w 288"/>
                <a:gd name="T1" fmla="*/ 36 h 244"/>
                <a:gd name="T2" fmla="*/ 262 w 288"/>
                <a:gd name="T3" fmla="*/ 0 h 244"/>
                <a:gd name="T4" fmla="*/ 144 w 288"/>
                <a:gd name="T5" fmla="*/ 35 h 244"/>
                <a:gd name="T6" fmla="*/ 26 w 288"/>
                <a:gd name="T7" fmla="*/ 0 h 244"/>
                <a:gd name="T8" fmla="*/ 26 w 288"/>
                <a:gd name="T9" fmla="*/ 36 h 244"/>
                <a:gd name="T10" fmla="*/ 0 w 288"/>
                <a:gd name="T11" fmla="*/ 35 h 244"/>
                <a:gd name="T12" fmla="*/ 0 w 288"/>
                <a:gd name="T13" fmla="*/ 219 h 244"/>
                <a:gd name="T14" fmla="*/ 119 w 288"/>
                <a:gd name="T15" fmla="*/ 231 h 244"/>
                <a:gd name="T16" fmla="*/ 144 w 288"/>
                <a:gd name="T17" fmla="*/ 244 h 244"/>
                <a:gd name="T18" fmla="*/ 169 w 288"/>
                <a:gd name="T19" fmla="*/ 231 h 244"/>
                <a:gd name="T20" fmla="*/ 288 w 288"/>
                <a:gd name="T21" fmla="*/ 219 h 244"/>
                <a:gd name="T22" fmla="*/ 288 w 288"/>
                <a:gd name="T23" fmla="*/ 35 h 244"/>
                <a:gd name="T24" fmla="*/ 262 w 288"/>
                <a:gd name="T25" fmla="*/ 36 h 244"/>
                <a:gd name="T26" fmla="*/ 39 w 288"/>
                <a:gd name="T27" fmla="*/ 13 h 244"/>
                <a:gd name="T28" fmla="*/ 132 w 288"/>
                <a:gd name="T29" fmla="*/ 41 h 244"/>
                <a:gd name="T30" fmla="*/ 135 w 288"/>
                <a:gd name="T31" fmla="*/ 48 h 244"/>
                <a:gd name="T32" fmla="*/ 135 w 288"/>
                <a:gd name="T33" fmla="*/ 207 h 244"/>
                <a:gd name="T34" fmla="*/ 40 w 288"/>
                <a:gd name="T35" fmla="*/ 188 h 244"/>
                <a:gd name="T36" fmla="*/ 39 w 288"/>
                <a:gd name="T37" fmla="*/ 188 h 244"/>
                <a:gd name="T38" fmla="*/ 39 w 288"/>
                <a:gd name="T39" fmla="*/ 13 h 244"/>
                <a:gd name="T40" fmla="*/ 248 w 288"/>
                <a:gd name="T41" fmla="*/ 13 h 244"/>
                <a:gd name="T42" fmla="*/ 248 w 288"/>
                <a:gd name="T43" fmla="*/ 188 h 244"/>
                <a:gd name="T44" fmla="*/ 247 w 288"/>
                <a:gd name="T45" fmla="*/ 188 h 244"/>
                <a:gd name="T46" fmla="*/ 152 w 288"/>
                <a:gd name="T47" fmla="*/ 207 h 244"/>
                <a:gd name="T48" fmla="*/ 152 w 288"/>
                <a:gd name="T49" fmla="*/ 49 h 244"/>
                <a:gd name="T50" fmla="*/ 156 w 288"/>
                <a:gd name="T51" fmla="*/ 41 h 244"/>
                <a:gd name="T52" fmla="*/ 248 w 288"/>
                <a:gd name="T53" fmla="*/ 1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44">
                  <a:moveTo>
                    <a:pt x="262" y="36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160" y="0"/>
                    <a:pt x="145" y="33"/>
                    <a:pt x="144" y="35"/>
                  </a:cubicBezTo>
                  <a:cubicBezTo>
                    <a:pt x="143" y="33"/>
                    <a:pt x="127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8" y="35"/>
                    <a:pt x="9" y="35"/>
                    <a:pt x="0" y="3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79" y="210"/>
                    <a:pt x="119" y="231"/>
                  </a:cubicBezTo>
                  <a:cubicBezTo>
                    <a:pt x="126" y="235"/>
                    <a:pt x="133" y="244"/>
                    <a:pt x="144" y="244"/>
                  </a:cubicBezTo>
                  <a:cubicBezTo>
                    <a:pt x="155" y="244"/>
                    <a:pt x="162" y="235"/>
                    <a:pt x="169" y="231"/>
                  </a:cubicBezTo>
                  <a:cubicBezTo>
                    <a:pt x="208" y="210"/>
                    <a:pt x="288" y="219"/>
                    <a:pt x="288" y="219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78" y="35"/>
                    <a:pt x="270" y="35"/>
                    <a:pt x="262" y="36"/>
                  </a:cubicBezTo>
                  <a:close/>
                  <a:moveTo>
                    <a:pt x="39" y="13"/>
                  </a:moveTo>
                  <a:cubicBezTo>
                    <a:pt x="117" y="16"/>
                    <a:pt x="131" y="39"/>
                    <a:pt x="132" y="41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35" y="207"/>
                    <a:pt x="135" y="207"/>
                    <a:pt x="135" y="207"/>
                  </a:cubicBezTo>
                  <a:cubicBezTo>
                    <a:pt x="107" y="191"/>
                    <a:pt x="66" y="188"/>
                    <a:pt x="40" y="188"/>
                  </a:cubicBezTo>
                  <a:cubicBezTo>
                    <a:pt x="40" y="188"/>
                    <a:pt x="39" y="188"/>
                    <a:pt x="39" y="188"/>
                  </a:cubicBezTo>
                  <a:lnTo>
                    <a:pt x="39" y="13"/>
                  </a:lnTo>
                  <a:close/>
                  <a:moveTo>
                    <a:pt x="248" y="13"/>
                  </a:moveTo>
                  <a:cubicBezTo>
                    <a:pt x="248" y="188"/>
                    <a:pt x="248" y="188"/>
                    <a:pt x="248" y="188"/>
                  </a:cubicBezTo>
                  <a:cubicBezTo>
                    <a:pt x="248" y="188"/>
                    <a:pt x="248" y="188"/>
                    <a:pt x="247" y="188"/>
                  </a:cubicBezTo>
                  <a:cubicBezTo>
                    <a:pt x="221" y="188"/>
                    <a:pt x="180" y="191"/>
                    <a:pt x="152" y="20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39"/>
                    <a:pt x="171" y="16"/>
                    <a:pt x="248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100">
                <a:solidFill>
                  <a:srgbClr val="8E6D48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636972" y="4438773"/>
              <a:ext cx="622301" cy="622301"/>
            </a:xfrm>
            <a:prstGeom prst="ellipse">
              <a:avLst/>
            </a:prstGeom>
            <a:solidFill>
              <a:srgbClr val="8E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8E6D48"/>
                </a:solidFill>
              </a:endParaRPr>
            </a:p>
          </p:txBody>
        </p:sp>
        <p:sp>
          <p:nvSpPr>
            <p:cNvPr id="25" name="Freeform 242"/>
            <p:cNvSpPr>
              <a:spLocks noEditPoints="1"/>
            </p:cNvSpPr>
            <p:nvPr/>
          </p:nvSpPr>
          <p:spPr bwMode="auto">
            <a:xfrm>
              <a:off x="7756323" y="4554856"/>
              <a:ext cx="327213" cy="325219"/>
            </a:xfrm>
            <a:custGeom>
              <a:avLst/>
              <a:gdLst>
                <a:gd name="T0" fmla="*/ 164 w 164"/>
                <a:gd name="T1" fmla="*/ 0 h 163"/>
                <a:gd name="T2" fmla="*/ 164 w 164"/>
                <a:gd name="T3" fmla="*/ 0 h 163"/>
                <a:gd name="T4" fmla="*/ 0 w 164"/>
                <a:gd name="T5" fmla="*/ 163 h 163"/>
                <a:gd name="T6" fmla="*/ 0 w 164"/>
                <a:gd name="T7" fmla="*/ 163 h 163"/>
                <a:gd name="T8" fmla="*/ 164 w 164"/>
                <a:gd name="T9" fmla="*/ 163 h 163"/>
                <a:gd name="T10" fmla="*/ 164 w 164"/>
                <a:gd name="T11" fmla="*/ 0 h 163"/>
                <a:gd name="T12" fmla="*/ 129 w 164"/>
                <a:gd name="T13" fmla="*/ 42 h 163"/>
                <a:gd name="T14" fmla="*/ 137 w 164"/>
                <a:gd name="T15" fmla="*/ 50 h 163"/>
                <a:gd name="T16" fmla="*/ 132 w 164"/>
                <a:gd name="T17" fmla="*/ 55 h 163"/>
                <a:gd name="T18" fmla="*/ 125 w 164"/>
                <a:gd name="T19" fmla="*/ 47 h 163"/>
                <a:gd name="T20" fmla="*/ 129 w 164"/>
                <a:gd name="T21" fmla="*/ 42 h 163"/>
                <a:gd name="T22" fmla="*/ 115 w 164"/>
                <a:gd name="T23" fmla="*/ 56 h 163"/>
                <a:gd name="T24" fmla="*/ 130 w 164"/>
                <a:gd name="T25" fmla="*/ 71 h 163"/>
                <a:gd name="T26" fmla="*/ 125 w 164"/>
                <a:gd name="T27" fmla="*/ 75 h 163"/>
                <a:gd name="T28" fmla="*/ 111 w 164"/>
                <a:gd name="T29" fmla="*/ 60 h 163"/>
                <a:gd name="T30" fmla="*/ 115 w 164"/>
                <a:gd name="T31" fmla="*/ 56 h 163"/>
                <a:gd name="T32" fmla="*/ 102 w 164"/>
                <a:gd name="T33" fmla="*/ 69 h 163"/>
                <a:gd name="T34" fmla="*/ 110 w 164"/>
                <a:gd name="T35" fmla="*/ 77 h 163"/>
                <a:gd name="T36" fmla="*/ 105 w 164"/>
                <a:gd name="T37" fmla="*/ 82 h 163"/>
                <a:gd name="T38" fmla="*/ 97 w 164"/>
                <a:gd name="T39" fmla="*/ 74 h 163"/>
                <a:gd name="T40" fmla="*/ 102 w 164"/>
                <a:gd name="T41" fmla="*/ 69 h 163"/>
                <a:gd name="T42" fmla="*/ 88 w 164"/>
                <a:gd name="T43" fmla="*/ 83 h 163"/>
                <a:gd name="T44" fmla="*/ 102 w 164"/>
                <a:gd name="T45" fmla="*/ 98 h 163"/>
                <a:gd name="T46" fmla="*/ 98 w 164"/>
                <a:gd name="T47" fmla="*/ 102 h 163"/>
                <a:gd name="T48" fmla="*/ 84 w 164"/>
                <a:gd name="T49" fmla="*/ 88 h 163"/>
                <a:gd name="T50" fmla="*/ 88 w 164"/>
                <a:gd name="T51" fmla="*/ 83 h 163"/>
                <a:gd name="T52" fmla="*/ 75 w 164"/>
                <a:gd name="T53" fmla="*/ 97 h 163"/>
                <a:gd name="T54" fmla="*/ 83 w 164"/>
                <a:gd name="T55" fmla="*/ 105 h 163"/>
                <a:gd name="T56" fmla="*/ 78 w 164"/>
                <a:gd name="T57" fmla="*/ 109 h 163"/>
                <a:gd name="T58" fmla="*/ 70 w 164"/>
                <a:gd name="T59" fmla="*/ 101 h 163"/>
                <a:gd name="T60" fmla="*/ 75 w 164"/>
                <a:gd name="T61" fmla="*/ 97 h 163"/>
                <a:gd name="T62" fmla="*/ 61 w 164"/>
                <a:gd name="T63" fmla="*/ 110 h 163"/>
                <a:gd name="T64" fmla="*/ 75 w 164"/>
                <a:gd name="T65" fmla="*/ 125 h 163"/>
                <a:gd name="T66" fmla="*/ 71 w 164"/>
                <a:gd name="T67" fmla="*/ 129 h 163"/>
                <a:gd name="T68" fmla="*/ 56 w 164"/>
                <a:gd name="T69" fmla="*/ 115 h 163"/>
                <a:gd name="T70" fmla="*/ 61 w 164"/>
                <a:gd name="T71" fmla="*/ 110 h 163"/>
                <a:gd name="T72" fmla="*/ 51 w 164"/>
                <a:gd name="T73" fmla="*/ 136 h 163"/>
                <a:gd name="T74" fmla="*/ 43 w 164"/>
                <a:gd name="T75" fmla="*/ 128 h 163"/>
                <a:gd name="T76" fmla="*/ 47 w 164"/>
                <a:gd name="T77" fmla="*/ 124 h 163"/>
                <a:gd name="T78" fmla="*/ 55 w 164"/>
                <a:gd name="T79" fmla="*/ 132 h 163"/>
                <a:gd name="T80" fmla="*/ 51 w 164"/>
                <a:gd name="T81" fmla="*/ 136 h 163"/>
                <a:gd name="T82" fmla="*/ 136 w 164"/>
                <a:gd name="T83" fmla="*/ 136 h 163"/>
                <a:gd name="T84" fmla="*/ 82 w 164"/>
                <a:gd name="T85" fmla="*/ 136 h 163"/>
                <a:gd name="T86" fmla="*/ 136 w 164"/>
                <a:gd name="T87" fmla="*/ 81 h 163"/>
                <a:gd name="T88" fmla="*/ 136 w 164"/>
                <a:gd name="T89" fmla="*/ 13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163">
                  <a:moveTo>
                    <a:pt x="164" y="0"/>
                  </a:moveTo>
                  <a:lnTo>
                    <a:pt x="164" y="0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64" y="163"/>
                  </a:lnTo>
                  <a:lnTo>
                    <a:pt x="164" y="0"/>
                  </a:lnTo>
                  <a:close/>
                  <a:moveTo>
                    <a:pt x="129" y="42"/>
                  </a:moveTo>
                  <a:lnTo>
                    <a:pt x="137" y="50"/>
                  </a:lnTo>
                  <a:lnTo>
                    <a:pt x="132" y="55"/>
                  </a:lnTo>
                  <a:lnTo>
                    <a:pt x="125" y="47"/>
                  </a:lnTo>
                  <a:lnTo>
                    <a:pt x="129" y="42"/>
                  </a:lnTo>
                  <a:close/>
                  <a:moveTo>
                    <a:pt x="115" y="56"/>
                  </a:moveTo>
                  <a:lnTo>
                    <a:pt x="130" y="71"/>
                  </a:lnTo>
                  <a:lnTo>
                    <a:pt x="125" y="75"/>
                  </a:lnTo>
                  <a:lnTo>
                    <a:pt x="111" y="60"/>
                  </a:lnTo>
                  <a:lnTo>
                    <a:pt x="115" y="56"/>
                  </a:lnTo>
                  <a:close/>
                  <a:moveTo>
                    <a:pt x="102" y="69"/>
                  </a:moveTo>
                  <a:lnTo>
                    <a:pt x="110" y="77"/>
                  </a:lnTo>
                  <a:lnTo>
                    <a:pt x="105" y="82"/>
                  </a:lnTo>
                  <a:lnTo>
                    <a:pt x="97" y="74"/>
                  </a:lnTo>
                  <a:lnTo>
                    <a:pt x="102" y="69"/>
                  </a:lnTo>
                  <a:close/>
                  <a:moveTo>
                    <a:pt x="88" y="83"/>
                  </a:moveTo>
                  <a:lnTo>
                    <a:pt x="102" y="98"/>
                  </a:lnTo>
                  <a:lnTo>
                    <a:pt x="98" y="102"/>
                  </a:lnTo>
                  <a:lnTo>
                    <a:pt x="84" y="88"/>
                  </a:lnTo>
                  <a:lnTo>
                    <a:pt x="88" y="83"/>
                  </a:lnTo>
                  <a:close/>
                  <a:moveTo>
                    <a:pt x="75" y="97"/>
                  </a:moveTo>
                  <a:lnTo>
                    <a:pt x="83" y="105"/>
                  </a:lnTo>
                  <a:lnTo>
                    <a:pt x="78" y="109"/>
                  </a:lnTo>
                  <a:lnTo>
                    <a:pt x="70" y="101"/>
                  </a:lnTo>
                  <a:lnTo>
                    <a:pt x="75" y="97"/>
                  </a:lnTo>
                  <a:close/>
                  <a:moveTo>
                    <a:pt x="61" y="110"/>
                  </a:moveTo>
                  <a:lnTo>
                    <a:pt x="75" y="125"/>
                  </a:lnTo>
                  <a:lnTo>
                    <a:pt x="71" y="129"/>
                  </a:lnTo>
                  <a:lnTo>
                    <a:pt x="56" y="115"/>
                  </a:lnTo>
                  <a:lnTo>
                    <a:pt x="61" y="110"/>
                  </a:lnTo>
                  <a:close/>
                  <a:moveTo>
                    <a:pt x="51" y="136"/>
                  </a:moveTo>
                  <a:lnTo>
                    <a:pt x="43" y="128"/>
                  </a:lnTo>
                  <a:lnTo>
                    <a:pt x="47" y="124"/>
                  </a:lnTo>
                  <a:lnTo>
                    <a:pt x="55" y="132"/>
                  </a:lnTo>
                  <a:lnTo>
                    <a:pt x="51" y="136"/>
                  </a:lnTo>
                  <a:close/>
                  <a:moveTo>
                    <a:pt x="136" y="136"/>
                  </a:moveTo>
                  <a:lnTo>
                    <a:pt x="82" y="136"/>
                  </a:lnTo>
                  <a:lnTo>
                    <a:pt x="136" y="81"/>
                  </a:lnTo>
                  <a:lnTo>
                    <a:pt x="136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100">
                <a:solidFill>
                  <a:srgbClr val="8E6D48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885610" y="4438773"/>
              <a:ext cx="622301" cy="622301"/>
              <a:chOff x="2724106" y="3957885"/>
              <a:chExt cx="622301" cy="62230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724106" y="3957885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8E6D48"/>
                  </a:solidFill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872035" y="4106803"/>
                <a:ext cx="326442" cy="324464"/>
                <a:chOff x="4283702" y="1539998"/>
                <a:chExt cx="329209" cy="327214"/>
              </a:xfrm>
              <a:solidFill>
                <a:schemeClr val="bg1"/>
              </a:solidFill>
            </p:grpSpPr>
            <p:sp>
              <p:nvSpPr>
                <p:cNvPr id="29" name="Freeform 81"/>
                <p:cNvSpPr>
                  <a:spLocks noEditPoints="1"/>
                </p:cNvSpPr>
                <p:nvPr/>
              </p:nvSpPr>
              <p:spPr bwMode="auto">
                <a:xfrm>
                  <a:off x="4283702" y="1751490"/>
                  <a:ext cx="115722" cy="115722"/>
                </a:xfrm>
                <a:custGeom>
                  <a:avLst/>
                  <a:gdLst>
                    <a:gd name="T0" fmla="*/ 15 w 102"/>
                    <a:gd name="T1" fmla="*/ 40 h 102"/>
                    <a:gd name="T2" fmla="*/ 0 w 102"/>
                    <a:gd name="T3" fmla="*/ 87 h 102"/>
                    <a:gd name="T4" fmla="*/ 15 w 102"/>
                    <a:gd name="T5" fmla="*/ 102 h 102"/>
                    <a:gd name="T6" fmla="*/ 62 w 102"/>
                    <a:gd name="T7" fmla="*/ 87 h 102"/>
                    <a:gd name="T8" fmla="*/ 102 w 102"/>
                    <a:gd name="T9" fmla="*/ 32 h 102"/>
                    <a:gd name="T10" fmla="*/ 69 w 102"/>
                    <a:gd name="T11" fmla="*/ 0 h 102"/>
                    <a:gd name="T12" fmla="*/ 15 w 102"/>
                    <a:gd name="T13" fmla="*/ 40 h 102"/>
                    <a:gd name="T14" fmla="*/ 47 w 102"/>
                    <a:gd name="T15" fmla="*/ 68 h 102"/>
                    <a:gd name="T16" fmla="*/ 34 w 102"/>
                    <a:gd name="T17" fmla="*/ 68 h 102"/>
                    <a:gd name="T18" fmla="*/ 34 w 102"/>
                    <a:gd name="T19" fmla="*/ 55 h 102"/>
                    <a:gd name="T20" fmla="*/ 47 w 102"/>
                    <a:gd name="T21" fmla="*/ 55 h 102"/>
                    <a:gd name="T22" fmla="*/ 47 w 102"/>
                    <a:gd name="T23" fmla="*/ 68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" h="102">
                      <a:moveTo>
                        <a:pt x="15" y="40"/>
                      </a:moveTo>
                      <a:cubicBezTo>
                        <a:pt x="22" y="50"/>
                        <a:pt x="16" y="69"/>
                        <a:pt x="0" y="87"/>
                      </a:cubicBez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32" y="87"/>
                        <a:pt x="52" y="80"/>
                        <a:pt x="62" y="87"/>
                      </a:cubicBezTo>
                      <a:cubicBezTo>
                        <a:pt x="102" y="32"/>
                        <a:pt x="102" y="32"/>
                        <a:pt x="102" y="32"/>
                      </a:cubicBezTo>
                      <a:cubicBezTo>
                        <a:pt x="69" y="0"/>
                        <a:pt x="69" y="0"/>
                        <a:pt x="69" y="0"/>
                      </a:cubicBezTo>
                      <a:lnTo>
                        <a:pt x="15" y="40"/>
                      </a:lnTo>
                      <a:close/>
                      <a:moveTo>
                        <a:pt x="47" y="68"/>
                      </a:moveTo>
                      <a:cubicBezTo>
                        <a:pt x="43" y="72"/>
                        <a:pt x="37" y="72"/>
                        <a:pt x="34" y="68"/>
                      </a:cubicBezTo>
                      <a:cubicBezTo>
                        <a:pt x="30" y="65"/>
                        <a:pt x="30" y="59"/>
                        <a:pt x="34" y="55"/>
                      </a:cubicBezTo>
                      <a:cubicBezTo>
                        <a:pt x="37" y="52"/>
                        <a:pt x="43" y="52"/>
                        <a:pt x="47" y="55"/>
                      </a:cubicBezTo>
                      <a:cubicBezTo>
                        <a:pt x="50" y="59"/>
                        <a:pt x="50" y="65"/>
                        <a:pt x="47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14924" tIns="57462" rIns="114924" bIns="57462" numCol="1" anchor="t" anchorCtr="0" compatLnSpc="1"/>
                <a:lstStyle/>
                <a:p>
                  <a:endParaRPr lang="zh-CN" altLang="en-US" sz="1100">
                    <a:solidFill>
                      <a:srgbClr val="8E6D48"/>
                    </a:solidFill>
                  </a:endParaRPr>
                </a:p>
              </p:txBody>
            </p:sp>
            <p:sp>
              <p:nvSpPr>
                <p:cNvPr id="30" name="Freeform 82"/>
                <p:cNvSpPr/>
                <p:nvPr/>
              </p:nvSpPr>
              <p:spPr bwMode="auto">
                <a:xfrm>
                  <a:off x="4363510" y="1539998"/>
                  <a:ext cx="249401" cy="247405"/>
                </a:xfrm>
                <a:custGeom>
                  <a:avLst/>
                  <a:gdLst>
                    <a:gd name="T0" fmla="*/ 209 w 220"/>
                    <a:gd name="T1" fmla="*/ 10 h 220"/>
                    <a:gd name="T2" fmla="*/ 171 w 220"/>
                    <a:gd name="T3" fmla="*/ 10 h 220"/>
                    <a:gd name="T4" fmla="*/ 53 w 220"/>
                    <a:gd name="T5" fmla="*/ 129 h 220"/>
                    <a:gd name="T6" fmla="*/ 48 w 220"/>
                    <a:gd name="T7" fmla="*/ 124 h 220"/>
                    <a:gd name="T8" fmla="*/ 0 w 220"/>
                    <a:gd name="T9" fmla="*/ 172 h 220"/>
                    <a:gd name="T10" fmla="*/ 48 w 220"/>
                    <a:gd name="T11" fmla="*/ 220 h 220"/>
                    <a:gd name="T12" fmla="*/ 96 w 220"/>
                    <a:gd name="T13" fmla="*/ 172 h 220"/>
                    <a:gd name="T14" fmla="*/ 91 w 220"/>
                    <a:gd name="T15" fmla="*/ 167 h 220"/>
                    <a:gd name="T16" fmla="*/ 209 w 220"/>
                    <a:gd name="T17" fmla="*/ 49 h 220"/>
                    <a:gd name="T18" fmla="*/ 209 w 220"/>
                    <a:gd name="T19" fmla="*/ 1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" h="220">
                      <a:moveTo>
                        <a:pt x="209" y="10"/>
                      </a:moveTo>
                      <a:cubicBezTo>
                        <a:pt x="199" y="0"/>
                        <a:pt x="182" y="0"/>
                        <a:pt x="171" y="10"/>
                      </a:cubicBezTo>
                      <a:cubicBezTo>
                        <a:pt x="53" y="129"/>
                        <a:pt x="53" y="129"/>
                        <a:pt x="53" y="129"/>
                      </a:cubicBezTo>
                      <a:cubicBezTo>
                        <a:pt x="48" y="124"/>
                        <a:pt x="48" y="124"/>
                        <a:pt x="48" y="124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48" y="220"/>
                        <a:pt x="48" y="220"/>
                        <a:pt x="48" y="220"/>
                      </a:cubicBezTo>
                      <a:cubicBezTo>
                        <a:pt x="96" y="172"/>
                        <a:pt x="96" y="172"/>
                        <a:pt x="96" y="172"/>
                      </a:cubicBezTo>
                      <a:cubicBezTo>
                        <a:pt x="91" y="167"/>
                        <a:pt x="91" y="167"/>
                        <a:pt x="91" y="167"/>
                      </a:cubicBezTo>
                      <a:cubicBezTo>
                        <a:pt x="209" y="49"/>
                        <a:pt x="209" y="49"/>
                        <a:pt x="209" y="49"/>
                      </a:cubicBezTo>
                      <a:cubicBezTo>
                        <a:pt x="220" y="38"/>
                        <a:pt x="220" y="21"/>
                        <a:pt x="209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14924" tIns="57462" rIns="114924" bIns="57462" numCol="1" anchor="t" anchorCtr="0" compatLnSpc="1"/>
                <a:lstStyle/>
                <a:p>
                  <a:endParaRPr lang="zh-CN" altLang="en-US" sz="1100">
                    <a:solidFill>
                      <a:srgbClr val="8E6D48"/>
                    </a:solidFill>
                  </a:endParaRPr>
                </a:p>
              </p:txBody>
            </p:sp>
          </p:grpSp>
        </p:grpSp>
      </p:grpSp>
      <p:sp>
        <p:nvSpPr>
          <p:cNvPr id="18" name="文本框 17"/>
          <p:cNvSpPr txBox="1"/>
          <p:nvPr/>
        </p:nvSpPr>
        <p:spPr>
          <a:xfrm>
            <a:off x="2009101" y="3448392"/>
            <a:ext cx="3401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solidFill>
                  <a:srgbClr val="8E6D48"/>
                </a:solidFill>
                <a:latin typeface="+mj-lt"/>
                <a:ea typeface="幼圆" panose="02010509060101010101" pitchFamily="49" charset="-122"/>
              </a:rPr>
              <a:t>POWERPOINT TEMPLATE</a:t>
            </a:r>
            <a:endParaRPr lang="zh-CN" altLang="en-US" sz="1100" dirty="0">
              <a:solidFill>
                <a:srgbClr val="8E6D48"/>
              </a:solidFill>
              <a:latin typeface="+mj-lt"/>
              <a:ea typeface="幼圆" panose="020105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066303" y="3790874"/>
            <a:ext cx="4588898" cy="0"/>
          </a:xfrm>
          <a:prstGeom prst="line">
            <a:avLst/>
          </a:prstGeom>
          <a:ln>
            <a:solidFill>
              <a:srgbClr val="8E6D48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415192" y="5598886"/>
            <a:ext cx="878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300" dirty="0" err="1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1400" b="1" spc="30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官方文档</a:t>
            </a:r>
            <a:r>
              <a:rPr lang="en-US" altLang="zh-CN" sz="1400" b="1" spc="30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1400" b="1" spc="30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1400" b="1" spc="30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</a:t>
            </a:r>
            <a:r>
              <a:rPr lang="en-US" altLang="zh-CN" sz="1400" b="1" spc="300" dirty="0" err="1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testng.org</a:t>
            </a:r>
            <a:r>
              <a:rPr lang="en-US" altLang="zh-CN" sz="1400" b="1" spc="300" dirty="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/doc/</a:t>
            </a:r>
            <a:r>
              <a:rPr lang="en-US" altLang="zh-CN" sz="1400" b="1" spc="300" dirty="0" err="1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documentationmain.html#introduction</a:t>
            </a:r>
            <a:endParaRPr lang="zh-CN" altLang="en-US" sz="1400" b="1" spc="30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肘形连接符 4"/>
          <p:cNvCxnSpPr/>
          <p:nvPr/>
        </p:nvCxnSpPr>
        <p:spPr>
          <a:xfrm rot="10800000" flipV="1">
            <a:off x="3635336" y="1577126"/>
            <a:ext cx="1399310" cy="90829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34643" y="1338943"/>
            <a:ext cx="2122714" cy="522514"/>
          </a:xfrm>
          <a:prstGeom prst="rect">
            <a:avLst/>
          </a:prstGeom>
          <a:solidFill>
            <a:srgbClr val="B99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66714" y="1400145"/>
            <a:ext cx="235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2.@Test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27969" y="2285369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82B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首字母排序</a:t>
            </a:r>
          </a:p>
        </p:txBody>
      </p:sp>
      <p:sp>
        <p:nvSpPr>
          <p:cNvPr id="18" name="矩形 17"/>
          <p:cNvSpPr/>
          <p:nvPr/>
        </p:nvSpPr>
        <p:spPr>
          <a:xfrm>
            <a:off x="7996566" y="2674582"/>
            <a:ext cx="2785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执行顺序是按照方法名的首字母升序排序执行。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523902" y="2274472"/>
            <a:ext cx="1199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82B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endParaRPr lang="zh-CN" altLang="en-US" sz="2000" b="1" dirty="0">
              <a:solidFill>
                <a:srgbClr val="82B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8601" y="2674582"/>
            <a:ext cx="3336042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指定执行顺序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默认值为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，数值越小，越靠前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9" idx="3"/>
          </p:cNvCxnSpPr>
          <p:nvPr/>
        </p:nvCxnSpPr>
        <p:spPr>
          <a:xfrm>
            <a:off x="7157357" y="1600200"/>
            <a:ext cx="1678418" cy="8743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28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29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b="1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zh-CN" altLang="en-US" sz="2000" b="1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执行顺序控制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31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 ORDERED CONTROL  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52" y="3686765"/>
            <a:ext cx="3390900" cy="2667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36" y="3699465"/>
            <a:ext cx="3784600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751" y="1199093"/>
            <a:ext cx="10515600" cy="4351338"/>
          </a:xfrm>
        </p:spPr>
        <p:txBody>
          <a:bodyPr/>
          <a:lstStyle/>
          <a:p>
            <a:pPr marL="0" defTabSz="45720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注意点：</a:t>
            </a:r>
            <a:endParaRPr lang="en-US" altLang="zh-CN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1.TestNG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可以通过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priority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来设置用例的运行顺序，不写则表示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priority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，即最先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defTabSz="457200">
              <a:spcBef>
                <a:spcPct val="0"/>
              </a:spcBef>
              <a:defRPr/>
            </a:pP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                                                                运行结果为：</a:t>
            </a:r>
            <a:endParaRPr lang="zh-CN" altLang="en-US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5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b="1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zh-CN" altLang="en-US" sz="2000" b="1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执行顺序控制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8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 ORDERED CONTROL  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30" y="2138729"/>
            <a:ext cx="4383833" cy="33236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35" y="4496077"/>
            <a:ext cx="1092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5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b="1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zh-CN" altLang="en-US" sz="2000" b="1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执行顺序控制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8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 ORDERED CONTROL  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9751" y="1232216"/>
            <a:ext cx="8203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CN" altLang="es-ES_tradnl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s-ES_tradnl" altLang="zh-CN" sz="2000" b="1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Dependencies</a:t>
            </a:r>
            <a:endParaRPr lang="es-ES_tradnl" altLang="zh-CN" sz="2000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s-ES_tradnl" altLang="zh-CN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s-ES_tradnl" altLang="zh-CN" sz="16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es-ES_tradnl" altLang="zh-CN" sz="16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s-ES_tradnl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在测试类中添加</a:t>
            </a:r>
            <a:r>
              <a:rPr lang="es-ES_tradnl" altLang="zh-CN" sz="1600" b="1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Dependencies</a:t>
            </a:r>
            <a:endParaRPr lang="es-ES_tradnl" altLang="zh-CN" sz="1600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1" y="2619950"/>
            <a:ext cx="5016500" cy="3721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46739" y="1700949"/>
            <a:ext cx="49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(2).</a:t>
            </a:r>
            <a:r>
              <a:rPr lang="es-ES_tradnl" altLang="zh-CN" sz="16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Dependen2</a:t>
            </a:r>
            <a:r>
              <a:rPr lang="es-ES_tradnl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s-ES_tradnl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s-ES_tradnl" altLang="zh-CN" sz="1600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xml</a:t>
            </a:r>
            <a:r>
              <a:rPr lang="zh-CN" altLang="es-ES_tradnl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文件中添加</a:t>
            </a:r>
            <a:r>
              <a:rPr lang="es-ES_tradnl" altLang="zh-CN" sz="1600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Dependencies</a:t>
            </a:r>
            <a:r>
              <a:rPr lang="zh-CN" altLang="es-ES_tradnl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，代码中无需再</a:t>
            </a:r>
            <a:r>
              <a:rPr lang="zh-CN" altLang="es-ES_tradnl" sz="16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Dependencies</a:t>
            </a:r>
            <a:endParaRPr lang="zh-CN" altLang="en-US" sz="16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39" y="2619950"/>
            <a:ext cx="5477425" cy="26933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46739" y="5486400"/>
            <a:ext cx="54774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执行顺序，打印</a:t>
            </a:r>
            <a:r>
              <a:rPr lang="zh-CN" altLang="en-US" sz="1600" b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</a:t>
            </a:r>
            <a:r>
              <a:rPr lang="zh-CN" altLang="en-US" sz="1600" b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16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this </a:t>
            </a:r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is test1</a:t>
            </a:r>
            <a:r>
              <a:rPr lang="zh-CN" altLang="en-US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endParaRPr lang="en-US" altLang="zh-CN" sz="16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			this is test2</a:t>
            </a:r>
            <a:b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			this is test3</a:t>
            </a:r>
            <a:b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			this is test4</a:t>
            </a:r>
            <a:b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			this is test5</a:t>
            </a:r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360285" y="724384"/>
            <a:ext cx="54774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groups/</a:t>
            </a:r>
            <a:r>
              <a:rPr lang="en-US" altLang="zh-CN" sz="2000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dependsOnGroups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sz="2000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dependsOnMethods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——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设置用例间依赖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5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b="1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zh-CN" altLang="en-US" sz="2000" b="1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执行顺序控制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8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 ORDERED CONTROL  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5959" y="1215654"/>
            <a:ext cx="107070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、并发执行，</a:t>
            </a:r>
            <a:r>
              <a:rPr lang="en-US" altLang="zh-CN" sz="2000" b="1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Paralle</a:t>
            </a: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适用于大数据，执行一个用例很长的时间</a:t>
            </a: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  <a:p>
            <a:endParaRPr lang="en-US" altLang="zh-CN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没有并发执行用例的需要，建议把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Parallel=false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，如果等于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Parallel=true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，则会并发执行用例，除非你设置了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Dependencies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，否则执行的顺序将不受控制</a:t>
            </a:r>
          </a:p>
          <a:p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如：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&lt;suite name="Suite" parallel="true</a:t>
            </a: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"&gt;</a:t>
            </a:r>
          </a:p>
          <a:p>
            <a:endParaRPr lang="en-US" altLang="zh-CN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Parallel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的时候也可以设置线程数，如：</a:t>
            </a:r>
          </a:p>
          <a:p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&lt;suite name="My suite" parallel="methods" thread-count="5"&gt;</a:t>
            </a:r>
          </a:p>
          <a:p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&lt;suite name="My suite" parallel="tests" thread-count="5"&gt;</a:t>
            </a:r>
          </a:p>
          <a:p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&lt;suite name</a:t>
            </a: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=“My suite” 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parallel</a:t>
            </a: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=“classes” 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thread-count</a:t>
            </a: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=“5”&gt;</a:t>
            </a:r>
            <a:r>
              <a:rPr lang="zh-CN" altLang="en-US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设置为</a:t>
            </a: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classes</a:t>
            </a:r>
            <a:r>
              <a:rPr lang="zh-CN" altLang="en-US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较为合理</a:t>
            </a:r>
            <a:endParaRPr lang="en-US" altLang="zh-CN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&lt;suite name="My suite" parallel="instances" thread-count="5</a:t>
            </a: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"&gt;</a:t>
            </a:r>
          </a:p>
          <a:p>
            <a:endParaRPr lang="en-US" altLang="zh-CN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10800000">
            <a:off x="3775365" y="-583629"/>
            <a:ext cx="8416635" cy="6172201"/>
          </a:xfrm>
          <a:prstGeom prst="rect">
            <a:avLst/>
          </a:prstGeom>
        </p:spPr>
      </p:pic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236490" y="3366889"/>
            <a:ext cx="5852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en-US" altLang="zh-CN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</a:t>
            </a:r>
            <a:r>
              <a:rPr lang="en-US" altLang="zh-CN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Before/After</a:t>
            </a:r>
            <a:r>
              <a:rPr lang="zh-CN" altLang="en-US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的生命周期</a:t>
            </a: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968068" y="2716633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8E6D48"/>
                </a:solidFill>
                <a:latin typeface="+mj-lt"/>
                <a:ea typeface="张海山锐谐体" panose="02000000000000000000" pitchFamily="2" charset="-122"/>
              </a:rPr>
              <a:t>Part </a:t>
            </a:r>
            <a:r>
              <a:rPr lang="en-US" altLang="zh-CN" sz="4000" b="1" dirty="0" smtClean="0">
                <a:solidFill>
                  <a:srgbClr val="8E6D48"/>
                </a:solidFill>
                <a:latin typeface="+mj-lt"/>
                <a:ea typeface="张海山锐谐体" panose="02000000000000000000" pitchFamily="2" charset="-122"/>
              </a:rPr>
              <a:t>two</a:t>
            </a:r>
            <a:endParaRPr lang="zh-CN" altLang="en-US" sz="4000" b="1" dirty="0">
              <a:solidFill>
                <a:srgbClr val="8E6D48"/>
              </a:solidFill>
              <a:latin typeface="+mj-lt"/>
              <a:ea typeface="张海山锐谐体" panose="02000000000000000000" pitchFamily="2" charset="-122"/>
            </a:endParaRP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407852" y="4064694"/>
            <a:ext cx="5025179" cy="153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BeforeSuite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AfterSuite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BeforeTest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AfterTest@BeforeGroups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AfterGroups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BeforeClass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AfterClass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BeforeMethod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AfterMethod</a:t>
            </a:r>
            <a:endParaRPr lang="zh-CN" altLang="en-US" sz="1400" b="1" spc="3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B487D91-5FBE-4CB4-BF39-6A4F2BCEAA3C}"/>
              </a:ext>
            </a:extLst>
          </p:cNvPr>
          <p:cNvSpPr txBox="1"/>
          <p:nvPr/>
        </p:nvSpPr>
        <p:spPr>
          <a:xfrm>
            <a:off x="1133748" y="580579"/>
            <a:ext cx="29157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600" dirty="0" smtClean="0">
                <a:solidFill>
                  <a:srgbClr val="B9965A">
                    <a:alpha val="15000"/>
                  </a:srgbClr>
                </a:solidFill>
              </a:rPr>
              <a:t>2.2</a:t>
            </a:r>
            <a:endParaRPr lang="zh-CN" altLang="en-US" sz="13600" dirty="0">
              <a:solidFill>
                <a:srgbClr val="B9965A">
                  <a:alpha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85" y="-276962"/>
            <a:ext cx="4724115" cy="7273663"/>
          </a:xfrm>
          <a:prstGeom prst="rect">
            <a:avLst/>
          </a:prstGeom>
        </p:spPr>
      </p:pic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89353" y="1332079"/>
            <a:ext cx="5025179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BeforeSuite</a:t>
            </a:r>
            <a:r>
              <a:rPr lang="zh-CN" alt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BeforeTest</a:t>
            </a:r>
            <a:r>
              <a:rPr lang="zh-CN" alt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AfterTest</a:t>
            </a:r>
            <a:r>
              <a:rPr lang="zh-CN" alt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AfterSuite</a:t>
            </a:r>
            <a:r>
              <a:rPr lang="zh-CN" alt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可以对不同的测试类生效外，其他的注解的作用范围只在本类中生效</a:t>
            </a:r>
            <a:r>
              <a:rPr lang="zh-CN" altLang="en-US" sz="12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BeforeSuite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BeforeTest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BeforeClass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-&gt;{@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BeforeMethod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-&gt;@Test-&gt;@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AfterMethod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}-&gt;@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AfterClass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AfterTest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-&gt;@</a:t>
            </a:r>
            <a:r>
              <a:rPr lang="en-US" altLang="zh-CN" sz="12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AfterSuite</a:t>
            </a:r>
            <a:endParaRPr lang="en-US" altLang="zh-CN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内的与多少个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@Test</a:t>
            </a:r>
            <a:r>
              <a:rPr lang="zh-CN" altLang="en-US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，就循环执行多少次。</a:t>
            </a:r>
            <a:endParaRPr lang="en-US" altLang="zh-CN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19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20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b="1" dirty="0" err="1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zh-CN" altLang="en-US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生命周期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22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LIFE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CYCLE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1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78895" y="163860"/>
            <a:ext cx="4387066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public class TestNG2 {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 </a:t>
            </a:r>
            <a:r>
              <a:rPr lang="zh-CN" altLang="en-US" sz="1100" dirty="0"/>
              <a:t>@BeforeSuite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 </a:t>
            </a:r>
            <a:r>
              <a:rPr lang="zh-CN" altLang="en-US" sz="1100" dirty="0"/>
              <a:t>public void beforesuite() {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System.out.println("beforesuite");    }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@AfterSuite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public </a:t>
            </a:r>
            <a:r>
              <a:rPr lang="zh-CN" altLang="en-US" sz="1100" dirty="0"/>
              <a:t>void aftersuite() { 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System.out.println</a:t>
            </a:r>
            <a:r>
              <a:rPr lang="zh-CN" altLang="en-US" sz="1100" dirty="0"/>
              <a:t>("aftersuite");    }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 </a:t>
            </a:r>
            <a:r>
              <a:rPr lang="zh-CN" altLang="en-US" sz="1100" dirty="0"/>
              <a:t>@BeforeTest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public void beforetest() {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  </a:t>
            </a:r>
            <a:r>
              <a:rPr lang="zh-CN" altLang="en-US" sz="1100" dirty="0"/>
              <a:t>System.out.println("beforeTest");    }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@AfterTest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public void AfterTest() {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    </a:t>
            </a:r>
            <a:r>
              <a:rPr lang="zh-CN" altLang="en-US" sz="1100" dirty="0"/>
              <a:t>System.out.println("aftertest");    }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@</a:t>
            </a:r>
            <a:r>
              <a:rPr lang="zh-CN" altLang="en-US" sz="1100" dirty="0"/>
              <a:t>BeforeClass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public void beforeclass() {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     </a:t>
            </a:r>
            <a:r>
              <a:rPr lang="zh-CN" altLang="en-US" sz="1100" dirty="0"/>
              <a:t>System.out.println("beforeclass's TestNG2");    }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 @</a:t>
            </a:r>
            <a:r>
              <a:rPr lang="zh-CN" altLang="en-US" sz="1100" dirty="0"/>
              <a:t>AfterClass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public void aftertclass() {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System.out.println("afterclass's TestNG2");    }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@BeforeMethod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public </a:t>
            </a:r>
            <a:r>
              <a:rPr lang="zh-CN" altLang="en-US" sz="1100" dirty="0"/>
              <a:t>void beforemethod() {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System.out.println("TestNG2's beforemethod");    }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@</a:t>
            </a:r>
            <a:r>
              <a:rPr lang="zh-CN" altLang="en-US" sz="1100" dirty="0"/>
              <a:t>AfterMethod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public </a:t>
            </a:r>
            <a:r>
              <a:rPr lang="zh-CN" altLang="en-US" sz="1100" dirty="0"/>
              <a:t>void aftertmethod() { 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System.out.println</a:t>
            </a:r>
            <a:r>
              <a:rPr lang="zh-CN" altLang="en-US" sz="1100" dirty="0"/>
              <a:t>("TestNG2's aftermethod");    }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@</a:t>
            </a:r>
            <a:r>
              <a:rPr lang="zh-CN" altLang="en-US" sz="1100" dirty="0"/>
              <a:t>BeforeGroups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public </a:t>
            </a:r>
            <a:r>
              <a:rPr lang="zh-CN" altLang="en-US" sz="1100" dirty="0"/>
              <a:t>void beforegroups() { 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System.out.println</a:t>
            </a:r>
            <a:r>
              <a:rPr lang="zh-CN" altLang="en-US" sz="1100" dirty="0"/>
              <a:t>("TestNG2's beforegroups");    }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@AfterGroups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public void aftergroups() { 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System.out.println</a:t>
            </a:r>
            <a:r>
              <a:rPr lang="zh-CN" altLang="en-US" sz="1100" dirty="0"/>
              <a:t>("TestNG2's aftergroups");    }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@</a:t>
            </a:r>
            <a:r>
              <a:rPr lang="zh-CN" altLang="en-US" sz="1100" dirty="0"/>
              <a:t>Test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public </a:t>
            </a:r>
            <a:r>
              <a:rPr lang="zh-CN" altLang="en-US" sz="1100" dirty="0"/>
              <a:t>void test1() {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System.out.println("TestNG2's testt1");    }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@</a:t>
            </a:r>
            <a:r>
              <a:rPr lang="zh-CN" altLang="en-US" sz="1100" dirty="0"/>
              <a:t>Test(groups="gr")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public </a:t>
            </a:r>
            <a:r>
              <a:rPr lang="zh-CN" altLang="en-US" sz="1100" dirty="0"/>
              <a:t>void test2() {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System.out.println("TestNG2's testt2");    }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 </a:t>
            </a:r>
            <a:r>
              <a:rPr lang="zh-CN" altLang="en-US" sz="1100" dirty="0"/>
              <a:t>public void ff() {       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System.out.println</a:t>
            </a:r>
            <a:r>
              <a:rPr lang="zh-CN" altLang="en-US" sz="1100" dirty="0"/>
              <a:t>("nothing");    }}</a:t>
            </a:r>
          </a:p>
        </p:txBody>
      </p:sp>
      <p:sp>
        <p:nvSpPr>
          <p:cNvPr id="6" name="矩形 5"/>
          <p:cNvSpPr/>
          <p:nvPr/>
        </p:nvSpPr>
        <p:spPr>
          <a:xfrm>
            <a:off x="3176590" y="626966"/>
            <a:ext cx="376034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public class TestNG1 {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@</a:t>
            </a:r>
            <a:r>
              <a:rPr lang="en-US" altLang="zh-CN" sz="1100" dirty="0" err="1"/>
              <a:t>BeforeClass</a:t>
            </a:r>
            <a:r>
              <a:rPr lang="en-US" altLang="zh-CN" sz="1100" dirty="0"/>
              <a:t>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public </a:t>
            </a:r>
            <a:r>
              <a:rPr lang="en-US" altLang="zh-CN" sz="1100" dirty="0"/>
              <a:t>void </a:t>
            </a:r>
            <a:r>
              <a:rPr lang="en-US" altLang="zh-CN" sz="1100" dirty="0" err="1"/>
              <a:t>beforeclass</a:t>
            </a:r>
            <a:r>
              <a:rPr lang="en-US" altLang="zh-CN" sz="1100" dirty="0"/>
              <a:t>(){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beforeclass's</a:t>
            </a:r>
            <a:r>
              <a:rPr lang="en-US" altLang="zh-CN" sz="1100" dirty="0"/>
              <a:t> TestNG1"); }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@</a:t>
            </a:r>
            <a:r>
              <a:rPr lang="en-US" altLang="zh-CN" sz="1100" dirty="0" err="1"/>
              <a:t>AfterClass</a:t>
            </a:r>
            <a:r>
              <a:rPr lang="en-US" altLang="zh-CN" sz="1100" dirty="0"/>
              <a:t>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public </a:t>
            </a:r>
            <a:r>
              <a:rPr lang="en-US" altLang="zh-CN" sz="1100" dirty="0"/>
              <a:t>void </a:t>
            </a:r>
            <a:r>
              <a:rPr lang="en-US" altLang="zh-CN" sz="1100" dirty="0" err="1"/>
              <a:t>afterclass</a:t>
            </a:r>
            <a:r>
              <a:rPr lang="en-US" altLang="zh-CN" sz="1100" dirty="0"/>
              <a:t>() {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afterclass's</a:t>
            </a:r>
            <a:r>
              <a:rPr lang="en-US" altLang="zh-CN" sz="1100" dirty="0"/>
              <a:t> TestNG1"); }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@</a:t>
            </a:r>
            <a:r>
              <a:rPr lang="en-US" altLang="zh-CN" sz="1100" dirty="0"/>
              <a:t>Test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public </a:t>
            </a:r>
            <a:r>
              <a:rPr lang="en-US" altLang="zh-CN" sz="1100" dirty="0"/>
              <a:t>void test3() {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/>
              <a:t>("TestNG1's test3"); }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@</a:t>
            </a:r>
            <a:r>
              <a:rPr lang="en-US" altLang="zh-CN" sz="1100" dirty="0"/>
              <a:t>Test(groups="</a:t>
            </a:r>
            <a:r>
              <a:rPr lang="en-US" altLang="zh-CN" sz="1100" dirty="0" err="1"/>
              <a:t>haha</a:t>
            </a:r>
            <a:r>
              <a:rPr lang="en-US" altLang="zh-CN" sz="1100" dirty="0"/>
              <a:t>") 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public </a:t>
            </a:r>
            <a:r>
              <a:rPr lang="en-US" altLang="zh-CN" sz="1100" dirty="0"/>
              <a:t>void test4() </a:t>
            </a:r>
            <a:r>
              <a:rPr lang="en-US" altLang="zh-CN" sz="1100" dirty="0" smtClean="0"/>
              <a:t>{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 </a:t>
            </a:r>
            <a:r>
              <a:rPr lang="en-US" altLang="zh-CN" sz="1100" dirty="0" err="1"/>
              <a:t>System.out.println</a:t>
            </a:r>
            <a:r>
              <a:rPr lang="en-US" altLang="zh-CN" sz="1100" dirty="0"/>
              <a:t>("TestNG1's test4"); } </a:t>
            </a:r>
            <a:endParaRPr lang="en-US" altLang="zh-CN" sz="1100" dirty="0" smtClean="0"/>
          </a:p>
          <a:p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  <p:grpSp>
        <p:nvGrpSpPr>
          <p:cNvPr id="7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8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9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b="1" dirty="0" err="1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zh-CN" altLang="en-US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生命周期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1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LIFE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CYCLE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318553" y="81584"/>
            <a:ext cx="279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A47F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1600" dirty="0">
                <a:solidFill>
                  <a:srgbClr val="A47F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生命周期例子：</a:t>
            </a:r>
            <a:endParaRPr lang="en-US" altLang="zh-CN" sz="1600" dirty="0">
              <a:solidFill>
                <a:srgbClr val="A47F5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600" dirty="0" smtClean="0">
                <a:solidFill>
                  <a:srgbClr val="A47F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</a:t>
            </a:r>
            <a:r>
              <a:rPr lang="en-US" altLang="zh-CN" sz="1600" dirty="0" smtClean="0">
                <a:solidFill>
                  <a:srgbClr val="A47F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TestNG1</a:t>
            </a:r>
            <a:r>
              <a:rPr lang="zh-CN" altLang="en-US" sz="1600" dirty="0" smtClean="0">
                <a:solidFill>
                  <a:srgbClr val="A47F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，类</a:t>
            </a:r>
            <a:r>
              <a:rPr lang="zh-CN" altLang="en-US" sz="1600" dirty="0" smtClean="0">
                <a:solidFill>
                  <a:srgbClr val="A47F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TestNG2 </a:t>
            </a:r>
            <a:endParaRPr lang="zh-CN" altLang="en-US" sz="1600" dirty="0">
              <a:solidFill>
                <a:srgbClr val="A47F5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18553" y="3110820"/>
            <a:ext cx="324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Xml</a:t>
            </a:r>
            <a:r>
              <a:rPr lang="zh-CN" altLang="en-US" sz="16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配置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03" y="3442263"/>
            <a:ext cx="3405129" cy="34157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5042" y="2129201"/>
            <a:ext cx="282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" y="2768600"/>
            <a:ext cx="2959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1133748" y="2585205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8E6D48"/>
                </a:solidFill>
                <a:latin typeface="+mj-lt"/>
                <a:ea typeface="张海山锐谐体" panose="02000000000000000000" pitchFamily="2" charset="-122"/>
              </a:rPr>
              <a:t>Part </a:t>
            </a:r>
            <a:r>
              <a:rPr lang="en-US" altLang="zh-CN" sz="4000" b="1" dirty="0" smtClean="0">
                <a:solidFill>
                  <a:srgbClr val="8E6D48"/>
                </a:solidFill>
                <a:latin typeface="+mj-lt"/>
                <a:ea typeface="张海山锐谐体" panose="02000000000000000000" pitchFamily="2" charset="-122"/>
              </a:rPr>
              <a:t>three</a:t>
            </a:r>
            <a:endParaRPr lang="zh-CN" altLang="en-US" sz="4000" b="1" dirty="0">
              <a:solidFill>
                <a:srgbClr val="8E6D48"/>
              </a:solidFill>
              <a:latin typeface="+mj-lt"/>
              <a:ea typeface="张海山锐谐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B487D91-5FBE-4CB4-BF39-6A4F2BCEAA3C}"/>
              </a:ext>
            </a:extLst>
          </p:cNvPr>
          <p:cNvSpPr txBox="1"/>
          <p:nvPr/>
        </p:nvSpPr>
        <p:spPr>
          <a:xfrm>
            <a:off x="1133748" y="472876"/>
            <a:ext cx="29157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600" dirty="0" smtClean="0">
                <a:solidFill>
                  <a:srgbClr val="B9965A">
                    <a:alpha val="15000"/>
                  </a:srgbClr>
                </a:solidFill>
              </a:rPr>
              <a:t>2.3</a:t>
            </a:r>
            <a:endParaRPr lang="zh-CN" altLang="en-US" sz="13600" dirty="0">
              <a:solidFill>
                <a:srgbClr val="B9965A">
                  <a:alpha val="15000"/>
                </a:srgb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10800000">
            <a:off x="3775365" y="-635000"/>
            <a:ext cx="8416635" cy="6172201"/>
          </a:xfrm>
          <a:prstGeom prst="rect">
            <a:avLst/>
          </a:prstGeom>
        </p:spPr>
      </p:pic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832564" y="3270140"/>
            <a:ext cx="41214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TestNG-DataProvider</a:t>
            </a:r>
            <a:endParaRPr lang="en-US" altLang="zh-CN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323631" y="3747193"/>
            <a:ext cx="618774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场景：测试数据与测试脚本</a:t>
            </a:r>
            <a:r>
              <a:rPr lang="zh-CN" altLang="en-US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分离</a:t>
            </a:r>
            <a:endParaRPr lang="en-US" altLang="zh-CN" sz="1400" b="1" spc="3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当测试逻辑一样，只是参数不一样时，采用数据驱动测试机制，避免写重复代码。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中通过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实现数据驱动。</a:t>
            </a:r>
            <a:endParaRPr lang="en-US" altLang="zh-CN" sz="1400" b="1" spc="3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做数据驱动，数据源文件可以是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XML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，甚至可以是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TXT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</a:t>
            </a:r>
            <a:r>
              <a:rPr lang="zh-CN" altLang="en-US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400" b="1" spc="300" dirty="0" smtClean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300" dirty="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注意：</a:t>
            </a:r>
            <a:r>
              <a:rPr lang="en-US" altLang="zh-CN" sz="1400" b="1" spc="30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 err="1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400" b="1" spc="300" dirty="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与重传机制一起使用，二者一起使用</a:t>
            </a:r>
            <a:endParaRPr lang="en-US" altLang="zh-CN" sz="1400" b="1" spc="300" dirty="0" smtClean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300" dirty="0" err="1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400" b="1" spc="300" dirty="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会增加</a:t>
            </a:r>
            <a:r>
              <a:rPr lang="en-US" altLang="zh-CN" sz="1400" b="1" spc="300" dirty="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Results</a:t>
            </a:r>
            <a:r>
              <a:rPr lang="zh-CN" altLang="en-US" sz="1400" b="1" spc="300" dirty="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显示中</a:t>
            </a:r>
            <a:r>
              <a:rPr lang="en-US" altLang="zh-CN" sz="1400" b="1" spc="300" dirty="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run</a:t>
            </a:r>
            <a:r>
              <a:rPr lang="zh-CN" altLang="en-US" sz="1400" b="1" spc="300" dirty="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的条数</a:t>
            </a:r>
            <a:r>
              <a:rPr lang="zh-CN" altLang="en-US" sz="1400" b="1" spc="30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400" b="1" spc="30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spc="30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6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TestNG-DataProvider</a:t>
              </a:r>
              <a:endPara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DATA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PROVIDER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8773" y="1253447"/>
            <a:ext cx="1076731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、数据与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在一个文件中：</a:t>
            </a:r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6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6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16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）在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数据提供方法的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注解中指定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name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，如 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(name="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testData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")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，然后在对应的测试执行方法的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@Test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注解中填写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的来源时，指定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注解中的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name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，如 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@Test(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="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testData</a:t>
            </a:r>
            <a:r>
              <a:rPr lang="en-US" altLang="zh-CN" sz="16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")</a:t>
            </a:r>
          </a:p>
          <a:p>
            <a:endParaRPr lang="en-US" altLang="zh-CN" sz="16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6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16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）不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在数据提供方法的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注解中指定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name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，在对应的测试执行方法的</a:t>
            </a: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@Test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注解中填写</a:t>
            </a:r>
            <a:r>
              <a:rPr lang="en-US" altLang="zh-CN" sz="16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的来源时，直接填写数据提供的方法名称。</a:t>
            </a:r>
          </a:p>
          <a:p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3443635"/>
            <a:ext cx="5479137" cy="30795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39" y="3443635"/>
            <a:ext cx="5942880" cy="30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TestNG-DataProvider</a:t>
              </a:r>
              <a:endPara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DATA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PROVIDER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92613" y="1466108"/>
            <a:ext cx="99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、将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数据提供方法在一个单独的类中进行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存放 </a:t>
            </a:r>
            <a:r>
              <a:rPr lang="zh-CN" altLang="en-US" dirty="0"/>
              <a:t>　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71772" y="2998999"/>
            <a:ext cx="706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同时在对应的测试执行方法的</a:t>
            </a:r>
            <a:r>
              <a:rPr lang="en-US" altLang="zh-CN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@Test</a:t>
            </a:r>
            <a:r>
              <a:rPr lang="zh-CN" altLang="en-US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注解中填写</a:t>
            </a:r>
            <a:r>
              <a:rPr lang="en-US" altLang="zh-CN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的来源时，加上对数据提供类名的描述，</a:t>
            </a:r>
            <a:r>
              <a:rPr lang="en-US" altLang="zh-CN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dataProviderClass</a:t>
            </a:r>
            <a:r>
              <a:rPr lang="en-US" altLang="zh-CN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en-US" altLang="zh-CN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com.testnglearn.TestDataProvider.class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13" y="2417927"/>
            <a:ext cx="4023766" cy="34415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2" y="4890448"/>
            <a:ext cx="6871049" cy="9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9210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34597" y="1037492"/>
            <a:ext cx="1598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  <a:endParaRPr lang="zh-CN" altLang="en-US" sz="4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779141" y="1837461"/>
            <a:ext cx="1240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dirty="0">
                <a:solidFill>
                  <a:srgbClr val="8E6D48"/>
                </a:solidFill>
                <a:latin typeface="+mj-lt"/>
                <a:ea typeface="幼圆" panose="02010509060101010101" pitchFamily="49" charset="-122"/>
                <a:sym typeface="Arial" panose="020B0604020202020204" pitchFamily="34" charset="0"/>
              </a:rPr>
              <a:t>CONTENT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E543CB19-5D2A-4761-8A98-A5DE0AFF65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 rot="18998868" flipH="1">
            <a:off x="8039134" y="-1093720"/>
            <a:ext cx="5655403" cy="61722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20754" y="2271062"/>
            <a:ext cx="62110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zh-CN" altLang="en-US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</a:t>
            </a:r>
            <a:r>
              <a:rPr lang="zh-CN" altLang="en-US" sz="28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800" b="1" spc="3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endParaRPr lang="en-US" altLang="zh-CN" sz="2800" b="1" spc="3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zh-CN" altLang="en-US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如何</a:t>
            </a:r>
            <a:r>
              <a:rPr lang="zh-CN" altLang="en-US" sz="28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8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endParaRPr lang="en-US" altLang="zh-CN" sz="28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2.1 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执行顺序控制</a:t>
            </a:r>
            <a:endParaRPr lang="en-US" altLang="zh-CN" sz="20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Before/After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的生命周期</a:t>
            </a:r>
            <a:endParaRPr lang="en-US" altLang="zh-CN" sz="20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TestNG-DataProvider</a:t>
            </a:r>
            <a:endParaRPr lang="en-US" altLang="zh-CN" sz="20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2.4 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endParaRPr lang="zh-CN" altLang="en-US" sz="20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AutoNum type="arabicPeriod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TestNG-DataProvider</a:t>
              </a:r>
              <a:endPara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DATA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PROVIDER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0311" y="1401887"/>
            <a:ext cx="99762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、其他类型的数据文件，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利用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20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做数据驱动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数据源文件可以是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XML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甚至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可以是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TXT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xml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为例　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zh-CN" altLang="en-US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41" y="0"/>
            <a:ext cx="6591796" cy="673533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1" y="3979436"/>
            <a:ext cx="4419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10800000">
            <a:off x="3775365" y="-635000"/>
            <a:ext cx="8416635" cy="6172201"/>
          </a:xfrm>
          <a:prstGeom prst="rect">
            <a:avLst/>
          </a:prstGeom>
        </p:spPr>
      </p:pic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49679" y="3424519"/>
            <a:ext cx="4121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</a:t>
            </a:r>
            <a:r>
              <a:rPr lang="en-US" altLang="zh-CN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en-US" altLang="zh-CN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Retry</a:t>
            </a:r>
            <a:endParaRPr lang="zh-CN" altLang="en-US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968068" y="2716633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8E6D48"/>
                </a:solidFill>
                <a:latin typeface="+mj-lt"/>
                <a:ea typeface="张海山锐谐体" panose="02000000000000000000" pitchFamily="2" charset="-122"/>
              </a:rPr>
              <a:t>Part </a:t>
            </a:r>
            <a:r>
              <a:rPr lang="en-US" altLang="zh-CN" sz="4000" b="1" dirty="0" smtClean="0">
                <a:solidFill>
                  <a:srgbClr val="8E6D48"/>
                </a:solidFill>
                <a:latin typeface="+mj-lt"/>
                <a:ea typeface="张海山锐谐体" panose="02000000000000000000" pitchFamily="2" charset="-122"/>
              </a:rPr>
              <a:t>four</a:t>
            </a:r>
            <a:endParaRPr lang="zh-CN" altLang="en-US" sz="4000" b="1" dirty="0">
              <a:solidFill>
                <a:srgbClr val="8E6D48"/>
              </a:solidFill>
              <a:latin typeface="+mj-lt"/>
              <a:ea typeface="张海山锐谐体" panose="02000000000000000000" pitchFamily="2" charset="-122"/>
            </a:endParaRP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407852" y="4064694"/>
            <a:ext cx="5353895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运行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了一批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test-case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之后，我们希望能够自动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failed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case</a:t>
            </a:r>
            <a:r>
              <a:rPr lang="zh-CN" altLang="en-US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400" b="1" spc="300" dirty="0" smtClean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sk-SK" altLang="zh-CN" sz="1400" b="1" spc="300" dirty="0" err="1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sk-SK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提供了一个</a:t>
            </a:r>
            <a:r>
              <a:rPr lang="sk-SK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IRetryAnalyzer</a:t>
            </a:r>
            <a:r>
              <a:rPr lang="zh-CN" altLang="sk-SK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的接口，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重写该接口达到重传的目的；重写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IAnnotationTransformer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接口，达到对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@Test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重写的目的</a:t>
            </a:r>
            <a:r>
              <a:rPr lang="zh-CN" altLang="en-US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  <a:endParaRPr lang="en-US" altLang="zh-CN" sz="1400" b="1" spc="300" dirty="0" smtClean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重写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TestListenerAdapter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接口，达到对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failed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报告重写的目的，使得重传的次数不计入失败次数之内。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B487D91-5FBE-4CB4-BF39-6A4F2BCEAA3C}"/>
              </a:ext>
            </a:extLst>
          </p:cNvPr>
          <p:cNvSpPr txBox="1"/>
          <p:nvPr/>
        </p:nvSpPr>
        <p:spPr>
          <a:xfrm>
            <a:off x="1107815" y="637821"/>
            <a:ext cx="29157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600" dirty="0" smtClean="0">
                <a:solidFill>
                  <a:srgbClr val="B9965A">
                    <a:alpha val="15000"/>
                  </a:srgbClr>
                </a:solidFill>
              </a:rPr>
              <a:t>2.4</a:t>
            </a:r>
            <a:endParaRPr lang="zh-CN" altLang="en-US" sz="13600" dirty="0">
              <a:solidFill>
                <a:srgbClr val="B9965A">
                  <a:alpha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en-US" altLang="zh-CN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Retry</a:t>
              </a:r>
              <a:endPara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RETRY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95960" y="1201832"/>
            <a:ext cx="9976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重写</a:t>
            </a:r>
            <a:r>
              <a:rPr lang="en-US" altLang="zh-CN" sz="20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IRetryAnalyzer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，实现结果为：设定重传次数。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逻辑为：在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方法里，判断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次数是否已经超过指定的最大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次数。如果没有返回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true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，否则返回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false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/>
              <a:t>　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84" y="1981907"/>
            <a:ext cx="5273842" cy="47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en-US" altLang="zh-CN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Retry</a:t>
              </a:r>
              <a:endPara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RETRY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95960" y="1201832"/>
            <a:ext cx="99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重写</a:t>
            </a:r>
            <a:r>
              <a:rPr lang="en-US" altLang="zh-CN" sz="20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IAnnotationTransformer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实现结果为：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@Test 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注释进行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重写。 </a:t>
            </a:r>
            <a:r>
              <a:rPr lang="zh-CN" altLang="en-US" dirty="0"/>
              <a:t>　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12" y="1773959"/>
            <a:ext cx="6513763" cy="47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en-US" altLang="zh-CN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Retry</a:t>
              </a:r>
              <a:endPara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RETRY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95960" y="1201832"/>
            <a:ext cx="9976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重写</a:t>
            </a:r>
            <a:r>
              <a:rPr lang="en-US" altLang="zh-CN" sz="20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TestListenerAdapter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接口，实现结果为：修改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报告中的案例失败数，使其正常。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）在</a:t>
            </a:r>
            <a:r>
              <a:rPr lang="en-US" altLang="zh-CN" sz="20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onTestFailure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方法里，未达到最大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次数的失败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Case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，我们把它的状态设置为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SKIP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，这样</a:t>
            </a:r>
            <a:r>
              <a:rPr lang="en-US" altLang="zh-CN" sz="20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不会把它统计为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Failed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 case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57" y="2525271"/>
            <a:ext cx="9399407" cy="39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en-US" altLang="zh-CN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Retry</a:t>
              </a:r>
              <a:endPara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RETRY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95960" y="1201832"/>
            <a:ext cx="9976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重写</a:t>
            </a:r>
            <a:r>
              <a:rPr lang="en-US" altLang="zh-CN" sz="20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TestListenerAdapter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接口，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实现结果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为：修改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报告中的案例失败数，使其正常。</a:t>
            </a:r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）等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所有用例运行完之 后，检查用例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，如果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fail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的用例中存在重复的则在 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fail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的用例中剔除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掉。</a:t>
            </a:r>
            <a:endParaRPr lang="zh-CN" altLang="en-US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3" y="2217495"/>
            <a:ext cx="9499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en-US" altLang="zh-CN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Retry</a:t>
              </a:r>
              <a:endPara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RETRY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95960" y="1201832"/>
            <a:ext cx="9976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注意：</a:t>
            </a:r>
            <a:r>
              <a:rPr lang="en-US" altLang="zh-CN" sz="20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结合，</a:t>
            </a:r>
            <a:r>
              <a:rPr lang="en-US" altLang="zh-CN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中的多组参数会分别重传，增加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run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的显示次数。</a:t>
            </a:r>
            <a:endParaRPr lang="zh-CN" altLang="en-US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3" y="2637883"/>
            <a:ext cx="97663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en-US" altLang="zh-CN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Retry</a:t>
              </a:r>
              <a:endPara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RETRY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95960" y="1201832"/>
            <a:ext cx="99762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使用方式：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20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testng.xml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方式配置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20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pom.xml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中添加如下配置信息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87" y="4518634"/>
            <a:ext cx="5803900" cy="1371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87" y="2466533"/>
            <a:ext cx="7264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3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4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en-US" altLang="zh-CN" sz="2000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Retry</a:t>
              </a:r>
              <a:endParaRPr lang="zh-CN" altLang="en-US" sz="20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RETRY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95960" y="1201832"/>
            <a:ext cx="9976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retry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使用方式：</a:t>
            </a:r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通过配置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case</a:t>
            </a:r>
            <a:r>
              <a:rPr lang="zh-CN" altLang="en-US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中的</a:t>
            </a:r>
            <a:r>
              <a:rPr lang="en-US" altLang="zh-CN" sz="20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method</a:t>
            </a: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73" y="2428831"/>
            <a:ext cx="690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6406611" flipH="1">
            <a:off x="5042189" y="-578221"/>
            <a:ext cx="8416635" cy="61722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9BF6B4E-7D7C-4935-8DC9-E8B646C8204D}"/>
              </a:ext>
            </a:extLst>
          </p:cNvPr>
          <p:cNvSpPr/>
          <p:nvPr/>
        </p:nvSpPr>
        <p:spPr>
          <a:xfrm>
            <a:off x="771525" y="1257300"/>
            <a:ext cx="2521627" cy="4829175"/>
          </a:xfrm>
          <a:prstGeom prst="rect">
            <a:avLst/>
          </a:prstGeom>
          <a:noFill/>
          <a:ln w="28575">
            <a:solidFill>
              <a:srgbClr val="E1D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1EE91C0-57D6-4987-9239-933FECE21D77}"/>
              </a:ext>
            </a:extLst>
          </p:cNvPr>
          <p:cNvSpPr/>
          <p:nvPr/>
        </p:nvSpPr>
        <p:spPr>
          <a:xfrm>
            <a:off x="1590392" y="2766541"/>
            <a:ext cx="5540721" cy="1810693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34593" y="2802061"/>
            <a:ext cx="606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B9965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感谢大家的关注与支持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052293" y="3879222"/>
            <a:ext cx="2588566" cy="495752"/>
            <a:chOff x="5885610" y="4438773"/>
            <a:chExt cx="3249344" cy="622301"/>
          </a:xfrm>
        </p:grpSpPr>
        <p:sp>
          <p:nvSpPr>
            <p:cNvPr id="20" name="椭圆 19"/>
            <p:cNvSpPr/>
            <p:nvPr/>
          </p:nvSpPr>
          <p:spPr>
            <a:xfrm>
              <a:off x="8512653" y="4438773"/>
              <a:ext cx="622301" cy="622301"/>
            </a:xfrm>
            <a:prstGeom prst="ellipse">
              <a:avLst/>
            </a:prstGeom>
            <a:solidFill>
              <a:srgbClr val="8E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8E6D48"/>
                </a:solidFill>
              </a:endParaRPr>
            </a:p>
          </p:txBody>
        </p:sp>
        <p:sp>
          <p:nvSpPr>
            <p:cNvPr id="21" name="Freeform 90"/>
            <p:cNvSpPr>
              <a:spLocks noEditPoints="1"/>
            </p:cNvSpPr>
            <p:nvPr/>
          </p:nvSpPr>
          <p:spPr bwMode="auto">
            <a:xfrm>
              <a:off x="8741097" y="4587691"/>
              <a:ext cx="203511" cy="325219"/>
            </a:xfrm>
            <a:custGeom>
              <a:avLst/>
              <a:gdLst>
                <a:gd name="T0" fmla="*/ 102 w 102"/>
                <a:gd name="T1" fmla="*/ 92 h 163"/>
                <a:gd name="T2" fmla="*/ 0 w 102"/>
                <a:gd name="T3" fmla="*/ 0 h 163"/>
                <a:gd name="T4" fmla="*/ 0 w 102"/>
                <a:gd name="T5" fmla="*/ 0 h 163"/>
                <a:gd name="T6" fmla="*/ 0 w 102"/>
                <a:gd name="T7" fmla="*/ 137 h 163"/>
                <a:gd name="T8" fmla="*/ 36 w 102"/>
                <a:gd name="T9" fmla="*/ 114 h 163"/>
                <a:gd name="T10" fmla="*/ 57 w 102"/>
                <a:gd name="T11" fmla="*/ 163 h 163"/>
                <a:gd name="T12" fmla="*/ 83 w 102"/>
                <a:gd name="T13" fmla="*/ 152 h 163"/>
                <a:gd name="T14" fmla="*/ 61 w 102"/>
                <a:gd name="T15" fmla="*/ 102 h 163"/>
                <a:gd name="T16" fmla="*/ 102 w 102"/>
                <a:gd name="T17" fmla="*/ 92 h 163"/>
                <a:gd name="T18" fmla="*/ 41 w 102"/>
                <a:gd name="T19" fmla="*/ 93 h 163"/>
                <a:gd name="T20" fmla="*/ 28 w 102"/>
                <a:gd name="T21" fmla="*/ 102 h 163"/>
                <a:gd name="T22" fmla="*/ 14 w 102"/>
                <a:gd name="T23" fmla="*/ 111 h 163"/>
                <a:gd name="T24" fmla="*/ 14 w 102"/>
                <a:gd name="T25" fmla="*/ 30 h 163"/>
                <a:gd name="T26" fmla="*/ 74 w 102"/>
                <a:gd name="T27" fmla="*/ 85 h 163"/>
                <a:gd name="T28" fmla="*/ 57 w 102"/>
                <a:gd name="T29" fmla="*/ 89 h 163"/>
                <a:gd name="T30" fmla="*/ 41 w 102"/>
                <a:gd name="T31" fmla="*/ 9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3">
                  <a:moveTo>
                    <a:pt x="102" y="9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37"/>
                  </a:lnTo>
                  <a:lnTo>
                    <a:pt x="36" y="114"/>
                  </a:lnTo>
                  <a:lnTo>
                    <a:pt x="57" y="163"/>
                  </a:lnTo>
                  <a:lnTo>
                    <a:pt x="83" y="152"/>
                  </a:lnTo>
                  <a:lnTo>
                    <a:pt x="61" y="102"/>
                  </a:lnTo>
                  <a:lnTo>
                    <a:pt x="102" y="92"/>
                  </a:lnTo>
                  <a:close/>
                  <a:moveTo>
                    <a:pt x="41" y="93"/>
                  </a:moveTo>
                  <a:lnTo>
                    <a:pt x="28" y="102"/>
                  </a:lnTo>
                  <a:lnTo>
                    <a:pt x="14" y="111"/>
                  </a:lnTo>
                  <a:lnTo>
                    <a:pt x="14" y="30"/>
                  </a:lnTo>
                  <a:lnTo>
                    <a:pt x="74" y="85"/>
                  </a:lnTo>
                  <a:lnTo>
                    <a:pt x="57" y="89"/>
                  </a:lnTo>
                  <a:lnTo>
                    <a:pt x="41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100">
                <a:solidFill>
                  <a:srgbClr val="8E6D48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761291" y="4438773"/>
              <a:ext cx="622301" cy="622301"/>
            </a:xfrm>
            <a:prstGeom prst="ellipse">
              <a:avLst/>
            </a:prstGeom>
            <a:solidFill>
              <a:srgbClr val="8E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8E6D48"/>
                </a:solidFill>
              </a:endParaRPr>
            </a:p>
          </p:txBody>
        </p:sp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6909831" y="4612254"/>
              <a:ext cx="325219" cy="275338"/>
            </a:xfrm>
            <a:custGeom>
              <a:avLst/>
              <a:gdLst>
                <a:gd name="T0" fmla="*/ 262 w 288"/>
                <a:gd name="T1" fmla="*/ 36 h 244"/>
                <a:gd name="T2" fmla="*/ 262 w 288"/>
                <a:gd name="T3" fmla="*/ 0 h 244"/>
                <a:gd name="T4" fmla="*/ 144 w 288"/>
                <a:gd name="T5" fmla="*/ 35 h 244"/>
                <a:gd name="T6" fmla="*/ 26 w 288"/>
                <a:gd name="T7" fmla="*/ 0 h 244"/>
                <a:gd name="T8" fmla="*/ 26 w 288"/>
                <a:gd name="T9" fmla="*/ 36 h 244"/>
                <a:gd name="T10" fmla="*/ 0 w 288"/>
                <a:gd name="T11" fmla="*/ 35 h 244"/>
                <a:gd name="T12" fmla="*/ 0 w 288"/>
                <a:gd name="T13" fmla="*/ 219 h 244"/>
                <a:gd name="T14" fmla="*/ 119 w 288"/>
                <a:gd name="T15" fmla="*/ 231 h 244"/>
                <a:gd name="T16" fmla="*/ 144 w 288"/>
                <a:gd name="T17" fmla="*/ 244 h 244"/>
                <a:gd name="T18" fmla="*/ 169 w 288"/>
                <a:gd name="T19" fmla="*/ 231 h 244"/>
                <a:gd name="T20" fmla="*/ 288 w 288"/>
                <a:gd name="T21" fmla="*/ 219 h 244"/>
                <a:gd name="T22" fmla="*/ 288 w 288"/>
                <a:gd name="T23" fmla="*/ 35 h 244"/>
                <a:gd name="T24" fmla="*/ 262 w 288"/>
                <a:gd name="T25" fmla="*/ 36 h 244"/>
                <a:gd name="T26" fmla="*/ 39 w 288"/>
                <a:gd name="T27" fmla="*/ 13 h 244"/>
                <a:gd name="T28" fmla="*/ 132 w 288"/>
                <a:gd name="T29" fmla="*/ 41 h 244"/>
                <a:gd name="T30" fmla="*/ 135 w 288"/>
                <a:gd name="T31" fmla="*/ 48 h 244"/>
                <a:gd name="T32" fmla="*/ 135 w 288"/>
                <a:gd name="T33" fmla="*/ 207 h 244"/>
                <a:gd name="T34" fmla="*/ 40 w 288"/>
                <a:gd name="T35" fmla="*/ 188 h 244"/>
                <a:gd name="T36" fmla="*/ 39 w 288"/>
                <a:gd name="T37" fmla="*/ 188 h 244"/>
                <a:gd name="T38" fmla="*/ 39 w 288"/>
                <a:gd name="T39" fmla="*/ 13 h 244"/>
                <a:gd name="T40" fmla="*/ 248 w 288"/>
                <a:gd name="T41" fmla="*/ 13 h 244"/>
                <a:gd name="T42" fmla="*/ 248 w 288"/>
                <a:gd name="T43" fmla="*/ 188 h 244"/>
                <a:gd name="T44" fmla="*/ 247 w 288"/>
                <a:gd name="T45" fmla="*/ 188 h 244"/>
                <a:gd name="T46" fmla="*/ 152 w 288"/>
                <a:gd name="T47" fmla="*/ 207 h 244"/>
                <a:gd name="T48" fmla="*/ 152 w 288"/>
                <a:gd name="T49" fmla="*/ 49 h 244"/>
                <a:gd name="T50" fmla="*/ 156 w 288"/>
                <a:gd name="T51" fmla="*/ 41 h 244"/>
                <a:gd name="T52" fmla="*/ 248 w 288"/>
                <a:gd name="T53" fmla="*/ 1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44">
                  <a:moveTo>
                    <a:pt x="262" y="36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160" y="0"/>
                    <a:pt x="145" y="33"/>
                    <a:pt x="144" y="35"/>
                  </a:cubicBezTo>
                  <a:cubicBezTo>
                    <a:pt x="143" y="33"/>
                    <a:pt x="127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8" y="35"/>
                    <a:pt x="9" y="35"/>
                    <a:pt x="0" y="3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79" y="210"/>
                    <a:pt x="119" y="231"/>
                  </a:cubicBezTo>
                  <a:cubicBezTo>
                    <a:pt x="126" y="235"/>
                    <a:pt x="133" y="244"/>
                    <a:pt x="144" y="244"/>
                  </a:cubicBezTo>
                  <a:cubicBezTo>
                    <a:pt x="155" y="244"/>
                    <a:pt x="162" y="235"/>
                    <a:pt x="169" y="231"/>
                  </a:cubicBezTo>
                  <a:cubicBezTo>
                    <a:pt x="208" y="210"/>
                    <a:pt x="288" y="219"/>
                    <a:pt x="288" y="219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78" y="35"/>
                    <a:pt x="270" y="35"/>
                    <a:pt x="262" y="36"/>
                  </a:cubicBezTo>
                  <a:close/>
                  <a:moveTo>
                    <a:pt x="39" y="13"/>
                  </a:moveTo>
                  <a:cubicBezTo>
                    <a:pt x="117" y="16"/>
                    <a:pt x="131" y="39"/>
                    <a:pt x="132" y="41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35" y="207"/>
                    <a:pt x="135" y="207"/>
                    <a:pt x="135" y="207"/>
                  </a:cubicBezTo>
                  <a:cubicBezTo>
                    <a:pt x="107" y="191"/>
                    <a:pt x="66" y="188"/>
                    <a:pt x="40" y="188"/>
                  </a:cubicBezTo>
                  <a:cubicBezTo>
                    <a:pt x="40" y="188"/>
                    <a:pt x="39" y="188"/>
                    <a:pt x="39" y="188"/>
                  </a:cubicBezTo>
                  <a:lnTo>
                    <a:pt x="39" y="13"/>
                  </a:lnTo>
                  <a:close/>
                  <a:moveTo>
                    <a:pt x="248" y="13"/>
                  </a:moveTo>
                  <a:cubicBezTo>
                    <a:pt x="248" y="188"/>
                    <a:pt x="248" y="188"/>
                    <a:pt x="248" y="188"/>
                  </a:cubicBezTo>
                  <a:cubicBezTo>
                    <a:pt x="248" y="188"/>
                    <a:pt x="248" y="188"/>
                    <a:pt x="247" y="188"/>
                  </a:cubicBezTo>
                  <a:cubicBezTo>
                    <a:pt x="221" y="188"/>
                    <a:pt x="180" y="191"/>
                    <a:pt x="152" y="20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39"/>
                    <a:pt x="171" y="16"/>
                    <a:pt x="248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100">
                <a:solidFill>
                  <a:srgbClr val="8E6D48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636972" y="4438773"/>
              <a:ext cx="622301" cy="622301"/>
            </a:xfrm>
            <a:prstGeom prst="ellipse">
              <a:avLst/>
            </a:prstGeom>
            <a:solidFill>
              <a:srgbClr val="8E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8E6D48"/>
                </a:solidFill>
              </a:endParaRPr>
            </a:p>
          </p:txBody>
        </p:sp>
        <p:sp>
          <p:nvSpPr>
            <p:cNvPr id="25" name="Freeform 242"/>
            <p:cNvSpPr>
              <a:spLocks noEditPoints="1"/>
            </p:cNvSpPr>
            <p:nvPr/>
          </p:nvSpPr>
          <p:spPr bwMode="auto">
            <a:xfrm>
              <a:off x="7756323" y="4554856"/>
              <a:ext cx="327213" cy="325219"/>
            </a:xfrm>
            <a:custGeom>
              <a:avLst/>
              <a:gdLst>
                <a:gd name="T0" fmla="*/ 164 w 164"/>
                <a:gd name="T1" fmla="*/ 0 h 163"/>
                <a:gd name="T2" fmla="*/ 164 w 164"/>
                <a:gd name="T3" fmla="*/ 0 h 163"/>
                <a:gd name="T4" fmla="*/ 0 w 164"/>
                <a:gd name="T5" fmla="*/ 163 h 163"/>
                <a:gd name="T6" fmla="*/ 0 w 164"/>
                <a:gd name="T7" fmla="*/ 163 h 163"/>
                <a:gd name="T8" fmla="*/ 164 w 164"/>
                <a:gd name="T9" fmla="*/ 163 h 163"/>
                <a:gd name="T10" fmla="*/ 164 w 164"/>
                <a:gd name="T11" fmla="*/ 0 h 163"/>
                <a:gd name="T12" fmla="*/ 129 w 164"/>
                <a:gd name="T13" fmla="*/ 42 h 163"/>
                <a:gd name="T14" fmla="*/ 137 w 164"/>
                <a:gd name="T15" fmla="*/ 50 h 163"/>
                <a:gd name="T16" fmla="*/ 132 w 164"/>
                <a:gd name="T17" fmla="*/ 55 h 163"/>
                <a:gd name="T18" fmla="*/ 125 w 164"/>
                <a:gd name="T19" fmla="*/ 47 h 163"/>
                <a:gd name="T20" fmla="*/ 129 w 164"/>
                <a:gd name="T21" fmla="*/ 42 h 163"/>
                <a:gd name="T22" fmla="*/ 115 w 164"/>
                <a:gd name="T23" fmla="*/ 56 h 163"/>
                <a:gd name="T24" fmla="*/ 130 w 164"/>
                <a:gd name="T25" fmla="*/ 71 h 163"/>
                <a:gd name="T26" fmla="*/ 125 w 164"/>
                <a:gd name="T27" fmla="*/ 75 h 163"/>
                <a:gd name="T28" fmla="*/ 111 w 164"/>
                <a:gd name="T29" fmla="*/ 60 h 163"/>
                <a:gd name="T30" fmla="*/ 115 w 164"/>
                <a:gd name="T31" fmla="*/ 56 h 163"/>
                <a:gd name="T32" fmla="*/ 102 w 164"/>
                <a:gd name="T33" fmla="*/ 69 h 163"/>
                <a:gd name="T34" fmla="*/ 110 w 164"/>
                <a:gd name="T35" fmla="*/ 77 h 163"/>
                <a:gd name="T36" fmla="*/ 105 w 164"/>
                <a:gd name="T37" fmla="*/ 82 h 163"/>
                <a:gd name="T38" fmla="*/ 97 w 164"/>
                <a:gd name="T39" fmla="*/ 74 h 163"/>
                <a:gd name="T40" fmla="*/ 102 w 164"/>
                <a:gd name="T41" fmla="*/ 69 h 163"/>
                <a:gd name="T42" fmla="*/ 88 w 164"/>
                <a:gd name="T43" fmla="*/ 83 h 163"/>
                <a:gd name="T44" fmla="*/ 102 w 164"/>
                <a:gd name="T45" fmla="*/ 98 h 163"/>
                <a:gd name="T46" fmla="*/ 98 w 164"/>
                <a:gd name="T47" fmla="*/ 102 h 163"/>
                <a:gd name="T48" fmla="*/ 84 w 164"/>
                <a:gd name="T49" fmla="*/ 88 h 163"/>
                <a:gd name="T50" fmla="*/ 88 w 164"/>
                <a:gd name="T51" fmla="*/ 83 h 163"/>
                <a:gd name="T52" fmla="*/ 75 w 164"/>
                <a:gd name="T53" fmla="*/ 97 h 163"/>
                <a:gd name="T54" fmla="*/ 83 w 164"/>
                <a:gd name="T55" fmla="*/ 105 h 163"/>
                <a:gd name="T56" fmla="*/ 78 w 164"/>
                <a:gd name="T57" fmla="*/ 109 h 163"/>
                <a:gd name="T58" fmla="*/ 70 w 164"/>
                <a:gd name="T59" fmla="*/ 101 h 163"/>
                <a:gd name="T60" fmla="*/ 75 w 164"/>
                <a:gd name="T61" fmla="*/ 97 h 163"/>
                <a:gd name="T62" fmla="*/ 61 w 164"/>
                <a:gd name="T63" fmla="*/ 110 h 163"/>
                <a:gd name="T64" fmla="*/ 75 w 164"/>
                <a:gd name="T65" fmla="*/ 125 h 163"/>
                <a:gd name="T66" fmla="*/ 71 w 164"/>
                <a:gd name="T67" fmla="*/ 129 h 163"/>
                <a:gd name="T68" fmla="*/ 56 w 164"/>
                <a:gd name="T69" fmla="*/ 115 h 163"/>
                <a:gd name="T70" fmla="*/ 61 w 164"/>
                <a:gd name="T71" fmla="*/ 110 h 163"/>
                <a:gd name="T72" fmla="*/ 51 w 164"/>
                <a:gd name="T73" fmla="*/ 136 h 163"/>
                <a:gd name="T74" fmla="*/ 43 w 164"/>
                <a:gd name="T75" fmla="*/ 128 h 163"/>
                <a:gd name="T76" fmla="*/ 47 w 164"/>
                <a:gd name="T77" fmla="*/ 124 h 163"/>
                <a:gd name="T78" fmla="*/ 55 w 164"/>
                <a:gd name="T79" fmla="*/ 132 h 163"/>
                <a:gd name="T80" fmla="*/ 51 w 164"/>
                <a:gd name="T81" fmla="*/ 136 h 163"/>
                <a:gd name="T82" fmla="*/ 136 w 164"/>
                <a:gd name="T83" fmla="*/ 136 h 163"/>
                <a:gd name="T84" fmla="*/ 82 w 164"/>
                <a:gd name="T85" fmla="*/ 136 h 163"/>
                <a:gd name="T86" fmla="*/ 136 w 164"/>
                <a:gd name="T87" fmla="*/ 81 h 163"/>
                <a:gd name="T88" fmla="*/ 136 w 164"/>
                <a:gd name="T89" fmla="*/ 13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163">
                  <a:moveTo>
                    <a:pt x="164" y="0"/>
                  </a:moveTo>
                  <a:lnTo>
                    <a:pt x="164" y="0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64" y="163"/>
                  </a:lnTo>
                  <a:lnTo>
                    <a:pt x="164" y="0"/>
                  </a:lnTo>
                  <a:close/>
                  <a:moveTo>
                    <a:pt x="129" y="42"/>
                  </a:moveTo>
                  <a:lnTo>
                    <a:pt x="137" y="50"/>
                  </a:lnTo>
                  <a:lnTo>
                    <a:pt x="132" y="55"/>
                  </a:lnTo>
                  <a:lnTo>
                    <a:pt x="125" y="47"/>
                  </a:lnTo>
                  <a:lnTo>
                    <a:pt x="129" y="42"/>
                  </a:lnTo>
                  <a:close/>
                  <a:moveTo>
                    <a:pt x="115" y="56"/>
                  </a:moveTo>
                  <a:lnTo>
                    <a:pt x="130" y="71"/>
                  </a:lnTo>
                  <a:lnTo>
                    <a:pt x="125" y="75"/>
                  </a:lnTo>
                  <a:lnTo>
                    <a:pt x="111" y="60"/>
                  </a:lnTo>
                  <a:lnTo>
                    <a:pt x="115" y="56"/>
                  </a:lnTo>
                  <a:close/>
                  <a:moveTo>
                    <a:pt x="102" y="69"/>
                  </a:moveTo>
                  <a:lnTo>
                    <a:pt x="110" y="77"/>
                  </a:lnTo>
                  <a:lnTo>
                    <a:pt x="105" y="82"/>
                  </a:lnTo>
                  <a:lnTo>
                    <a:pt x="97" y="74"/>
                  </a:lnTo>
                  <a:lnTo>
                    <a:pt x="102" y="69"/>
                  </a:lnTo>
                  <a:close/>
                  <a:moveTo>
                    <a:pt x="88" y="83"/>
                  </a:moveTo>
                  <a:lnTo>
                    <a:pt x="102" y="98"/>
                  </a:lnTo>
                  <a:lnTo>
                    <a:pt x="98" y="102"/>
                  </a:lnTo>
                  <a:lnTo>
                    <a:pt x="84" y="88"/>
                  </a:lnTo>
                  <a:lnTo>
                    <a:pt x="88" y="83"/>
                  </a:lnTo>
                  <a:close/>
                  <a:moveTo>
                    <a:pt x="75" y="97"/>
                  </a:moveTo>
                  <a:lnTo>
                    <a:pt x="83" y="105"/>
                  </a:lnTo>
                  <a:lnTo>
                    <a:pt x="78" y="109"/>
                  </a:lnTo>
                  <a:lnTo>
                    <a:pt x="70" y="101"/>
                  </a:lnTo>
                  <a:lnTo>
                    <a:pt x="75" y="97"/>
                  </a:lnTo>
                  <a:close/>
                  <a:moveTo>
                    <a:pt x="61" y="110"/>
                  </a:moveTo>
                  <a:lnTo>
                    <a:pt x="75" y="125"/>
                  </a:lnTo>
                  <a:lnTo>
                    <a:pt x="71" y="129"/>
                  </a:lnTo>
                  <a:lnTo>
                    <a:pt x="56" y="115"/>
                  </a:lnTo>
                  <a:lnTo>
                    <a:pt x="61" y="110"/>
                  </a:lnTo>
                  <a:close/>
                  <a:moveTo>
                    <a:pt x="51" y="136"/>
                  </a:moveTo>
                  <a:lnTo>
                    <a:pt x="43" y="128"/>
                  </a:lnTo>
                  <a:lnTo>
                    <a:pt x="47" y="124"/>
                  </a:lnTo>
                  <a:lnTo>
                    <a:pt x="55" y="132"/>
                  </a:lnTo>
                  <a:lnTo>
                    <a:pt x="51" y="136"/>
                  </a:lnTo>
                  <a:close/>
                  <a:moveTo>
                    <a:pt x="136" y="136"/>
                  </a:moveTo>
                  <a:lnTo>
                    <a:pt x="82" y="136"/>
                  </a:lnTo>
                  <a:lnTo>
                    <a:pt x="136" y="81"/>
                  </a:lnTo>
                  <a:lnTo>
                    <a:pt x="136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100">
                <a:solidFill>
                  <a:srgbClr val="8E6D48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885610" y="4438773"/>
              <a:ext cx="622301" cy="622301"/>
              <a:chOff x="2724106" y="3957885"/>
              <a:chExt cx="622301" cy="62230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724106" y="3957885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8E6D48"/>
                  </a:solidFill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872035" y="4106803"/>
                <a:ext cx="326442" cy="324464"/>
                <a:chOff x="4283702" y="1539998"/>
                <a:chExt cx="329209" cy="327214"/>
              </a:xfrm>
              <a:solidFill>
                <a:schemeClr val="bg1"/>
              </a:solidFill>
            </p:grpSpPr>
            <p:sp>
              <p:nvSpPr>
                <p:cNvPr id="29" name="Freeform 81"/>
                <p:cNvSpPr>
                  <a:spLocks noEditPoints="1"/>
                </p:cNvSpPr>
                <p:nvPr/>
              </p:nvSpPr>
              <p:spPr bwMode="auto">
                <a:xfrm>
                  <a:off x="4283702" y="1751490"/>
                  <a:ext cx="115722" cy="115722"/>
                </a:xfrm>
                <a:custGeom>
                  <a:avLst/>
                  <a:gdLst>
                    <a:gd name="T0" fmla="*/ 15 w 102"/>
                    <a:gd name="T1" fmla="*/ 40 h 102"/>
                    <a:gd name="T2" fmla="*/ 0 w 102"/>
                    <a:gd name="T3" fmla="*/ 87 h 102"/>
                    <a:gd name="T4" fmla="*/ 15 w 102"/>
                    <a:gd name="T5" fmla="*/ 102 h 102"/>
                    <a:gd name="T6" fmla="*/ 62 w 102"/>
                    <a:gd name="T7" fmla="*/ 87 h 102"/>
                    <a:gd name="T8" fmla="*/ 102 w 102"/>
                    <a:gd name="T9" fmla="*/ 32 h 102"/>
                    <a:gd name="T10" fmla="*/ 69 w 102"/>
                    <a:gd name="T11" fmla="*/ 0 h 102"/>
                    <a:gd name="T12" fmla="*/ 15 w 102"/>
                    <a:gd name="T13" fmla="*/ 40 h 102"/>
                    <a:gd name="T14" fmla="*/ 47 w 102"/>
                    <a:gd name="T15" fmla="*/ 68 h 102"/>
                    <a:gd name="T16" fmla="*/ 34 w 102"/>
                    <a:gd name="T17" fmla="*/ 68 h 102"/>
                    <a:gd name="T18" fmla="*/ 34 w 102"/>
                    <a:gd name="T19" fmla="*/ 55 h 102"/>
                    <a:gd name="T20" fmla="*/ 47 w 102"/>
                    <a:gd name="T21" fmla="*/ 55 h 102"/>
                    <a:gd name="T22" fmla="*/ 47 w 102"/>
                    <a:gd name="T23" fmla="*/ 68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" h="102">
                      <a:moveTo>
                        <a:pt x="15" y="40"/>
                      </a:moveTo>
                      <a:cubicBezTo>
                        <a:pt x="22" y="50"/>
                        <a:pt x="16" y="69"/>
                        <a:pt x="0" y="87"/>
                      </a:cubicBez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32" y="87"/>
                        <a:pt x="52" y="80"/>
                        <a:pt x="62" y="87"/>
                      </a:cubicBezTo>
                      <a:cubicBezTo>
                        <a:pt x="102" y="32"/>
                        <a:pt x="102" y="32"/>
                        <a:pt x="102" y="32"/>
                      </a:cubicBezTo>
                      <a:cubicBezTo>
                        <a:pt x="69" y="0"/>
                        <a:pt x="69" y="0"/>
                        <a:pt x="69" y="0"/>
                      </a:cubicBezTo>
                      <a:lnTo>
                        <a:pt x="15" y="40"/>
                      </a:lnTo>
                      <a:close/>
                      <a:moveTo>
                        <a:pt x="47" y="68"/>
                      </a:moveTo>
                      <a:cubicBezTo>
                        <a:pt x="43" y="72"/>
                        <a:pt x="37" y="72"/>
                        <a:pt x="34" y="68"/>
                      </a:cubicBezTo>
                      <a:cubicBezTo>
                        <a:pt x="30" y="65"/>
                        <a:pt x="30" y="59"/>
                        <a:pt x="34" y="55"/>
                      </a:cubicBezTo>
                      <a:cubicBezTo>
                        <a:pt x="37" y="52"/>
                        <a:pt x="43" y="52"/>
                        <a:pt x="47" y="55"/>
                      </a:cubicBezTo>
                      <a:cubicBezTo>
                        <a:pt x="50" y="59"/>
                        <a:pt x="50" y="65"/>
                        <a:pt x="47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14924" tIns="57462" rIns="114924" bIns="57462" numCol="1" anchor="t" anchorCtr="0" compatLnSpc="1"/>
                <a:lstStyle/>
                <a:p>
                  <a:endParaRPr lang="zh-CN" altLang="en-US" sz="1100">
                    <a:solidFill>
                      <a:srgbClr val="8E6D48"/>
                    </a:solidFill>
                  </a:endParaRPr>
                </a:p>
              </p:txBody>
            </p:sp>
            <p:sp>
              <p:nvSpPr>
                <p:cNvPr id="30" name="Freeform 82"/>
                <p:cNvSpPr/>
                <p:nvPr/>
              </p:nvSpPr>
              <p:spPr bwMode="auto">
                <a:xfrm>
                  <a:off x="4363510" y="1539998"/>
                  <a:ext cx="249401" cy="247405"/>
                </a:xfrm>
                <a:custGeom>
                  <a:avLst/>
                  <a:gdLst>
                    <a:gd name="T0" fmla="*/ 209 w 220"/>
                    <a:gd name="T1" fmla="*/ 10 h 220"/>
                    <a:gd name="T2" fmla="*/ 171 w 220"/>
                    <a:gd name="T3" fmla="*/ 10 h 220"/>
                    <a:gd name="T4" fmla="*/ 53 w 220"/>
                    <a:gd name="T5" fmla="*/ 129 h 220"/>
                    <a:gd name="T6" fmla="*/ 48 w 220"/>
                    <a:gd name="T7" fmla="*/ 124 h 220"/>
                    <a:gd name="T8" fmla="*/ 0 w 220"/>
                    <a:gd name="T9" fmla="*/ 172 h 220"/>
                    <a:gd name="T10" fmla="*/ 48 w 220"/>
                    <a:gd name="T11" fmla="*/ 220 h 220"/>
                    <a:gd name="T12" fmla="*/ 96 w 220"/>
                    <a:gd name="T13" fmla="*/ 172 h 220"/>
                    <a:gd name="T14" fmla="*/ 91 w 220"/>
                    <a:gd name="T15" fmla="*/ 167 h 220"/>
                    <a:gd name="T16" fmla="*/ 209 w 220"/>
                    <a:gd name="T17" fmla="*/ 49 h 220"/>
                    <a:gd name="T18" fmla="*/ 209 w 220"/>
                    <a:gd name="T19" fmla="*/ 1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" h="220">
                      <a:moveTo>
                        <a:pt x="209" y="10"/>
                      </a:moveTo>
                      <a:cubicBezTo>
                        <a:pt x="199" y="0"/>
                        <a:pt x="182" y="0"/>
                        <a:pt x="171" y="10"/>
                      </a:cubicBezTo>
                      <a:cubicBezTo>
                        <a:pt x="53" y="129"/>
                        <a:pt x="53" y="129"/>
                        <a:pt x="53" y="129"/>
                      </a:cubicBezTo>
                      <a:cubicBezTo>
                        <a:pt x="48" y="124"/>
                        <a:pt x="48" y="124"/>
                        <a:pt x="48" y="124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48" y="220"/>
                        <a:pt x="48" y="220"/>
                        <a:pt x="48" y="220"/>
                      </a:cubicBezTo>
                      <a:cubicBezTo>
                        <a:pt x="96" y="172"/>
                        <a:pt x="96" y="172"/>
                        <a:pt x="96" y="172"/>
                      </a:cubicBezTo>
                      <a:cubicBezTo>
                        <a:pt x="91" y="167"/>
                        <a:pt x="91" y="167"/>
                        <a:pt x="91" y="167"/>
                      </a:cubicBezTo>
                      <a:cubicBezTo>
                        <a:pt x="209" y="49"/>
                        <a:pt x="209" y="49"/>
                        <a:pt x="209" y="49"/>
                      </a:cubicBezTo>
                      <a:cubicBezTo>
                        <a:pt x="220" y="38"/>
                        <a:pt x="220" y="21"/>
                        <a:pt x="209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14924" tIns="57462" rIns="114924" bIns="57462" numCol="1" anchor="t" anchorCtr="0" compatLnSpc="1"/>
                <a:lstStyle/>
                <a:p>
                  <a:endParaRPr lang="zh-CN" altLang="en-US" sz="1100">
                    <a:solidFill>
                      <a:srgbClr val="8E6D48"/>
                    </a:solidFill>
                  </a:endParaRPr>
                </a:p>
              </p:txBody>
            </p:sp>
          </p:grpSp>
        </p:grpSp>
      </p:grpSp>
      <p:sp>
        <p:nvSpPr>
          <p:cNvPr id="18" name="文本框 17"/>
          <p:cNvSpPr txBox="1"/>
          <p:nvPr/>
        </p:nvSpPr>
        <p:spPr>
          <a:xfrm>
            <a:off x="2009101" y="3448392"/>
            <a:ext cx="3401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solidFill>
                  <a:srgbClr val="8E6D48"/>
                </a:solidFill>
                <a:latin typeface="+mj-lt"/>
                <a:ea typeface="幼圆" panose="02010509060101010101" pitchFamily="49" charset="-122"/>
              </a:rPr>
              <a:t>POWERPOINT TEMPLATE</a:t>
            </a:r>
            <a:endParaRPr lang="zh-CN" altLang="en-US" sz="1100" dirty="0">
              <a:solidFill>
                <a:srgbClr val="8E6D48"/>
              </a:solidFill>
              <a:latin typeface="+mj-lt"/>
              <a:ea typeface="幼圆" panose="020105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066303" y="3790874"/>
            <a:ext cx="4588898" cy="0"/>
          </a:xfrm>
          <a:prstGeom prst="line">
            <a:avLst/>
          </a:prstGeom>
          <a:ln>
            <a:solidFill>
              <a:srgbClr val="8E6D48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916" y="-6792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10800000">
            <a:off x="3775365" y="-635000"/>
            <a:ext cx="8416635" cy="6172201"/>
          </a:xfrm>
          <a:prstGeom prst="rect">
            <a:avLst/>
          </a:prstGeom>
        </p:spPr>
      </p:pic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264079" y="3422208"/>
            <a:ext cx="4121413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</a:t>
            </a:r>
            <a:r>
              <a:rPr lang="en-US" altLang="zh-CN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endParaRPr lang="en-US" altLang="zh-CN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407852" y="4064694"/>
            <a:ext cx="61950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200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中的一个测试框架，类似于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JUnit 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NUnit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功能都差不多， 只是功能更加强大，使用也更方便。</a:t>
            </a:r>
          </a:p>
          <a:p>
            <a:pPr>
              <a:lnSpc>
                <a:spcPct val="150000"/>
              </a:lnSpc>
            </a:pP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B487D91-5FBE-4CB4-BF39-6A4F2BCEAA3C}"/>
              </a:ext>
            </a:extLst>
          </p:cNvPr>
          <p:cNvSpPr txBox="1"/>
          <p:nvPr/>
        </p:nvSpPr>
        <p:spPr>
          <a:xfrm>
            <a:off x="1133748" y="608518"/>
            <a:ext cx="291572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solidFill>
                  <a:srgbClr val="B9965A">
                    <a:alpha val="15000"/>
                  </a:srgbClr>
                </a:solidFill>
              </a:rPr>
              <a:t>01</a:t>
            </a:r>
            <a:endParaRPr lang="zh-CN" altLang="en-US" sz="16600" dirty="0">
              <a:solidFill>
                <a:srgbClr val="B9965A">
                  <a:alpha val="1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6406611" flipH="1">
            <a:off x="5042189" y="-578221"/>
            <a:ext cx="8416635" cy="61722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1EE91C0-57D6-4987-9239-933FECE21D77}"/>
              </a:ext>
            </a:extLst>
          </p:cNvPr>
          <p:cNvSpPr/>
          <p:nvPr/>
        </p:nvSpPr>
        <p:spPr>
          <a:xfrm>
            <a:off x="1590392" y="2766541"/>
            <a:ext cx="5540721" cy="1810693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34593" y="2802061"/>
            <a:ext cx="606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 smtClean="0">
              <a:solidFill>
                <a:srgbClr val="B9965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3600" dirty="0">
              <a:solidFill>
                <a:srgbClr val="B9965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200" y="581037"/>
            <a:ext cx="83237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2400" b="1" spc="300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4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1.1</a:t>
            </a:r>
            <a:r>
              <a:rPr lang="zh-CN" altLang="en-US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关于</a:t>
            </a:r>
            <a:r>
              <a:rPr lang="en-US" altLang="zh-CN" sz="2800" b="1" spc="3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testng.xml</a:t>
            </a:r>
            <a:endParaRPr lang="zh-CN" altLang="en-US" sz="24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是一个受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JUnit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NUnit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启发的测试框架，但引入了一些新功能，使其更强大，更易于使用，例如：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使用各种可用策略在任意大线程池中运行测试（所有方法都在自己的线程中，每个测试类一个线程等等）。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测试您的代码是多线程安全的。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灵活的测试配置。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支持数据驱动的测试（使用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DataProvider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支持参数。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强大的执行模型（不再是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TestSuite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由各种工具和插件（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Eclipse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IDEA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Maven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等）提供支持。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嵌入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BeanShell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以获得更大的灵活性。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用于运行时和日志记录的缺省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JDK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函数（无依赖项）。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应用程序服务器测试的依赖方法</a:t>
            </a:r>
            <a:r>
              <a:rPr lang="zh-CN" altLang="en-US" sz="20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0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旨在涵盖所有类别的测试：单元，功能，端到端，集成等</a:t>
            </a:r>
            <a:r>
              <a:rPr lang="en-US" altLang="zh-CN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......</a:t>
            </a:r>
          </a:p>
          <a:p>
            <a:endParaRPr lang="en-US" altLang="zh-CN" sz="24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12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3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什么是</a:t>
              </a:r>
              <a:r>
                <a:rPr lang="en-US" altLang="zh-CN" sz="2000" b="1" dirty="0" err="1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endPara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ABOUT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4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6406611" flipH="1">
            <a:off x="5042189" y="-578221"/>
            <a:ext cx="8416635" cy="61722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1EE91C0-57D6-4987-9239-933FECE21D77}"/>
              </a:ext>
            </a:extLst>
          </p:cNvPr>
          <p:cNvSpPr/>
          <p:nvPr/>
        </p:nvSpPr>
        <p:spPr>
          <a:xfrm>
            <a:off x="1590392" y="2766541"/>
            <a:ext cx="5540721" cy="1810693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34593" y="2802061"/>
            <a:ext cx="606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 smtClean="0">
              <a:solidFill>
                <a:srgbClr val="B9965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3600" dirty="0">
              <a:solidFill>
                <a:srgbClr val="B9965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200" y="581037"/>
            <a:ext cx="83237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20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4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4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1.2</a:t>
            </a:r>
            <a:r>
              <a:rPr lang="en-US" altLang="zh-CN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testng.xml</a:t>
            </a:r>
            <a:r>
              <a:rPr lang="zh-CN" altLang="en-US" sz="28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8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maven</a:t>
            </a:r>
            <a:r>
              <a:rPr lang="zh-CN" altLang="en-US" sz="28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的绑定</a:t>
            </a:r>
          </a:p>
          <a:p>
            <a:endParaRPr lang="zh-CN" altLang="en-US" sz="24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sz="20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新增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</a:t>
            </a:r>
            <a:r>
              <a:rPr lang="zh-CN" altLang="en-US" sz="20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000" b="1" spc="3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testng.xml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</a:t>
            </a:r>
          </a:p>
          <a:p>
            <a:r>
              <a:rPr lang="en-US" altLang="zh-CN" sz="20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sz="20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在</a:t>
            </a:r>
            <a:r>
              <a:rPr lang="en-US" altLang="zh-CN" sz="2000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pom.xml</a:t>
            </a:r>
            <a:r>
              <a:rPr lang="zh-CN" altLang="en-US" sz="2000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文件中配置：</a:t>
            </a:r>
          </a:p>
          <a:p>
            <a:endParaRPr lang="en-US" altLang="zh-CN" sz="2400" b="1" spc="3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12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3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什么是</a:t>
              </a:r>
              <a:r>
                <a:rPr lang="en-US" altLang="zh-CN" sz="2000" b="1" dirty="0" err="1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endPara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6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ABOUT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73" y="3866586"/>
            <a:ext cx="4762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6" y="0"/>
            <a:ext cx="7841058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1286471"/>
            <a:ext cx="3164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1.3</a:t>
            </a:r>
          </a:p>
          <a:p>
            <a:r>
              <a:rPr lang="en-US" altLang="zh-CN" sz="2800" b="1" spc="300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testng.xml</a:t>
            </a:r>
            <a:r>
              <a:rPr lang="zh-CN" altLang="en-US" sz="2800" b="1" spc="3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示例</a:t>
            </a:r>
            <a:r>
              <a:rPr lang="zh-CN" altLang="en-US" sz="2800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zh-CN" altLang="en-US" sz="2800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9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20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21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什么是</a:t>
              </a:r>
              <a:r>
                <a:rPr lang="en-US" altLang="zh-CN" sz="2000" b="1" dirty="0" err="1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endPara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23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ABOUT</a:t>
              </a:r>
              <a:r>
                <a:rPr lang="zh-CN" altLang="en-US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9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 rot="10800000">
            <a:off x="3775365" y="-635000"/>
            <a:ext cx="8416635" cy="6172201"/>
          </a:xfrm>
          <a:prstGeom prst="rect">
            <a:avLst/>
          </a:prstGeom>
        </p:spPr>
      </p:pic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227984" y="2793732"/>
            <a:ext cx="4121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spc="300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</a:t>
            </a:r>
            <a:r>
              <a:rPr lang="zh-CN" altLang="en-US" b="1" spc="3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执行顺序控制</a:t>
            </a: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323631" y="3547785"/>
            <a:ext cx="6195024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1.class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执行顺序控制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1400" b="1" spc="300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testng.xml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preserve-order</a:t>
            </a:r>
          </a:p>
          <a:p>
            <a:pPr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2.@Test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执行顺序</a:t>
            </a:r>
            <a:endParaRPr lang="en-US" altLang="zh-CN" sz="1400" b="1" spc="3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3.dependencies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  <a:endParaRPr lang="en-US" altLang="zh-CN" sz="1400" b="1" spc="3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并发执行</a:t>
            </a:r>
            <a:r>
              <a:rPr lang="en-US" altLang="zh-CN" sz="1400" b="1" spc="3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Parallel</a:t>
            </a:r>
            <a:endParaRPr lang="en-US" altLang="zh-CN" sz="1400" b="1" spc="3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注： 一个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&lt;class&gt;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类里面可能存在多个测试方法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@Test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注解的方法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，这些方法的执行顺序不受</a:t>
            </a:r>
            <a:r>
              <a:rPr lang="en-US" altLang="zh-CN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preserve-order</a:t>
            </a:r>
            <a:r>
              <a:rPr lang="zh-CN" altLang="en-US" sz="1400" b="1" spc="3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控制。默认测试方法的执行顺序是按照方法名的首字母升序排序执行的。</a:t>
            </a:r>
            <a: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B487D91-5FBE-4CB4-BF39-6A4F2BCEAA3C}"/>
              </a:ext>
            </a:extLst>
          </p:cNvPr>
          <p:cNvSpPr txBox="1"/>
          <p:nvPr/>
        </p:nvSpPr>
        <p:spPr>
          <a:xfrm>
            <a:off x="1133748" y="608518"/>
            <a:ext cx="29157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600" dirty="0" smtClean="0">
                <a:solidFill>
                  <a:srgbClr val="B9965A">
                    <a:alpha val="15000"/>
                  </a:srgbClr>
                </a:solidFill>
              </a:rPr>
              <a:t>2.1</a:t>
            </a:r>
            <a:endParaRPr lang="zh-CN" altLang="en-US" sz="13600" dirty="0">
              <a:solidFill>
                <a:srgbClr val="B9965A">
                  <a:alpha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4139" y="1164189"/>
            <a:ext cx="10204694" cy="5027624"/>
          </a:xfrm>
          <a:prstGeom prst="rect">
            <a:avLst/>
          </a:prstGeom>
          <a:solidFill>
            <a:srgbClr val="B99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229486" y="1285298"/>
            <a:ext cx="94545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1.class</a:t>
            </a:r>
            <a:r>
              <a:rPr lang="zh-CN" altLang="en-US" sz="28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执行顺序控制</a:t>
            </a:r>
            <a:r>
              <a:rPr lang="en-US" altLang="zh-CN" sz="28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2800" b="1" spc="300" dirty="0" err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testng.xml</a:t>
            </a:r>
            <a:r>
              <a:rPr lang="zh-CN" altLang="en-US" sz="28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</a:t>
            </a:r>
            <a:r>
              <a:rPr lang="en-US" altLang="zh-CN" sz="28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preserve-order</a:t>
            </a:r>
            <a:endParaRPr lang="zh-CN" altLang="en-US" sz="2800" b="1" spc="3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229486" y="1774672"/>
            <a:ext cx="7455824" cy="83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preserve-order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：用来控制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&lt;test&gt;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里面所有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&lt;classes&gt;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的执行顺序。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&lt;test&gt;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中默认的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preserve-order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&lt;test&gt;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下所有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&lt;classes&gt;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按照顺序执行，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86" y="2775399"/>
            <a:ext cx="7185644" cy="3255553"/>
          </a:xfrm>
          <a:prstGeom prst="rect">
            <a:avLst/>
          </a:prstGeom>
        </p:spPr>
      </p:pic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8802027" y="2627405"/>
            <a:ext cx="25509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ClassTwo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ClassThree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ClassOne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21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22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b="1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zh-CN" altLang="en-US" sz="2000" b="1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执行顺序控制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24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 ORDERED CONTROL  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6">
            <a:extLst>
              <a:ext uri="{FF2B5EF4-FFF2-40B4-BE49-F238E27FC236}">
                <a16:creationId xmlns="" xmlns:a16="http://schemas.microsoft.com/office/drawing/2014/main" id="{050D5587-7963-4FC6-98A8-0D4E9D09C941}"/>
              </a:ext>
            </a:extLst>
          </p:cNvPr>
          <p:cNvGrpSpPr/>
          <p:nvPr/>
        </p:nvGrpSpPr>
        <p:grpSpPr>
          <a:xfrm>
            <a:off x="0" y="426911"/>
            <a:ext cx="3318553" cy="602904"/>
            <a:chOff x="0" y="426911"/>
            <a:chExt cx="3318553" cy="602904"/>
          </a:xfrm>
        </p:grpSpPr>
        <p:sp>
          <p:nvSpPr>
            <p:cNvPr id="5" name="任意多边形 14">
              <a:extLst>
                <a:ext uri="{FF2B5EF4-FFF2-40B4-BE49-F238E27FC236}">
                  <a16:creationId xmlns="" xmlns:a16="http://schemas.microsoft.com/office/drawing/2014/main" id="{4273B929-3B1F-4080-8130-92C6655BD6CC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6" name="Text Box 39">
              <a:extLst>
                <a:ext uri="{FF2B5EF4-FFF2-40B4-BE49-F238E27FC236}">
                  <a16:creationId xmlns="" xmlns:a16="http://schemas.microsoft.com/office/drawing/2014/main" id="{D5036ED6-E3DF-4509-A4DA-BA1D7336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51" y="426911"/>
              <a:ext cx="248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b="1" dirty="0" err="1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TestNg</a:t>
              </a:r>
              <a:r>
                <a:rPr lang="zh-CN" altLang="en-US" sz="2000" b="1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执行顺序控制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0FB7BD80-61C1-431D-97EC-319924E1A993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8" name="Text Box 39">
              <a:extLst>
                <a:ext uri="{FF2B5EF4-FFF2-40B4-BE49-F238E27FC236}">
                  <a16:creationId xmlns="" xmlns:a16="http://schemas.microsoft.com/office/drawing/2014/main" id="{5B026005-195C-44E4-9043-9F3A4CB2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960" y="798983"/>
              <a:ext cx="16941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 smtClean="0">
                  <a:solidFill>
                    <a:srgbClr val="8E6D48"/>
                  </a:solidFill>
                  <a:latin typeface="+mj-lt"/>
                  <a:ea typeface="微软雅黑" panose="020B0503020204020204" pitchFamily="34" charset="-122"/>
                </a:rPr>
                <a:t>TESTNG ORDERED CONTROL  </a:t>
              </a:r>
              <a:endParaRPr lang="en-US" altLang="zh-CN" sz="900" dirty="0">
                <a:solidFill>
                  <a:srgbClr val="8E6D4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5960" y="1341312"/>
            <a:ext cx="843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xml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里面使用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&lt;include&gt;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指定需要执行的方法和顺序，如：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828800"/>
            <a:ext cx="11303000" cy="3187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95960" y="5530791"/>
            <a:ext cx="1012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执行顺序：</a:t>
            </a:r>
            <a:r>
              <a:rPr lang="en-US" altLang="zh-CN" sz="2000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ClassOne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执行两个测试方法，先执行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，然后执行</a:t>
            </a:r>
            <a:r>
              <a:rPr lang="en-US" altLang="zh-CN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10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1394</Words>
  <Application>Microsoft Macintosh PowerPoint</Application>
  <PresentationFormat>宽屏</PresentationFormat>
  <Paragraphs>267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Calibri</vt:lpstr>
      <vt:lpstr>Calibri Light</vt:lpstr>
      <vt:lpstr>等线</vt:lpstr>
      <vt:lpstr>等线 Light</vt:lpstr>
      <vt:lpstr>宋体</vt:lpstr>
      <vt:lpstr>微软雅黑</vt:lpstr>
      <vt:lpstr>幼圆</vt:lpstr>
      <vt:lpstr>张海山锐谐体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用户</cp:lastModifiedBy>
  <cp:revision>80</cp:revision>
  <dcterms:created xsi:type="dcterms:W3CDTF">2016-09-11T10:28:00Z</dcterms:created>
  <dcterms:modified xsi:type="dcterms:W3CDTF">2019-02-25T09:55:57Z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