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69" r:id="rId4"/>
    <p:sldId id="266" r:id="rId5"/>
    <p:sldId id="259" r:id="rId6"/>
    <p:sldId id="260" r:id="rId7"/>
    <p:sldId id="264" r:id="rId8"/>
    <p:sldId id="263"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32" d="100"/>
          <a:sy n="32" d="100"/>
        </p:scale>
        <p:origin x="11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64773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37479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39588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2559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406413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3022558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4747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4065747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3256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01474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31978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75051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6727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60563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365017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42781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346441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EEA9EF-81B0-44FB-B947-FD51BBF86C71}" type="datetimeFigureOut">
              <a:rPr lang="en-US" smtClean="0"/>
              <a:t>9/11/2023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A3E935-496D-4C81-9AC6-AFDC9DF359E5}" type="slidenum">
              <a:rPr lang="en-US" smtClean="0"/>
              <a:t>‹#›</a:t>
            </a:fld>
            <a:endParaRPr lang="en-US" dirty="0"/>
          </a:p>
        </p:txBody>
      </p:sp>
    </p:spTree>
    <p:extLst>
      <p:ext uri="{BB962C8B-B14F-4D97-AF65-F5344CB8AC3E}">
        <p14:creationId xmlns:p14="http://schemas.microsoft.com/office/powerpoint/2010/main" val="9277999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9407C-3343-E200-7222-DBEEF446A521}"/>
              </a:ext>
            </a:extLst>
          </p:cNvPr>
          <p:cNvSpPr>
            <a:spLocks noGrp="1"/>
          </p:cNvSpPr>
          <p:nvPr>
            <p:ph type="ctrTitle"/>
          </p:nvPr>
        </p:nvSpPr>
        <p:spPr>
          <a:xfrm>
            <a:off x="8191925" y="1325880"/>
            <a:ext cx="3352375" cy="3066507"/>
          </a:xfrm>
        </p:spPr>
        <p:txBody>
          <a:bodyPr vert="horz" lIns="91440" tIns="45720" rIns="91440" bIns="45720" rtlCol="0">
            <a:normAutofit/>
          </a:bodyPr>
          <a:lstStyle/>
          <a:p>
            <a:pPr>
              <a:lnSpc>
                <a:spcPct val="90000"/>
              </a:lnSpc>
            </a:pPr>
            <a:br>
              <a:rPr lang="en-US" sz="3800" dirty="0">
                <a:solidFill>
                  <a:srgbClr val="EBEBEB"/>
                </a:solidFill>
                <a:latin typeface="Times New Roman" panose="02020603050405020304" pitchFamily="18" charset="0"/>
                <a:cs typeface="Times New Roman" panose="02020603050405020304" pitchFamily="18" charset="0"/>
              </a:rPr>
            </a:br>
            <a:r>
              <a:rPr lang="en-US" sz="3800" dirty="0">
                <a:solidFill>
                  <a:srgbClr val="EBEBEB"/>
                </a:solidFill>
                <a:latin typeface="Times New Roman" panose="02020603050405020304" pitchFamily="18" charset="0"/>
                <a:cs typeface="Times New Roman" panose="02020603050405020304" pitchFamily="18" charset="0"/>
              </a:rPr>
              <a:t>News popularity in Multiple social media platforms</a:t>
            </a:r>
          </a:p>
        </p:txBody>
      </p:sp>
      <p:sp>
        <p:nvSpPr>
          <p:cNvPr id="3" name="Subtitle 2">
            <a:extLst>
              <a:ext uri="{FF2B5EF4-FFF2-40B4-BE49-F238E27FC236}">
                <a16:creationId xmlns:a16="http://schemas.microsoft.com/office/drawing/2014/main" id="{561DC26F-459A-9509-D816-722C614D9568}"/>
              </a:ext>
            </a:extLst>
          </p:cNvPr>
          <p:cNvSpPr>
            <a:spLocks noGrp="1"/>
          </p:cNvSpPr>
          <p:nvPr>
            <p:ph type="subTitle" idx="1"/>
          </p:nvPr>
        </p:nvSpPr>
        <p:spPr>
          <a:xfrm>
            <a:off x="8191925" y="4588329"/>
            <a:ext cx="3352375" cy="1621508"/>
          </a:xfrm>
        </p:spPr>
        <p:txBody>
          <a:bodyPr vert="horz" lIns="91440" tIns="45720" rIns="91440" bIns="45720" rtlCol="0">
            <a:normAutofit/>
          </a:bodyPr>
          <a:lstStyle/>
          <a:p>
            <a:pPr>
              <a:lnSpc>
                <a:spcPct val="90000"/>
              </a:lnSpc>
            </a:pPr>
            <a:r>
              <a:rPr lang="en-US" sz="1400">
                <a:solidFill>
                  <a:schemeClr val="tx2">
                    <a:lumMod val="40000"/>
                    <a:lumOff val="60000"/>
                  </a:schemeClr>
                </a:solidFill>
                <a:latin typeface="+mn-lt"/>
              </a:rPr>
              <a:t>                    </a:t>
            </a:r>
            <a:endParaRPr lang="en-US" sz="1400">
              <a:solidFill>
                <a:schemeClr val="tx2">
                  <a:lumMod val="40000"/>
                  <a:lumOff val="60000"/>
                </a:schemeClr>
              </a:solidFill>
              <a:latin typeface="Times New Roman" panose="02020603050405020304" pitchFamily="18" charset="0"/>
              <a:cs typeface="Times New Roman" panose="02020603050405020304" pitchFamily="18" charset="0"/>
            </a:endParaRPr>
          </a:p>
          <a:p>
            <a:pPr>
              <a:lnSpc>
                <a:spcPct val="90000"/>
              </a:lnSpc>
            </a:pPr>
            <a:endParaRPr lang="en-US" sz="1400" dirty="0">
              <a:solidFill>
                <a:schemeClr val="tx2">
                  <a:lumMod val="40000"/>
                  <a:lumOff val="60000"/>
                </a:schemeClr>
              </a:solidFill>
              <a:latin typeface="Times New Roman" panose="02020603050405020304" pitchFamily="18" charset="0"/>
              <a:cs typeface="Times New Roman" panose="02020603050405020304" pitchFamily="18" charset="0"/>
            </a:endParaRPr>
          </a:p>
          <a:p>
            <a:pPr>
              <a:lnSpc>
                <a:spcPct val="90000"/>
              </a:lnSpc>
            </a:pPr>
            <a:r>
              <a:rPr lang="en-US" sz="1400" dirty="0">
                <a:solidFill>
                  <a:schemeClr val="tx2">
                    <a:lumMod val="40000"/>
                    <a:lumOff val="60000"/>
                  </a:schemeClr>
                </a:solidFill>
                <a:latin typeface="Times New Roman" panose="02020603050405020304" pitchFamily="18" charset="0"/>
                <a:cs typeface="Times New Roman" panose="02020603050405020304" pitchFamily="18" charset="0"/>
              </a:rPr>
              <a:t>    Hemanth Reddy Musipatla</a:t>
            </a:r>
          </a:p>
        </p:txBody>
      </p:sp>
      <p:sp>
        <p:nvSpPr>
          <p:cNvPr id="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 name="Freeform: Shape 1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picture containing text&#10;&#10;Description automatically generated">
            <a:extLst>
              <a:ext uri="{FF2B5EF4-FFF2-40B4-BE49-F238E27FC236}">
                <a16:creationId xmlns:a16="http://schemas.microsoft.com/office/drawing/2014/main" id="{B916F2B5-B8E0-236A-8830-4BDC1A7CECC0}"/>
              </a:ext>
            </a:extLst>
          </p:cNvPr>
          <p:cNvPicPr>
            <a:picLocks noChangeAspect="1"/>
          </p:cNvPicPr>
          <p:nvPr/>
        </p:nvPicPr>
        <p:blipFill rotWithShape="1">
          <a:blip r:embed="rId2">
            <a:extLst>
              <a:ext uri="{28A0092B-C50C-407E-A947-70E740481C1C}">
                <a14:useLocalDpi xmlns:a14="http://schemas.microsoft.com/office/drawing/2010/main" val="0"/>
              </a:ext>
            </a:extLst>
          </a:blip>
          <a:srcRect l="7918" r="17497" b="2"/>
          <a:stretch/>
        </p:blipFill>
        <p:spPr>
          <a:xfrm>
            <a:off x="643854" y="990671"/>
            <a:ext cx="6270662" cy="4876193"/>
          </a:xfrm>
          <a:prstGeom prst="rect">
            <a:avLst/>
          </a:prstGeom>
          <a:effectLst/>
        </p:spPr>
      </p:pic>
    </p:spTree>
    <p:extLst>
      <p:ext uri="{BB962C8B-B14F-4D97-AF65-F5344CB8AC3E}">
        <p14:creationId xmlns:p14="http://schemas.microsoft.com/office/powerpoint/2010/main" val="21736817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A307-BB15-0E7F-4326-12DF0CC4338A}"/>
              </a:ext>
            </a:extLst>
          </p:cNvPr>
          <p:cNvSpPr>
            <a:spLocks noGrp="1"/>
          </p:cNvSpPr>
          <p:nvPr>
            <p:ph type="title"/>
          </p:nvPr>
        </p:nvSpPr>
        <p:spPr>
          <a:xfrm>
            <a:off x="646112" y="452718"/>
            <a:ext cx="4165580" cy="1400530"/>
          </a:xfrm>
        </p:spPr>
        <p:txBody>
          <a:bodyPr vert="horz" lIns="91440" tIns="45720" rIns="91440" bIns="45720" rtlCol="0">
            <a:normAutofit/>
          </a:bodyPr>
          <a:lstStyle/>
          <a:p>
            <a:r>
              <a:rPr lang="en-US" sz="4000" dirty="0">
                <a:latin typeface="Times New Roman" panose="02020603050405020304" pitchFamily="18" charset="0"/>
                <a:cs typeface="Times New Roman" panose="02020603050405020304" pitchFamily="18" charset="0"/>
              </a:rPr>
              <a:t>VISUALIZATION</a:t>
            </a:r>
          </a:p>
        </p:txBody>
      </p:sp>
      <p:sp>
        <p:nvSpPr>
          <p:cNvPr id="60" name="Freeform: Shape 59">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IN"/>
          </a:p>
        </p:txBody>
      </p:sp>
      <p:sp>
        <p:nvSpPr>
          <p:cNvPr id="62"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11" descr="Chart, scatter chart&#10;&#10;Description automatically generated">
            <a:extLst>
              <a:ext uri="{FF2B5EF4-FFF2-40B4-BE49-F238E27FC236}">
                <a16:creationId xmlns:a16="http://schemas.microsoft.com/office/drawing/2014/main" id="{B4495AF8-F4A3-1678-DDB1-7F95FE9C8CE0}"/>
              </a:ext>
            </a:extLst>
          </p:cNvPr>
          <p:cNvPicPr>
            <a:picLocks noChangeAspect="1"/>
          </p:cNvPicPr>
          <p:nvPr/>
        </p:nvPicPr>
        <p:blipFill rotWithShape="1">
          <a:blip r:embed="rId3">
            <a:extLst>
              <a:ext uri="{28A0092B-C50C-407E-A947-70E740481C1C}">
                <a14:useLocalDpi xmlns:a14="http://schemas.microsoft.com/office/drawing/2010/main" val="0"/>
              </a:ext>
            </a:extLst>
          </a:blip>
          <a:srcRect l="5422" r="569" b="6"/>
          <a:stretch/>
        </p:blipFill>
        <p:spPr>
          <a:xfrm>
            <a:off x="6096000" y="4160911"/>
            <a:ext cx="2627754" cy="2012434"/>
          </a:xfrm>
          <a:prstGeom prst="rect">
            <a:avLst/>
          </a:prstGeom>
          <a:effectLst/>
        </p:spPr>
      </p:pic>
      <p:sp>
        <p:nvSpPr>
          <p:cNvPr id="64" name="Rectangle 63">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Content Placeholder 15">
            <a:extLst>
              <a:ext uri="{FF2B5EF4-FFF2-40B4-BE49-F238E27FC236}">
                <a16:creationId xmlns:a16="http://schemas.microsoft.com/office/drawing/2014/main" id="{1A2F8523-A6C7-382D-6432-7A258C8C7D30}"/>
              </a:ext>
            </a:extLst>
          </p:cNvPr>
          <p:cNvSpPr>
            <a:spLocks noGrp="1"/>
          </p:cNvSpPr>
          <p:nvPr>
            <p:ph idx="1"/>
          </p:nvPr>
        </p:nvSpPr>
        <p:spPr>
          <a:xfrm>
            <a:off x="646113" y="2052918"/>
            <a:ext cx="4165146" cy="4195481"/>
          </a:xfrm>
        </p:spPr>
        <p:txBody>
          <a:bodyPr vert="horz" lIns="91440" tIns="45720" rIns="91440" bIns="45720" rtlCol="0">
            <a:normAutofit/>
          </a:bodyPr>
          <a:lstStyle/>
          <a:p>
            <a:r>
              <a:rPr lang="en-US" cap="all" dirty="0">
                <a:latin typeface="Times New Roman" panose="02020603050405020304" pitchFamily="18" charset="0"/>
                <a:cs typeface="Times New Roman" panose="02020603050405020304" pitchFamily="18" charset="0"/>
              </a:rPr>
              <a:t>On performing linear dimensionality reduction technique using PCA have given the following results.</a:t>
            </a:r>
          </a:p>
          <a:p>
            <a:r>
              <a:rPr lang="en-US" cap="all" dirty="0">
                <a:latin typeface="Times New Roman" panose="02020603050405020304" pitchFamily="18" charset="0"/>
                <a:cs typeface="Times New Roman" panose="02020603050405020304" pitchFamily="18" charset="0"/>
              </a:rPr>
              <a:t>Using bar plot to present number of principle components.</a:t>
            </a:r>
          </a:p>
          <a:p>
            <a:r>
              <a:rPr lang="en-US" cap="all" dirty="0">
                <a:latin typeface="Times New Roman" panose="02020603050405020304" pitchFamily="18" charset="0"/>
                <a:cs typeface="Times New Roman" panose="02020603050405020304" pitchFamily="18" charset="0"/>
              </a:rPr>
              <a:t>Visualizing the scatterplot with 5 and 2 principle components.</a:t>
            </a:r>
          </a:p>
        </p:txBody>
      </p:sp>
      <p:pic>
        <p:nvPicPr>
          <p:cNvPr id="7" name="Content Placeholder 6" descr="Chart, histogram&#10;&#10;Description automatically generated">
            <a:extLst>
              <a:ext uri="{FF2B5EF4-FFF2-40B4-BE49-F238E27FC236}">
                <a16:creationId xmlns:a16="http://schemas.microsoft.com/office/drawing/2014/main" id="{83015798-C537-8DA5-C89E-F7E90D954A82}"/>
              </a:ext>
            </a:extLst>
          </p:cNvPr>
          <p:cNvPicPr>
            <a:picLocks noChangeAspect="1"/>
          </p:cNvPicPr>
          <p:nvPr/>
        </p:nvPicPr>
        <p:blipFill rotWithShape="1">
          <a:blip r:embed="rId4">
            <a:extLst>
              <a:ext uri="{28A0092B-C50C-407E-A947-70E740481C1C}">
                <a14:useLocalDpi xmlns:a14="http://schemas.microsoft.com/office/drawing/2010/main" val="0"/>
              </a:ext>
            </a:extLst>
          </a:blip>
          <a:srcRect r="437" b="1"/>
          <a:stretch/>
        </p:blipFill>
        <p:spPr>
          <a:xfrm>
            <a:off x="6884461" y="638298"/>
            <a:ext cx="4063335" cy="3111859"/>
          </a:xfrm>
          <a:prstGeom prst="rect">
            <a:avLst/>
          </a:prstGeom>
          <a:effectLst/>
        </p:spPr>
      </p:pic>
      <p:pic>
        <p:nvPicPr>
          <p:cNvPr id="10" name="Picture 9" descr="Chart, bubble chart&#10;&#10;Description automatically generated">
            <a:extLst>
              <a:ext uri="{FF2B5EF4-FFF2-40B4-BE49-F238E27FC236}">
                <a16:creationId xmlns:a16="http://schemas.microsoft.com/office/drawing/2014/main" id="{38F5463D-AFC5-8D32-1D1A-9E7C77CB0D62}"/>
              </a:ext>
            </a:extLst>
          </p:cNvPr>
          <p:cNvPicPr>
            <a:picLocks noChangeAspect="1"/>
          </p:cNvPicPr>
          <p:nvPr/>
        </p:nvPicPr>
        <p:blipFill rotWithShape="1">
          <a:blip r:embed="rId5">
            <a:extLst>
              <a:ext uri="{28A0092B-C50C-407E-A947-70E740481C1C}">
                <a14:useLocalDpi xmlns:a14="http://schemas.microsoft.com/office/drawing/2010/main" val="0"/>
              </a:ext>
            </a:extLst>
          </a:blip>
          <a:srcRect r="5991" b="5"/>
          <a:stretch/>
        </p:blipFill>
        <p:spPr>
          <a:xfrm>
            <a:off x="8916129" y="4160893"/>
            <a:ext cx="2627752" cy="2012452"/>
          </a:xfrm>
          <a:prstGeom prst="rect">
            <a:avLst/>
          </a:prstGeom>
          <a:effectLst/>
        </p:spPr>
      </p:pic>
    </p:spTree>
    <p:extLst>
      <p:ext uri="{BB962C8B-B14F-4D97-AF65-F5344CB8AC3E}">
        <p14:creationId xmlns:p14="http://schemas.microsoft.com/office/powerpoint/2010/main" val="56914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ADB5-3B4A-72B6-B79E-BBBAE02F6BD8}"/>
              </a:ext>
            </a:extLst>
          </p:cNvPr>
          <p:cNvSpPr>
            <a:spLocks noGrp="1"/>
          </p:cNvSpPr>
          <p:nvPr>
            <p:ph type="title"/>
          </p:nvPr>
        </p:nvSpPr>
        <p:spPr>
          <a:xfrm>
            <a:off x="646112" y="452718"/>
            <a:ext cx="4798176" cy="1400530"/>
          </a:xfrm>
        </p:spPr>
        <p:txBody>
          <a:bodyPr>
            <a:normAutofit/>
          </a:bodyPr>
          <a:lstStyle/>
          <a:p>
            <a:r>
              <a:rPr lang="en-US">
                <a:latin typeface="Times New Roman" panose="02020603050405020304" pitchFamily="18" charset="0"/>
                <a:cs typeface="Times New Roman" panose="02020603050405020304" pitchFamily="18" charset="0"/>
              </a:rPr>
              <a:t>ENSEMBLE</a:t>
            </a:r>
            <a:endParaRPr lang="en-US" dirty="0">
              <a:latin typeface="Times New Roman" panose="02020603050405020304" pitchFamily="18" charset="0"/>
              <a:cs typeface="Times New Roman" panose="02020603050405020304" pitchFamily="18" charset="0"/>
            </a:endParaRPr>
          </a:p>
        </p:txBody>
      </p:sp>
      <p:sp>
        <p:nvSpPr>
          <p:cNvPr id="48" name="Rectangle 20">
            <a:extLst>
              <a:ext uri="{FF2B5EF4-FFF2-40B4-BE49-F238E27FC236}">
                <a16:creationId xmlns:a16="http://schemas.microsoft.com/office/drawing/2014/main" id="{965429AA-CC0E-479E-A72B-8B79A92CC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24">
            <a:extLst>
              <a:ext uri="{FF2B5EF4-FFF2-40B4-BE49-F238E27FC236}">
                <a16:creationId xmlns:a16="http://schemas.microsoft.com/office/drawing/2014/main" id="{C0B41A3B-1F09-4915-A2B4-AE09B719E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scatter chart&#10;&#10;Description automatically generated">
            <a:extLst>
              <a:ext uri="{FF2B5EF4-FFF2-40B4-BE49-F238E27FC236}">
                <a16:creationId xmlns:a16="http://schemas.microsoft.com/office/drawing/2014/main" id="{5B8AE473-8272-5414-05BA-8951690DD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595" y="1180172"/>
            <a:ext cx="2005434" cy="1855026"/>
          </a:xfrm>
          <a:prstGeom prst="rect">
            <a:avLst/>
          </a:prstGeom>
          <a:effectLst/>
        </p:spPr>
      </p:pic>
      <p:pic>
        <p:nvPicPr>
          <p:cNvPr id="14" name="Picture 13" descr="Table&#10;&#10;Description automatically generated">
            <a:extLst>
              <a:ext uri="{FF2B5EF4-FFF2-40B4-BE49-F238E27FC236}">
                <a16:creationId xmlns:a16="http://schemas.microsoft.com/office/drawing/2014/main" id="{23974CBB-F3BB-8FA9-6A41-967FAE808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583" y="3519830"/>
            <a:ext cx="5130204" cy="2556691"/>
          </a:xfrm>
          <a:prstGeom prst="rect">
            <a:avLst/>
          </a:prstGeom>
          <a:effectLst/>
        </p:spPr>
      </p:pic>
      <p:sp>
        <p:nvSpPr>
          <p:cNvPr id="50" name="Rectangle 24">
            <a:extLst>
              <a:ext uri="{FF2B5EF4-FFF2-40B4-BE49-F238E27FC236}">
                <a16:creationId xmlns:a16="http://schemas.microsoft.com/office/drawing/2014/main" id="{BDA9EBA3-5F2D-4F50-A23B-D56365CBC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Content Placeholder 17">
            <a:extLst>
              <a:ext uri="{FF2B5EF4-FFF2-40B4-BE49-F238E27FC236}">
                <a16:creationId xmlns:a16="http://schemas.microsoft.com/office/drawing/2014/main" id="{2C15D5C8-C03B-CB6B-128F-716EFF80CD10}"/>
              </a:ext>
            </a:extLst>
          </p:cNvPr>
          <p:cNvSpPr>
            <a:spLocks noGrp="1"/>
          </p:cNvSpPr>
          <p:nvPr>
            <p:ph idx="1"/>
          </p:nvPr>
        </p:nvSpPr>
        <p:spPr>
          <a:xfrm>
            <a:off x="646113" y="1649568"/>
            <a:ext cx="4792161" cy="3779080"/>
          </a:xfrm>
        </p:spPr>
        <p:txBody>
          <a:bodyPr>
            <a:normAutofit/>
          </a:bodyPr>
          <a:lstStyle/>
          <a:p>
            <a:r>
              <a:rPr lang="en-US" dirty="0">
                <a:latin typeface="Times New Roman" panose="02020603050405020304" pitchFamily="18" charset="0"/>
                <a:cs typeface="Times New Roman" panose="02020603050405020304" pitchFamily="18" charset="0"/>
              </a:rPr>
              <a:t>After importing  bagging regressor from </a:t>
            </a:r>
            <a:r>
              <a:rPr lang="en-US" dirty="0" err="1">
                <a:latin typeface="Times New Roman" panose="02020603050405020304" pitchFamily="18" charset="0"/>
                <a:cs typeface="Times New Roman" panose="02020603050405020304" pitchFamily="18" charset="0"/>
              </a:rPr>
              <a:t>sklearn.ensemble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DecisionTreeRegressor</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sklearn.tree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Used  </a:t>
            </a:r>
            <a:r>
              <a:rPr lang="en-US" dirty="0" err="1">
                <a:latin typeface="Times New Roman" panose="02020603050405020304" pitchFamily="18" charset="0"/>
                <a:cs typeface="Times New Roman" panose="02020603050405020304" pitchFamily="18" charset="0"/>
              </a:rPr>
              <a:t>Kfold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modelselection</a:t>
            </a:r>
            <a:r>
              <a:rPr lang="en-US" dirty="0">
                <a:latin typeface="Times New Roman" panose="02020603050405020304" pitchFamily="18" charset="0"/>
                <a:cs typeface="Times New Roman" panose="02020603050405020304" pitchFamily="18" charset="0"/>
              </a:rPr>
              <a:t> by passing parameters of 10 (</a:t>
            </a:r>
            <a:r>
              <a:rPr lang="en-US" dirty="0" err="1">
                <a:latin typeface="Times New Roman" panose="02020603050405020304" pitchFamily="18" charset="0"/>
                <a:cs typeface="Times New Roman" panose="02020603050405020304" pitchFamily="18" charset="0"/>
              </a:rPr>
              <a:t>n_splits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Passed </a:t>
            </a:r>
            <a:r>
              <a:rPr lang="en-US" dirty="0" err="1">
                <a:latin typeface="Times New Roman" panose="02020603050405020304" pitchFamily="18" charset="0"/>
                <a:cs typeface="Times New Roman" panose="02020603050405020304" pitchFamily="18" charset="0"/>
              </a:rPr>
              <a:t>base_estimator</a:t>
            </a:r>
            <a:r>
              <a:rPr lang="en-US" dirty="0">
                <a:latin typeface="Times New Roman" panose="02020603050405020304" pitchFamily="18" charset="0"/>
                <a:cs typeface="Times New Roman" panose="02020603050405020304" pitchFamily="18" charset="0"/>
              </a:rPr>
              <a:t> parameter as </a:t>
            </a:r>
            <a:r>
              <a:rPr lang="en-US" dirty="0" err="1">
                <a:latin typeface="Times New Roman" panose="02020603050405020304" pitchFamily="18" charset="0"/>
                <a:cs typeface="Times New Roman" panose="02020603050405020304" pitchFamily="18" charset="0"/>
              </a:rPr>
              <a:t>decisionTreeRegressor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 with 20 trees.</a:t>
            </a:r>
          </a:p>
          <a:p>
            <a:r>
              <a:rPr lang="en-US" dirty="0">
                <a:latin typeface="Times New Roman" panose="02020603050405020304" pitchFamily="18" charset="0"/>
                <a:cs typeface="Times New Roman" panose="02020603050405020304" pitchFamily="18" charset="0"/>
              </a:rPr>
              <a:t>Finally, we got R2_score of 94% which is best among all models.</a:t>
            </a:r>
          </a:p>
        </p:txBody>
      </p:sp>
      <p:pic>
        <p:nvPicPr>
          <p:cNvPr id="9" name="Content Placeholder 8" descr="Text, letter&#10;&#10;Description automatically generated">
            <a:extLst>
              <a:ext uri="{FF2B5EF4-FFF2-40B4-BE49-F238E27FC236}">
                <a16:creationId xmlns:a16="http://schemas.microsoft.com/office/drawing/2014/main" id="{F2DF9D7B-0351-84BF-20CF-014B6A16D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1495" y="1251285"/>
            <a:ext cx="2636284" cy="1783914"/>
          </a:xfrm>
          <a:prstGeom prst="rect">
            <a:avLst/>
          </a:prstGeom>
          <a:effectLst/>
        </p:spPr>
      </p:pic>
    </p:spTree>
    <p:extLst>
      <p:ext uri="{BB962C8B-B14F-4D97-AF65-F5344CB8AC3E}">
        <p14:creationId xmlns:p14="http://schemas.microsoft.com/office/powerpoint/2010/main" val="58910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8EA8-C421-2EA0-663A-BCEA74D99911}"/>
              </a:ext>
            </a:extLst>
          </p:cNvPr>
          <p:cNvSpPr>
            <a:spLocks noGrp="1"/>
          </p:cNvSpPr>
          <p:nvPr>
            <p:ph type="title"/>
          </p:nvPr>
        </p:nvSpPr>
        <p:spPr>
          <a:xfrm>
            <a:off x="5282381" y="629266"/>
            <a:ext cx="4833771" cy="1641986"/>
          </a:xfrm>
        </p:spPr>
        <p:txBody>
          <a:bodyPr>
            <a:normAutofit/>
          </a:bodyPr>
          <a:lstStyle/>
          <a:p>
            <a:r>
              <a:rPr lang="en-US" dirty="0">
                <a:latin typeface="Times New Roman" panose="02020603050405020304" pitchFamily="18" charset="0"/>
                <a:cs typeface="Times New Roman" panose="02020603050405020304" pitchFamily="18" charset="0"/>
              </a:rPr>
              <a:t>PREVIOUSLY ON PART - I</a:t>
            </a:r>
          </a:p>
        </p:txBody>
      </p:sp>
      <p:sp>
        <p:nvSpPr>
          <p:cNvPr id="7" name="Content Placeholder 6">
            <a:extLst>
              <a:ext uri="{FF2B5EF4-FFF2-40B4-BE49-F238E27FC236}">
                <a16:creationId xmlns:a16="http://schemas.microsoft.com/office/drawing/2014/main" id="{56D03178-201A-FB7F-6E54-10E6FF46E84F}"/>
              </a:ext>
            </a:extLst>
          </p:cNvPr>
          <p:cNvSpPr>
            <a:spLocks noGrp="1"/>
          </p:cNvSpPr>
          <p:nvPr>
            <p:ph idx="1"/>
          </p:nvPr>
        </p:nvSpPr>
        <p:spPr>
          <a:xfrm>
            <a:off x="5282381" y="2438400"/>
            <a:ext cx="6518192" cy="3809999"/>
          </a:xfrm>
        </p:spPr>
        <p:txBody>
          <a:bodyPr>
            <a:noAutofit/>
          </a:bodyPr>
          <a:lstStyle/>
          <a:p>
            <a:pPr>
              <a:lnSpc>
                <a:spcPct val="90000"/>
              </a:lnSpc>
            </a:pPr>
            <a:r>
              <a:rPr lang="en-US" sz="2400" dirty="0">
                <a:latin typeface="Times New Roman" panose="02020603050405020304" pitchFamily="18" charset="0"/>
                <a:cs typeface="Times New Roman" panose="02020603050405020304" pitchFamily="18" charset="0"/>
              </a:rPr>
              <a:t>Starting of with analysis and prediction of news popularity prediction on multiple social media platforms to obtain best Regression Model.</a:t>
            </a:r>
          </a:p>
          <a:p>
            <a:pPr>
              <a:lnSpc>
                <a:spcPct val="90000"/>
              </a:lnSpc>
            </a:pPr>
            <a:r>
              <a:rPr lang="en-US" sz="2400" dirty="0">
                <a:latin typeface="Times New Roman" panose="02020603050405020304" pitchFamily="18" charset="0"/>
                <a:cs typeface="Times New Roman" panose="02020603050405020304" pitchFamily="18" charset="0"/>
              </a:rPr>
              <a:t>From this analysis we can predict the future popularity of news article published online given the popularity of news already published.</a:t>
            </a:r>
          </a:p>
          <a:p>
            <a:pPr>
              <a:lnSpc>
                <a:spcPct val="90000"/>
              </a:lnSpc>
            </a:pPr>
            <a:r>
              <a:rPr lang="en-US" sz="2400" dirty="0">
                <a:latin typeface="Times New Roman" panose="02020603050405020304" pitchFamily="18" charset="0"/>
                <a:cs typeface="Times New Roman" panose="02020603050405020304" pitchFamily="18" charset="0"/>
              </a:rPr>
              <a:t>We performed data cleaning on dataset. Some of the cleaning steps involved in deleting duplicate rows, outlier treatment (90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percentile quantile method) and dropping the rows with unpublished news.</a:t>
            </a:r>
          </a:p>
        </p:txBody>
      </p:sp>
      <p:pic>
        <p:nvPicPr>
          <p:cNvPr id="22" name="Picture 8" descr="Digital financial graph">
            <a:extLst>
              <a:ext uri="{FF2B5EF4-FFF2-40B4-BE49-F238E27FC236}">
                <a16:creationId xmlns:a16="http://schemas.microsoft.com/office/drawing/2014/main" id="{3355A7E9-F76B-799C-40E8-92035AD87A3B}"/>
              </a:ext>
            </a:extLst>
          </p:cNvPr>
          <p:cNvPicPr>
            <a:picLocks noChangeAspect="1"/>
          </p:cNvPicPr>
          <p:nvPr/>
        </p:nvPicPr>
        <p:blipFill rotWithShape="1">
          <a:blip r:embed="rId3"/>
          <a:srcRect l="38636" r="23350"/>
          <a:stretch/>
        </p:blipFill>
        <p:spPr>
          <a:xfrm>
            <a:off x="-1" y="10"/>
            <a:ext cx="4634680" cy="6857990"/>
          </a:xfrm>
          <a:prstGeom prst="rect">
            <a:avLst/>
          </a:prstGeom>
        </p:spPr>
      </p:pic>
    </p:spTree>
    <p:extLst>
      <p:ext uri="{BB962C8B-B14F-4D97-AF65-F5344CB8AC3E}">
        <p14:creationId xmlns:p14="http://schemas.microsoft.com/office/powerpoint/2010/main" val="42390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0731-2C15-9023-35AE-FBD66E55683A}"/>
              </a:ext>
            </a:extLst>
          </p:cNvPr>
          <p:cNvSpPr>
            <a:spLocks noGrp="1"/>
          </p:cNvSpPr>
          <p:nvPr>
            <p:ph type="title"/>
          </p:nvPr>
        </p:nvSpPr>
        <p:spPr>
          <a:xfrm>
            <a:off x="5224006" y="629265"/>
            <a:ext cx="4985469" cy="1189909"/>
          </a:xfrm>
        </p:spPr>
        <p:txBody>
          <a:bodyPr>
            <a:normAutofit fontScale="90000"/>
          </a:bodyPr>
          <a:lstStyle/>
          <a:p>
            <a:r>
              <a:rPr lang="en-US" dirty="0">
                <a:latin typeface="Times New Roman" panose="02020603050405020304" pitchFamily="18" charset="0"/>
                <a:cs typeface="Times New Roman" panose="02020603050405020304" pitchFamily="18" charset="0"/>
              </a:rPr>
              <a:t>PREVIOUSLY ON PART - II</a:t>
            </a:r>
            <a:endParaRPr lang="en-US" dirty="0"/>
          </a:p>
        </p:txBody>
      </p:sp>
      <p:sp>
        <p:nvSpPr>
          <p:cNvPr id="3" name="Content Placeholder 2">
            <a:extLst>
              <a:ext uri="{FF2B5EF4-FFF2-40B4-BE49-F238E27FC236}">
                <a16:creationId xmlns:a16="http://schemas.microsoft.com/office/drawing/2014/main" id="{56015884-EDD1-C934-8301-D5551B9C1762}"/>
              </a:ext>
            </a:extLst>
          </p:cNvPr>
          <p:cNvSpPr>
            <a:spLocks noGrp="1"/>
          </p:cNvSpPr>
          <p:nvPr>
            <p:ph idx="1"/>
          </p:nvPr>
        </p:nvSpPr>
        <p:spPr>
          <a:xfrm>
            <a:off x="5224005" y="1819174"/>
            <a:ext cx="6682446" cy="4429225"/>
          </a:xfrm>
        </p:spPr>
        <p:txBody>
          <a:bodyPr>
            <a:normAutofit fontScale="92500" lnSpcReduction="10000"/>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 part of cleaning, we are further used NLPTK to process text data.</a:t>
            </a:r>
          </a:p>
          <a:p>
            <a:pPr algn="just"/>
            <a:r>
              <a:rPr lang="en-US" sz="2400" dirty="0">
                <a:latin typeface="Times New Roman" panose="02020603050405020304" pitchFamily="18" charset="0"/>
                <a:cs typeface="Times New Roman" panose="02020603050405020304" pitchFamily="18" charset="0"/>
              </a:rPr>
              <a:t>We used “stopwords” package from NLPTK followed by “Tfidvectorizer” to convert text into features. We also used one hot encoding to convert categorical data into numerical data.</a:t>
            </a:r>
          </a:p>
          <a:p>
            <a:pPr algn="just"/>
            <a:r>
              <a:rPr lang="en-US" sz="2400" dirty="0">
                <a:latin typeface="Times New Roman" panose="02020603050405020304" pitchFamily="18" charset="0"/>
                <a:cs typeface="Times New Roman" panose="02020603050405020304" pitchFamily="18" charset="0"/>
              </a:rPr>
              <a:t>We trained several models like KNN, Linear regression, Gradient boosting, Random forest and compared with the Baseline model SVM.</a:t>
            </a:r>
          </a:p>
          <a:p>
            <a:pPr algn="just"/>
            <a:r>
              <a:rPr lang="en-US" sz="2400" dirty="0">
                <a:latin typeface="Times New Roman" panose="02020603050405020304" pitchFamily="18" charset="0"/>
                <a:cs typeface="Times New Roman" panose="02020603050405020304" pitchFamily="18" charset="0"/>
              </a:rPr>
              <a:t>Finally, we found that random forest as our best model in project part 2.</a:t>
            </a:r>
          </a:p>
          <a:p>
            <a:endParaRPr lang="en-US" dirty="0"/>
          </a:p>
        </p:txBody>
      </p:sp>
      <p:pic>
        <p:nvPicPr>
          <p:cNvPr id="5" name="Picture 4" descr="Table, calendar&#10;&#10;Description automatically generated">
            <a:extLst>
              <a:ext uri="{FF2B5EF4-FFF2-40B4-BE49-F238E27FC236}">
                <a16:creationId xmlns:a16="http://schemas.microsoft.com/office/drawing/2014/main" id="{A7300625-B8BE-79A2-4DAE-BD8CBBC6D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25" y="2839452"/>
            <a:ext cx="5017380" cy="227904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4220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E5B0-43FD-BAF8-55CD-1F5FEADA4801}"/>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             PERFORMING REGRESSION</a:t>
            </a:r>
            <a:endParaRPr lang="en-US" dirty="0"/>
          </a:p>
        </p:txBody>
      </p:sp>
      <p:sp>
        <p:nvSpPr>
          <p:cNvPr id="3" name="Content Placeholder 2">
            <a:extLst>
              <a:ext uri="{FF2B5EF4-FFF2-40B4-BE49-F238E27FC236}">
                <a16:creationId xmlns:a16="http://schemas.microsoft.com/office/drawing/2014/main" id="{6CAF34EE-4352-F9BF-F67D-1747494BAE7F}"/>
              </a:ext>
            </a:extLst>
          </p:cNvPr>
          <p:cNvSpPr>
            <a:spLocks noGrp="1"/>
          </p:cNvSpPr>
          <p:nvPr>
            <p:ph idx="1"/>
          </p:nvPr>
        </p:nvSpPr>
        <p:spPr>
          <a:xfrm>
            <a:off x="317634" y="1825625"/>
            <a:ext cx="5611527"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DEEP LEARNING</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p>
        </p:txBody>
      </p:sp>
      <p:sp>
        <p:nvSpPr>
          <p:cNvPr id="4" name="Content Placeholder 2">
            <a:extLst>
              <a:ext uri="{FF2B5EF4-FFF2-40B4-BE49-F238E27FC236}">
                <a16:creationId xmlns:a16="http://schemas.microsoft.com/office/drawing/2014/main" id="{2F16A0EE-C3C4-0537-3B88-899BB280A48C}"/>
              </a:ext>
            </a:extLst>
          </p:cNvPr>
          <p:cNvSpPr txBox="1">
            <a:spLocks/>
          </p:cNvSpPr>
          <p:nvPr/>
        </p:nvSpPr>
        <p:spPr>
          <a:xfrm>
            <a:off x="5934362" y="1820846"/>
            <a:ext cx="5611527"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2400" dirty="0">
                <a:latin typeface="Times New Roman" panose="02020603050405020304" pitchFamily="18" charset="0"/>
                <a:cs typeface="Times New Roman" panose="02020603050405020304" pitchFamily="18" charset="0"/>
              </a:rPr>
              <a:t>SVM WITH NONLINEAR KERNEL</a:t>
            </a:r>
          </a:p>
          <a:p>
            <a:pPr marL="0" indent="0">
              <a:buFont typeface="Wingdings 3" charset="2"/>
              <a:buNone/>
            </a:pPr>
            <a:endParaRPr lang="en-US" sz="2200" dirty="0"/>
          </a:p>
          <a:p>
            <a:pPr marL="0" indent="0">
              <a:buFont typeface="Wingdings 3" charset="2"/>
              <a:buNone/>
            </a:pPr>
            <a:endParaRPr lang="en-US" sz="2200" dirty="0"/>
          </a:p>
        </p:txBody>
      </p:sp>
      <p:pic>
        <p:nvPicPr>
          <p:cNvPr id="6" name="Picture 5" descr="Table&#10;&#10;Description automatically generated">
            <a:extLst>
              <a:ext uri="{FF2B5EF4-FFF2-40B4-BE49-F238E27FC236}">
                <a16:creationId xmlns:a16="http://schemas.microsoft.com/office/drawing/2014/main" id="{73DF45C6-E9F7-1EDF-88F9-F9F603AF1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90" y="2758506"/>
            <a:ext cx="5062036" cy="1309047"/>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3185CA15-2638-9716-93B7-32EB282A6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64163"/>
            <a:ext cx="4962525" cy="1400530"/>
          </a:xfrm>
          <a:prstGeom prst="rect">
            <a:avLst/>
          </a:prstGeom>
        </p:spPr>
      </p:pic>
    </p:spTree>
    <p:extLst>
      <p:ext uri="{BB962C8B-B14F-4D97-AF65-F5344CB8AC3E}">
        <p14:creationId xmlns:p14="http://schemas.microsoft.com/office/powerpoint/2010/main" val="58965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D676-068A-3880-9BD0-0ED278C66814}"/>
              </a:ext>
            </a:extLst>
          </p:cNvPr>
          <p:cNvSpPr>
            <a:spLocks noGrp="1"/>
          </p:cNvSpPr>
          <p:nvPr>
            <p:ph type="title"/>
          </p:nvPr>
        </p:nvSpPr>
        <p:spPr>
          <a:xfrm>
            <a:off x="839788" y="234498"/>
            <a:ext cx="10515600" cy="669018"/>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MODEL STRUCTURE SELECTION </a:t>
            </a:r>
          </a:p>
        </p:txBody>
      </p:sp>
      <p:pic>
        <p:nvPicPr>
          <p:cNvPr id="9" name="Content Placeholder 8" descr="Table&#10;&#10;Description automatically generated">
            <a:extLst>
              <a:ext uri="{FF2B5EF4-FFF2-40B4-BE49-F238E27FC236}">
                <a16:creationId xmlns:a16="http://schemas.microsoft.com/office/drawing/2014/main" id="{569D5F7B-AEA4-AD0A-6774-0B3D439D1E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7790" y="2428256"/>
            <a:ext cx="5109359" cy="2001488"/>
          </a:xfrm>
          <a:prstGeom prst="rect">
            <a:avLst/>
          </a:prstGeom>
        </p:spPr>
      </p:pic>
      <p:sp>
        <p:nvSpPr>
          <p:cNvPr id="12" name="Content Placeholder 2">
            <a:extLst>
              <a:ext uri="{FF2B5EF4-FFF2-40B4-BE49-F238E27FC236}">
                <a16:creationId xmlns:a16="http://schemas.microsoft.com/office/drawing/2014/main" id="{AA10BC1B-13FB-4F21-BD18-A655DB7F3711}"/>
              </a:ext>
            </a:extLst>
          </p:cNvPr>
          <p:cNvSpPr txBox="1">
            <a:spLocks/>
          </p:cNvSpPr>
          <p:nvPr/>
        </p:nvSpPr>
        <p:spPr>
          <a:xfrm>
            <a:off x="106705" y="1301631"/>
            <a:ext cx="5611527" cy="4351338"/>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just"/>
            <a:r>
              <a:rPr lang="en-US" dirty="0">
                <a:solidFill>
                  <a:schemeClr val="tx1"/>
                </a:solidFill>
                <a:latin typeface="Times New Roman" panose="02020603050405020304" pitchFamily="18" charset="0"/>
                <a:cs typeface="Times New Roman" panose="02020603050405020304" pitchFamily="18" charset="0"/>
              </a:rPr>
              <a:t>DEEP LEARNING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endParaRPr lang="en-US" dirty="0">
              <a:solidFill>
                <a:schemeClr val="tx1"/>
              </a:solidFill>
              <a:latin typeface="Times New Roman" panose="02020603050405020304" pitchFamily="18" charset="0"/>
              <a:cs typeface="Times New Roman" panose="02020603050405020304" pitchFamily="18" charset="0"/>
            </a:endParaRPr>
          </a:p>
          <a:p>
            <a:endParaRPr lang="en-US" sz="2200" dirty="0"/>
          </a:p>
        </p:txBody>
      </p:sp>
      <p:sp>
        <p:nvSpPr>
          <p:cNvPr id="13" name="Content Placeholder 2">
            <a:extLst>
              <a:ext uri="{FF2B5EF4-FFF2-40B4-BE49-F238E27FC236}">
                <a16:creationId xmlns:a16="http://schemas.microsoft.com/office/drawing/2014/main" id="{83F0664B-CDA9-925E-79EA-6F33F6BFC7BA}"/>
              </a:ext>
            </a:extLst>
          </p:cNvPr>
          <p:cNvSpPr txBox="1">
            <a:spLocks/>
          </p:cNvSpPr>
          <p:nvPr/>
        </p:nvSpPr>
        <p:spPr>
          <a:xfrm>
            <a:off x="5743861" y="1301631"/>
            <a:ext cx="5611527" cy="4351338"/>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marL="0" indent="0" algn="just">
              <a:buFont typeface="Wingdings 3" charset="2"/>
              <a:buNone/>
            </a:pPr>
            <a:r>
              <a:rPr lang="en-US" sz="2400" dirty="0">
                <a:solidFill>
                  <a:schemeClr val="tx1"/>
                </a:solidFill>
                <a:latin typeface="Times New Roman" panose="02020603050405020304" pitchFamily="18" charset="0"/>
                <a:cs typeface="Times New Roman" panose="02020603050405020304" pitchFamily="18" charset="0"/>
              </a:rPr>
              <a:t>SVM WITH NONLINEAR KERNEL</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endParaRPr lang="en-US" dirty="0">
              <a:solidFill>
                <a:schemeClr val="tx1"/>
              </a:solidFill>
              <a:latin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146927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ext Placeholder 15">
            <a:extLst>
              <a:ext uri="{FF2B5EF4-FFF2-40B4-BE49-F238E27FC236}">
                <a16:creationId xmlns:a16="http://schemas.microsoft.com/office/drawing/2014/main" id="{34DD7E18-A9ED-B932-0AB4-614CB9EC62E8}"/>
              </a:ext>
            </a:extLst>
          </p:cNvPr>
          <p:cNvSpPr txBox="1">
            <a:spLocks/>
          </p:cNvSpPr>
          <p:nvPr/>
        </p:nvSpPr>
        <p:spPr>
          <a:xfrm>
            <a:off x="648930" y="629267"/>
            <a:ext cx="9252154" cy="64633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spcBef>
                <a:spcPct val="0"/>
              </a:spcBef>
              <a:spcAft>
                <a:spcPts val="600"/>
              </a:spcAft>
              <a:buNone/>
            </a:pPr>
            <a:r>
              <a:rPr lang="en-US" sz="4200" b="0" i="0" kern="1200" dirty="0">
                <a:solidFill>
                  <a:schemeClr val="tx2"/>
                </a:solidFill>
                <a:latin typeface="Times New Roman" panose="02020603050405020304" pitchFamily="18" charset="0"/>
                <a:ea typeface="+mj-ea"/>
                <a:cs typeface="Times New Roman" panose="02020603050405020304" pitchFamily="18" charset="0"/>
              </a:rPr>
              <a:t>VARIABLE SELECTION</a:t>
            </a:r>
          </a:p>
        </p:txBody>
      </p:sp>
      <p:pic>
        <p:nvPicPr>
          <p:cNvPr id="5" name="Picture 4" descr="A picture containing Word&#10;&#10;Description automatically generated">
            <a:extLst>
              <a:ext uri="{FF2B5EF4-FFF2-40B4-BE49-F238E27FC236}">
                <a16:creationId xmlns:a16="http://schemas.microsoft.com/office/drawing/2014/main" id="{C063F83A-5EAB-B1BB-F0BC-0F69D63D8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512306"/>
            <a:ext cx="6035039" cy="1650730"/>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94B284A8-7FE2-220D-BE14-E609C57494B1}"/>
              </a:ext>
            </a:extLst>
          </p:cNvPr>
          <p:cNvSpPr>
            <a:spLocks noGrp="1"/>
          </p:cNvSpPr>
          <p:nvPr>
            <p:ph idx="1"/>
          </p:nvPr>
        </p:nvSpPr>
        <p:spPr>
          <a:xfrm>
            <a:off x="6575729" y="1491408"/>
            <a:ext cx="5147842" cy="2168089"/>
          </a:xfrm>
        </p:spPr>
        <p:txBody>
          <a:bodyPr vert="horz" lIns="91440" tIns="45720" rIns="91440" bIns="45720" rtlCol="0">
            <a:normAutofit/>
          </a:bodyPr>
          <a:lstStyle/>
          <a:p>
            <a:pPr algn="just"/>
            <a:r>
              <a:rPr lang="en-US" dirty="0">
                <a:latin typeface="Times New Roman" panose="02020603050405020304" pitchFamily="18" charset="0"/>
                <a:cs typeface="Times New Roman" panose="02020603050405020304" pitchFamily="18" charset="0"/>
              </a:rPr>
              <a:t>Since this a regression problem. Lasso is a suitable method for variable selection. It can select the attributes that have strong association with the output variable by minimizing the prediction error.</a:t>
            </a:r>
          </a:p>
        </p:txBody>
      </p:sp>
      <p:sp>
        <p:nvSpPr>
          <p:cNvPr id="8" name="TextBox 7">
            <a:extLst>
              <a:ext uri="{FF2B5EF4-FFF2-40B4-BE49-F238E27FC236}">
                <a16:creationId xmlns:a16="http://schemas.microsoft.com/office/drawing/2014/main" id="{4A25126D-00DA-5475-64C4-640CA82FFA5D}"/>
              </a:ext>
            </a:extLst>
          </p:cNvPr>
          <p:cNvSpPr txBox="1"/>
          <p:nvPr/>
        </p:nvSpPr>
        <p:spPr>
          <a:xfrm>
            <a:off x="368967" y="3692988"/>
            <a:ext cx="613129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Random Forest and Deep Learning are the best models which we got from part - 2 and part – 3 respectively.</a:t>
            </a:r>
          </a:p>
        </p:txBody>
      </p:sp>
      <p:pic>
        <p:nvPicPr>
          <p:cNvPr id="10" name="Picture 9" descr="A picture containing text&#10;&#10;Description automatically generated">
            <a:extLst>
              <a:ext uri="{FF2B5EF4-FFF2-40B4-BE49-F238E27FC236}">
                <a16:creationId xmlns:a16="http://schemas.microsoft.com/office/drawing/2014/main" id="{9B0C1D44-DCD9-38C5-6BEF-0AB74D04E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29" y="4504924"/>
            <a:ext cx="5932370" cy="1144908"/>
          </a:xfrm>
          <a:prstGeom prst="rect">
            <a:avLst/>
          </a:prstGeom>
        </p:spPr>
      </p:pic>
      <p:pic>
        <p:nvPicPr>
          <p:cNvPr id="13" name="Picture 12" descr="Text, letter&#10;&#10;Description automatically generated">
            <a:extLst>
              <a:ext uri="{FF2B5EF4-FFF2-40B4-BE49-F238E27FC236}">
                <a16:creationId xmlns:a16="http://schemas.microsoft.com/office/drawing/2014/main" id="{143B95A9-608B-F3BD-7FBD-01A412679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7593" y="4425849"/>
            <a:ext cx="4744114" cy="1223983"/>
          </a:xfrm>
          <a:prstGeom prst="rect">
            <a:avLst/>
          </a:prstGeom>
        </p:spPr>
      </p:pic>
      <p:sp>
        <p:nvSpPr>
          <p:cNvPr id="14" name="TextBox 13">
            <a:extLst>
              <a:ext uri="{FF2B5EF4-FFF2-40B4-BE49-F238E27FC236}">
                <a16:creationId xmlns:a16="http://schemas.microsoft.com/office/drawing/2014/main" id="{1F518E62-80BD-860D-3435-84955F588A6A}"/>
              </a:ext>
            </a:extLst>
          </p:cNvPr>
          <p:cNvSpPr txBox="1"/>
          <p:nvPr/>
        </p:nvSpPr>
        <p:spPr>
          <a:xfrm>
            <a:off x="468429" y="5842535"/>
            <a:ext cx="331429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Random Forest</a:t>
            </a:r>
          </a:p>
        </p:txBody>
      </p:sp>
      <p:sp>
        <p:nvSpPr>
          <p:cNvPr id="15" name="TextBox 14">
            <a:extLst>
              <a:ext uri="{FF2B5EF4-FFF2-40B4-BE49-F238E27FC236}">
                <a16:creationId xmlns:a16="http://schemas.microsoft.com/office/drawing/2014/main" id="{436644AA-5DD1-E0F2-5945-864AA915A59F}"/>
              </a:ext>
            </a:extLst>
          </p:cNvPr>
          <p:cNvSpPr txBox="1"/>
          <p:nvPr/>
        </p:nvSpPr>
        <p:spPr>
          <a:xfrm>
            <a:off x="6763050" y="5859402"/>
            <a:ext cx="385973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Deep Learning</a:t>
            </a:r>
          </a:p>
        </p:txBody>
      </p:sp>
    </p:spTree>
    <p:extLst>
      <p:ext uri="{BB962C8B-B14F-4D97-AF65-F5344CB8AC3E}">
        <p14:creationId xmlns:p14="http://schemas.microsoft.com/office/powerpoint/2010/main" val="277054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ext Placeholder 15">
            <a:extLst>
              <a:ext uri="{FF2B5EF4-FFF2-40B4-BE49-F238E27FC236}">
                <a16:creationId xmlns:a16="http://schemas.microsoft.com/office/drawing/2014/main" id="{A907B0AC-E1E7-201F-EFCB-F19F3ED1E880}"/>
              </a:ext>
            </a:extLst>
          </p:cNvPr>
          <p:cNvSpPr txBox="1">
            <a:spLocks/>
          </p:cNvSpPr>
          <p:nvPr/>
        </p:nvSpPr>
        <p:spPr>
          <a:xfrm>
            <a:off x="648930" y="629266"/>
            <a:ext cx="9252154" cy="12239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spcBef>
                <a:spcPct val="0"/>
              </a:spcBef>
              <a:spcAft>
                <a:spcPts val="600"/>
              </a:spcAft>
              <a:buNone/>
            </a:pPr>
            <a:r>
              <a:rPr lang="en-US" sz="4200" b="0" i="0" kern="1200" dirty="0">
                <a:solidFill>
                  <a:schemeClr val="tx2"/>
                </a:solidFill>
                <a:latin typeface="Times New Roman" panose="02020603050405020304" pitchFamily="18" charset="0"/>
                <a:ea typeface="+mj-ea"/>
                <a:cs typeface="Times New Roman" panose="02020603050405020304" pitchFamily="18" charset="0"/>
              </a:rPr>
              <a:t>BI-DIRECTIONAL ELIMINATION </a:t>
            </a:r>
          </a:p>
        </p:txBody>
      </p:sp>
      <p:sp>
        <p:nvSpPr>
          <p:cNvPr id="9" name="Content Placeholder 8">
            <a:extLst>
              <a:ext uri="{FF2B5EF4-FFF2-40B4-BE49-F238E27FC236}">
                <a16:creationId xmlns:a16="http://schemas.microsoft.com/office/drawing/2014/main" id="{236463DD-4002-D549-D63E-C3481E270F72}"/>
              </a:ext>
            </a:extLst>
          </p:cNvPr>
          <p:cNvSpPr>
            <a:spLocks noGrp="1"/>
          </p:cNvSpPr>
          <p:nvPr>
            <p:ph idx="1"/>
          </p:nvPr>
        </p:nvSpPr>
        <p:spPr>
          <a:xfrm>
            <a:off x="471639" y="1626670"/>
            <a:ext cx="4970082" cy="4621730"/>
          </a:xfrm>
        </p:spPr>
        <p:txBody>
          <a:bodyPr vert="horz" lIns="91440" tIns="45720" rIns="91440" bIns="45720" rtlCol="0">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similar to forward selection, but when a new feature is added, it also evaluates the relevance of previously added features. If any previously picked characteristics are determined to be inconsequential, that feature is then simply eliminated by backward </a:t>
            </a:r>
            <a:r>
              <a:rPr lang="en-US" dirty="0" err="1">
                <a:latin typeface="Times New Roman" panose="02020603050405020304" pitchFamily="18" charset="0"/>
                <a:cs typeface="Times New Roman" panose="02020603050405020304" pitchFamily="18" charset="0"/>
              </a:rPr>
              <a:t>selection.As</a:t>
            </a:r>
            <a:r>
              <a:rPr lang="en-US" dirty="0">
                <a:latin typeface="Times New Roman" panose="02020603050405020304" pitchFamily="18" charset="0"/>
                <a:cs typeface="Times New Roman" panose="02020603050405020304" pitchFamily="18" charset="0"/>
              </a:rPr>
              <a:t> a result, it combines backward elimination with forward selection.</a:t>
            </a:r>
          </a:p>
          <a:p>
            <a:pPr algn="just"/>
            <a:r>
              <a:rPr lang="en-US" dirty="0">
                <a:latin typeface="Times New Roman" panose="02020603050405020304" pitchFamily="18" charset="0"/>
                <a:cs typeface="Times New Roman" panose="02020603050405020304" pitchFamily="18" charset="0"/>
              </a:rPr>
              <a:t>Parameters used : </a:t>
            </a:r>
            <a:r>
              <a:rPr lang="en-US" dirty="0" err="1">
                <a:latin typeface="Times New Roman" panose="02020603050405020304" pitchFamily="18" charset="0"/>
                <a:cs typeface="Times New Roman" panose="02020603050405020304" pitchFamily="18" charset="0"/>
              </a:rPr>
              <a:t>bidirection</a:t>
            </a:r>
            <a:r>
              <a:rPr lang="en-US" dirty="0">
                <a:latin typeface="Times New Roman" panose="02020603050405020304" pitchFamily="18" charset="0"/>
                <a:cs typeface="Times New Roman" panose="02020603050405020304" pitchFamily="18" charset="0"/>
              </a:rPr>
              <a:t>(data, </a:t>
            </a:r>
            <a:r>
              <a:rPr lang="en-US" dirty="0" err="1">
                <a:latin typeface="Times New Roman" panose="02020603050405020304" pitchFamily="18" charset="0"/>
                <a:cs typeface="Times New Roman" panose="02020603050405020304" pitchFamily="18" charset="0"/>
              </a:rPr>
              <a:t>target,SL_in</a:t>
            </a:r>
            <a:r>
              <a:rPr lang="en-US" dirty="0">
                <a:latin typeface="Times New Roman" panose="02020603050405020304" pitchFamily="18" charset="0"/>
                <a:cs typeface="Times New Roman" panose="02020603050405020304" pitchFamily="18" charset="0"/>
              </a:rPr>
              <a:t>=0.05,SL_out = 0.05)</a:t>
            </a:r>
          </a:p>
        </p:txBody>
      </p:sp>
      <p:pic>
        <p:nvPicPr>
          <p:cNvPr id="5" name="Content Placeholder 4" descr="Table&#10;&#10;Description automatically generated">
            <a:extLst>
              <a:ext uri="{FF2B5EF4-FFF2-40B4-BE49-F238E27FC236}">
                <a16:creationId xmlns:a16="http://schemas.microsoft.com/office/drawing/2014/main" id="{49621F06-8189-0079-5998-8BD630F2B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787" y="1374548"/>
            <a:ext cx="4476623" cy="1510860"/>
          </a:xfrm>
          <a:prstGeom prst="rect">
            <a:avLst/>
          </a:prstGeom>
          <a:effectLst>
            <a:outerShdw blurRad="50800" dist="38100" dir="5400000" algn="t" rotWithShape="0">
              <a:prstClr val="black">
                <a:alpha val="43000"/>
              </a:prstClr>
            </a:outerShdw>
          </a:effectLst>
        </p:spPr>
      </p:pic>
      <p:pic>
        <p:nvPicPr>
          <p:cNvPr id="12" name="Picture 11" descr="A picture containing text&#10;&#10;Description automatically generated">
            <a:extLst>
              <a:ext uri="{FF2B5EF4-FFF2-40B4-BE49-F238E27FC236}">
                <a16:creationId xmlns:a16="http://schemas.microsoft.com/office/drawing/2014/main" id="{4DB2C928-0752-274F-9D20-F7240DEA2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787" y="3429000"/>
            <a:ext cx="4171950" cy="1085850"/>
          </a:xfrm>
          <a:prstGeom prst="rect">
            <a:avLst/>
          </a:prstGeom>
        </p:spPr>
      </p:pic>
      <p:sp>
        <p:nvSpPr>
          <p:cNvPr id="13" name="TextBox 12">
            <a:extLst>
              <a:ext uri="{FF2B5EF4-FFF2-40B4-BE49-F238E27FC236}">
                <a16:creationId xmlns:a16="http://schemas.microsoft.com/office/drawing/2014/main" id="{276A0223-A268-E60C-D308-BE619C06C80D}"/>
              </a:ext>
            </a:extLst>
          </p:cNvPr>
          <p:cNvSpPr txBox="1"/>
          <p:nvPr/>
        </p:nvSpPr>
        <p:spPr>
          <a:xfrm>
            <a:off x="5966787" y="2979871"/>
            <a:ext cx="302320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Random Forest</a:t>
            </a:r>
          </a:p>
        </p:txBody>
      </p:sp>
      <p:pic>
        <p:nvPicPr>
          <p:cNvPr id="15" name="Picture 14" descr="Text, letter&#10;&#10;Description automatically generated">
            <a:extLst>
              <a:ext uri="{FF2B5EF4-FFF2-40B4-BE49-F238E27FC236}">
                <a16:creationId xmlns:a16="http://schemas.microsoft.com/office/drawing/2014/main" id="{40B66DBF-3285-B8D3-AE04-06E16E7A1A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6787" y="5171459"/>
            <a:ext cx="4000500" cy="1057275"/>
          </a:xfrm>
          <a:prstGeom prst="rect">
            <a:avLst/>
          </a:prstGeom>
        </p:spPr>
      </p:pic>
      <p:sp>
        <p:nvSpPr>
          <p:cNvPr id="16" name="TextBox 15">
            <a:extLst>
              <a:ext uri="{FF2B5EF4-FFF2-40B4-BE49-F238E27FC236}">
                <a16:creationId xmlns:a16="http://schemas.microsoft.com/office/drawing/2014/main" id="{957B4C4E-6FC7-C591-0CA6-E7A0A1200EF7}"/>
              </a:ext>
            </a:extLst>
          </p:cNvPr>
          <p:cNvSpPr txBox="1"/>
          <p:nvPr/>
        </p:nvSpPr>
        <p:spPr>
          <a:xfrm>
            <a:off x="5966787" y="4697128"/>
            <a:ext cx="311946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Deep Learning</a:t>
            </a:r>
          </a:p>
        </p:txBody>
      </p:sp>
    </p:spTree>
    <p:extLst>
      <p:ext uri="{BB962C8B-B14F-4D97-AF65-F5344CB8AC3E}">
        <p14:creationId xmlns:p14="http://schemas.microsoft.com/office/powerpoint/2010/main" val="139754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18E3-499B-A502-6621-B5EB4869DC75}"/>
              </a:ext>
            </a:extLst>
          </p:cNvPr>
          <p:cNvSpPr>
            <a:spLocks noGrp="1"/>
          </p:cNvSpPr>
          <p:nvPr>
            <p:ph type="title"/>
          </p:nvPr>
        </p:nvSpPr>
        <p:spPr>
          <a:xfrm>
            <a:off x="806195" y="804672"/>
            <a:ext cx="3521359" cy="5248656"/>
          </a:xfrm>
        </p:spPr>
        <p:txBody>
          <a:bodyPr anchor="ctr">
            <a:normAutofit/>
          </a:bodyPr>
          <a:lstStyle/>
          <a:p>
            <a:pPr algn="ctr"/>
            <a:r>
              <a:rPr lang="en-US" sz="3600">
                <a:latin typeface="Times New Roman" panose="02020603050405020304" pitchFamily="18" charset="0"/>
                <a:cs typeface="Times New Roman" panose="02020603050405020304" pitchFamily="18" charset="0"/>
              </a:rPr>
              <a:t>COMPARISION OF TEST RESULTS</a:t>
            </a:r>
          </a:p>
        </p:txBody>
      </p:sp>
      <p:sp>
        <p:nvSpPr>
          <p:cNvPr id="3" name="Content Placeholder 2">
            <a:extLst>
              <a:ext uri="{FF2B5EF4-FFF2-40B4-BE49-F238E27FC236}">
                <a16:creationId xmlns:a16="http://schemas.microsoft.com/office/drawing/2014/main" id="{654966FB-79AE-D133-31BA-0AC6833C7775}"/>
              </a:ext>
            </a:extLst>
          </p:cNvPr>
          <p:cNvSpPr>
            <a:spLocks noGrp="1"/>
          </p:cNvSpPr>
          <p:nvPr>
            <p:ph idx="1"/>
          </p:nvPr>
        </p:nvSpPr>
        <p:spPr>
          <a:xfrm>
            <a:off x="4537276" y="804672"/>
            <a:ext cx="6838515" cy="1187757"/>
          </a:xfrm>
        </p:spPr>
        <p:txBody>
          <a:bodyPr anchor="ctr">
            <a:normAutofit/>
          </a:bodyPr>
          <a:lstStyle/>
          <a:p>
            <a:pPr marL="0" indent="0">
              <a:buNone/>
            </a:pPr>
            <a:r>
              <a:rPr lang="en-US" sz="2800" dirty="0">
                <a:latin typeface="Times New Roman" panose="02020603050405020304" pitchFamily="18" charset="0"/>
                <a:cs typeface="Times New Roman" panose="02020603050405020304" pitchFamily="18" charset="0"/>
              </a:rPr>
              <a:t>Comparison of test results with previous single models of part - 2.</a:t>
            </a:r>
          </a:p>
        </p:txBody>
      </p:sp>
      <p:pic>
        <p:nvPicPr>
          <p:cNvPr id="9" name="Picture 8" descr="Table&#10;&#10;Description automatically generated">
            <a:extLst>
              <a:ext uri="{FF2B5EF4-FFF2-40B4-BE49-F238E27FC236}">
                <a16:creationId xmlns:a16="http://schemas.microsoft.com/office/drawing/2014/main" id="{EE6B5D93-A29D-B185-7D19-74E6FBF51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276" y="2261937"/>
            <a:ext cx="7277100" cy="3861585"/>
          </a:xfrm>
          <a:prstGeom prst="rect">
            <a:avLst/>
          </a:prstGeom>
        </p:spPr>
      </p:pic>
    </p:spTree>
    <p:extLst>
      <p:ext uri="{BB962C8B-B14F-4D97-AF65-F5344CB8AC3E}">
        <p14:creationId xmlns:p14="http://schemas.microsoft.com/office/powerpoint/2010/main" val="26035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07A0-B933-41C7-365B-7B1F08D5F918}"/>
              </a:ext>
            </a:extLst>
          </p:cNvPr>
          <p:cNvSpPr>
            <a:spLocks noGrp="1"/>
          </p:cNvSpPr>
          <p:nvPr>
            <p:ph type="title"/>
          </p:nvPr>
        </p:nvSpPr>
        <p:spPr>
          <a:xfrm>
            <a:off x="646699" y="647699"/>
            <a:ext cx="5629222" cy="1400530"/>
          </a:xfrm>
        </p:spPr>
        <p:txBody>
          <a:bodyPr>
            <a:normAutofit/>
          </a:bodyPr>
          <a:lstStyle/>
          <a:p>
            <a:r>
              <a:rPr lang="en-US" dirty="0">
                <a:latin typeface="Times New Roman" panose="02020603050405020304" pitchFamily="18" charset="0"/>
                <a:cs typeface="Times New Roman" panose="02020603050405020304" pitchFamily="18" charset="0"/>
              </a:rPr>
              <a:t>CLUSTERING</a:t>
            </a:r>
          </a:p>
        </p:txBody>
      </p:sp>
      <p:sp>
        <p:nvSpPr>
          <p:cNvPr id="13" name="Freeform: Shape 12">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IN"/>
          </a:p>
        </p:txBody>
      </p:sp>
      <p:sp>
        <p:nvSpPr>
          <p:cNvPr id="15"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6F418577-5BA2-EA65-B60D-32B4B8B7A194}"/>
              </a:ext>
            </a:extLst>
          </p:cNvPr>
          <p:cNvPicPr>
            <a:picLocks noChangeAspect="1"/>
          </p:cNvPicPr>
          <p:nvPr/>
        </p:nvPicPr>
        <p:blipFill rotWithShape="1">
          <a:blip r:embed="rId3">
            <a:extLst>
              <a:ext uri="{28A0092B-C50C-407E-A947-70E740481C1C}">
                <a14:useLocalDpi xmlns:a14="http://schemas.microsoft.com/office/drawing/2010/main" val="0"/>
              </a:ext>
            </a:extLst>
          </a:blip>
          <a:srcRect r="6136" b="2"/>
          <a:stretch/>
        </p:blipFill>
        <p:spPr>
          <a:xfrm>
            <a:off x="7810744" y="760396"/>
            <a:ext cx="3486134" cy="2570632"/>
          </a:xfrm>
          <a:prstGeom prst="rect">
            <a:avLst/>
          </a:prstGeom>
          <a:effectLst/>
        </p:spPr>
      </p:pic>
      <p:sp>
        <p:nvSpPr>
          <p:cNvPr id="17" name="Rectangle 16">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Content Placeholder 7">
            <a:extLst>
              <a:ext uri="{FF2B5EF4-FFF2-40B4-BE49-F238E27FC236}">
                <a16:creationId xmlns:a16="http://schemas.microsoft.com/office/drawing/2014/main" id="{09A030D9-A512-1380-2216-7E9DB21BFE9F}"/>
              </a:ext>
            </a:extLst>
          </p:cNvPr>
          <p:cNvSpPr>
            <a:spLocks noGrp="1"/>
          </p:cNvSpPr>
          <p:nvPr>
            <p:ph idx="1"/>
          </p:nvPr>
        </p:nvSpPr>
        <p:spPr>
          <a:xfrm>
            <a:off x="472777" y="1922296"/>
            <a:ext cx="5789551" cy="3313847"/>
          </a:xfrm>
        </p:spPr>
        <p:txBody>
          <a:bodyPr>
            <a:normAutofit fontScale="92500" lnSpcReduction="20000"/>
          </a:bodyPr>
          <a:lstStyle/>
          <a:p>
            <a:r>
              <a:rPr lang="en-US" sz="2200" dirty="0">
                <a:latin typeface="Times New Roman" panose="02020603050405020304" pitchFamily="18" charset="0"/>
                <a:cs typeface="Times New Roman" panose="02020603050405020304" pitchFamily="18" charset="0"/>
              </a:rPr>
              <a:t>Using K means clustering to find the optimal number of clusters.</a:t>
            </a:r>
          </a:p>
          <a:p>
            <a:r>
              <a:rPr lang="en-US" sz="2200" dirty="0">
                <a:latin typeface="Times New Roman" panose="02020603050405020304" pitchFamily="18" charset="0"/>
                <a:cs typeface="Times New Roman" panose="02020603050405020304" pitchFamily="18" charset="0"/>
              </a:rPr>
              <a:t>Within-cluster-sum-of-squares method(WCSS) have shown that k means with 3 clusters gives best results. so k=3 is used for clustering. 99.2% of the samples were clustered into cluster1, 0.7% in to cluster2 and 0.1% into cluster3.</a:t>
            </a:r>
          </a:p>
          <a:p>
            <a:pPr algn="just"/>
            <a:r>
              <a:rPr lang="en-US" sz="2200" dirty="0">
                <a:latin typeface="Times New Roman" panose="02020603050405020304" pitchFamily="18" charset="0"/>
                <a:cs typeface="Times New Roman" panose="02020603050405020304" pitchFamily="18" charset="0"/>
              </a:rPr>
              <a:t>km=</a:t>
            </a:r>
            <a:r>
              <a:rPr lang="en-US" sz="2200" dirty="0" err="1">
                <a:latin typeface="Times New Roman" panose="02020603050405020304" pitchFamily="18" charset="0"/>
                <a:cs typeface="Times New Roman" panose="02020603050405020304" pitchFamily="18" charset="0"/>
              </a:rPr>
              <a:t>KMeans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init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kmeans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n_clusters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cluster,n_init</a:t>
            </a:r>
            <a:r>
              <a:rPr lang="en-US" sz="2200" dirty="0">
                <a:latin typeface="Times New Roman" panose="02020603050405020304" pitchFamily="18" charset="0"/>
                <a:cs typeface="Times New Roman" panose="02020603050405020304" pitchFamily="18" charset="0"/>
              </a:rPr>
              <a:t>=90,random_state=10).fit(data)   </a:t>
            </a:r>
          </a:p>
          <a:p>
            <a:pPr algn="just"/>
            <a:r>
              <a:rPr lang="en-US" sz="2200" dirty="0" err="1">
                <a:latin typeface="Times New Roman" panose="02020603050405020304" pitchFamily="18" charset="0"/>
                <a:cs typeface="Times New Roman" panose="02020603050405020304" pitchFamily="18" charset="0"/>
              </a:rPr>
              <a:t>res.append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km.inertia</a:t>
            </a:r>
            <a:r>
              <a:rPr lang="en-US" sz="2200" dirty="0">
                <a:latin typeface="Times New Roman" panose="02020603050405020304" pitchFamily="18" charset="0"/>
                <a:cs typeface="Times New Roman" panose="02020603050405020304" pitchFamily="18" charset="0"/>
              </a:rPr>
              <a:t>_)</a:t>
            </a:r>
          </a:p>
          <a:p>
            <a:pPr algn="just"/>
            <a:r>
              <a:rPr lang="en-US" sz="2200" dirty="0" err="1">
                <a:latin typeface="Times New Roman" panose="02020603050405020304" pitchFamily="18" charset="0"/>
                <a:cs typeface="Times New Roman" panose="02020603050405020304" pitchFamily="18" charset="0"/>
              </a:rPr>
              <a:t>plt.plot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clusters,res,marker</a:t>
            </a:r>
            <a:r>
              <a:rPr lang="en-US" sz="2200" dirty="0">
                <a:latin typeface="Times New Roman" panose="02020603050405020304" pitchFamily="18" charset="0"/>
                <a:cs typeface="Times New Roman" panose="02020603050405020304" pitchFamily="18" charset="0"/>
              </a:rPr>
              <a:t>='o')</a:t>
            </a:r>
          </a:p>
          <a:p>
            <a:endParaRPr lang="en-US" dirty="0">
              <a:latin typeface="Times New Roman" panose="02020603050405020304" pitchFamily="18" charset="0"/>
              <a:cs typeface="Times New Roman" panose="02020603050405020304" pitchFamily="18" charset="0"/>
            </a:endParaRPr>
          </a:p>
        </p:txBody>
      </p:sp>
      <p:pic>
        <p:nvPicPr>
          <p:cNvPr id="6" name="Picture 5" descr="Chart, pie chart&#10;&#10;Description automatically generated">
            <a:extLst>
              <a:ext uri="{FF2B5EF4-FFF2-40B4-BE49-F238E27FC236}">
                <a16:creationId xmlns:a16="http://schemas.microsoft.com/office/drawing/2014/main" id="{A5D8BDE8-D055-DADE-BAE9-7A9B4BEBBF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8991" y="3526971"/>
            <a:ext cx="3129641" cy="2721427"/>
          </a:xfrm>
          <a:prstGeom prst="rect">
            <a:avLst/>
          </a:prstGeom>
          <a:effectLst/>
        </p:spPr>
      </p:pic>
    </p:spTree>
    <p:extLst>
      <p:ext uri="{BB962C8B-B14F-4D97-AF65-F5344CB8AC3E}">
        <p14:creationId xmlns:p14="http://schemas.microsoft.com/office/powerpoint/2010/main" val="1822672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1093</TotalTime>
  <Words>580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 News popularity in Multiple social media platforms</vt:lpstr>
      <vt:lpstr>PREVIOUSLY ON PART - I</vt:lpstr>
      <vt:lpstr>PREVIOUSLY ON PART - II</vt:lpstr>
      <vt:lpstr>             PERFORMING REGRESSION</vt:lpstr>
      <vt:lpstr>MODEL STRUCTURE SELECTION </vt:lpstr>
      <vt:lpstr>PowerPoint Presentation</vt:lpstr>
      <vt:lpstr>PowerPoint Presentation</vt:lpstr>
      <vt:lpstr>COMPARISION OF TEST RESULTS</vt:lpstr>
      <vt:lpstr>CLUSTERING</vt:lpstr>
      <vt:lpstr>VISUALIZATION</vt:lpstr>
      <vt:lpstr>ENSEMBLE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popularity in Multiple social media platforms</dc:title>
  <dc:creator>Pemmasani, Amulya</dc:creator>
  <cp:lastModifiedBy>Musipatla, Hemanth Reddy</cp:lastModifiedBy>
  <cp:revision>4</cp:revision>
  <dcterms:created xsi:type="dcterms:W3CDTF">2022-10-03T01:55:32Z</dcterms:created>
  <dcterms:modified xsi:type="dcterms:W3CDTF">2023-09-11T17:56:10Z</dcterms:modified>
</cp:coreProperties>
</file>